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8" r:id="rId5"/>
  </p:sldMasterIdLst>
  <p:notesMasterIdLst>
    <p:notesMasterId r:id="rId16"/>
  </p:notesMasterIdLst>
  <p:sldIdLst>
    <p:sldId id="332" r:id="rId6"/>
    <p:sldId id="341" r:id="rId7"/>
    <p:sldId id="334" r:id="rId8"/>
    <p:sldId id="339" r:id="rId9"/>
    <p:sldId id="335" r:id="rId10"/>
    <p:sldId id="336" r:id="rId11"/>
    <p:sldId id="337" r:id="rId12"/>
    <p:sldId id="338" r:id="rId13"/>
    <p:sldId id="340" r:id="rId14"/>
    <p:sldId id="303" r:id="rId1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D8A779-6192-65F4-6767-3777FED42F44}" name="Knowles, Laura" initials="KL" userId="S::laura.knowles@pearson.com::2e1997ff-801b-4315-adf5-bc9f128d03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7E"/>
    <a:srgbClr val="11B2A5"/>
    <a:srgbClr val="83BD00"/>
    <a:srgbClr val="FF7479"/>
    <a:srgbClr val="FFBA1C"/>
    <a:srgbClr val="93E8EC"/>
    <a:srgbClr val="DFE0E1"/>
    <a:srgbClr val="A3ACAC"/>
    <a:srgbClr val="9D017E"/>
    <a:srgbClr val="10B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p:scale>
          <a:sx n="106" d="100"/>
          <a:sy n="106" d="100"/>
        </p:scale>
        <p:origin x="78" y="78"/>
      </p:cViewPr>
      <p:guideLst>
        <p:guide orient="horz" pos="2136"/>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7/10/2023</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tronglinksfitness.com/cardiovascular-assess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2</a:t>
            </a:fld>
            <a:endParaRPr lang="en-US"/>
          </a:p>
        </p:txBody>
      </p:sp>
    </p:spTree>
    <p:extLst>
      <p:ext uri="{BB962C8B-B14F-4D97-AF65-F5344CB8AC3E}">
        <p14:creationId xmlns:p14="http://schemas.microsoft.com/office/powerpoint/2010/main" val="183005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Cardiovascular Assessment - Strong Links Fitness</a:t>
            </a:r>
            <a:r>
              <a:rPr lang="en-GB" dirty="0"/>
              <a:t> for how to measure</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5</a:t>
            </a:fld>
            <a:endParaRPr lang="en-US"/>
          </a:p>
        </p:txBody>
      </p:sp>
    </p:spTree>
    <p:extLst>
      <p:ext uri="{BB962C8B-B14F-4D97-AF65-F5344CB8AC3E}">
        <p14:creationId xmlns:p14="http://schemas.microsoft.com/office/powerpoint/2010/main" val="66816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10</a:t>
            </a:fld>
            <a:endParaRPr lang="en-US"/>
          </a:p>
        </p:txBody>
      </p:sp>
    </p:spTree>
    <p:extLst>
      <p:ext uri="{BB962C8B-B14F-4D97-AF65-F5344CB8AC3E}">
        <p14:creationId xmlns:p14="http://schemas.microsoft.com/office/powerpoint/2010/main" val="3990580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410849-7EC9-46FE-8DED-8D2C5CC835FB}"/>
              </a:ext>
            </a:extLst>
          </p:cNvPr>
          <p:cNvPicPr>
            <a:picLocks noChangeAspect="1"/>
          </p:cNvPicPr>
          <p:nvPr userDrawn="1"/>
        </p:nvPicPr>
        <p:blipFill>
          <a:blip r:embed="rId3"/>
          <a:stretch>
            <a:fillRect/>
          </a:stretch>
        </p:blipFill>
        <p:spPr>
          <a:xfrm>
            <a:off x="1968122" y="0"/>
            <a:ext cx="10223878" cy="6858000"/>
          </a:xfrm>
          <a:prstGeom prst="rect">
            <a:avLst/>
          </a:prstGeom>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07521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61599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C312F-B9C0-D744-AD30-A434A20A7D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901810" y="0"/>
            <a:ext cx="10290190"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22630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832148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rotWithShape="1">
          <a:blip r:embed="rId2"/>
          <a:srcRect l="13350" t="1" r="273" b="16811"/>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61667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8432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rotWithShape="1">
          <a:blip r:embed="rId2"/>
          <a:srcRect l="-183" t="5696" r="-1"/>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109508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6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305648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955343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6785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6787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893506" y="0"/>
            <a:ext cx="10298494"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21871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5398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rotWithShape="1">
          <a:blip r:embed="rId2"/>
          <a:srcRect t="4037" r="7846" b="4507"/>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3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rotWithShape="1">
          <a:blip r:embed="rId2"/>
          <a:srcRect l="13571" t="30062" r="25128" b="11244"/>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230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43" r:id="rId2"/>
    <p:sldLayoutId id="2147483844" r:id="rId3"/>
    <p:sldLayoutId id="2147483788" r:id="rId4"/>
    <p:sldLayoutId id="2147483845" r:id="rId5"/>
    <p:sldLayoutId id="2147483790" r:id="rId6"/>
    <p:sldLayoutId id="2147483846" r:id="rId7"/>
    <p:sldLayoutId id="2147483792" r:id="rId8"/>
    <p:sldLayoutId id="2147483847" r:id="rId9"/>
    <p:sldLayoutId id="2147483794" r:id="rId10"/>
    <p:sldLayoutId id="2147483795" r:id="rId11"/>
    <p:sldLayoutId id="2147483796" r:id="rId12"/>
    <p:sldLayoutId id="2147483799" r:id="rId13"/>
    <p:sldLayoutId id="2147483853" r:id="rId14"/>
    <p:sldLayoutId id="2147483797" r:id="rId15"/>
    <p:sldLayoutId id="2147483854" r:id="rId16"/>
    <p:sldLayoutId id="2147483806" r:id="rId17"/>
    <p:sldLayoutId id="2147483856" r:id="rId18"/>
    <p:sldLayoutId id="2147483801" r:id="rId19"/>
    <p:sldLayoutId id="2147483804" r:id="rId20"/>
    <p:sldLayoutId id="2147483857" r:id="rId21"/>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110224056"/>
      </p:ext>
    </p:extLst>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1.glb"/><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1.glb"/><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video" Target="https://www.youtube.com/embed/_xROyvDzqiE?feature=oembed" TargetMode="External"/><Relationship Id="rId5" Type="http://schemas.openxmlformats.org/officeDocument/2006/relationships/hyperlink" Target="https://www.youtube.com/watch?v=_xROyvDzqiE" TargetMode="Externa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0.xml"/><Relationship Id="rId1" Type="http://schemas.openxmlformats.org/officeDocument/2006/relationships/video" Target="https://www.youtube.com/embed/YisV-W0OyCo?feature=oembed" TargetMode="External"/><Relationship Id="rId4" Type="http://schemas.openxmlformats.org/officeDocument/2006/relationships/hyperlink" Target="https://www.youtube.com/watch?v=YisV-W0OyC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video" Target="https://www.youtube.com/embed/oHLslbR6Z3U?feature=oembed" TargetMode="External"/><Relationship Id="rId4" Type="http://schemas.openxmlformats.org/officeDocument/2006/relationships/hyperlink" Target="https://www.youtube.com/watch?v=oHLslbR6Z3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tackoverflow.com/questions/38044866/define-bar-chart-colors-for-pandas-matplotlib-with-defined-column" TargetMode="External"/><Relationship Id="rId7" Type="http://schemas.openxmlformats.org/officeDocument/2006/relationships/hyperlink" Target="https://creativecommons.org/licenses/by-nc/3.0/" TargetMode="External"/><Relationship Id="rId12" Type="http://schemas.openxmlformats.org/officeDocument/2006/relationships/hyperlink" Target="https://creativecommons.org/licenses/by-nc-sa/3.0/" TargetMode="External"/><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hyperlink" Target="https://www.wisc-online.com/learn/social-science/sociology/soc202/pie-charts-basic-social-studies" TargetMode="External"/><Relationship Id="rId11" Type="http://schemas.openxmlformats.org/officeDocument/2006/relationships/hyperlink" Target="https://scienceladybug.blogspot.com/2012_12_01_archive.html" TargetMode="External"/><Relationship Id="rId5" Type="http://schemas.openxmlformats.org/officeDocument/2006/relationships/image" Target="../media/image15.jpeg"/><Relationship Id="rId10" Type="http://schemas.openxmlformats.org/officeDocument/2006/relationships/image" Target="../media/image17.jpg"/><Relationship Id="rId4" Type="http://schemas.openxmlformats.org/officeDocument/2006/relationships/hyperlink" Target="https://creativecommons.org/licenses/by-sa/3.0/" TargetMode="External"/><Relationship Id="rId9" Type="http://schemas.openxmlformats.org/officeDocument/2006/relationships/hyperlink" Target="https://michaeltoth.me/a-detailed-guide-to-plotting-line-graphs-in-r-using-ggplot-geom_lin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BDE9-5C5F-9F4E-9ABC-79815C3E9F53}"/>
              </a:ext>
            </a:extLst>
          </p:cNvPr>
          <p:cNvSpPr>
            <a:spLocks noGrp="1"/>
          </p:cNvSpPr>
          <p:nvPr>
            <p:ph type="title"/>
          </p:nvPr>
        </p:nvSpPr>
        <p:spPr/>
        <p:txBody>
          <a:bodyPr/>
          <a:lstStyle/>
          <a:p>
            <a:r>
              <a:rPr lang="en-US" dirty="0"/>
              <a:t>BTEC LEVEL 1 Intro</a:t>
            </a:r>
          </a:p>
        </p:txBody>
      </p:sp>
      <p:sp>
        <p:nvSpPr>
          <p:cNvPr id="3" name="Content Placeholder 2">
            <a:extLst>
              <a:ext uri="{FF2B5EF4-FFF2-40B4-BE49-F238E27FC236}">
                <a16:creationId xmlns:a16="http://schemas.microsoft.com/office/drawing/2014/main" id="{8B1A1C59-0678-5A49-B6B4-72860564E13A}"/>
              </a:ext>
            </a:extLst>
          </p:cNvPr>
          <p:cNvSpPr>
            <a:spLocks noGrp="1"/>
          </p:cNvSpPr>
          <p:nvPr>
            <p:ph sz="quarter" idx="16"/>
          </p:nvPr>
        </p:nvSpPr>
        <p:spPr/>
        <p:txBody>
          <a:bodyPr/>
          <a:lstStyle/>
          <a:p>
            <a:r>
              <a:rPr lang="en-US" sz="4000" dirty="0"/>
              <a:t>How Exercise Affects the Body</a:t>
            </a:r>
          </a:p>
        </p:txBody>
      </p:sp>
      <p:sp>
        <p:nvSpPr>
          <p:cNvPr id="4" name="Slide Number Placeholder 3">
            <a:extLst>
              <a:ext uri="{FF2B5EF4-FFF2-40B4-BE49-F238E27FC236}">
                <a16:creationId xmlns:a16="http://schemas.microsoft.com/office/drawing/2014/main" id="{DCC7CE49-5F04-EF4B-9DE8-4FFE7158D7C5}"/>
              </a:ext>
            </a:extLst>
          </p:cNvPr>
          <p:cNvSpPr>
            <a:spLocks noGrp="1"/>
          </p:cNvSpPr>
          <p:nvPr>
            <p:ph type="sldNum" sz="quarter" idx="15"/>
          </p:nvPr>
        </p:nvSpPr>
        <p:spPr/>
        <p:txBody>
          <a:bodyPr/>
          <a:lstStyle/>
          <a:p>
            <a:pPr>
              <a:defRPr/>
            </a:pPr>
            <a:fld id="{E8901B88-A952-2044-9F37-BB636F0880BE}" type="slidenum">
              <a:rPr lang="en-US" smtClean="0"/>
              <a:pPr>
                <a:defRPr/>
              </a:pPr>
              <a:t>1</a:t>
            </a:fld>
            <a:endParaRPr lang="en-US"/>
          </a:p>
        </p:txBody>
      </p:sp>
    </p:spTree>
    <p:extLst>
      <p:ext uri="{BB962C8B-B14F-4D97-AF65-F5344CB8AC3E}">
        <p14:creationId xmlns:p14="http://schemas.microsoft.com/office/powerpoint/2010/main" val="134274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3" name="Slide Number Placeholder 2">
            <a:extLst>
              <a:ext uri="{FF2B5EF4-FFF2-40B4-BE49-F238E27FC236}">
                <a16:creationId xmlns:a16="http://schemas.microsoft.com/office/drawing/2014/main" id="{914D0855-A5E9-47A8-8BAE-07C3DB10C02C}"/>
              </a:ext>
            </a:extLst>
          </p:cNvPr>
          <p:cNvSpPr>
            <a:spLocks noGrp="1"/>
          </p:cNvSpPr>
          <p:nvPr>
            <p:ph type="sldNum" sz="quarter" idx="12"/>
          </p:nvPr>
        </p:nvSpPr>
        <p:spPr/>
        <p:txBody>
          <a:bodyPr/>
          <a:lstStyle/>
          <a:p>
            <a:fld id="{F9A32ACD-E19E-41C2-B7E1-C19650DECB95}" type="slidenum">
              <a:rPr lang="en-US" smtClean="0"/>
              <a:t>10</a:t>
            </a:fld>
            <a:endParaRPr lang="en-US"/>
          </a:p>
        </p:txBody>
      </p:sp>
    </p:spTree>
    <p:extLst>
      <p:ext uri="{BB962C8B-B14F-4D97-AF65-F5344CB8AC3E}">
        <p14:creationId xmlns:p14="http://schemas.microsoft.com/office/powerpoint/2010/main" val="14950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D4FC-2AA2-7976-FC11-FC321AE8D528}"/>
              </a:ext>
            </a:extLst>
          </p:cNvPr>
          <p:cNvSpPr>
            <a:spLocks noGrp="1"/>
          </p:cNvSpPr>
          <p:nvPr>
            <p:ph type="title"/>
          </p:nvPr>
        </p:nvSpPr>
        <p:spPr/>
        <p:txBody>
          <a:bodyPr/>
          <a:lstStyle/>
          <a:p>
            <a:r>
              <a:rPr lang="en-GB" dirty="0"/>
              <a:t>Using this resource</a:t>
            </a:r>
          </a:p>
        </p:txBody>
      </p:sp>
      <p:sp>
        <p:nvSpPr>
          <p:cNvPr id="3" name="Content Placeholder 2">
            <a:extLst>
              <a:ext uri="{FF2B5EF4-FFF2-40B4-BE49-F238E27FC236}">
                <a16:creationId xmlns:a16="http://schemas.microsoft.com/office/drawing/2014/main" id="{DA328298-93E8-98AE-6709-1BD1B0BFD450}"/>
              </a:ext>
            </a:extLst>
          </p:cNvPr>
          <p:cNvSpPr>
            <a:spLocks noGrp="1"/>
          </p:cNvSpPr>
          <p:nvPr>
            <p:ph sz="quarter" idx="16"/>
          </p:nvPr>
        </p:nvSpPr>
        <p:spPr/>
        <p:txBody>
          <a:bodyPr/>
          <a:lstStyle/>
          <a:p>
            <a:r>
              <a:rPr lang="en-GB" sz="2000" dirty="0"/>
              <a:t>This resource is provided to you by Pearson for educational use as part of the Level 1 Introductory qualification suite.</a:t>
            </a:r>
          </a:p>
          <a:p>
            <a:r>
              <a:rPr lang="en-GB" sz="2000" dirty="0"/>
              <a:t>The resource is a starting point to teaching the named unit on the title page. The intended purpose of this resource is to support teaching by helping to explore some of the key themes within the unit.</a:t>
            </a:r>
          </a:p>
          <a:p>
            <a:r>
              <a:rPr lang="en-GB" sz="2000" dirty="0"/>
              <a:t>This resource does not cover nor is intended to cover all the full content for the unit and should be used in conjunction with additional teaching and learning materials to ensure full coverage.</a:t>
            </a:r>
          </a:p>
          <a:p>
            <a:r>
              <a:rPr lang="en-GB" sz="2000" dirty="0"/>
              <a:t>All content is accurate at of time of publication and should be reviewed by the user before use in the classroom to ensure it is appropriate for centre needs</a:t>
            </a:r>
          </a:p>
          <a:p>
            <a:r>
              <a:rPr lang="en-GB" sz="2000" dirty="0"/>
              <a:t>Any external content has been fully credited with the owner of the resource </a:t>
            </a:r>
          </a:p>
        </p:txBody>
      </p:sp>
      <p:sp>
        <p:nvSpPr>
          <p:cNvPr id="4" name="Slide Number Placeholder 3">
            <a:extLst>
              <a:ext uri="{FF2B5EF4-FFF2-40B4-BE49-F238E27FC236}">
                <a16:creationId xmlns:a16="http://schemas.microsoft.com/office/drawing/2014/main" id="{62050D36-87A6-4699-F807-63DF991A8998}"/>
              </a:ext>
            </a:extLst>
          </p:cNvPr>
          <p:cNvSpPr>
            <a:spLocks noGrp="1"/>
          </p:cNvSpPr>
          <p:nvPr>
            <p:ph type="sldNum" sz="quarter" idx="15"/>
          </p:nvPr>
        </p:nvSpPr>
        <p:spPr/>
        <p:txBody>
          <a:bodyPr/>
          <a:lstStyle/>
          <a:p>
            <a:pPr>
              <a:defRPr/>
            </a:pPr>
            <a:fld id="{EEAC2BAD-9516-2B47-9900-7FC05ED2F002}" type="slidenum">
              <a:rPr lang="en-US" smtClean="0"/>
              <a:pPr>
                <a:defRPr/>
              </a:pPr>
              <a:t>2</a:t>
            </a:fld>
            <a:endParaRPr lang="en-US"/>
          </a:p>
        </p:txBody>
      </p:sp>
    </p:spTree>
    <p:extLst>
      <p:ext uri="{BB962C8B-B14F-4D97-AF65-F5344CB8AC3E}">
        <p14:creationId xmlns:p14="http://schemas.microsoft.com/office/powerpoint/2010/main" val="3512189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A0FA-7C76-C61F-5434-FE1E77C85F12}"/>
              </a:ext>
            </a:extLst>
          </p:cNvPr>
          <p:cNvSpPr>
            <a:spLocks noGrp="1"/>
          </p:cNvSpPr>
          <p:nvPr>
            <p:ph type="title"/>
          </p:nvPr>
        </p:nvSpPr>
        <p:spPr/>
        <p:txBody>
          <a:bodyPr/>
          <a:lstStyle/>
          <a:p>
            <a:r>
              <a:rPr lang="en-GB" dirty="0"/>
              <a:t>In a safe space practice the following activities</a:t>
            </a:r>
            <a:br>
              <a:rPr lang="en-GB" dirty="0"/>
            </a:br>
            <a:r>
              <a:rPr lang="en-GB" sz="1200" dirty="0"/>
              <a:t>*check with your teacher if you can complete these activities safely</a:t>
            </a:r>
            <a:endParaRPr lang="en-GB" dirty="0"/>
          </a:p>
        </p:txBody>
      </p:sp>
      <p:sp>
        <p:nvSpPr>
          <p:cNvPr id="3" name="Content Placeholder 2">
            <a:extLst>
              <a:ext uri="{FF2B5EF4-FFF2-40B4-BE49-F238E27FC236}">
                <a16:creationId xmlns:a16="http://schemas.microsoft.com/office/drawing/2014/main" id="{2476E60D-9EBF-5D32-8133-A351A57E8486}"/>
              </a:ext>
            </a:extLst>
          </p:cNvPr>
          <p:cNvSpPr>
            <a:spLocks noGrp="1"/>
          </p:cNvSpPr>
          <p:nvPr>
            <p:ph sz="quarter" idx="16"/>
          </p:nvPr>
        </p:nvSpPr>
        <p:spPr/>
        <p:txBody>
          <a:bodyPr/>
          <a:lstStyle/>
          <a:p>
            <a:r>
              <a:rPr lang="en-GB" sz="2400" dirty="0"/>
              <a:t>Run on the spot for 60 seconds </a:t>
            </a:r>
          </a:p>
          <a:p>
            <a:r>
              <a:rPr lang="en-GB" sz="2400" dirty="0"/>
              <a:t>Do 10 star jumps</a:t>
            </a:r>
          </a:p>
          <a:p>
            <a:r>
              <a:rPr lang="en-GB" sz="2400" dirty="0"/>
              <a:t>Do 10 sit ups</a:t>
            </a:r>
          </a:p>
          <a:p>
            <a:r>
              <a:rPr lang="en-GB" sz="2400" dirty="0"/>
              <a:t>Jump on the spot for 2 minutes</a:t>
            </a:r>
          </a:p>
          <a:p>
            <a:endParaRPr lang="en-GB" sz="2400" dirty="0"/>
          </a:p>
          <a:p>
            <a:endParaRPr lang="en-GB" sz="2400" dirty="0"/>
          </a:p>
          <a:p>
            <a:endParaRPr lang="en-GB" sz="2400" dirty="0"/>
          </a:p>
          <a:p>
            <a:r>
              <a:rPr lang="en-GB" sz="2400" dirty="0"/>
              <a:t>Notice how your body feels after each activity.</a:t>
            </a:r>
          </a:p>
          <a:p>
            <a:r>
              <a:rPr lang="en-GB" sz="2400" dirty="0"/>
              <a:t>Why do you think your body felt this way?</a:t>
            </a:r>
          </a:p>
          <a:p>
            <a:endParaRPr lang="en-GB" sz="2400" dirty="0"/>
          </a:p>
        </p:txBody>
      </p:sp>
      <p:sp>
        <p:nvSpPr>
          <p:cNvPr id="4" name="Slide Number Placeholder 3">
            <a:extLst>
              <a:ext uri="{FF2B5EF4-FFF2-40B4-BE49-F238E27FC236}">
                <a16:creationId xmlns:a16="http://schemas.microsoft.com/office/drawing/2014/main" id="{28C44AFA-E471-93B6-E70D-8334D8B9C891}"/>
              </a:ext>
            </a:extLst>
          </p:cNvPr>
          <p:cNvSpPr>
            <a:spLocks noGrp="1"/>
          </p:cNvSpPr>
          <p:nvPr>
            <p:ph type="sldNum" sz="quarter" idx="15"/>
          </p:nvPr>
        </p:nvSpPr>
        <p:spPr/>
        <p:txBody>
          <a:bodyPr/>
          <a:lstStyle/>
          <a:p>
            <a:pPr>
              <a:defRPr/>
            </a:pPr>
            <a:fld id="{EEAC2BAD-9516-2B47-9900-7FC05ED2F002}" type="slidenum">
              <a:rPr lang="en-US" smtClean="0"/>
              <a:pPr>
                <a:defRPr/>
              </a:pPr>
              <a:t>3</a:t>
            </a:fld>
            <a:endParaRPr lang="en-US"/>
          </a:p>
        </p:txBody>
      </p:sp>
      <mc:AlternateContent xmlns:mc="http://schemas.openxmlformats.org/markup-compatibility/2006">
        <mc:Choice xmlns:am3d="http://schemas.microsoft.com/office/drawing/2017/model3d" Requires="am3d">
          <p:graphicFrame>
            <p:nvGraphicFramePr>
              <p:cNvPr id="5" name="3D Model 4" descr="Fitness character">
                <a:extLst>
                  <a:ext uri="{FF2B5EF4-FFF2-40B4-BE49-F238E27FC236}">
                    <a16:creationId xmlns:a16="http://schemas.microsoft.com/office/drawing/2014/main" id="{96F5F5A7-4646-5DDD-8555-227CD671A6D9}"/>
                  </a:ext>
                </a:extLst>
              </p:cNvPr>
              <p:cNvGraphicFramePr/>
              <p:nvPr>
                <p:extLst>
                  <p:ext uri="{D42A27DB-BD31-4B8C-83A1-F6EECF244321}">
                    <p14:modId xmlns:p14="http://schemas.microsoft.com/office/powerpoint/2010/main" val="4255208841"/>
                  </p:ext>
                </p:extLst>
              </p:nvPr>
            </p:nvGraphicFramePr>
            <p:xfrm>
              <a:off x="7542836" y="1690688"/>
              <a:ext cx="4409452" cy="3829581"/>
            </p:xfrm>
            <a:graphic>
              <a:graphicData uri="http://schemas.microsoft.com/office/drawing/2017/model3d">
                <am3d:model3d r:embed="rId2">
                  <am3d:spPr>
                    <a:xfrm>
                      <a:off x="0" y="0"/>
                      <a:ext cx="4409452" cy="3829581"/>
                    </a:xfrm>
                    <a:prstGeom prst="rect">
                      <a:avLst/>
                    </a:prstGeom>
                  </am3d:spPr>
                  <am3d:camera>
                    <am3d:pos x="0" y="0" z="69659585"/>
                    <am3d:up dx="0" dy="36000000" dz="0"/>
                    <am3d:lookAt x="0" y="0" z="0"/>
                    <am3d:perspective fov="2700000"/>
                  </am3d:camera>
                  <am3d:trans>
                    <am3d:meterPerModelUnit n="4442295" d="1000000"/>
                    <am3d:preTrans dx="485928" dy="-15374063" dz="-4336129"/>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9966" count="indefinite"/>
                      </a3danim:embedAnim>
                    </a:ext>
                    <a:ext uri="{E9DE012E-A134-456F-84FE-255F9AAD75C6}">
                      <a3danim:posterFrame xmlns:a3danim="http://schemas.microsoft.com/office/drawing/2018/animation/model3d" animId="0"/>
                    </a:ext>
                  </am3d:extLst>
                  <am3d:objViewport viewportSz="58371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itness character">
                <a:extLst>
                  <a:ext uri="{FF2B5EF4-FFF2-40B4-BE49-F238E27FC236}">
                    <a16:creationId xmlns:a16="http://schemas.microsoft.com/office/drawing/2014/main" id="{96F5F5A7-4646-5DDD-8555-227CD671A6D9}"/>
                  </a:ext>
                </a:extLst>
              </p:cNvPr>
              <p:cNvPicPr>
                <a:picLocks noGrp="1" noRot="1" noChangeAspect="1" noMove="1" noResize="1" noEditPoints="1" noAdjustHandles="1" noChangeArrowheads="1" noChangeShapeType="1" noCrop="1"/>
              </p:cNvPicPr>
              <p:nvPr/>
            </p:nvPicPr>
            <p:blipFill>
              <a:blip r:embed="rId3"/>
              <a:stretch>
                <a:fillRect/>
              </a:stretch>
            </p:blipFill>
            <p:spPr>
              <a:xfrm>
                <a:off x="7542836" y="1690688"/>
                <a:ext cx="4409452" cy="3829581"/>
              </a:xfrm>
              <a:prstGeom prst="rect">
                <a:avLst/>
              </a:prstGeom>
            </p:spPr>
          </p:pic>
        </mc:Fallback>
      </mc:AlternateContent>
    </p:spTree>
    <p:extLst>
      <p:ext uri="{BB962C8B-B14F-4D97-AF65-F5344CB8AC3E}">
        <p14:creationId xmlns:p14="http://schemas.microsoft.com/office/powerpoint/2010/main" val="407888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967"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A0FA-7C76-C61F-5434-FE1E77C85F12}"/>
              </a:ext>
            </a:extLst>
          </p:cNvPr>
          <p:cNvSpPr>
            <a:spLocks noGrp="1"/>
          </p:cNvSpPr>
          <p:nvPr>
            <p:ph type="title"/>
          </p:nvPr>
        </p:nvSpPr>
        <p:spPr/>
        <p:txBody>
          <a:bodyPr/>
          <a:lstStyle/>
          <a:p>
            <a:r>
              <a:rPr lang="en-GB" dirty="0"/>
              <a:t>Now repeat these activities- with a partner</a:t>
            </a:r>
            <a:br>
              <a:rPr lang="en-GB" dirty="0"/>
            </a:br>
            <a:r>
              <a:rPr lang="en-GB" sz="1200" dirty="0"/>
              <a:t>*check with your teacher if you can complete these activities safely</a:t>
            </a:r>
            <a:endParaRPr lang="en-GB" dirty="0"/>
          </a:p>
        </p:txBody>
      </p:sp>
      <p:sp>
        <p:nvSpPr>
          <p:cNvPr id="3" name="Content Placeholder 2">
            <a:extLst>
              <a:ext uri="{FF2B5EF4-FFF2-40B4-BE49-F238E27FC236}">
                <a16:creationId xmlns:a16="http://schemas.microsoft.com/office/drawing/2014/main" id="{2476E60D-9EBF-5D32-8133-A351A57E8486}"/>
              </a:ext>
            </a:extLst>
          </p:cNvPr>
          <p:cNvSpPr>
            <a:spLocks noGrp="1"/>
          </p:cNvSpPr>
          <p:nvPr>
            <p:ph sz="quarter" idx="16"/>
          </p:nvPr>
        </p:nvSpPr>
        <p:spPr/>
        <p:txBody>
          <a:bodyPr/>
          <a:lstStyle/>
          <a:p>
            <a:r>
              <a:rPr lang="en-GB" sz="2400" dirty="0"/>
              <a:t>Run on the spot for 60 seconds </a:t>
            </a:r>
          </a:p>
          <a:p>
            <a:r>
              <a:rPr lang="en-GB" sz="2400" dirty="0"/>
              <a:t>Do 10 star jumps</a:t>
            </a:r>
          </a:p>
          <a:p>
            <a:r>
              <a:rPr lang="en-GB" sz="2400" dirty="0"/>
              <a:t>Do 10 sit ups</a:t>
            </a:r>
          </a:p>
          <a:p>
            <a:r>
              <a:rPr lang="en-GB" sz="2400" dirty="0"/>
              <a:t>Jump on the spot for 2 minutes</a:t>
            </a:r>
          </a:p>
          <a:p>
            <a:endParaRPr lang="en-GB" sz="2400" dirty="0"/>
          </a:p>
          <a:p>
            <a:r>
              <a:rPr lang="en-GB" sz="2400" dirty="0"/>
              <a:t>This time you are going to measure your pulse</a:t>
            </a:r>
          </a:p>
          <a:p>
            <a:r>
              <a:rPr lang="en-GB" sz="2400" dirty="0"/>
              <a:t>after each activity- why does the pulse increase?</a:t>
            </a:r>
          </a:p>
          <a:p>
            <a:endParaRPr lang="en-GB" sz="2400" dirty="0"/>
          </a:p>
          <a:p>
            <a:r>
              <a:rPr lang="en-GB" sz="2400" dirty="0">
                <a:solidFill>
                  <a:srgbClr val="FF0000"/>
                </a:solidFill>
              </a:rPr>
              <a:t>Your partner will need a stopwatch to time you</a:t>
            </a:r>
          </a:p>
          <a:p>
            <a:endParaRPr lang="en-GB" sz="2400" dirty="0"/>
          </a:p>
        </p:txBody>
      </p:sp>
      <p:sp>
        <p:nvSpPr>
          <p:cNvPr id="4" name="Slide Number Placeholder 3">
            <a:extLst>
              <a:ext uri="{FF2B5EF4-FFF2-40B4-BE49-F238E27FC236}">
                <a16:creationId xmlns:a16="http://schemas.microsoft.com/office/drawing/2014/main" id="{28C44AFA-E471-93B6-E70D-8334D8B9C891}"/>
              </a:ext>
            </a:extLst>
          </p:cNvPr>
          <p:cNvSpPr>
            <a:spLocks noGrp="1"/>
          </p:cNvSpPr>
          <p:nvPr>
            <p:ph type="sldNum" sz="quarter" idx="15"/>
          </p:nvPr>
        </p:nvSpPr>
        <p:spPr/>
        <p:txBody>
          <a:bodyPr/>
          <a:lstStyle/>
          <a:p>
            <a:pPr>
              <a:defRPr/>
            </a:pPr>
            <a:fld id="{EEAC2BAD-9516-2B47-9900-7FC05ED2F002}" type="slidenum">
              <a:rPr lang="en-US" smtClean="0"/>
              <a:pPr>
                <a:defRPr/>
              </a:pPr>
              <a:t>4</a:t>
            </a:fld>
            <a:endParaRPr lang="en-US"/>
          </a:p>
        </p:txBody>
      </p:sp>
      <mc:AlternateContent xmlns:mc="http://schemas.openxmlformats.org/markup-compatibility/2006">
        <mc:Choice xmlns:am3d="http://schemas.microsoft.com/office/drawing/2017/model3d" Requires="am3d">
          <p:graphicFrame>
            <p:nvGraphicFramePr>
              <p:cNvPr id="5" name="3D Model 4" descr="Fitness character">
                <a:extLst>
                  <a:ext uri="{FF2B5EF4-FFF2-40B4-BE49-F238E27FC236}">
                    <a16:creationId xmlns:a16="http://schemas.microsoft.com/office/drawing/2014/main" id="{96F5F5A7-4646-5DDD-8555-227CD671A6D9}"/>
                  </a:ext>
                </a:extLst>
              </p:cNvPr>
              <p:cNvGraphicFramePr/>
              <p:nvPr/>
            </p:nvGraphicFramePr>
            <p:xfrm>
              <a:off x="7542836" y="1690688"/>
              <a:ext cx="4409452" cy="3829581"/>
            </p:xfrm>
            <a:graphic>
              <a:graphicData uri="http://schemas.microsoft.com/office/drawing/2017/model3d">
                <am3d:model3d r:embed="rId2">
                  <am3d:spPr>
                    <a:xfrm>
                      <a:off x="0" y="0"/>
                      <a:ext cx="4409452" cy="3829581"/>
                    </a:xfrm>
                    <a:prstGeom prst="rect">
                      <a:avLst/>
                    </a:prstGeom>
                  </am3d:spPr>
                  <am3d:camera>
                    <am3d:pos x="0" y="0" z="69659585"/>
                    <am3d:up dx="0" dy="36000000" dz="0"/>
                    <am3d:lookAt x="0" y="0" z="0"/>
                    <am3d:perspective fov="2700000"/>
                  </am3d:camera>
                  <am3d:trans>
                    <am3d:meterPerModelUnit n="4442295" d="1000000"/>
                    <am3d:preTrans dx="485928" dy="-15374063" dz="-4336129"/>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9966" count="indefinite"/>
                      </a3danim:embedAnim>
                    </a:ext>
                    <a:ext uri="{E9DE012E-A134-456F-84FE-255F9AAD75C6}">
                      <a3danim:posterFrame xmlns:a3danim="http://schemas.microsoft.com/office/drawing/2018/animation/model3d" animId="0"/>
                    </a:ext>
                  </am3d:extLst>
                  <am3d:objViewport viewportSz="58371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itness character">
                <a:extLst>
                  <a:ext uri="{FF2B5EF4-FFF2-40B4-BE49-F238E27FC236}">
                    <a16:creationId xmlns:a16="http://schemas.microsoft.com/office/drawing/2014/main" id="{96F5F5A7-4646-5DDD-8555-227CD671A6D9}"/>
                  </a:ext>
                </a:extLst>
              </p:cNvPr>
              <p:cNvPicPr>
                <a:picLocks noGrp="1" noRot="1" noChangeAspect="1" noMove="1" noResize="1" noEditPoints="1" noAdjustHandles="1" noChangeArrowheads="1" noChangeShapeType="1" noCrop="1"/>
              </p:cNvPicPr>
              <p:nvPr/>
            </p:nvPicPr>
            <p:blipFill>
              <a:blip r:embed="rId3"/>
              <a:stretch>
                <a:fillRect/>
              </a:stretch>
            </p:blipFill>
            <p:spPr>
              <a:xfrm>
                <a:off x="7542836" y="1690688"/>
                <a:ext cx="4409452" cy="3829581"/>
              </a:xfrm>
              <a:prstGeom prst="rect">
                <a:avLst/>
              </a:prstGeom>
            </p:spPr>
          </p:pic>
        </mc:Fallback>
      </mc:AlternateContent>
    </p:spTree>
    <p:extLst>
      <p:ext uri="{BB962C8B-B14F-4D97-AF65-F5344CB8AC3E}">
        <p14:creationId xmlns:p14="http://schemas.microsoft.com/office/powerpoint/2010/main" val="31635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967"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A0FA-7C76-C61F-5434-FE1E77C85F12}"/>
              </a:ext>
            </a:extLst>
          </p:cNvPr>
          <p:cNvSpPr>
            <a:spLocks noGrp="1"/>
          </p:cNvSpPr>
          <p:nvPr>
            <p:ph type="title"/>
          </p:nvPr>
        </p:nvSpPr>
        <p:spPr>
          <a:xfrm>
            <a:off x="1183729" y="571500"/>
            <a:ext cx="10254292" cy="1119188"/>
          </a:xfrm>
        </p:spPr>
        <p:txBody>
          <a:bodyPr/>
          <a:lstStyle/>
          <a:p>
            <a:r>
              <a:rPr lang="en-GB" dirty="0"/>
              <a:t>Ways we can measure fitness- Harvard step test </a:t>
            </a:r>
          </a:p>
        </p:txBody>
      </p:sp>
      <p:pic>
        <p:nvPicPr>
          <p:cNvPr id="5" name="Online Media 4" title="3-minute step test timer | test aerobic fitness without the beep test!">
            <a:hlinkClick r:id="" action="ppaction://media"/>
            <a:extLst>
              <a:ext uri="{FF2B5EF4-FFF2-40B4-BE49-F238E27FC236}">
                <a16:creationId xmlns:a16="http://schemas.microsoft.com/office/drawing/2014/main" id="{A348A29F-54D6-66ED-CD7E-2C15C1C7B26B}"/>
              </a:ext>
            </a:extLst>
          </p:cNvPr>
          <p:cNvPicPr>
            <a:picLocks noGrp="1" noRot="1" noChangeAspect="1"/>
          </p:cNvPicPr>
          <p:nvPr>
            <p:ph sz="quarter" idx="16"/>
            <a:videoFile r:link="rId1"/>
          </p:nvPr>
        </p:nvPicPr>
        <p:blipFill>
          <a:blip r:embed="rId4"/>
          <a:stretch>
            <a:fillRect/>
          </a:stretch>
        </p:blipFill>
        <p:spPr>
          <a:xfrm>
            <a:off x="2135981" y="1811338"/>
            <a:ext cx="7920037" cy="4475162"/>
          </a:xfrm>
          <a:prstGeom prst="rect">
            <a:avLst/>
          </a:prstGeom>
        </p:spPr>
      </p:pic>
      <p:sp>
        <p:nvSpPr>
          <p:cNvPr id="4" name="Slide Number Placeholder 3">
            <a:extLst>
              <a:ext uri="{FF2B5EF4-FFF2-40B4-BE49-F238E27FC236}">
                <a16:creationId xmlns:a16="http://schemas.microsoft.com/office/drawing/2014/main" id="{28C44AFA-E471-93B6-E70D-8334D8B9C891}"/>
              </a:ext>
            </a:extLst>
          </p:cNvPr>
          <p:cNvSpPr>
            <a:spLocks noGrp="1"/>
          </p:cNvSpPr>
          <p:nvPr>
            <p:ph type="sldNum" sz="quarter" idx="15"/>
          </p:nvPr>
        </p:nvSpPr>
        <p:spPr/>
        <p:txBody>
          <a:bodyPr/>
          <a:lstStyle/>
          <a:p>
            <a:pPr>
              <a:defRPr/>
            </a:pPr>
            <a:fld id="{EEAC2BAD-9516-2B47-9900-7FC05ED2F002}" type="slidenum">
              <a:rPr lang="en-US" smtClean="0"/>
              <a:pPr>
                <a:defRPr/>
              </a:pPr>
              <a:t>5</a:t>
            </a:fld>
            <a:endParaRPr lang="en-US"/>
          </a:p>
        </p:txBody>
      </p:sp>
      <p:sp>
        <p:nvSpPr>
          <p:cNvPr id="7" name="TextBox 6">
            <a:extLst>
              <a:ext uri="{FF2B5EF4-FFF2-40B4-BE49-F238E27FC236}">
                <a16:creationId xmlns:a16="http://schemas.microsoft.com/office/drawing/2014/main" id="{8E50045C-332B-4B60-A8FD-E22E0AB4EC44}"/>
              </a:ext>
            </a:extLst>
          </p:cNvPr>
          <p:cNvSpPr txBox="1"/>
          <p:nvPr/>
        </p:nvSpPr>
        <p:spPr>
          <a:xfrm>
            <a:off x="1844842" y="6413571"/>
            <a:ext cx="9593179" cy="369332"/>
          </a:xfrm>
          <a:prstGeom prst="rect">
            <a:avLst/>
          </a:prstGeom>
          <a:noFill/>
        </p:spPr>
        <p:txBody>
          <a:bodyPr wrap="square">
            <a:spAutoFit/>
          </a:bodyPr>
          <a:lstStyle/>
          <a:p>
            <a:r>
              <a:rPr lang="en-GB" dirty="0">
                <a:hlinkClick r:id="rId5"/>
              </a:rPr>
              <a:t>©(29) 3-minute step test timer | test aerobic fitness without the beep test! - YouTube</a:t>
            </a:r>
            <a:endParaRPr lang="en-GB" dirty="0"/>
          </a:p>
        </p:txBody>
      </p:sp>
    </p:spTree>
    <p:extLst>
      <p:ext uri="{BB962C8B-B14F-4D97-AF65-F5344CB8AC3E}">
        <p14:creationId xmlns:p14="http://schemas.microsoft.com/office/powerpoint/2010/main" val="17092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A0FA-7C76-C61F-5434-FE1E77C85F12}"/>
              </a:ext>
            </a:extLst>
          </p:cNvPr>
          <p:cNvSpPr>
            <a:spLocks noGrp="1"/>
          </p:cNvSpPr>
          <p:nvPr>
            <p:ph type="title"/>
          </p:nvPr>
        </p:nvSpPr>
        <p:spPr/>
        <p:txBody>
          <a:bodyPr/>
          <a:lstStyle/>
          <a:p>
            <a:r>
              <a:rPr lang="en-GB" dirty="0"/>
              <a:t>Ways we can measure fitness - Cooper Test</a:t>
            </a:r>
          </a:p>
        </p:txBody>
      </p:sp>
      <p:pic>
        <p:nvPicPr>
          <p:cNvPr id="5" name="Online Media 4" title="How to do the Cooper Run- 12 Minute Run Test">
            <a:hlinkClick r:id="" action="ppaction://media"/>
            <a:extLst>
              <a:ext uri="{FF2B5EF4-FFF2-40B4-BE49-F238E27FC236}">
                <a16:creationId xmlns:a16="http://schemas.microsoft.com/office/drawing/2014/main" id="{B2667703-DD12-A344-AB02-BDDB5B270412}"/>
              </a:ext>
            </a:extLst>
          </p:cNvPr>
          <p:cNvPicPr>
            <a:picLocks noGrp="1" noRot="1" noChangeAspect="1"/>
          </p:cNvPicPr>
          <p:nvPr>
            <p:ph sz="quarter" idx="16"/>
            <a:videoFile r:link="rId1"/>
          </p:nvPr>
        </p:nvPicPr>
        <p:blipFill>
          <a:blip r:embed="rId3"/>
          <a:stretch>
            <a:fillRect/>
          </a:stretch>
        </p:blipFill>
        <p:spPr>
          <a:xfrm>
            <a:off x="2211388" y="1893888"/>
            <a:ext cx="7920037" cy="4475162"/>
          </a:xfrm>
          <a:prstGeom prst="rect">
            <a:avLst/>
          </a:prstGeom>
        </p:spPr>
      </p:pic>
      <p:sp>
        <p:nvSpPr>
          <p:cNvPr id="4" name="Slide Number Placeholder 3">
            <a:extLst>
              <a:ext uri="{FF2B5EF4-FFF2-40B4-BE49-F238E27FC236}">
                <a16:creationId xmlns:a16="http://schemas.microsoft.com/office/drawing/2014/main" id="{28C44AFA-E471-93B6-E70D-8334D8B9C891}"/>
              </a:ext>
            </a:extLst>
          </p:cNvPr>
          <p:cNvSpPr>
            <a:spLocks noGrp="1"/>
          </p:cNvSpPr>
          <p:nvPr>
            <p:ph type="sldNum" sz="quarter" idx="15"/>
          </p:nvPr>
        </p:nvSpPr>
        <p:spPr/>
        <p:txBody>
          <a:bodyPr/>
          <a:lstStyle/>
          <a:p>
            <a:pPr>
              <a:defRPr/>
            </a:pPr>
            <a:fld id="{EEAC2BAD-9516-2B47-9900-7FC05ED2F002}" type="slidenum">
              <a:rPr lang="en-US" smtClean="0"/>
              <a:pPr>
                <a:defRPr/>
              </a:pPr>
              <a:t>6</a:t>
            </a:fld>
            <a:endParaRPr lang="en-US"/>
          </a:p>
        </p:txBody>
      </p:sp>
      <p:sp>
        <p:nvSpPr>
          <p:cNvPr id="7" name="TextBox 6">
            <a:extLst>
              <a:ext uri="{FF2B5EF4-FFF2-40B4-BE49-F238E27FC236}">
                <a16:creationId xmlns:a16="http://schemas.microsoft.com/office/drawing/2014/main" id="{B882FA03-2D92-6085-35EC-DD82AFD927BE}"/>
              </a:ext>
            </a:extLst>
          </p:cNvPr>
          <p:cNvSpPr txBox="1"/>
          <p:nvPr/>
        </p:nvSpPr>
        <p:spPr>
          <a:xfrm>
            <a:off x="2660652" y="6387584"/>
            <a:ext cx="7920036" cy="369332"/>
          </a:xfrm>
          <a:prstGeom prst="rect">
            <a:avLst/>
          </a:prstGeom>
          <a:noFill/>
        </p:spPr>
        <p:txBody>
          <a:bodyPr wrap="square">
            <a:spAutoFit/>
          </a:bodyPr>
          <a:lstStyle/>
          <a:p>
            <a:r>
              <a:rPr lang="en-GB" dirty="0">
                <a:hlinkClick r:id="rId4"/>
              </a:rPr>
              <a:t>©(29) How to do the Cooper Run- 12 Minute Run Test - YouTube</a:t>
            </a:r>
            <a:endParaRPr lang="en-GB" dirty="0"/>
          </a:p>
        </p:txBody>
      </p:sp>
    </p:spTree>
    <p:extLst>
      <p:ext uri="{BB962C8B-B14F-4D97-AF65-F5344CB8AC3E}">
        <p14:creationId xmlns:p14="http://schemas.microsoft.com/office/powerpoint/2010/main" val="30001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A0FA-7C76-C61F-5434-FE1E77C85F12}"/>
              </a:ext>
            </a:extLst>
          </p:cNvPr>
          <p:cNvSpPr>
            <a:spLocks noGrp="1"/>
          </p:cNvSpPr>
          <p:nvPr>
            <p:ph type="title"/>
          </p:nvPr>
        </p:nvSpPr>
        <p:spPr>
          <a:xfrm>
            <a:off x="1183729" y="571500"/>
            <a:ext cx="11922671" cy="1119188"/>
          </a:xfrm>
        </p:spPr>
        <p:txBody>
          <a:bodyPr/>
          <a:lstStyle/>
          <a:p>
            <a:r>
              <a:rPr lang="en-GB" dirty="0"/>
              <a:t>Ways we can measure fitness- Multistage fitness test</a:t>
            </a:r>
          </a:p>
        </p:txBody>
      </p:sp>
      <p:pic>
        <p:nvPicPr>
          <p:cNvPr id="5" name="Online Media 4" title="Multistage fitness test, or bleep test">
            <a:hlinkClick r:id="" action="ppaction://media"/>
            <a:extLst>
              <a:ext uri="{FF2B5EF4-FFF2-40B4-BE49-F238E27FC236}">
                <a16:creationId xmlns:a16="http://schemas.microsoft.com/office/drawing/2014/main" id="{428B27B9-2ED9-48ED-F069-A549CA0EAEA7}"/>
              </a:ext>
            </a:extLst>
          </p:cNvPr>
          <p:cNvPicPr>
            <a:picLocks noGrp="1" noRot="1" noChangeAspect="1"/>
          </p:cNvPicPr>
          <p:nvPr>
            <p:ph sz="quarter" idx="16"/>
            <a:videoFile r:link="rId1"/>
          </p:nvPr>
        </p:nvPicPr>
        <p:blipFill>
          <a:blip r:embed="rId3"/>
          <a:stretch>
            <a:fillRect/>
          </a:stretch>
        </p:blipFill>
        <p:spPr>
          <a:xfrm>
            <a:off x="2211388" y="1893888"/>
            <a:ext cx="7920037" cy="4475162"/>
          </a:xfrm>
          <a:prstGeom prst="rect">
            <a:avLst/>
          </a:prstGeom>
        </p:spPr>
      </p:pic>
      <p:sp>
        <p:nvSpPr>
          <p:cNvPr id="4" name="Slide Number Placeholder 3">
            <a:extLst>
              <a:ext uri="{FF2B5EF4-FFF2-40B4-BE49-F238E27FC236}">
                <a16:creationId xmlns:a16="http://schemas.microsoft.com/office/drawing/2014/main" id="{28C44AFA-E471-93B6-E70D-8334D8B9C891}"/>
              </a:ext>
            </a:extLst>
          </p:cNvPr>
          <p:cNvSpPr>
            <a:spLocks noGrp="1"/>
          </p:cNvSpPr>
          <p:nvPr>
            <p:ph type="sldNum" sz="quarter" idx="15"/>
          </p:nvPr>
        </p:nvSpPr>
        <p:spPr/>
        <p:txBody>
          <a:bodyPr/>
          <a:lstStyle/>
          <a:p>
            <a:pPr>
              <a:defRPr/>
            </a:pPr>
            <a:fld id="{EEAC2BAD-9516-2B47-9900-7FC05ED2F002}" type="slidenum">
              <a:rPr lang="en-US" smtClean="0"/>
              <a:pPr>
                <a:defRPr/>
              </a:pPr>
              <a:t>7</a:t>
            </a:fld>
            <a:endParaRPr lang="en-US"/>
          </a:p>
        </p:txBody>
      </p:sp>
      <p:sp>
        <p:nvSpPr>
          <p:cNvPr id="8" name="TextBox 7">
            <a:extLst>
              <a:ext uri="{FF2B5EF4-FFF2-40B4-BE49-F238E27FC236}">
                <a16:creationId xmlns:a16="http://schemas.microsoft.com/office/drawing/2014/main" id="{877D0954-603D-1FF2-A88F-BEC47B611364}"/>
              </a:ext>
            </a:extLst>
          </p:cNvPr>
          <p:cNvSpPr txBox="1"/>
          <p:nvPr/>
        </p:nvSpPr>
        <p:spPr>
          <a:xfrm>
            <a:off x="3048000" y="6387584"/>
            <a:ext cx="6096000" cy="369332"/>
          </a:xfrm>
          <a:prstGeom prst="rect">
            <a:avLst/>
          </a:prstGeom>
          <a:noFill/>
        </p:spPr>
        <p:txBody>
          <a:bodyPr wrap="square">
            <a:spAutoFit/>
          </a:bodyPr>
          <a:lstStyle/>
          <a:p>
            <a:r>
              <a:rPr lang="en-GB" dirty="0">
                <a:hlinkClick r:id="rId4"/>
              </a:rPr>
              <a:t>©(29) Multistage fitness test, or bleep test - YouTube</a:t>
            </a:r>
            <a:endParaRPr lang="en-GB" dirty="0"/>
          </a:p>
        </p:txBody>
      </p:sp>
    </p:spTree>
    <p:extLst>
      <p:ext uri="{BB962C8B-B14F-4D97-AF65-F5344CB8AC3E}">
        <p14:creationId xmlns:p14="http://schemas.microsoft.com/office/powerpoint/2010/main" val="4524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A0FA-7C76-C61F-5434-FE1E77C85F12}"/>
              </a:ext>
            </a:extLst>
          </p:cNvPr>
          <p:cNvSpPr>
            <a:spLocks noGrp="1"/>
          </p:cNvSpPr>
          <p:nvPr>
            <p:ph type="title"/>
          </p:nvPr>
        </p:nvSpPr>
        <p:spPr/>
        <p:txBody>
          <a:bodyPr/>
          <a:lstStyle/>
          <a:p>
            <a:r>
              <a:rPr lang="en-GB" dirty="0"/>
              <a:t>Muscular, respiratory, cardiovascular activities</a:t>
            </a:r>
          </a:p>
        </p:txBody>
      </p:sp>
      <p:sp>
        <p:nvSpPr>
          <p:cNvPr id="3" name="Content Placeholder 2">
            <a:extLst>
              <a:ext uri="{FF2B5EF4-FFF2-40B4-BE49-F238E27FC236}">
                <a16:creationId xmlns:a16="http://schemas.microsoft.com/office/drawing/2014/main" id="{2476E60D-9EBF-5D32-8133-A351A57E8486}"/>
              </a:ext>
            </a:extLst>
          </p:cNvPr>
          <p:cNvSpPr>
            <a:spLocks noGrp="1"/>
          </p:cNvSpPr>
          <p:nvPr>
            <p:ph sz="quarter" idx="16"/>
          </p:nvPr>
        </p:nvSpPr>
        <p:spPr/>
        <p:txBody>
          <a:bodyPr/>
          <a:lstStyle/>
          <a:p>
            <a:r>
              <a:rPr lang="en-GB" sz="2800" dirty="0"/>
              <a:t>Breath through your mouth for 1 minute, watch your body move as you do this</a:t>
            </a:r>
          </a:p>
          <a:p>
            <a:r>
              <a:rPr lang="en-GB" sz="2800" dirty="0"/>
              <a:t>Now do the same activity breathing through your mouth. Notice the changes</a:t>
            </a:r>
          </a:p>
          <a:p>
            <a:r>
              <a:rPr lang="en-GB" sz="2800" dirty="0"/>
              <a:t>Stand on your tip toes for a minute what do you notice</a:t>
            </a:r>
          </a:p>
          <a:p>
            <a:r>
              <a:rPr lang="en-GB" sz="2800" dirty="0"/>
              <a:t>Put your leg in the air, what do you notice?</a:t>
            </a:r>
          </a:p>
          <a:p>
            <a:r>
              <a:rPr lang="en-GB" sz="2800" dirty="0"/>
              <a:t>Stand on all fours. What do you feel?</a:t>
            </a:r>
          </a:p>
          <a:p>
            <a:r>
              <a:rPr lang="en-GB" sz="2800" dirty="0"/>
              <a:t>How about when you yawn? </a:t>
            </a:r>
          </a:p>
          <a:p>
            <a:r>
              <a:rPr lang="en-GB" sz="2800" dirty="0"/>
              <a:t>Finally lie down, scan you body for feelings what do you notice?</a:t>
            </a:r>
          </a:p>
          <a:p>
            <a:endParaRPr lang="en-GB" sz="2800" dirty="0"/>
          </a:p>
        </p:txBody>
      </p:sp>
      <p:sp>
        <p:nvSpPr>
          <p:cNvPr id="4" name="Slide Number Placeholder 3">
            <a:extLst>
              <a:ext uri="{FF2B5EF4-FFF2-40B4-BE49-F238E27FC236}">
                <a16:creationId xmlns:a16="http://schemas.microsoft.com/office/drawing/2014/main" id="{28C44AFA-E471-93B6-E70D-8334D8B9C891}"/>
              </a:ext>
            </a:extLst>
          </p:cNvPr>
          <p:cNvSpPr>
            <a:spLocks noGrp="1"/>
          </p:cNvSpPr>
          <p:nvPr>
            <p:ph type="sldNum" sz="quarter" idx="15"/>
          </p:nvPr>
        </p:nvSpPr>
        <p:spPr/>
        <p:txBody>
          <a:bodyPr/>
          <a:lstStyle/>
          <a:p>
            <a:pPr>
              <a:defRPr/>
            </a:pPr>
            <a:fld id="{EEAC2BAD-9516-2B47-9900-7FC05ED2F002}" type="slidenum">
              <a:rPr lang="en-US" smtClean="0"/>
              <a:pPr>
                <a:defRPr/>
              </a:pPr>
              <a:t>8</a:t>
            </a:fld>
            <a:endParaRPr lang="en-US"/>
          </a:p>
        </p:txBody>
      </p:sp>
    </p:spTree>
    <p:extLst>
      <p:ext uri="{BB962C8B-B14F-4D97-AF65-F5344CB8AC3E}">
        <p14:creationId xmlns:p14="http://schemas.microsoft.com/office/powerpoint/2010/main" val="1472235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bar graph&#10;&#10;Description automatically generated">
            <a:extLst>
              <a:ext uri="{FF2B5EF4-FFF2-40B4-BE49-F238E27FC236}">
                <a16:creationId xmlns:a16="http://schemas.microsoft.com/office/drawing/2014/main" id="{322F728A-C5DA-F9B3-653B-3350D0C640F3}"/>
              </a:ext>
            </a:extLst>
          </p:cNvPr>
          <p:cNvPicPr>
            <a:picLocks noGrp="1" noChangeAspect="1"/>
          </p:cNvPicPr>
          <p:nvPr>
            <p:ph sz="quarter" idx="16"/>
          </p:nvPr>
        </p:nvPicPr>
        <p:blipFill>
          <a:blip r:embed="rId2">
            <a:extLst>
              <a:ext uri="{837473B0-CC2E-450A-ABE3-18F120FF3D39}">
                <a1611:picAttrSrcUrl xmlns:a1611="http://schemas.microsoft.com/office/drawing/2016/11/main" r:id="rId3"/>
              </a:ext>
            </a:extLst>
          </a:blip>
          <a:stretch>
            <a:fillRect/>
          </a:stretch>
        </p:blipFill>
        <p:spPr>
          <a:xfrm>
            <a:off x="107531" y="1950870"/>
            <a:ext cx="5988469" cy="3641713"/>
          </a:xfrm>
        </p:spPr>
      </p:pic>
      <p:sp>
        <p:nvSpPr>
          <p:cNvPr id="2" name="Title 1">
            <a:extLst>
              <a:ext uri="{FF2B5EF4-FFF2-40B4-BE49-F238E27FC236}">
                <a16:creationId xmlns:a16="http://schemas.microsoft.com/office/drawing/2014/main" id="{DC42C4CF-F660-48A5-A35C-3F9A2DFD7346}"/>
              </a:ext>
            </a:extLst>
          </p:cNvPr>
          <p:cNvSpPr>
            <a:spLocks noGrp="1"/>
          </p:cNvSpPr>
          <p:nvPr>
            <p:ph type="title"/>
          </p:nvPr>
        </p:nvSpPr>
        <p:spPr>
          <a:xfrm>
            <a:off x="1231855" y="344990"/>
            <a:ext cx="9966871" cy="1119188"/>
          </a:xfrm>
        </p:spPr>
        <p:txBody>
          <a:bodyPr/>
          <a:lstStyle/>
          <a:p>
            <a:r>
              <a:rPr lang="en-GB" dirty="0"/>
              <a:t>Presenting information collected from tests</a:t>
            </a:r>
          </a:p>
        </p:txBody>
      </p:sp>
      <p:sp>
        <p:nvSpPr>
          <p:cNvPr id="4" name="Slide Number Placeholder 3">
            <a:extLst>
              <a:ext uri="{FF2B5EF4-FFF2-40B4-BE49-F238E27FC236}">
                <a16:creationId xmlns:a16="http://schemas.microsoft.com/office/drawing/2014/main" id="{75B9BCFF-3510-FA1D-11A6-4CA386B698B5}"/>
              </a:ext>
            </a:extLst>
          </p:cNvPr>
          <p:cNvSpPr>
            <a:spLocks noGrp="1"/>
          </p:cNvSpPr>
          <p:nvPr>
            <p:ph type="sldNum" sz="quarter" idx="15"/>
          </p:nvPr>
        </p:nvSpPr>
        <p:spPr/>
        <p:txBody>
          <a:bodyPr/>
          <a:lstStyle/>
          <a:p>
            <a:pPr>
              <a:defRPr/>
            </a:pPr>
            <a:fld id="{EEAC2BAD-9516-2B47-9900-7FC05ED2F002}" type="slidenum">
              <a:rPr lang="en-US" smtClean="0"/>
              <a:pPr>
                <a:defRPr/>
              </a:pPr>
              <a:t>9</a:t>
            </a:fld>
            <a:endParaRPr lang="en-US"/>
          </a:p>
        </p:txBody>
      </p:sp>
      <p:sp>
        <p:nvSpPr>
          <p:cNvPr id="7" name="TextBox 6">
            <a:extLst>
              <a:ext uri="{FF2B5EF4-FFF2-40B4-BE49-F238E27FC236}">
                <a16:creationId xmlns:a16="http://schemas.microsoft.com/office/drawing/2014/main" id="{2BF750B1-2F0B-51AD-7A48-0FA170DA137D}"/>
              </a:ext>
            </a:extLst>
          </p:cNvPr>
          <p:cNvSpPr txBox="1"/>
          <p:nvPr/>
        </p:nvSpPr>
        <p:spPr>
          <a:xfrm>
            <a:off x="883431" y="2148017"/>
            <a:ext cx="5871671" cy="230832"/>
          </a:xfrm>
          <a:prstGeom prst="rect">
            <a:avLst/>
          </a:prstGeom>
          <a:noFill/>
        </p:spPr>
        <p:txBody>
          <a:bodyPr wrap="square" rtlCol="0">
            <a:spAutoFit/>
          </a:bodyPr>
          <a:lstStyle/>
          <a:p>
            <a:r>
              <a:rPr lang="en-GB" sz="900" dirty="0">
                <a:hlinkClick r:id="rId3" tooltip="http://stackoverflow.com/questions/38044866/define-bar-chart-colors-for-pandas-matplotlib-with-defined-column"/>
              </a:rPr>
              <a:t>This Photo</a:t>
            </a:r>
            <a:r>
              <a:rPr lang="en-GB" sz="900" dirty="0"/>
              <a:t> by Unknown Author is licensed under </a:t>
            </a:r>
            <a:r>
              <a:rPr lang="en-GB" sz="900" dirty="0">
                <a:hlinkClick r:id="rId4" tooltip="https://creativecommons.org/licenses/by-sa/3.0/"/>
              </a:rPr>
              <a:t>CC BY-SA</a:t>
            </a:r>
            <a:endParaRPr lang="en-GB" sz="900" dirty="0"/>
          </a:p>
        </p:txBody>
      </p:sp>
      <p:pic>
        <p:nvPicPr>
          <p:cNvPr id="9" name="Picture 8" descr="A pie chart with text&#10;&#10;Description automatically generated">
            <a:extLst>
              <a:ext uri="{FF2B5EF4-FFF2-40B4-BE49-F238E27FC236}">
                <a16:creationId xmlns:a16="http://schemas.microsoft.com/office/drawing/2014/main" id="{7DE0F624-804F-4D62-3527-DCEDCB861DE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4901" t="8443" r="17260"/>
          <a:stretch/>
        </p:blipFill>
        <p:spPr>
          <a:xfrm>
            <a:off x="5229974" y="2276223"/>
            <a:ext cx="2775286" cy="2747060"/>
          </a:xfrm>
          <a:prstGeom prst="rect">
            <a:avLst/>
          </a:prstGeom>
        </p:spPr>
      </p:pic>
      <p:sp>
        <p:nvSpPr>
          <p:cNvPr id="10" name="TextBox 9">
            <a:extLst>
              <a:ext uri="{FF2B5EF4-FFF2-40B4-BE49-F238E27FC236}">
                <a16:creationId xmlns:a16="http://schemas.microsoft.com/office/drawing/2014/main" id="{B2F7A5FC-6E31-9BDC-A88D-F6E027E47495}"/>
              </a:ext>
            </a:extLst>
          </p:cNvPr>
          <p:cNvSpPr txBox="1"/>
          <p:nvPr/>
        </p:nvSpPr>
        <p:spPr>
          <a:xfrm>
            <a:off x="5295145" y="2045391"/>
            <a:ext cx="2919913" cy="230832"/>
          </a:xfrm>
          <a:prstGeom prst="rect">
            <a:avLst/>
          </a:prstGeom>
          <a:noFill/>
        </p:spPr>
        <p:txBody>
          <a:bodyPr wrap="square" rtlCol="0">
            <a:spAutoFit/>
          </a:bodyPr>
          <a:lstStyle/>
          <a:p>
            <a:r>
              <a:rPr lang="en-GB" sz="900">
                <a:hlinkClick r:id="rId6" tooltip="https://www.wisc-online.com/learn/social-science/sociology/soc202/pie-charts-basic-social-studies"/>
              </a:rPr>
              <a:t>This Photo</a:t>
            </a:r>
            <a:r>
              <a:rPr lang="en-GB" sz="900"/>
              <a:t> by Unknown Author is licensed under </a:t>
            </a:r>
            <a:r>
              <a:rPr lang="en-GB" sz="900">
                <a:hlinkClick r:id="rId7" tooltip="https://creativecommons.org/licenses/by-nc/3.0/"/>
              </a:rPr>
              <a:t>CC BY-NC</a:t>
            </a:r>
            <a:endParaRPr lang="en-GB" sz="900"/>
          </a:p>
        </p:txBody>
      </p:sp>
      <p:pic>
        <p:nvPicPr>
          <p:cNvPr id="12" name="Picture 11" descr="A graph showing the temperature of the month&#10;&#10;Description automatically generated">
            <a:extLst>
              <a:ext uri="{FF2B5EF4-FFF2-40B4-BE49-F238E27FC236}">
                <a16:creationId xmlns:a16="http://schemas.microsoft.com/office/drawing/2014/main" id="{B0AEA986-18DC-EC52-AD8C-AFBBA2DE79AD}"/>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t="17588"/>
          <a:stretch/>
        </p:blipFill>
        <p:spPr>
          <a:xfrm>
            <a:off x="8026376" y="2296316"/>
            <a:ext cx="3947028" cy="1897476"/>
          </a:xfrm>
          <a:prstGeom prst="rect">
            <a:avLst/>
          </a:prstGeom>
        </p:spPr>
      </p:pic>
      <p:sp>
        <p:nvSpPr>
          <p:cNvPr id="13" name="TextBox 12">
            <a:extLst>
              <a:ext uri="{FF2B5EF4-FFF2-40B4-BE49-F238E27FC236}">
                <a16:creationId xmlns:a16="http://schemas.microsoft.com/office/drawing/2014/main" id="{6309814F-43D4-9AAF-6A0A-49FA2DD8E306}"/>
              </a:ext>
            </a:extLst>
          </p:cNvPr>
          <p:cNvSpPr txBox="1"/>
          <p:nvPr/>
        </p:nvSpPr>
        <p:spPr>
          <a:xfrm>
            <a:off x="8690007" y="2002045"/>
            <a:ext cx="5714286" cy="230832"/>
          </a:xfrm>
          <a:prstGeom prst="rect">
            <a:avLst/>
          </a:prstGeom>
          <a:noFill/>
        </p:spPr>
        <p:txBody>
          <a:bodyPr wrap="square" rtlCol="0">
            <a:spAutoFit/>
          </a:bodyPr>
          <a:lstStyle/>
          <a:p>
            <a:r>
              <a:rPr lang="en-GB" sz="900" dirty="0">
                <a:hlinkClick r:id="rId9" tooltip="https://michaeltoth.me/a-detailed-guide-to-plotting-line-graphs-in-r-using-ggplot-geom_line.html"/>
              </a:rPr>
              <a:t>This Photo</a:t>
            </a:r>
            <a:r>
              <a:rPr lang="en-GB" sz="900" dirty="0"/>
              <a:t> by Unknown Author is licensed under </a:t>
            </a:r>
            <a:r>
              <a:rPr lang="en-GB" sz="900" dirty="0">
                <a:hlinkClick r:id="rId4" tooltip="https://creativecommons.org/licenses/by-sa/3.0/"/>
              </a:rPr>
              <a:t>CC BY-SA</a:t>
            </a:r>
            <a:endParaRPr lang="en-GB" sz="900" dirty="0"/>
          </a:p>
        </p:txBody>
      </p:sp>
      <p:sp>
        <p:nvSpPr>
          <p:cNvPr id="14" name="Title 1">
            <a:extLst>
              <a:ext uri="{FF2B5EF4-FFF2-40B4-BE49-F238E27FC236}">
                <a16:creationId xmlns:a16="http://schemas.microsoft.com/office/drawing/2014/main" id="{D53B6CA3-FA0A-CC0A-73FD-0DF94D65DE3A}"/>
              </a:ext>
            </a:extLst>
          </p:cNvPr>
          <p:cNvSpPr txBox="1">
            <a:spLocks/>
          </p:cNvSpPr>
          <p:nvPr/>
        </p:nvSpPr>
        <p:spPr>
          <a:xfrm>
            <a:off x="1231855" y="1099116"/>
            <a:ext cx="9966871" cy="1119188"/>
          </a:xfrm>
          <a:prstGeom prst="rect">
            <a:avLst/>
          </a:prstGeom>
        </p:spPr>
        <p:txBody>
          <a:bodyPr anchor="ctr" anchorCtr="0">
            <a:norm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GB" sz="2800" dirty="0"/>
              <a:t>What could we record using these methods?</a:t>
            </a:r>
          </a:p>
        </p:txBody>
      </p:sp>
      <p:sp>
        <p:nvSpPr>
          <p:cNvPr id="15" name="Title 1">
            <a:extLst>
              <a:ext uri="{FF2B5EF4-FFF2-40B4-BE49-F238E27FC236}">
                <a16:creationId xmlns:a16="http://schemas.microsoft.com/office/drawing/2014/main" id="{45606985-B64F-8949-02A3-B0CE45DAEC50}"/>
              </a:ext>
            </a:extLst>
          </p:cNvPr>
          <p:cNvSpPr txBox="1">
            <a:spLocks/>
          </p:cNvSpPr>
          <p:nvPr/>
        </p:nvSpPr>
        <p:spPr>
          <a:xfrm>
            <a:off x="1231855" y="5639077"/>
            <a:ext cx="9966871" cy="1119188"/>
          </a:xfrm>
          <a:prstGeom prst="rect">
            <a:avLst/>
          </a:prstGeom>
        </p:spPr>
        <p:txBody>
          <a:bodyPr anchor="ctr" anchorCtr="0">
            <a:norm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GB" sz="2800" dirty="0"/>
              <a:t>How do we decide which methods to use?</a:t>
            </a:r>
          </a:p>
        </p:txBody>
      </p:sp>
      <p:pic>
        <p:nvPicPr>
          <p:cNvPr id="17" name="Picture 16" descr="A table with numbers and a number&#10;&#10;Description automatically generated">
            <a:extLst>
              <a:ext uri="{FF2B5EF4-FFF2-40B4-BE49-F238E27FC236}">
                <a16:creationId xmlns:a16="http://schemas.microsoft.com/office/drawing/2014/main" id="{73F59B2D-3E07-B7EC-EBC5-BAA020AB2D7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291885" y="4391537"/>
            <a:ext cx="2011740" cy="1672792"/>
          </a:xfrm>
          <a:prstGeom prst="rect">
            <a:avLst/>
          </a:prstGeom>
        </p:spPr>
      </p:pic>
      <p:sp>
        <p:nvSpPr>
          <p:cNvPr id="18" name="TextBox 17">
            <a:extLst>
              <a:ext uri="{FF2B5EF4-FFF2-40B4-BE49-F238E27FC236}">
                <a16:creationId xmlns:a16="http://schemas.microsoft.com/office/drawing/2014/main" id="{4E9908AC-40C7-3468-9F9F-0B3249907BD6}"/>
              </a:ext>
            </a:extLst>
          </p:cNvPr>
          <p:cNvSpPr txBox="1"/>
          <p:nvPr/>
        </p:nvSpPr>
        <p:spPr>
          <a:xfrm>
            <a:off x="8823159" y="6045389"/>
            <a:ext cx="3368841" cy="230832"/>
          </a:xfrm>
          <a:prstGeom prst="rect">
            <a:avLst/>
          </a:prstGeom>
          <a:noFill/>
        </p:spPr>
        <p:txBody>
          <a:bodyPr wrap="square" rtlCol="0">
            <a:spAutoFit/>
          </a:bodyPr>
          <a:lstStyle/>
          <a:p>
            <a:r>
              <a:rPr lang="en-GB" sz="900" dirty="0">
                <a:hlinkClick r:id="rId11" tooltip="https://scienceladybug.blogspot.com/2012_12_01_archive.html"/>
              </a:rPr>
              <a:t>This Photo</a:t>
            </a:r>
            <a:r>
              <a:rPr lang="en-GB" sz="900" dirty="0"/>
              <a:t> by Unknown Author is licensed under </a:t>
            </a:r>
            <a:r>
              <a:rPr lang="en-GB" sz="900" dirty="0">
                <a:hlinkClick r:id="rId12" tooltip="https://creativecommons.org/licenses/by-nc-sa/3.0/"/>
              </a:rPr>
              <a:t>CC BY-SA-NC</a:t>
            </a:r>
            <a:endParaRPr lang="en-GB" sz="900" dirty="0"/>
          </a:p>
        </p:txBody>
      </p:sp>
    </p:spTree>
    <p:extLst>
      <p:ext uri="{BB962C8B-B14F-4D97-AF65-F5344CB8AC3E}">
        <p14:creationId xmlns:p14="http://schemas.microsoft.com/office/powerpoint/2010/main" val="3229363401"/>
      </p:ext>
    </p:extLst>
  </p:cSld>
  <p:clrMapOvr>
    <a:masterClrMapping/>
  </p:clrMapOvr>
</p:sld>
</file>

<file path=ppt/theme/theme1.xml><?xml version="1.0" encoding="utf-8"?>
<a:theme xmlns:a="http://schemas.openxmlformats.org/drawingml/2006/main" name="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f09caa-f429-4751-ab0b-091a725ac5c6">
      <Terms xmlns="http://schemas.microsoft.com/office/infopath/2007/PartnerControls"/>
    </lcf76f155ced4ddcb4097134ff3c332f>
    <TaxCatchAll xmlns="74c4bf92-85c4-4956-8b14-e5174d64b70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88EE29F7CDD44E88F6C8392B922B38" ma:contentTypeVersion="15" ma:contentTypeDescription="Create a new document." ma:contentTypeScope="" ma:versionID="f782c14869501a98a77d6561d93e9b84">
  <xsd:schema xmlns:xsd="http://www.w3.org/2001/XMLSchema" xmlns:xs="http://www.w3.org/2001/XMLSchema" xmlns:p="http://schemas.microsoft.com/office/2006/metadata/properties" xmlns:ns2="b0f09caa-f429-4751-ab0b-091a725ac5c6" xmlns:ns3="74c4bf92-85c4-4956-8b14-e5174d64b705" targetNamespace="http://schemas.microsoft.com/office/2006/metadata/properties" ma:root="true" ma:fieldsID="43cd5fa0ed5992bbb3ed2ec262263dcc" ns2:_="" ns3:_="">
    <xsd:import namespace="b0f09caa-f429-4751-ab0b-091a725ac5c6"/>
    <xsd:import namespace="74c4bf92-85c4-4956-8b14-e5174d64b70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09caa-f429-4751-ab0b-091a725ac5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c4bf92-85c4-4956-8b14-e5174d64b7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9078343-ec99-474e-82b8-0e7a15ae6e73}" ma:internalName="TaxCatchAll" ma:showField="CatchAllData" ma:web="74c4bf92-85c4-4956-8b14-e5174d64b7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5C2A08-6E9D-4C94-819F-D5E2B8237E6B}">
  <ds:schemaRefs>
    <ds:schemaRef ds:uri="http://schemas.microsoft.com/office/2006/metadata/properties"/>
    <ds:schemaRef ds:uri="http://schemas.microsoft.com/office/infopath/2007/PartnerControls"/>
    <ds:schemaRef ds:uri="97d69847-0e99-4011-9b66-a4245208547e"/>
    <ds:schemaRef ds:uri="c63c7e9d-5753-40a8-893f-94a0eba9e768"/>
  </ds:schemaRefs>
</ds:datastoreItem>
</file>

<file path=customXml/itemProps2.xml><?xml version="1.0" encoding="utf-8"?>
<ds:datastoreItem xmlns:ds="http://schemas.openxmlformats.org/officeDocument/2006/customXml" ds:itemID="{AB2AE891-6473-456C-9E04-1A26812AA6AF}">
  <ds:schemaRefs>
    <ds:schemaRef ds:uri="http://schemas.microsoft.com/sharepoint/v3/contenttype/forms"/>
  </ds:schemaRefs>
</ds:datastoreItem>
</file>

<file path=customXml/itemProps3.xml><?xml version="1.0" encoding="utf-8"?>
<ds:datastoreItem xmlns:ds="http://schemas.openxmlformats.org/officeDocument/2006/customXml" ds:itemID="{3C8D3647-7334-4153-BA8A-FA2F89560856}"/>
</file>

<file path=docProps/app.xml><?xml version="1.0" encoding="utf-8"?>
<Properties xmlns="http://schemas.openxmlformats.org/officeDocument/2006/extended-properties" xmlns:vt="http://schemas.openxmlformats.org/officeDocument/2006/docPropsVTypes">
  <Template/>
  <TotalTime>369</TotalTime>
  <Words>527</Words>
  <Application>Microsoft Office PowerPoint</Application>
  <PresentationFormat>Widescreen</PresentationFormat>
  <Paragraphs>65</Paragraphs>
  <Slides>10</Slides>
  <Notes>3</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Open Sans</vt:lpstr>
      <vt:lpstr>Open Sans Light</vt:lpstr>
      <vt:lpstr>Open Sans Semibold</vt:lpstr>
      <vt:lpstr>Office Theme</vt:lpstr>
      <vt:lpstr>Pearson Templates</vt:lpstr>
      <vt:lpstr>BTEC LEVEL 1 Intro</vt:lpstr>
      <vt:lpstr>Using this resource</vt:lpstr>
      <vt:lpstr>In a safe space practice the following activities *check with your teacher if you can complete these activities safely</vt:lpstr>
      <vt:lpstr>Now repeat these activities- with a partner *check with your teacher if you can complete these activities safely</vt:lpstr>
      <vt:lpstr>Ways we can measure fitness- Harvard step test </vt:lpstr>
      <vt:lpstr>Ways we can measure fitness - Cooper Test</vt:lpstr>
      <vt:lpstr>Ways we can measure fitness- Multistage fitness test</vt:lpstr>
      <vt:lpstr>Muscular, respiratory, cardiovascular activities</vt:lpstr>
      <vt:lpstr>Presenting information collected from tests</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Kelly Adams</cp:lastModifiedBy>
  <cp:revision>76</cp:revision>
  <dcterms:created xsi:type="dcterms:W3CDTF">2021-02-03T20:14:39Z</dcterms:created>
  <dcterms:modified xsi:type="dcterms:W3CDTF">2023-07-10T14:12:03Z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0x010100ED580C7B1D71C04F8C741635E77ACA5A</vt:lpwstr>
  </property>
</Properties>
</file>