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32"/>
  </p:notesMasterIdLst>
  <p:sldIdLst>
    <p:sldId id="332" r:id="rId6"/>
    <p:sldId id="357"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4" r:id="rId27"/>
    <p:sldId id="353" r:id="rId28"/>
    <p:sldId id="355" r:id="rId29"/>
    <p:sldId id="356" r:id="rId30"/>
    <p:sldId id="303"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8A779-6192-65F4-6767-3777FED42F44}" name="Knowles, Laura" initials="KL" userId="S::laura.knowles@pearson.com::2e1997ff-801b-4315-adf5-bc9f128d03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7E"/>
    <a:srgbClr val="11B2A5"/>
    <a:srgbClr val="83BD00"/>
    <a:srgbClr val="FF7479"/>
    <a:srgbClr val="FFBA1C"/>
    <a:srgbClr val="93E8EC"/>
    <a:srgbClr val="DFE0E1"/>
    <a:srgbClr val="A3ACAC"/>
    <a:srgbClr val="9D017E"/>
    <a:srgbClr val="10B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F5C98-E647-DC52-6865-01ED554A20C4}" v="6" dt="2023-07-10T14:11:44.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78" y="110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dams" userId="S::kelly.adams@pearson.com::56286dc5-c445-4c81-8317-5d717359e7df" providerId="AD" clId="Web-{C03F5C98-E647-DC52-6865-01ED554A20C4}"/>
    <pc:docChg chg="addSld modSld">
      <pc:chgData name="Kelly Adams" userId="S::kelly.adams@pearson.com::56286dc5-c445-4c81-8317-5d717359e7df" providerId="AD" clId="Web-{C03F5C98-E647-DC52-6865-01ED554A20C4}" dt="2023-07-10T14:11:44.953" v="4"/>
      <pc:docMkLst>
        <pc:docMk/>
      </pc:docMkLst>
      <pc:sldChg chg="modSp">
        <pc:chgData name="Kelly Adams" userId="S::kelly.adams@pearson.com::56286dc5-c445-4c81-8317-5d717359e7df" providerId="AD" clId="Web-{C03F5C98-E647-DC52-6865-01ED554A20C4}" dt="2023-07-10T14:11:39.345" v="3" actId="20577"/>
        <pc:sldMkLst>
          <pc:docMk/>
          <pc:sldMk cId="1342745127" sldId="332"/>
        </pc:sldMkLst>
        <pc:spChg chg="mod">
          <ac:chgData name="Kelly Adams" userId="S::kelly.adams@pearson.com::56286dc5-c445-4c81-8317-5d717359e7df" providerId="AD" clId="Web-{C03F5C98-E647-DC52-6865-01ED554A20C4}" dt="2023-07-10T14:11:39.345" v="3" actId="20577"/>
          <ac:spMkLst>
            <pc:docMk/>
            <pc:sldMk cId="1342745127" sldId="332"/>
            <ac:spMk id="2" creationId="{AAD9BDE9-5C5F-9F4E-9ABC-79815C3E9F53}"/>
          </ac:spMkLst>
        </pc:spChg>
      </pc:sldChg>
      <pc:sldChg chg="add">
        <pc:chgData name="Kelly Adams" userId="S::kelly.adams@pearson.com::56286dc5-c445-4c81-8317-5d717359e7df" providerId="AD" clId="Web-{C03F5C98-E647-DC52-6865-01ED554A20C4}" dt="2023-07-10T14:11:44.953" v="4"/>
        <pc:sldMkLst>
          <pc:docMk/>
          <pc:sldMk cId="348552680" sldId="357"/>
        </pc:sldMkLst>
      </pc:sldChg>
      <pc:sldMasterChg chg="addSldLayout">
        <pc:chgData name="Kelly Adams" userId="S::kelly.adams@pearson.com::56286dc5-c445-4c81-8317-5d717359e7df" providerId="AD" clId="Web-{C03F5C98-E647-DC52-6865-01ED554A20C4}" dt="2023-07-10T14:11:44.953" v="4"/>
        <pc:sldMasterMkLst>
          <pc:docMk/>
          <pc:sldMasterMk cId="0" sldId="2147483648"/>
        </pc:sldMasterMkLst>
        <pc:sldLayoutChg chg="add">
          <pc:chgData name="Kelly Adams" userId="S::kelly.adams@pearson.com::56286dc5-c445-4c81-8317-5d717359e7df" providerId="AD" clId="Web-{C03F5C98-E647-DC52-6865-01ED554A20C4}" dt="2023-07-10T14:11:44.953" v="4"/>
          <pc:sldLayoutMkLst>
            <pc:docMk/>
            <pc:sldMasterMk cId="0" sldId="2147483648"/>
            <pc:sldLayoutMk cId="3955343937" sldId="21474838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7/10/2023</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83005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17</a:t>
            </a:fld>
            <a:endParaRPr lang="en-US"/>
          </a:p>
        </p:txBody>
      </p:sp>
    </p:spTree>
    <p:extLst>
      <p:ext uri="{BB962C8B-B14F-4D97-AF65-F5344CB8AC3E}">
        <p14:creationId xmlns:p14="http://schemas.microsoft.com/office/powerpoint/2010/main" val="40217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Closing Slide</a:t>
            </a:r>
          </a:p>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25</a:t>
            </a:fld>
            <a:endParaRPr lang="en-US"/>
          </a:p>
        </p:txBody>
      </p:sp>
    </p:spTree>
    <p:extLst>
      <p:ext uri="{BB962C8B-B14F-4D97-AF65-F5344CB8AC3E}">
        <p14:creationId xmlns:p14="http://schemas.microsoft.com/office/powerpoint/2010/main" val="399058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2979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a:t>
            </a:fld>
            <a:endParaRPr lang="en-US"/>
          </a:p>
        </p:txBody>
      </p:sp>
    </p:spTree>
    <p:extLst>
      <p:ext uri="{BB962C8B-B14F-4D97-AF65-F5344CB8AC3E}">
        <p14:creationId xmlns:p14="http://schemas.microsoft.com/office/powerpoint/2010/main" val="251169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244210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5</a:t>
            </a:fld>
            <a:endParaRPr lang="en-US"/>
          </a:p>
        </p:txBody>
      </p:sp>
    </p:spTree>
    <p:extLst>
      <p:ext uri="{BB962C8B-B14F-4D97-AF65-F5344CB8AC3E}">
        <p14:creationId xmlns:p14="http://schemas.microsoft.com/office/powerpoint/2010/main" val="192110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45273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7</a:t>
            </a:fld>
            <a:endParaRPr lang="en-US"/>
          </a:p>
        </p:txBody>
      </p:sp>
    </p:spTree>
    <p:extLst>
      <p:ext uri="{BB962C8B-B14F-4D97-AF65-F5344CB8AC3E}">
        <p14:creationId xmlns:p14="http://schemas.microsoft.com/office/powerpoint/2010/main" val="422669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241187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262678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410849-7EC9-46FE-8DED-8D2C5CC835FB}"/>
              </a:ext>
            </a:extLst>
          </p:cNvPr>
          <p:cNvPicPr>
            <a:picLocks noChangeAspect="1"/>
          </p:cNvPicPr>
          <p:nvPr userDrawn="1"/>
        </p:nvPicPr>
        <p:blipFill>
          <a:blip r:embed="rId3"/>
          <a:stretch>
            <a:fillRect/>
          </a:stretch>
        </p:blipFill>
        <p:spPr>
          <a:xfrm>
            <a:off x="1968122" y="0"/>
            <a:ext cx="10223878" cy="6858000"/>
          </a:xfrm>
          <a:prstGeom prst="rect">
            <a:avLst/>
          </a:prstGeom>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C312F-B9C0-D744-AD30-A434A20A7D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1810" y="0"/>
            <a:ext cx="10290190"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a:srcRect/>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955343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698" cy="6853238"/>
          </a:xfrm>
          <a:prstGeom prst="rect">
            <a:avLst/>
          </a:prstGeom>
          <a:solidFill>
            <a:srgbClr val="A3ACAC"/>
          </a:solidFill>
        </p:spPr>
        <p:txBody>
          <a:bodyPr anchor="ctr"/>
          <a:lstStyle>
            <a:lvl1pPr marL="0" indent="0" algn="ctr">
              <a:buNone/>
              <a:defRPr/>
            </a:lvl1pPr>
          </a:lstStyle>
          <a:p>
            <a:r>
              <a:rPr lang="en-US"/>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93506" y="0"/>
            <a:ext cx="10298494"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1"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rotWithShape="1">
          <a:blip r:embed="rId2"/>
          <a:srcRect l="13571" t="30062" r="25128" b="11244"/>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795" r:id="rId11"/>
    <p:sldLayoutId id="2147483796" r:id="rId12"/>
    <p:sldLayoutId id="2147483799" r:id="rId13"/>
    <p:sldLayoutId id="2147483853" r:id="rId14"/>
    <p:sldLayoutId id="2147483797" r:id="rId15"/>
    <p:sldLayoutId id="2147483854" r:id="rId16"/>
    <p:sldLayoutId id="2147483806" r:id="rId17"/>
    <p:sldLayoutId id="2147483856" r:id="rId18"/>
    <p:sldLayoutId id="2147483801" r:id="rId19"/>
    <p:sldLayoutId id="2147483804" r:id="rId20"/>
    <p:sldLayoutId id="2147483857" r:id="rId2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video" Target="https://www.youtube.com/embed/-S2EiPD4-W0?feature=oembed" TargetMode="External"/><Relationship Id="rId4" Type="http://schemas.openxmlformats.org/officeDocument/2006/relationships/hyperlink" Target="https://www.youtube.com/watch?v=-S2EiPD4-W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video" Target="https://www.youtube.com/embed/FqE4sJE14WE?feature=oembed" TargetMode="External"/><Relationship Id="rId4" Type="http://schemas.openxmlformats.org/officeDocument/2006/relationships/hyperlink" Target="https://www.youtube.com/watch?v=FqE4sJE14W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39821974@N06" TargetMode="External"/><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49024304@N00" TargetMode="External"/><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38585972@N04" TargetMode="Externa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maps/dir/Nottingham/MARITIME+MAPS,+8+Eltringham+Rd,+Hartlepool+TS26+9QX/@53.1791698,-3.1612426,7z/data=!4m14!4m13!1m5!1m1!1s0x487832d2390779cd:0x108063201919db15!2m2!1d-1.1549892!2d52.9540223!1m5!1m1!1s0x487ef3827c5a1a93:0xe0dcfe7697768778!2m2!1d-1.2240843!2d54.6829117!3e0?entry=ttu"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flickr.com/photos/39160147@N0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61926883@N00" TargetMode="External"/><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14544437@N07"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31040609@N02" TargetMode="External"/><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14192663@N07" TargetMode="External"/><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48598045@N07" TargetMode="External"/><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45034206@N06" TargetMode="External"/><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BDE9-5C5F-9F4E-9ABC-79815C3E9F53}"/>
              </a:ext>
            </a:extLst>
          </p:cNvPr>
          <p:cNvSpPr>
            <a:spLocks noGrp="1"/>
          </p:cNvSpPr>
          <p:nvPr>
            <p:ph type="title"/>
          </p:nvPr>
        </p:nvSpPr>
        <p:spPr/>
        <p:txBody>
          <a:bodyPr lIns="274320" tIns="182880" rIns="274320" bIns="45720" anchor="t" anchorCtr="0">
            <a:normAutofit/>
          </a:bodyPr>
          <a:lstStyle/>
          <a:p>
            <a:r>
              <a:rPr lang="en-US" dirty="0">
                <a:latin typeface="Open Sans Light"/>
                <a:ea typeface="Open Sans Light"/>
                <a:cs typeface="Open Sans Light"/>
              </a:rPr>
              <a:t>BTEC LEVEL 1 Intro</a:t>
            </a:r>
            <a:endParaRPr lang="en-US" dirty="0"/>
          </a:p>
        </p:txBody>
      </p:sp>
      <p:sp>
        <p:nvSpPr>
          <p:cNvPr id="3" name="Content Placeholder 2">
            <a:extLst>
              <a:ext uri="{FF2B5EF4-FFF2-40B4-BE49-F238E27FC236}">
                <a16:creationId xmlns:a16="http://schemas.microsoft.com/office/drawing/2014/main" id="{8B1A1C59-0678-5A49-B6B4-72860564E13A}"/>
              </a:ext>
            </a:extLst>
          </p:cNvPr>
          <p:cNvSpPr>
            <a:spLocks noGrp="1"/>
          </p:cNvSpPr>
          <p:nvPr>
            <p:ph sz="quarter" idx="16"/>
          </p:nvPr>
        </p:nvSpPr>
        <p:spPr/>
        <p:txBody>
          <a:bodyPr/>
          <a:lstStyle/>
          <a:p>
            <a:r>
              <a:rPr lang="en-US" sz="4000" dirty="0"/>
              <a:t>Testing the Quality of Products</a:t>
            </a:r>
          </a:p>
        </p:txBody>
      </p:sp>
      <p:sp>
        <p:nvSpPr>
          <p:cNvPr id="4" name="Slide Number Placeholder 3">
            <a:extLst>
              <a:ext uri="{FF2B5EF4-FFF2-40B4-BE49-F238E27FC236}">
                <a16:creationId xmlns:a16="http://schemas.microsoft.com/office/drawing/2014/main" id="{DCC7CE49-5F04-EF4B-9DE8-4FFE7158D7C5}"/>
              </a:ext>
            </a:extLst>
          </p:cNvPr>
          <p:cNvSpPr>
            <a:spLocks noGrp="1"/>
          </p:cNvSpPr>
          <p:nvPr>
            <p:ph type="sldNum" sz="quarter" idx="15"/>
          </p:nvPr>
        </p:nvSpPr>
        <p:spPr/>
        <p:txBody>
          <a:bodyPr/>
          <a:lstStyle/>
          <a:p>
            <a:pPr>
              <a:defRPr/>
            </a:pPr>
            <a:fld id="{E8901B88-A952-2044-9F37-BB636F0880BE}" type="slidenum">
              <a:rPr lang="en-US" smtClean="0"/>
              <a:pPr>
                <a:defRPr/>
              </a:pPr>
              <a:t>1</a:t>
            </a:fld>
            <a:endParaRPr lang="en-US"/>
          </a:p>
        </p:txBody>
      </p:sp>
    </p:spTree>
    <p:extLst>
      <p:ext uri="{BB962C8B-B14F-4D97-AF65-F5344CB8AC3E}">
        <p14:creationId xmlns:p14="http://schemas.microsoft.com/office/powerpoint/2010/main" val="13427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Standard Test Method</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10</a:t>
            </a:fld>
            <a:endParaRPr lang="en-US"/>
          </a:p>
        </p:txBody>
      </p:sp>
    </p:spTree>
    <p:extLst>
      <p:ext uri="{BB962C8B-B14F-4D97-AF65-F5344CB8AC3E}">
        <p14:creationId xmlns:p14="http://schemas.microsoft.com/office/powerpoint/2010/main" val="177349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47D1-1588-9C69-4D7D-E9D194E10578}"/>
              </a:ext>
            </a:extLst>
          </p:cNvPr>
          <p:cNvSpPr>
            <a:spLocks noGrp="1"/>
          </p:cNvSpPr>
          <p:nvPr>
            <p:ph type="title"/>
          </p:nvPr>
        </p:nvSpPr>
        <p:spPr/>
        <p:txBody>
          <a:bodyPr/>
          <a:lstStyle/>
          <a:p>
            <a:r>
              <a:rPr lang="en-GB" dirty="0"/>
              <a:t>Qualitative Vs Quantitative The Difference</a:t>
            </a:r>
          </a:p>
        </p:txBody>
      </p:sp>
      <p:pic>
        <p:nvPicPr>
          <p:cNvPr id="5" name="Online Media 4" title="Qualitative vs. Quantitative Cheer">
            <a:hlinkClick r:id="" action="ppaction://media"/>
            <a:extLst>
              <a:ext uri="{FF2B5EF4-FFF2-40B4-BE49-F238E27FC236}">
                <a16:creationId xmlns:a16="http://schemas.microsoft.com/office/drawing/2014/main" id="{9C4E90C7-21FF-147A-108E-095799DDA8B2}"/>
              </a:ext>
            </a:extLst>
          </p:cNvPr>
          <p:cNvPicPr>
            <a:picLocks noGrp="1" noRot="1" noChangeAspect="1"/>
          </p:cNvPicPr>
          <p:nvPr>
            <p:ph sz="quarter" idx="16"/>
            <a:videoFile r:link="rId1"/>
          </p:nvPr>
        </p:nvPicPr>
        <p:blipFill>
          <a:blip r:embed="rId3"/>
          <a:stretch>
            <a:fillRect/>
          </a:stretch>
        </p:blipFill>
        <p:spPr>
          <a:xfrm>
            <a:off x="2016125" y="1893888"/>
            <a:ext cx="7920038" cy="4475162"/>
          </a:xfrm>
          <a:prstGeom prst="rect">
            <a:avLst/>
          </a:prstGeom>
        </p:spPr>
      </p:pic>
      <p:sp>
        <p:nvSpPr>
          <p:cNvPr id="4" name="Slide Number Placeholder 3">
            <a:extLst>
              <a:ext uri="{FF2B5EF4-FFF2-40B4-BE49-F238E27FC236}">
                <a16:creationId xmlns:a16="http://schemas.microsoft.com/office/drawing/2014/main" id="{EF831270-65AD-D797-E721-296D8631CE6E}"/>
              </a:ext>
            </a:extLst>
          </p:cNvPr>
          <p:cNvSpPr>
            <a:spLocks noGrp="1"/>
          </p:cNvSpPr>
          <p:nvPr>
            <p:ph type="sldNum" sz="quarter" idx="15"/>
          </p:nvPr>
        </p:nvSpPr>
        <p:spPr/>
        <p:txBody>
          <a:bodyPr/>
          <a:lstStyle/>
          <a:p>
            <a:pPr>
              <a:defRPr/>
            </a:pPr>
            <a:fld id="{449BB740-7204-9B4C-9E22-6EC5FC26FE50}" type="slidenum">
              <a:rPr lang="en-US" smtClean="0"/>
              <a:pPr>
                <a:defRPr/>
              </a:pPr>
              <a:t>11</a:t>
            </a:fld>
            <a:endParaRPr lang="en-US"/>
          </a:p>
        </p:txBody>
      </p:sp>
      <p:sp>
        <p:nvSpPr>
          <p:cNvPr id="7" name="TextBox 6">
            <a:extLst>
              <a:ext uri="{FF2B5EF4-FFF2-40B4-BE49-F238E27FC236}">
                <a16:creationId xmlns:a16="http://schemas.microsoft.com/office/drawing/2014/main" id="{C3685CD3-0885-95F5-85D5-FD2F98F6409A}"/>
              </a:ext>
            </a:extLst>
          </p:cNvPr>
          <p:cNvSpPr txBox="1"/>
          <p:nvPr/>
        </p:nvSpPr>
        <p:spPr>
          <a:xfrm>
            <a:off x="6304548" y="6488668"/>
            <a:ext cx="6096000" cy="369332"/>
          </a:xfrm>
          <a:prstGeom prst="rect">
            <a:avLst/>
          </a:prstGeom>
          <a:noFill/>
        </p:spPr>
        <p:txBody>
          <a:bodyPr wrap="square">
            <a:spAutoFit/>
          </a:bodyPr>
          <a:lstStyle/>
          <a:p>
            <a:r>
              <a:rPr lang="en-GB" dirty="0">
                <a:hlinkClick r:id="rId4"/>
              </a:rPr>
              <a:t>© (24) Qualitative vs. Quantitative Cheer - YouTube</a:t>
            </a:r>
            <a:endParaRPr lang="en-GB" dirty="0"/>
          </a:p>
        </p:txBody>
      </p:sp>
    </p:spTree>
    <p:extLst>
      <p:ext uri="{BB962C8B-B14F-4D97-AF65-F5344CB8AC3E}">
        <p14:creationId xmlns:p14="http://schemas.microsoft.com/office/powerpoint/2010/main" val="18243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CA10-496F-6838-0711-C18E09F3719F}"/>
              </a:ext>
            </a:extLst>
          </p:cNvPr>
          <p:cNvSpPr>
            <a:spLocks noGrp="1"/>
          </p:cNvSpPr>
          <p:nvPr>
            <p:ph type="title"/>
          </p:nvPr>
        </p:nvSpPr>
        <p:spPr/>
        <p:txBody>
          <a:bodyPr/>
          <a:lstStyle/>
          <a:p>
            <a:r>
              <a:rPr lang="en-GB" dirty="0"/>
              <a:t>Role of a quality control technician </a:t>
            </a:r>
          </a:p>
        </p:txBody>
      </p:sp>
      <p:pic>
        <p:nvPicPr>
          <p:cNvPr id="5" name="Online Media 4" title="A Day in the Life: Machine Operator &amp; Quality Assurance Technician">
            <a:hlinkClick r:id="" action="ppaction://media"/>
            <a:extLst>
              <a:ext uri="{FF2B5EF4-FFF2-40B4-BE49-F238E27FC236}">
                <a16:creationId xmlns:a16="http://schemas.microsoft.com/office/drawing/2014/main" id="{827D8273-6E3E-CF10-2D44-CF8FD9537494}"/>
              </a:ext>
            </a:extLst>
          </p:cNvPr>
          <p:cNvPicPr>
            <a:picLocks noGrp="1" noRot="1" noChangeAspect="1"/>
          </p:cNvPicPr>
          <p:nvPr>
            <p:ph sz="quarter" idx="16"/>
            <a:videoFile r:link="rId1"/>
          </p:nvPr>
        </p:nvPicPr>
        <p:blipFill>
          <a:blip r:embed="rId3"/>
          <a:stretch>
            <a:fillRect/>
          </a:stretch>
        </p:blipFill>
        <p:spPr>
          <a:xfrm>
            <a:off x="2211388" y="1893888"/>
            <a:ext cx="7920037" cy="4475162"/>
          </a:xfrm>
          <a:prstGeom prst="rect">
            <a:avLst/>
          </a:prstGeom>
        </p:spPr>
      </p:pic>
      <p:sp>
        <p:nvSpPr>
          <p:cNvPr id="4" name="Slide Number Placeholder 3">
            <a:extLst>
              <a:ext uri="{FF2B5EF4-FFF2-40B4-BE49-F238E27FC236}">
                <a16:creationId xmlns:a16="http://schemas.microsoft.com/office/drawing/2014/main" id="{96C4011C-59FA-C82A-D82C-8755C37C1A19}"/>
              </a:ext>
            </a:extLst>
          </p:cNvPr>
          <p:cNvSpPr>
            <a:spLocks noGrp="1"/>
          </p:cNvSpPr>
          <p:nvPr>
            <p:ph type="sldNum" sz="quarter" idx="15"/>
          </p:nvPr>
        </p:nvSpPr>
        <p:spPr/>
        <p:txBody>
          <a:bodyPr/>
          <a:lstStyle/>
          <a:p>
            <a:pPr>
              <a:defRPr/>
            </a:pPr>
            <a:fld id="{EEAC2BAD-9516-2B47-9900-7FC05ED2F002}" type="slidenum">
              <a:rPr lang="en-US" smtClean="0"/>
              <a:pPr>
                <a:defRPr/>
              </a:pPr>
              <a:t>12</a:t>
            </a:fld>
            <a:endParaRPr lang="en-US"/>
          </a:p>
        </p:txBody>
      </p:sp>
      <p:sp>
        <p:nvSpPr>
          <p:cNvPr id="7" name="TextBox 6">
            <a:extLst>
              <a:ext uri="{FF2B5EF4-FFF2-40B4-BE49-F238E27FC236}">
                <a16:creationId xmlns:a16="http://schemas.microsoft.com/office/drawing/2014/main" id="{BC6CCF30-2126-6D56-8C63-35A9219316A7}"/>
              </a:ext>
            </a:extLst>
          </p:cNvPr>
          <p:cNvSpPr txBox="1"/>
          <p:nvPr/>
        </p:nvSpPr>
        <p:spPr>
          <a:xfrm>
            <a:off x="0" y="6400665"/>
            <a:ext cx="10651958" cy="369332"/>
          </a:xfrm>
          <a:prstGeom prst="rect">
            <a:avLst/>
          </a:prstGeom>
          <a:noFill/>
        </p:spPr>
        <p:txBody>
          <a:bodyPr wrap="square">
            <a:spAutoFit/>
          </a:bodyPr>
          <a:lstStyle/>
          <a:p>
            <a:r>
              <a:rPr lang="en-GB" dirty="0">
                <a:hlinkClick r:id="rId4"/>
              </a:rPr>
              <a:t>© (24) A Day in the Life: Machine Operator &amp; Quality Assurance Technician - YouTube</a:t>
            </a:r>
            <a:endParaRPr lang="en-GB" dirty="0"/>
          </a:p>
        </p:txBody>
      </p:sp>
    </p:spTree>
    <p:extLst>
      <p:ext uri="{BB962C8B-B14F-4D97-AF65-F5344CB8AC3E}">
        <p14:creationId xmlns:p14="http://schemas.microsoft.com/office/powerpoint/2010/main" val="2682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A46D-BAEA-DB90-9150-AF32BA2B040D}"/>
              </a:ext>
            </a:extLst>
          </p:cNvPr>
          <p:cNvSpPr>
            <a:spLocks noGrp="1"/>
          </p:cNvSpPr>
          <p:nvPr>
            <p:ph type="title"/>
          </p:nvPr>
        </p:nvSpPr>
        <p:spPr/>
        <p:txBody>
          <a:bodyPr/>
          <a:lstStyle/>
          <a:p>
            <a:r>
              <a:rPr lang="en-GB" dirty="0"/>
              <a:t>Units of Measurement</a:t>
            </a:r>
          </a:p>
        </p:txBody>
      </p:sp>
      <p:sp>
        <p:nvSpPr>
          <p:cNvPr id="4" name="Slide Number Placeholder 3">
            <a:extLst>
              <a:ext uri="{FF2B5EF4-FFF2-40B4-BE49-F238E27FC236}">
                <a16:creationId xmlns:a16="http://schemas.microsoft.com/office/drawing/2014/main" id="{DEA1E417-D584-0A04-ECD6-A6B0EA4A2F65}"/>
              </a:ext>
            </a:extLst>
          </p:cNvPr>
          <p:cNvSpPr>
            <a:spLocks noGrp="1"/>
          </p:cNvSpPr>
          <p:nvPr>
            <p:ph type="sldNum" sz="quarter" idx="15"/>
          </p:nvPr>
        </p:nvSpPr>
        <p:spPr/>
        <p:txBody>
          <a:bodyPr/>
          <a:lstStyle/>
          <a:p>
            <a:pPr>
              <a:defRPr/>
            </a:pPr>
            <a:fld id="{EEAC2BAD-9516-2B47-9900-7FC05ED2F002}" type="slidenum">
              <a:rPr lang="en-US" smtClean="0"/>
              <a:pPr>
                <a:defRPr/>
              </a:pPr>
              <a:t>13</a:t>
            </a:fld>
            <a:endParaRPr lang="en-US"/>
          </a:p>
        </p:txBody>
      </p:sp>
      <p:graphicFrame>
        <p:nvGraphicFramePr>
          <p:cNvPr id="5" name="Table 5">
            <a:extLst>
              <a:ext uri="{FF2B5EF4-FFF2-40B4-BE49-F238E27FC236}">
                <a16:creationId xmlns:a16="http://schemas.microsoft.com/office/drawing/2014/main" id="{3697FB8C-7F9D-C484-5006-7C0796114D91}"/>
              </a:ext>
            </a:extLst>
          </p:cNvPr>
          <p:cNvGraphicFramePr>
            <a:graphicFrameLocks noGrp="1"/>
          </p:cNvGraphicFramePr>
          <p:nvPr>
            <p:extLst>
              <p:ext uri="{D42A27DB-BD31-4B8C-83A1-F6EECF244321}">
                <p14:modId xmlns:p14="http://schemas.microsoft.com/office/powerpoint/2010/main" val="2498774131"/>
              </p:ext>
            </p:extLst>
          </p:nvPr>
        </p:nvGraphicFramePr>
        <p:xfrm>
          <a:off x="2288674" y="2396541"/>
          <a:ext cx="8127999" cy="2895600"/>
        </p:xfrm>
        <a:graphic>
          <a:graphicData uri="http://schemas.openxmlformats.org/drawingml/2006/table">
            <a:tbl>
              <a:tblPr firstRow="1" bandRow="1">
                <a:tableStyleId>{FABFCF23-3B69-468F-B69F-88F6DE6A72F2}</a:tableStyleId>
              </a:tblPr>
              <a:tblGrid>
                <a:gridCol w="2709333">
                  <a:extLst>
                    <a:ext uri="{9D8B030D-6E8A-4147-A177-3AD203B41FA5}">
                      <a16:colId xmlns:a16="http://schemas.microsoft.com/office/drawing/2014/main" val="619344587"/>
                    </a:ext>
                  </a:extLst>
                </a:gridCol>
                <a:gridCol w="2709333">
                  <a:extLst>
                    <a:ext uri="{9D8B030D-6E8A-4147-A177-3AD203B41FA5}">
                      <a16:colId xmlns:a16="http://schemas.microsoft.com/office/drawing/2014/main" val="1522913989"/>
                    </a:ext>
                  </a:extLst>
                </a:gridCol>
                <a:gridCol w="2709333">
                  <a:extLst>
                    <a:ext uri="{9D8B030D-6E8A-4147-A177-3AD203B41FA5}">
                      <a16:colId xmlns:a16="http://schemas.microsoft.com/office/drawing/2014/main" val="1958568353"/>
                    </a:ext>
                  </a:extLst>
                </a:gridCol>
              </a:tblGrid>
              <a:tr h="370840">
                <a:tc>
                  <a:txBody>
                    <a:bodyPr/>
                    <a:lstStyle/>
                    <a:p>
                      <a:r>
                        <a:rPr lang="en-GB" sz="3200" dirty="0"/>
                        <a:t>Length</a:t>
                      </a:r>
                    </a:p>
                  </a:txBody>
                  <a:tcPr/>
                </a:tc>
                <a:tc>
                  <a:txBody>
                    <a:bodyPr/>
                    <a:lstStyle/>
                    <a:p>
                      <a:r>
                        <a:rPr lang="en-GB" sz="3200" dirty="0"/>
                        <a:t>Mass</a:t>
                      </a:r>
                    </a:p>
                  </a:txBody>
                  <a:tcPr/>
                </a:tc>
                <a:tc>
                  <a:txBody>
                    <a:bodyPr/>
                    <a:lstStyle/>
                    <a:p>
                      <a:r>
                        <a:rPr lang="en-GB" sz="3200" dirty="0"/>
                        <a:t>Capacity</a:t>
                      </a:r>
                    </a:p>
                  </a:txBody>
                  <a:tcPr/>
                </a:tc>
                <a:extLst>
                  <a:ext uri="{0D108BD9-81ED-4DB2-BD59-A6C34878D82A}">
                    <a16:rowId xmlns:a16="http://schemas.microsoft.com/office/drawing/2014/main" val="1557496001"/>
                  </a:ext>
                </a:extLst>
              </a:tr>
              <a:tr h="370840">
                <a:tc>
                  <a:txBody>
                    <a:bodyPr/>
                    <a:lstStyle/>
                    <a:p>
                      <a:r>
                        <a:rPr lang="en-GB" sz="3200" dirty="0"/>
                        <a:t>KM</a:t>
                      </a:r>
                    </a:p>
                  </a:txBody>
                  <a:tcPr/>
                </a:tc>
                <a:tc>
                  <a:txBody>
                    <a:bodyPr/>
                    <a:lstStyle/>
                    <a:p>
                      <a:r>
                        <a:rPr lang="en-GB" sz="3200" dirty="0"/>
                        <a:t>G</a:t>
                      </a:r>
                    </a:p>
                  </a:txBody>
                  <a:tcPr/>
                </a:tc>
                <a:tc>
                  <a:txBody>
                    <a:bodyPr/>
                    <a:lstStyle/>
                    <a:p>
                      <a:r>
                        <a:rPr lang="en-GB" sz="3200" dirty="0"/>
                        <a:t>L</a:t>
                      </a:r>
                    </a:p>
                  </a:txBody>
                  <a:tcPr/>
                </a:tc>
                <a:extLst>
                  <a:ext uri="{0D108BD9-81ED-4DB2-BD59-A6C34878D82A}">
                    <a16:rowId xmlns:a16="http://schemas.microsoft.com/office/drawing/2014/main" val="2295189726"/>
                  </a:ext>
                </a:extLst>
              </a:tr>
              <a:tr h="370840">
                <a:tc>
                  <a:txBody>
                    <a:bodyPr/>
                    <a:lstStyle/>
                    <a:p>
                      <a:r>
                        <a:rPr lang="en-GB" sz="3200" dirty="0"/>
                        <a:t>M</a:t>
                      </a:r>
                    </a:p>
                  </a:txBody>
                  <a:tcPr/>
                </a:tc>
                <a:tc>
                  <a:txBody>
                    <a:bodyPr/>
                    <a:lstStyle/>
                    <a:p>
                      <a:r>
                        <a:rPr lang="en-GB" sz="3200" dirty="0"/>
                        <a:t>KG</a:t>
                      </a:r>
                    </a:p>
                  </a:txBody>
                  <a:tcPr/>
                </a:tc>
                <a:tc>
                  <a:txBody>
                    <a:bodyPr/>
                    <a:lstStyle/>
                    <a:p>
                      <a:r>
                        <a:rPr lang="en-GB" sz="3200" dirty="0"/>
                        <a:t>ML</a:t>
                      </a:r>
                    </a:p>
                  </a:txBody>
                  <a:tcPr/>
                </a:tc>
                <a:extLst>
                  <a:ext uri="{0D108BD9-81ED-4DB2-BD59-A6C34878D82A}">
                    <a16:rowId xmlns:a16="http://schemas.microsoft.com/office/drawing/2014/main" val="1676454130"/>
                  </a:ext>
                </a:extLst>
              </a:tr>
              <a:tr h="370840">
                <a:tc>
                  <a:txBody>
                    <a:bodyPr/>
                    <a:lstStyle/>
                    <a:p>
                      <a:r>
                        <a:rPr lang="en-GB" sz="3200" dirty="0"/>
                        <a:t>CM</a:t>
                      </a:r>
                    </a:p>
                  </a:txBody>
                  <a:tcPr/>
                </a:tc>
                <a:tc>
                  <a:txBody>
                    <a:bodyPr/>
                    <a:lstStyle/>
                    <a:p>
                      <a:r>
                        <a:rPr lang="en-GB" sz="3200" dirty="0"/>
                        <a:t>T</a:t>
                      </a:r>
                    </a:p>
                  </a:txBody>
                  <a:tcPr/>
                </a:tc>
                <a:tc>
                  <a:txBody>
                    <a:bodyPr/>
                    <a:lstStyle/>
                    <a:p>
                      <a:r>
                        <a:rPr lang="en-GB" sz="3200" dirty="0"/>
                        <a:t>CC</a:t>
                      </a:r>
                    </a:p>
                  </a:txBody>
                  <a:tcPr/>
                </a:tc>
                <a:extLst>
                  <a:ext uri="{0D108BD9-81ED-4DB2-BD59-A6C34878D82A}">
                    <a16:rowId xmlns:a16="http://schemas.microsoft.com/office/drawing/2014/main" val="2263630115"/>
                  </a:ext>
                </a:extLst>
              </a:tr>
              <a:tr h="370840">
                <a:tc>
                  <a:txBody>
                    <a:bodyPr/>
                    <a:lstStyle/>
                    <a:p>
                      <a:r>
                        <a:rPr lang="en-GB" sz="3200" dirty="0"/>
                        <a:t>MM</a:t>
                      </a:r>
                    </a:p>
                  </a:txBody>
                  <a:tcPr/>
                </a:tc>
                <a:tc>
                  <a:txBody>
                    <a:bodyPr/>
                    <a:lstStyle/>
                    <a:p>
                      <a:r>
                        <a:rPr lang="en-GB" sz="3200" dirty="0"/>
                        <a:t>MG</a:t>
                      </a:r>
                    </a:p>
                  </a:txBody>
                  <a:tcPr/>
                </a:tc>
                <a:tc>
                  <a:txBody>
                    <a:bodyPr/>
                    <a:lstStyle/>
                    <a:p>
                      <a:endParaRPr lang="en-GB" sz="3200" dirty="0"/>
                    </a:p>
                  </a:txBody>
                  <a:tcPr/>
                </a:tc>
                <a:extLst>
                  <a:ext uri="{0D108BD9-81ED-4DB2-BD59-A6C34878D82A}">
                    <a16:rowId xmlns:a16="http://schemas.microsoft.com/office/drawing/2014/main" val="2549808935"/>
                  </a:ext>
                </a:extLst>
              </a:tr>
            </a:tbl>
          </a:graphicData>
        </a:graphic>
      </p:graphicFrame>
    </p:spTree>
    <p:extLst>
      <p:ext uri="{BB962C8B-B14F-4D97-AF65-F5344CB8AC3E}">
        <p14:creationId xmlns:p14="http://schemas.microsoft.com/office/powerpoint/2010/main" val="251141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14</a:t>
            </a:fld>
            <a:endParaRPr lang="en-US"/>
          </a:p>
        </p:txBody>
      </p:sp>
      <p:pic>
        <p:nvPicPr>
          <p:cNvPr id="1026" name="Picture 2" descr="037913:Dumpling Hall Middle School Newcastle upon Tyne City Engineers 1977">
            <a:extLst>
              <a:ext uri="{FF2B5EF4-FFF2-40B4-BE49-F238E27FC236}">
                <a16:creationId xmlns:a16="http://schemas.microsoft.com/office/drawing/2014/main" id="{06697BED-E981-4A1C-1D24-C887038700E1}"/>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5305491" y="1508878"/>
            <a:ext cx="5845109" cy="4475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B43E68-A840-1093-017D-9BCD10D862AC}"/>
              </a:ext>
            </a:extLst>
          </p:cNvPr>
          <p:cNvSpPr txBox="1"/>
          <p:nvPr/>
        </p:nvSpPr>
        <p:spPr>
          <a:xfrm>
            <a:off x="5305491" y="6286500"/>
            <a:ext cx="6096000" cy="369332"/>
          </a:xfrm>
          <a:prstGeom prst="rect">
            <a:avLst/>
          </a:prstGeom>
          <a:noFill/>
        </p:spPr>
        <p:txBody>
          <a:bodyPr wrap="square">
            <a:spAutoFit/>
          </a:bodyPr>
          <a:lstStyle/>
          <a:p>
            <a:r>
              <a:rPr lang="en-GB" b="1" dirty="0">
                <a:latin typeface="Inter"/>
                <a:hlinkClick r:id="rId3"/>
              </a:rPr>
              <a:t>© </a:t>
            </a:r>
            <a:r>
              <a:rPr lang="en-GB" b="1" i="0" dirty="0">
                <a:effectLst/>
                <a:latin typeface="Inter"/>
                <a:hlinkClick r:id="rId3"/>
              </a:rPr>
              <a:t>Newcastle Libraries</a:t>
            </a:r>
            <a:endParaRPr lang="en-GB" dirty="0"/>
          </a:p>
        </p:txBody>
      </p:sp>
    </p:spTree>
    <p:extLst>
      <p:ext uri="{BB962C8B-B14F-4D97-AF65-F5344CB8AC3E}">
        <p14:creationId xmlns:p14="http://schemas.microsoft.com/office/powerpoint/2010/main" val="170788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pic>
        <p:nvPicPr>
          <p:cNvPr id="4098" name="Picture 2" descr="Behind Door Number Three">
            <a:extLst>
              <a:ext uri="{FF2B5EF4-FFF2-40B4-BE49-F238E27FC236}">
                <a16:creationId xmlns:a16="http://schemas.microsoft.com/office/drawing/2014/main" id="{735CD4CF-CF49-8253-F6AE-8D804668A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148" y="1654593"/>
            <a:ext cx="6361703" cy="4106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C80F36-4E89-D8ED-DE25-77302769EAE3}"/>
              </a:ext>
            </a:extLst>
          </p:cNvPr>
          <p:cNvSpPr txBox="1"/>
          <p:nvPr/>
        </p:nvSpPr>
        <p:spPr>
          <a:xfrm>
            <a:off x="6384758" y="6101834"/>
            <a:ext cx="6096000" cy="369332"/>
          </a:xfrm>
          <a:prstGeom prst="rect">
            <a:avLst/>
          </a:prstGeom>
          <a:noFill/>
        </p:spPr>
        <p:txBody>
          <a:bodyPr wrap="square">
            <a:spAutoFit/>
          </a:bodyPr>
          <a:lstStyle/>
          <a:p>
            <a:r>
              <a:rPr lang="en-GB" b="1" i="0" dirty="0">
                <a:effectLst/>
                <a:latin typeface="Inter"/>
                <a:hlinkClick r:id="rId3"/>
              </a:rPr>
              <a:t>© anyjazz65</a:t>
            </a:r>
            <a:endParaRPr lang="en-GB" dirty="0"/>
          </a:p>
        </p:txBody>
      </p:sp>
    </p:spTree>
    <p:extLst>
      <p:ext uri="{BB962C8B-B14F-4D97-AF65-F5344CB8AC3E}">
        <p14:creationId xmlns:p14="http://schemas.microsoft.com/office/powerpoint/2010/main" val="66570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pic>
        <p:nvPicPr>
          <p:cNvPr id="3076" name="Picture 4" descr="Naked hippo toy sunbathing by pool ?! , Majorca">
            <a:extLst>
              <a:ext uri="{FF2B5EF4-FFF2-40B4-BE49-F238E27FC236}">
                <a16:creationId xmlns:a16="http://schemas.microsoft.com/office/drawing/2014/main" id="{46E58736-CF84-F8F2-0FDE-45BDAA06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968" y="1690688"/>
            <a:ext cx="6423303" cy="4301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640DAA-8E03-E47E-29BA-C7327DDF5847}"/>
              </a:ext>
            </a:extLst>
          </p:cNvPr>
          <p:cNvSpPr txBox="1"/>
          <p:nvPr/>
        </p:nvSpPr>
        <p:spPr>
          <a:xfrm>
            <a:off x="4584968" y="6285441"/>
            <a:ext cx="6096000" cy="369332"/>
          </a:xfrm>
          <a:prstGeom prst="rect">
            <a:avLst/>
          </a:prstGeom>
          <a:noFill/>
        </p:spPr>
        <p:txBody>
          <a:bodyPr wrap="square">
            <a:spAutoFit/>
          </a:bodyPr>
          <a:lstStyle/>
          <a:p>
            <a:r>
              <a:rPr lang="en-GB" b="1" i="0" dirty="0">
                <a:effectLst/>
                <a:latin typeface="Inter"/>
                <a:hlinkClick r:id="rId3"/>
              </a:rPr>
              <a:t>©Thomas Tolkien</a:t>
            </a:r>
            <a:endParaRPr lang="en-GB" dirty="0"/>
          </a:p>
        </p:txBody>
      </p:sp>
    </p:spTree>
    <p:extLst>
      <p:ext uri="{BB962C8B-B14F-4D97-AF65-F5344CB8AC3E}">
        <p14:creationId xmlns:p14="http://schemas.microsoft.com/office/powerpoint/2010/main" val="287634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17</a:t>
            </a:fld>
            <a:endParaRPr lang="en-US"/>
          </a:p>
        </p:txBody>
      </p:sp>
      <p:pic>
        <p:nvPicPr>
          <p:cNvPr id="7" name="Picture 6">
            <a:extLst>
              <a:ext uri="{FF2B5EF4-FFF2-40B4-BE49-F238E27FC236}">
                <a16:creationId xmlns:a16="http://schemas.microsoft.com/office/drawing/2014/main" id="{9B6C4D1D-6396-0029-50DD-5DA65FC2D571}"/>
              </a:ext>
            </a:extLst>
          </p:cNvPr>
          <p:cNvPicPr>
            <a:picLocks noChangeAspect="1"/>
          </p:cNvPicPr>
          <p:nvPr/>
        </p:nvPicPr>
        <p:blipFill>
          <a:blip r:embed="rId2"/>
          <a:stretch>
            <a:fillRect/>
          </a:stretch>
        </p:blipFill>
        <p:spPr>
          <a:xfrm>
            <a:off x="6883400" y="1502122"/>
            <a:ext cx="3158957" cy="4641482"/>
          </a:xfrm>
          <a:prstGeom prst="rect">
            <a:avLst/>
          </a:prstGeom>
        </p:spPr>
      </p:pic>
      <p:sp>
        <p:nvSpPr>
          <p:cNvPr id="9" name="TextBox 8">
            <a:extLst>
              <a:ext uri="{FF2B5EF4-FFF2-40B4-BE49-F238E27FC236}">
                <a16:creationId xmlns:a16="http://schemas.microsoft.com/office/drawing/2014/main" id="{A8DBCE7B-00D8-EB3E-53B2-B09947B78581}"/>
              </a:ext>
            </a:extLst>
          </p:cNvPr>
          <p:cNvSpPr txBox="1"/>
          <p:nvPr/>
        </p:nvSpPr>
        <p:spPr>
          <a:xfrm>
            <a:off x="5856288" y="6286500"/>
            <a:ext cx="6096000" cy="369332"/>
          </a:xfrm>
          <a:prstGeom prst="rect">
            <a:avLst/>
          </a:prstGeom>
          <a:noFill/>
        </p:spPr>
        <p:txBody>
          <a:bodyPr wrap="square">
            <a:spAutoFit/>
          </a:bodyPr>
          <a:lstStyle/>
          <a:p>
            <a:r>
              <a:rPr lang="en-GB" dirty="0">
                <a:hlinkClick r:id="rId3"/>
              </a:rPr>
              <a:t>©Nottingham to MARITIME MAPS - Google Maps</a:t>
            </a:r>
            <a:endParaRPr lang="en-GB" dirty="0"/>
          </a:p>
        </p:txBody>
      </p:sp>
    </p:spTree>
    <p:extLst>
      <p:ext uri="{BB962C8B-B14F-4D97-AF65-F5344CB8AC3E}">
        <p14:creationId xmlns:p14="http://schemas.microsoft.com/office/powerpoint/2010/main" val="254140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18</a:t>
            </a:fld>
            <a:endParaRPr lang="en-US"/>
          </a:p>
        </p:txBody>
      </p:sp>
      <p:pic>
        <p:nvPicPr>
          <p:cNvPr id="7170" name="Picture 2" descr="Target Retro Cereal Boxes Cheerios, Lucky Charms, Cinnamon Toast Crunch, Reese's Puffs, 2014, by Mike Mozart of TheToyChannel and JeepersMedia on YouTube #Breakfast #Cereal">
            <a:extLst>
              <a:ext uri="{FF2B5EF4-FFF2-40B4-BE49-F238E27FC236}">
                <a16:creationId xmlns:a16="http://schemas.microsoft.com/office/drawing/2014/main" id="{A7C3B63A-CD2F-8BBB-1FC3-D1CD5191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164" y="1530016"/>
            <a:ext cx="3980253" cy="4756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F94EF7-F933-EE4C-0D95-69A48D92249A}"/>
              </a:ext>
            </a:extLst>
          </p:cNvPr>
          <p:cNvSpPr txBox="1"/>
          <p:nvPr/>
        </p:nvSpPr>
        <p:spPr>
          <a:xfrm>
            <a:off x="7099417" y="6383643"/>
            <a:ext cx="6096000" cy="369332"/>
          </a:xfrm>
          <a:prstGeom prst="rect">
            <a:avLst/>
          </a:prstGeom>
          <a:noFill/>
        </p:spPr>
        <p:txBody>
          <a:bodyPr wrap="square">
            <a:spAutoFit/>
          </a:bodyPr>
          <a:lstStyle/>
          <a:p>
            <a:r>
              <a:rPr lang="en-GB" b="1" i="0" dirty="0">
                <a:effectLst/>
                <a:latin typeface="Inter"/>
                <a:hlinkClick r:id="rId4"/>
              </a:rPr>
              <a:t>©</a:t>
            </a:r>
            <a:r>
              <a:rPr lang="en-GB" b="1" i="0" dirty="0" err="1">
                <a:effectLst/>
                <a:latin typeface="Inter"/>
                <a:hlinkClick r:id="rId4"/>
              </a:rPr>
              <a:t>JeepersMedia</a:t>
            </a:r>
            <a:endParaRPr lang="en-GB" dirty="0"/>
          </a:p>
        </p:txBody>
      </p:sp>
    </p:spTree>
    <p:extLst>
      <p:ext uri="{BB962C8B-B14F-4D97-AF65-F5344CB8AC3E}">
        <p14:creationId xmlns:p14="http://schemas.microsoft.com/office/powerpoint/2010/main" val="84631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19</a:t>
            </a:fld>
            <a:endParaRPr lang="en-US"/>
          </a:p>
        </p:txBody>
      </p:sp>
      <p:pic>
        <p:nvPicPr>
          <p:cNvPr id="6146" name="Picture 2" descr="Paint cans">
            <a:extLst>
              <a:ext uri="{FF2B5EF4-FFF2-40B4-BE49-F238E27FC236}">
                <a16:creationId xmlns:a16="http://schemas.microsoft.com/office/drawing/2014/main" id="{976274E3-9000-D23B-3B07-498DF7575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254" y="1491915"/>
            <a:ext cx="5636127" cy="4227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37E33D-6EFA-8FDF-0F39-8734B266D497}"/>
              </a:ext>
            </a:extLst>
          </p:cNvPr>
          <p:cNvSpPr txBox="1"/>
          <p:nvPr/>
        </p:nvSpPr>
        <p:spPr>
          <a:xfrm>
            <a:off x="5502442" y="6098727"/>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DBduo</a:t>
            </a:r>
            <a:r>
              <a:rPr lang="en-GB" b="1" i="0" dirty="0">
                <a:effectLst/>
                <a:latin typeface="Inter"/>
                <a:hlinkClick r:id="rId3"/>
              </a:rPr>
              <a:t> Photography</a:t>
            </a:r>
            <a:endParaRPr lang="en-GB" dirty="0"/>
          </a:p>
        </p:txBody>
      </p:sp>
    </p:spTree>
    <p:extLst>
      <p:ext uri="{BB962C8B-B14F-4D97-AF65-F5344CB8AC3E}">
        <p14:creationId xmlns:p14="http://schemas.microsoft.com/office/powerpoint/2010/main" val="26348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D4FC-2AA2-7976-FC11-FC321AE8D528}"/>
              </a:ext>
            </a:extLst>
          </p:cNvPr>
          <p:cNvSpPr>
            <a:spLocks noGrp="1"/>
          </p:cNvSpPr>
          <p:nvPr>
            <p:ph type="title"/>
          </p:nvPr>
        </p:nvSpPr>
        <p:spPr/>
        <p:txBody>
          <a:bodyPr/>
          <a:lstStyle/>
          <a:p>
            <a:r>
              <a:rPr lang="en-GB" dirty="0"/>
              <a:t>Using this resource</a:t>
            </a:r>
          </a:p>
        </p:txBody>
      </p:sp>
      <p:sp>
        <p:nvSpPr>
          <p:cNvPr id="3" name="Content Placeholder 2">
            <a:extLst>
              <a:ext uri="{FF2B5EF4-FFF2-40B4-BE49-F238E27FC236}">
                <a16:creationId xmlns:a16="http://schemas.microsoft.com/office/drawing/2014/main" id="{DA328298-93E8-98AE-6709-1BD1B0BFD450}"/>
              </a:ext>
            </a:extLst>
          </p:cNvPr>
          <p:cNvSpPr>
            <a:spLocks noGrp="1"/>
          </p:cNvSpPr>
          <p:nvPr>
            <p:ph sz="quarter" idx="16"/>
          </p:nvPr>
        </p:nvSpPr>
        <p:spPr/>
        <p:txBody>
          <a:bodyPr/>
          <a:lstStyle/>
          <a:p>
            <a:r>
              <a:rPr lang="en-GB" sz="2000" dirty="0"/>
              <a:t>This resource is provided to you by Pearson for educational use as part of the Level 1 Introductory qualification suite.</a:t>
            </a:r>
          </a:p>
          <a:p>
            <a:r>
              <a:rPr lang="en-GB" sz="2000" dirty="0"/>
              <a:t>The resource is a starting point to teaching the named unit on the title page. The intended purpose of this resource is to support teaching by helping to explore some of the key themes within the unit.</a:t>
            </a:r>
          </a:p>
          <a:p>
            <a:r>
              <a:rPr lang="en-GB" sz="2000" dirty="0"/>
              <a:t>This resource does not cover nor is intended to cover all the full content for the unit and should be used in conjunction with additional teaching and learning materials to ensure full coverage.</a:t>
            </a:r>
          </a:p>
          <a:p>
            <a:r>
              <a:rPr lang="en-GB" sz="2000" dirty="0"/>
              <a:t>All content is accurate at of time of publication and should be reviewed by the user before use in the classroom to ensure it is appropriate for centre needs</a:t>
            </a:r>
          </a:p>
          <a:p>
            <a:r>
              <a:rPr lang="en-GB" sz="2000" dirty="0"/>
              <a:t>Any external content has been fully credited with the owner of the resource </a:t>
            </a:r>
          </a:p>
        </p:txBody>
      </p:sp>
      <p:sp>
        <p:nvSpPr>
          <p:cNvPr id="4" name="Slide Number Placeholder 3">
            <a:extLst>
              <a:ext uri="{FF2B5EF4-FFF2-40B4-BE49-F238E27FC236}">
                <a16:creationId xmlns:a16="http://schemas.microsoft.com/office/drawing/2014/main" id="{62050D36-87A6-4699-F807-63DF991A8998}"/>
              </a:ext>
            </a:extLst>
          </p:cNvPr>
          <p:cNvSpPr>
            <a:spLocks noGrp="1"/>
          </p:cNvSpPr>
          <p:nvPr>
            <p:ph type="sldNum" sz="quarter" idx="15"/>
          </p:nvPr>
        </p:nvSpPr>
        <p:spPr/>
        <p:txBody>
          <a:bodyPr/>
          <a:lstStyle/>
          <a:p>
            <a:pPr>
              <a:defRPr/>
            </a:pPr>
            <a:fld id="{EEAC2BAD-9516-2B47-9900-7FC05ED2F002}" type="slidenum">
              <a:rPr lang="en-US" smtClean="0"/>
              <a:pPr>
                <a:defRPr/>
              </a:pPr>
              <a:t>2</a:t>
            </a:fld>
            <a:endParaRPr lang="en-US"/>
          </a:p>
        </p:txBody>
      </p:sp>
    </p:spTree>
    <p:extLst>
      <p:ext uri="{BB962C8B-B14F-4D97-AF65-F5344CB8AC3E}">
        <p14:creationId xmlns:p14="http://schemas.microsoft.com/office/powerpoint/2010/main" val="34855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Which unit of measurement would you use to measure this?</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20</a:t>
            </a:fld>
            <a:endParaRPr lang="en-US"/>
          </a:p>
        </p:txBody>
      </p:sp>
      <p:pic>
        <p:nvPicPr>
          <p:cNvPr id="5122" name="Picture 2" descr="Runners Take Your Mark">
            <a:extLst>
              <a:ext uri="{FF2B5EF4-FFF2-40B4-BE49-F238E27FC236}">
                <a16:creationId xmlns:a16="http://schemas.microsoft.com/office/drawing/2014/main" id="{252905AD-FFE9-7003-028E-FB73F43D8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004" y="1690688"/>
            <a:ext cx="5213684" cy="3910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2AF8B7-9F4F-CBFD-A584-FEA0C6C3B316}"/>
              </a:ext>
            </a:extLst>
          </p:cNvPr>
          <p:cNvSpPr txBox="1"/>
          <p:nvPr/>
        </p:nvSpPr>
        <p:spPr>
          <a:xfrm>
            <a:off x="5367004" y="6001640"/>
            <a:ext cx="6096000" cy="369332"/>
          </a:xfrm>
          <a:prstGeom prst="rect">
            <a:avLst/>
          </a:prstGeom>
          <a:noFill/>
        </p:spPr>
        <p:txBody>
          <a:bodyPr wrap="square">
            <a:spAutoFit/>
          </a:bodyPr>
          <a:lstStyle/>
          <a:p>
            <a:r>
              <a:rPr lang="en-GB" b="1" i="0" dirty="0">
                <a:effectLst/>
                <a:latin typeface="Inter"/>
                <a:hlinkClick r:id="rId3"/>
              </a:rPr>
              <a:t>©Dru Bloomfield - At Home in Scottsdale</a:t>
            </a:r>
            <a:endParaRPr lang="en-GB" dirty="0"/>
          </a:p>
        </p:txBody>
      </p:sp>
    </p:spTree>
    <p:extLst>
      <p:ext uri="{BB962C8B-B14F-4D97-AF65-F5344CB8AC3E}">
        <p14:creationId xmlns:p14="http://schemas.microsoft.com/office/powerpoint/2010/main" val="329458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Spot the fault</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21</a:t>
            </a:fld>
            <a:endParaRPr lang="en-US"/>
          </a:p>
        </p:txBody>
      </p:sp>
      <p:pic>
        <p:nvPicPr>
          <p:cNvPr id="8194" name="Picture 2" descr="Bad wiring.">
            <a:extLst>
              <a:ext uri="{FF2B5EF4-FFF2-40B4-BE49-F238E27FC236}">
                <a16:creationId xmlns:a16="http://schemas.microsoft.com/office/drawing/2014/main" id="{4BF8B9B5-876F-ECC5-2028-6DE197389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882" y="1399297"/>
            <a:ext cx="7197177" cy="4059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9C7113-2BE8-D2D7-4078-76579B9DE904}"/>
              </a:ext>
            </a:extLst>
          </p:cNvPr>
          <p:cNvSpPr txBox="1"/>
          <p:nvPr/>
        </p:nvSpPr>
        <p:spPr>
          <a:xfrm>
            <a:off x="4796589" y="5788741"/>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openfly</a:t>
            </a:r>
            <a:endParaRPr lang="en-GB" dirty="0"/>
          </a:p>
        </p:txBody>
      </p:sp>
    </p:spTree>
    <p:extLst>
      <p:ext uri="{BB962C8B-B14F-4D97-AF65-F5344CB8AC3E}">
        <p14:creationId xmlns:p14="http://schemas.microsoft.com/office/powerpoint/2010/main" val="345766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Spot the fault</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22</a:t>
            </a:fld>
            <a:endParaRPr lang="en-US"/>
          </a:p>
        </p:txBody>
      </p:sp>
      <p:pic>
        <p:nvPicPr>
          <p:cNvPr id="9218" name="Picture 2" descr="Defective pressure gauge">
            <a:extLst>
              <a:ext uri="{FF2B5EF4-FFF2-40B4-BE49-F238E27FC236}">
                <a16:creationId xmlns:a16="http://schemas.microsoft.com/office/drawing/2014/main" id="{0C386FE8-3D05-DD6A-4833-9D2A505DA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30" y="192504"/>
            <a:ext cx="4492558" cy="5510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4718ED-3BC6-5DEB-62EC-677BA71CBF88}"/>
              </a:ext>
            </a:extLst>
          </p:cNvPr>
          <p:cNvSpPr txBox="1"/>
          <p:nvPr/>
        </p:nvSpPr>
        <p:spPr>
          <a:xfrm>
            <a:off x="7924800" y="5917168"/>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selkovjr</a:t>
            </a:r>
            <a:endParaRPr lang="en-GB" dirty="0"/>
          </a:p>
        </p:txBody>
      </p:sp>
    </p:spTree>
    <p:extLst>
      <p:ext uri="{BB962C8B-B14F-4D97-AF65-F5344CB8AC3E}">
        <p14:creationId xmlns:p14="http://schemas.microsoft.com/office/powerpoint/2010/main" val="101843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Spot the fault</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23</a:t>
            </a:fld>
            <a:endParaRPr lang="en-US"/>
          </a:p>
        </p:txBody>
      </p:sp>
      <p:pic>
        <p:nvPicPr>
          <p:cNvPr id="10242" name="Picture 2" descr="Broken Lock">
            <a:extLst>
              <a:ext uri="{FF2B5EF4-FFF2-40B4-BE49-F238E27FC236}">
                <a16:creationId xmlns:a16="http://schemas.microsoft.com/office/drawing/2014/main" id="{BF221D7A-CBC0-DC0A-C58F-2CDC320F2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268" y="818147"/>
            <a:ext cx="6265771" cy="4179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C2F880-CC8B-AB26-9A5F-51C373E0BEEB}"/>
              </a:ext>
            </a:extLst>
          </p:cNvPr>
          <p:cNvSpPr txBox="1"/>
          <p:nvPr/>
        </p:nvSpPr>
        <p:spPr>
          <a:xfrm>
            <a:off x="8102600" y="5558074"/>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lyudagreen</a:t>
            </a:r>
            <a:endParaRPr lang="en-GB" dirty="0"/>
          </a:p>
        </p:txBody>
      </p:sp>
    </p:spTree>
    <p:extLst>
      <p:ext uri="{BB962C8B-B14F-4D97-AF65-F5344CB8AC3E}">
        <p14:creationId xmlns:p14="http://schemas.microsoft.com/office/powerpoint/2010/main" val="93850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D84-531E-7B9D-763C-BB6AD8686D2B}"/>
              </a:ext>
            </a:extLst>
          </p:cNvPr>
          <p:cNvSpPr>
            <a:spLocks noGrp="1"/>
          </p:cNvSpPr>
          <p:nvPr>
            <p:ph type="title"/>
          </p:nvPr>
        </p:nvSpPr>
        <p:spPr/>
        <p:txBody>
          <a:bodyPr/>
          <a:lstStyle/>
          <a:p>
            <a:r>
              <a:rPr lang="en-GB" dirty="0"/>
              <a:t>Spot the fault</a:t>
            </a:r>
          </a:p>
        </p:txBody>
      </p:sp>
      <p:sp>
        <p:nvSpPr>
          <p:cNvPr id="4" name="Slide Number Placeholder 3">
            <a:extLst>
              <a:ext uri="{FF2B5EF4-FFF2-40B4-BE49-F238E27FC236}">
                <a16:creationId xmlns:a16="http://schemas.microsoft.com/office/drawing/2014/main" id="{0A45CF3E-E73F-5D89-4DD2-6BE7CE3110A1}"/>
              </a:ext>
            </a:extLst>
          </p:cNvPr>
          <p:cNvSpPr>
            <a:spLocks noGrp="1"/>
          </p:cNvSpPr>
          <p:nvPr>
            <p:ph type="sldNum" sz="quarter" idx="15"/>
          </p:nvPr>
        </p:nvSpPr>
        <p:spPr/>
        <p:txBody>
          <a:bodyPr/>
          <a:lstStyle/>
          <a:p>
            <a:pPr>
              <a:defRPr/>
            </a:pPr>
            <a:fld id="{EEAC2BAD-9516-2B47-9900-7FC05ED2F002}" type="slidenum">
              <a:rPr lang="en-US" smtClean="0"/>
              <a:pPr>
                <a:defRPr/>
              </a:pPr>
              <a:t>24</a:t>
            </a:fld>
            <a:endParaRPr lang="en-US"/>
          </a:p>
        </p:txBody>
      </p:sp>
      <p:pic>
        <p:nvPicPr>
          <p:cNvPr id="11268" name="Picture 4" descr="Broken chair">
            <a:extLst>
              <a:ext uri="{FF2B5EF4-FFF2-40B4-BE49-F238E27FC236}">
                <a16:creationId xmlns:a16="http://schemas.microsoft.com/office/drawing/2014/main" id="{73D9267C-E4EB-AEF8-6DE3-810B7A67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967" y="1131094"/>
            <a:ext cx="5443621" cy="40827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C31147-6ABC-918D-4ED1-BB4557C6FBB1}"/>
              </a:ext>
            </a:extLst>
          </p:cNvPr>
          <p:cNvSpPr txBox="1"/>
          <p:nvPr/>
        </p:nvSpPr>
        <p:spPr>
          <a:xfrm>
            <a:off x="7315199" y="5590026"/>
            <a:ext cx="6096000" cy="369332"/>
          </a:xfrm>
          <a:prstGeom prst="rect">
            <a:avLst/>
          </a:prstGeom>
          <a:noFill/>
        </p:spPr>
        <p:txBody>
          <a:bodyPr wrap="square">
            <a:spAutoFit/>
          </a:bodyPr>
          <a:lstStyle/>
          <a:p>
            <a:r>
              <a:rPr lang="en-GB" b="1" i="0" dirty="0">
                <a:effectLst/>
                <a:latin typeface="Inter"/>
                <a:hlinkClick r:id="rId3"/>
              </a:rPr>
              <a:t>©Lee J Haywood</a:t>
            </a:r>
            <a:endParaRPr lang="en-GB" dirty="0"/>
          </a:p>
        </p:txBody>
      </p:sp>
    </p:spTree>
    <p:extLst>
      <p:ext uri="{BB962C8B-B14F-4D97-AF65-F5344CB8AC3E}">
        <p14:creationId xmlns:p14="http://schemas.microsoft.com/office/powerpoint/2010/main" val="45278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B0B-BB92-491D-20E0-DC3B918EFBED}"/>
              </a:ext>
            </a:extLst>
          </p:cNvPr>
          <p:cNvSpPr>
            <a:spLocks noGrp="1"/>
          </p:cNvSpPr>
          <p:nvPr>
            <p:ph type="title"/>
          </p:nvPr>
        </p:nvSpPr>
        <p:spPr/>
        <p:txBody>
          <a:bodyPr/>
          <a:lstStyle/>
          <a:p>
            <a:r>
              <a:rPr lang="en-GB" dirty="0"/>
              <a:t>Which do you think will affect a company the most and why?</a:t>
            </a:r>
          </a:p>
        </p:txBody>
      </p:sp>
      <p:sp>
        <p:nvSpPr>
          <p:cNvPr id="4" name="Slide Number Placeholder 3">
            <a:extLst>
              <a:ext uri="{FF2B5EF4-FFF2-40B4-BE49-F238E27FC236}">
                <a16:creationId xmlns:a16="http://schemas.microsoft.com/office/drawing/2014/main" id="{159AC37D-1EB0-0CDA-7906-DF745228A9B2}"/>
              </a:ext>
            </a:extLst>
          </p:cNvPr>
          <p:cNvSpPr>
            <a:spLocks noGrp="1"/>
          </p:cNvSpPr>
          <p:nvPr>
            <p:ph type="sldNum" sz="quarter" idx="15"/>
          </p:nvPr>
        </p:nvSpPr>
        <p:spPr/>
        <p:txBody>
          <a:bodyPr/>
          <a:lstStyle/>
          <a:p>
            <a:pPr>
              <a:defRPr/>
            </a:pPr>
            <a:fld id="{EEAC2BAD-9516-2B47-9900-7FC05ED2F002}" type="slidenum">
              <a:rPr lang="en-US" smtClean="0"/>
              <a:pPr>
                <a:defRPr/>
              </a:pPr>
              <a:t>25</a:t>
            </a:fld>
            <a:endParaRPr lang="en-US"/>
          </a:p>
        </p:txBody>
      </p:sp>
      <p:sp>
        <p:nvSpPr>
          <p:cNvPr id="5" name="Rectangle: Rounded Corners 4">
            <a:extLst>
              <a:ext uri="{FF2B5EF4-FFF2-40B4-BE49-F238E27FC236}">
                <a16:creationId xmlns:a16="http://schemas.microsoft.com/office/drawing/2014/main" id="{3BA0A4AD-5F5C-2E91-1B2D-7990E7E56FDE}"/>
              </a:ext>
            </a:extLst>
          </p:cNvPr>
          <p:cNvSpPr/>
          <p:nvPr/>
        </p:nvSpPr>
        <p:spPr>
          <a:xfrm>
            <a:off x="352927" y="2342144"/>
            <a:ext cx="3545305" cy="2598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Loss of Revenue due to wastage or design fault</a:t>
            </a:r>
          </a:p>
        </p:txBody>
      </p:sp>
      <p:sp>
        <p:nvSpPr>
          <p:cNvPr id="6" name="Rectangle: Rounded Corners 5">
            <a:extLst>
              <a:ext uri="{FF2B5EF4-FFF2-40B4-BE49-F238E27FC236}">
                <a16:creationId xmlns:a16="http://schemas.microsoft.com/office/drawing/2014/main" id="{E386A84A-F521-A583-7776-2DCC8C2F9AB7}"/>
              </a:ext>
            </a:extLst>
          </p:cNvPr>
          <p:cNvSpPr/>
          <p:nvPr/>
        </p:nvSpPr>
        <p:spPr>
          <a:xfrm>
            <a:off x="4243137" y="2342144"/>
            <a:ext cx="3545305" cy="2598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 risk of products going to market in unsafe conditions	</a:t>
            </a:r>
          </a:p>
        </p:txBody>
      </p:sp>
      <p:sp>
        <p:nvSpPr>
          <p:cNvPr id="7" name="Rectangle: Rounded Corners 6">
            <a:extLst>
              <a:ext uri="{FF2B5EF4-FFF2-40B4-BE49-F238E27FC236}">
                <a16:creationId xmlns:a16="http://schemas.microsoft.com/office/drawing/2014/main" id="{63FC8AFF-DE35-DBEE-A46E-A0032CD3D02D}"/>
              </a:ext>
            </a:extLst>
          </p:cNvPr>
          <p:cNvSpPr/>
          <p:nvPr/>
        </p:nvSpPr>
        <p:spPr>
          <a:xfrm>
            <a:off x="8133347" y="2342146"/>
            <a:ext cx="3545305" cy="2598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Damage to company reputation</a:t>
            </a:r>
          </a:p>
        </p:txBody>
      </p:sp>
    </p:spTree>
    <p:extLst>
      <p:ext uri="{BB962C8B-B14F-4D97-AF65-F5344CB8AC3E}">
        <p14:creationId xmlns:p14="http://schemas.microsoft.com/office/powerpoint/2010/main" val="90213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26</a:t>
            </a:fld>
            <a:endParaRPr lang="en-US"/>
          </a:p>
        </p:txBody>
      </p:sp>
    </p:spTree>
    <p:extLst>
      <p:ext uri="{BB962C8B-B14F-4D97-AF65-F5344CB8AC3E}">
        <p14:creationId xmlns:p14="http://schemas.microsoft.com/office/powerpoint/2010/main" val="14950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Quality Control</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3</a:t>
            </a:fld>
            <a:endParaRPr lang="en-US"/>
          </a:p>
        </p:txBody>
      </p:sp>
    </p:spTree>
    <p:extLst>
      <p:ext uri="{BB962C8B-B14F-4D97-AF65-F5344CB8AC3E}">
        <p14:creationId xmlns:p14="http://schemas.microsoft.com/office/powerpoint/2010/main" val="112232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Production Line</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4</a:t>
            </a:fld>
            <a:endParaRPr lang="en-US"/>
          </a:p>
        </p:txBody>
      </p:sp>
    </p:spTree>
    <p:extLst>
      <p:ext uri="{BB962C8B-B14F-4D97-AF65-F5344CB8AC3E}">
        <p14:creationId xmlns:p14="http://schemas.microsoft.com/office/powerpoint/2010/main" val="39260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Visual Inspection</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5</a:t>
            </a:fld>
            <a:endParaRPr lang="en-US"/>
          </a:p>
        </p:txBody>
      </p:sp>
    </p:spTree>
    <p:extLst>
      <p:ext uri="{BB962C8B-B14F-4D97-AF65-F5344CB8AC3E}">
        <p14:creationId xmlns:p14="http://schemas.microsoft.com/office/powerpoint/2010/main" val="80418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Testing</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6</a:t>
            </a:fld>
            <a:endParaRPr lang="en-US"/>
          </a:p>
        </p:txBody>
      </p:sp>
    </p:spTree>
    <p:extLst>
      <p:ext uri="{BB962C8B-B14F-4D97-AF65-F5344CB8AC3E}">
        <p14:creationId xmlns:p14="http://schemas.microsoft.com/office/powerpoint/2010/main" val="332339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Product Specification</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7</a:t>
            </a:fld>
            <a:endParaRPr lang="en-US"/>
          </a:p>
        </p:txBody>
      </p:sp>
    </p:spTree>
    <p:extLst>
      <p:ext uri="{BB962C8B-B14F-4D97-AF65-F5344CB8AC3E}">
        <p14:creationId xmlns:p14="http://schemas.microsoft.com/office/powerpoint/2010/main" val="66278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Defect</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8</a:t>
            </a:fld>
            <a:endParaRPr lang="en-US"/>
          </a:p>
        </p:txBody>
      </p:sp>
    </p:spTree>
    <p:extLst>
      <p:ext uri="{BB962C8B-B14F-4D97-AF65-F5344CB8AC3E}">
        <p14:creationId xmlns:p14="http://schemas.microsoft.com/office/powerpoint/2010/main" val="197614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What does the following word mean: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Standard Test Method</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9</a:t>
            </a:fld>
            <a:endParaRPr lang="en-US"/>
          </a:p>
        </p:txBody>
      </p:sp>
    </p:spTree>
    <p:extLst>
      <p:ext uri="{BB962C8B-B14F-4D97-AF65-F5344CB8AC3E}">
        <p14:creationId xmlns:p14="http://schemas.microsoft.com/office/powerpoint/2010/main" val="897870920"/>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f09caa-f429-4751-ab0b-091a725ac5c6">
      <Terms xmlns="http://schemas.microsoft.com/office/infopath/2007/PartnerControls"/>
    </lcf76f155ced4ddcb4097134ff3c332f>
    <TaxCatchAll xmlns="74c4bf92-85c4-4956-8b14-e5174d64b7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88EE29F7CDD44E88F6C8392B922B38" ma:contentTypeVersion="15" ma:contentTypeDescription="Create a new document." ma:contentTypeScope="" ma:versionID="f782c14869501a98a77d6561d93e9b84">
  <xsd:schema xmlns:xsd="http://www.w3.org/2001/XMLSchema" xmlns:xs="http://www.w3.org/2001/XMLSchema" xmlns:p="http://schemas.microsoft.com/office/2006/metadata/properties" xmlns:ns2="b0f09caa-f429-4751-ab0b-091a725ac5c6" xmlns:ns3="74c4bf92-85c4-4956-8b14-e5174d64b705" targetNamespace="http://schemas.microsoft.com/office/2006/metadata/properties" ma:root="true" ma:fieldsID="43cd5fa0ed5992bbb3ed2ec262263dcc" ns2:_="" ns3:_="">
    <xsd:import namespace="b0f09caa-f429-4751-ab0b-091a725ac5c6"/>
    <xsd:import namespace="74c4bf92-85c4-4956-8b14-e5174d64b7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09caa-f429-4751-ab0b-091a725ac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c4bf92-85c4-4956-8b14-e5174d64b7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078343-ec99-474e-82b8-0e7a15ae6e73}" ma:internalName="TaxCatchAll" ma:showField="CatchAllData" ma:web="74c4bf92-85c4-4956-8b14-e5174d64b7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2AE891-6473-456C-9E04-1A26812AA6AF}">
  <ds:schemaRefs>
    <ds:schemaRef ds:uri="http://schemas.microsoft.com/sharepoint/v3/contenttype/forms"/>
  </ds:schemaRefs>
</ds:datastoreItem>
</file>

<file path=customXml/itemProps2.xml><?xml version="1.0" encoding="utf-8"?>
<ds:datastoreItem xmlns:ds="http://schemas.openxmlformats.org/officeDocument/2006/customXml" ds:itemID="{9E5C2A08-6E9D-4C94-819F-D5E2B8237E6B}">
  <ds:schemaRefs>
    <ds:schemaRef ds:uri="http://schemas.microsoft.com/office/2006/metadata/properties"/>
    <ds:schemaRef ds:uri="http://schemas.microsoft.com/office/infopath/2007/PartnerControls"/>
    <ds:schemaRef ds:uri="97d69847-0e99-4011-9b66-a4245208547e"/>
    <ds:schemaRef ds:uri="c63c7e9d-5753-40a8-893f-94a0eba9e768"/>
    <ds:schemaRef ds:uri="b0f09caa-f429-4751-ab0b-091a725ac5c6"/>
    <ds:schemaRef ds:uri="74c4bf92-85c4-4956-8b14-e5174d64b705"/>
  </ds:schemaRefs>
</ds:datastoreItem>
</file>

<file path=customXml/itemProps3.xml><?xml version="1.0" encoding="utf-8"?>
<ds:datastoreItem xmlns:ds="http://schemas.openxmlformats.org/officeDocument/2006/customXml" ds:itemID="{91510431-E852-48CF-A5A8-07424337F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09caa-f429-4751-ab0b-091a725ac5c6"/>
    <ds:schemaRef ds:uri="74c4bf92-85c4-4956-8b14-e5174d64b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TotalTime>
  <Words>344</Words>
  <Application>Microsoft Office PowerPoint</Application>
  <PresentationFormat>Widescreen</PresentationFormat>
  <Paragraphs>100</Paragraphs>
  <Slides>26</Slides>
  <Notes>11</Notes>
  <HiddenSlides>0</HiddenSlides>
  <MMClips>2</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Pearson Templates</vt:lpstr>
      <vt:lpstr>BTEC LEVEL 1 Intro</vt:lpstr>
      <vt:lpstr>Using this resource</vt:lpstr>
      <vt:lpstr>What does the following word mean:</vt:lpstr>
      <vt:lpstr>What does the following word mean:</vt:lpstr>
      <vt:lpstr>What does the following word mean:</vt:lpstr>
      <vt:lpstr>What does the following word mean:</vt:lpstr>
      <vt:lpstr>What does the following word mean:</vt:lpstr>
      <vt:lpstr>What does the following word mean:</vt:lpstr>
      <vt:lpstr>What does the following word mean:</vt:lpstr>
      <vt:lpstr>What does the following word mean:</vt:lpstr>
      <vt:lpstr>Qualitative Vs Quantitative The Difference</vt:lpstr>
      <vt:lpstr>Role of a quality control technician </vt:lpstr>
      <vt:lpstr>Units of Measurement</vt:lpstr>
      <vt:lpstr>Which unit of measurement would you use to measure this?</vt:lpstr>
      <vt:lpstr>Which unit of measurement would you use to measure this?</vt:lpstr>
      <vt:lpstr>Which unit of measurement would you use to measure this?</vt:lpstr>
      <vt:lpstr>Which unit of measurement would you use to measure this?</vt:lpstr>
      <vt:lpstr>Which unit of measurement would you use to measure this?</vt:lpstr>
      <vt:lpstr>Which unit of measurement would you use to measure this?</vt:lpstr>
      <vt:lpstr>Which unit of measurement would you use to measure this?</vt:lpstr>
      <vt:lpstr>Spot the fault</vt:lpstr>
      <vt:lpstr>Spot the fault</vt:lpstr>
      <vt:lpstr>Spot the fault</vt:lpstr>
      <vt:lpstr>Spot the fault</vt:lpstr>
      <vt:lpstr>Which do you think will affect a company the most and why?</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Kelly Adams</cp:lastModifiedBy>
  <cp:revision>48</cp:revision>
  <dcterms:created xsi:type="dcterms:W3CDTF">2021-02-03T20:14:39Z</dcterms:created>
  <dcterms:modified xsi:type="dcterms:W3CDTF">2023-07-10T14:11:49Z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0x010100FA88EE29F7CDD44E88F6C8392B922B38</vt:lpwstr>
  </property>
  <property fmtid="{D5CDD505-2E9C-101B-9397-08002B2CF9AE}" pid="3" name="MediaServiceImageTags">
    <vt:lpwstr/>
  </property>
</Properties>
</file>