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sldIdLst>
    <p:sldId id="256" r:id="rId6"/>
    <p:sldId id="257" r:id="rId7"/>
    <p:sldId id="258" r:id="rId8"/>
    <p:sldId id="261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E6916C-3896-DCDB-96A1-3CF0AA542FEE}" name="Baker, Jane" initials="BJ" userId="S::jane.baker@pearson.com::4c497c83-72ad-4d96-a841-a6e6da1b5633" providerId="AD"/>
  <p188:author id="{22065E78-8795-A91D-A484-B95FB6E76C28}" name="Zielinska, Hanna" initials="ZH" userId="S::hanna.zielinska@pearson.com::16c31ec2-f6a7-4ab4-b75a-d9b5cce71d4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elinska, Hanna" initials="ZH" lastIdx="2" clrIdx="0">
    <p:extLst>
      <p:ext uri="{19B8F6BF-5375-455C-9EA6-DF929625EA0E}">
        <p15:presenceInfo xmlns:p15="http://schemas.microsoft.com/office/powerpoint/2012/main" userId="S::hanna.zielinska@pearson.com::16c31ec2-f6a7-4ab4-b75a-d9b5cce71d41" providerId="AD"/>
      </p:ext>
    </p:extLst>
  </p:cmAuthor>
  <p:cmAuthor id="2" name="Craddock, Michelle" initials="CM" lastIdx="4" clrIdx="1">
    <p:extLst>
      <p:ext uri="{19B8F6BF-5375-455C-9EA6-DF929625EA0E}">
        <p15:presenceInfo xmlns:p15="http://schemas.microsoft.com/office/powerpoint/2012/main" userId="S::michelle.craddock@pearson.com::7f6bf826-a8f7-4d25-afa0-7a9082f5d5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355A1-973B-40EA-8A81-E581AE3DF8CD}" v="185" dt="2022-08-24T10:37:01.471"/>
    <p1510:client id="{4CF97346-CF54-524B-7085-330D1EFD2445}" v="2" dt="2022-09-24T21:16:12.776"/>
    <p1510:client id="{4E0C9EDE-7D26-1A0A-089B-EF9E371C2FEB}" v="125" dt="2022-09-30T14:52:19.898"/>
    <p1510:client id="{6E79CB7A-4ACD-69EC-C8AC-A5C270CDACEF}" v="76" dt="2022-09-16T10:07:12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ghernationals.com/blog/delivering-hns-new-city-college-safety-value" TargetMode="External"/><Relationship Id="rId13" Type="http://schemas.openxmlformats.org/officeDocument/2006/relationships/hyperlink" Target="https://qualifications.pearson.com/content/dam/pdf/btec-international-level-3/art-and-design/case-studies/shanto-mariam-institute-of-creative-technology.pdf" TargetMode="External"/><Relationship Id="rId3" Type="http://schemas.openxmlformats.org/officeDocument/2006/relationships/hyperlink" Target="https://qualifications.pearson.com/en/qualifications/btec-higher-nationals/higher-nationals-2016/delivering-hn-apprenticeships-eput.html" TargetMode="External"/><Relationship Id="rId7" Type="http://schemas.openxmlformats.org/officeDocument/2006/relationships/hyperlink" Target="https://qualifications.pearson.com/en/qualifications/btec-higher-nationals/higher-nationals-2016/case-study-blended-learning-nwslc.html" TargetMode="External"/><Relationship Id="rId12" Type="http://schemas.openxmlformats.org/officeDocument/2006/relationships/hyperlink" Target="https://qualifications.pearson.com/en/about-us/qualification-brands/btec-international/delivering-btec/case-studies.html" TargetMode="External"/><Relationship Id="rId2" Type="http://schemas.openxmlformats.org/officeDocument/2006/relationships/hyperlink" Target="https://qualifications.pearson.com/en/qualifications/btec-higher-nationals/higher-nationals-2016/implementing-blended-learning-strategy-nelson-college.html" TargetMode="External"/><Relationship Id="rId1" Type="http://schemas.openxmlformats.org/officeDocument/2006/relationships/hyperlink" Target="https://qualifications.pearson.com/en/qualifications/btec-higher-nationals/higher-nationals-2016/how-to-integrate-employability-into-course-delivery.html" TargetMode="External"/><Relationship Id="rId6" Type="http://schemas.openxmlformats.org/officeDocument/2006/relationships/hyperlink" Target="https://twitter.com/HigherNationals/status/1443214163271196673" TargetMode="External"/><Relationship Id="rId11" Type="http://schemas.openxmlformats.org/officeDocument/2006/relationships/hyperlink" Target="https://qualifications.pearson.com/en/about-us/qualification-brands/btec-international/delivering-btec/how-to-nominate-your-stars-for-the-btec-awards.html" TargetMode="External"/><Relationship Id="rId5" Type="http://schemas.openxmlformats.org/officeDocument/2006/relationships/hyperlink" Target="https://qualifications.pearson.com/en/qualifications/btec-higher-nationals/higher-nationals-2016/meeting-specific-needs-within-the-engineering-sector.html" TargetMode="External"/><Relationship Id="rId10" Type="http://schemas.openxmlformats.org/officeDocument/2006/relationships/hyperlink" Target="https://qualifications.pearson.com/en/about-us/qualification-brands/btec-international/delivering-btec/case-studies.html#youtubemodal_1943993414" TargetMode="External"/><Relationship Id="rId4" Type="http://schemas.openxmlformats.org/officeDocument/2006/relationships/hyperlink" Target="https://www.highernationals.com/blog/hnd-helped-me-grow-more-ways-one" TargetMode="External"/><Relationship Id="rId9" Type="http://schemas.openxmlformats.org/officeDocument/2006/relationships/hyperlink" Target="https://qualifications.pearson.com/en/qualifications/btec-higher-nationals/higher-nationals-2016/case-study-abygail-dent-aeronautical-engineering.html" TargetMode="External"/><Relationship Id="rId14" Type="http://schemas.openxmlformats.org/officeDocument/2006/relationships/hyperlink" Target="https://qualifications.pearson.com/content/dam/pdf/btec-international-level-3/Marketing/Casestudies/camfed-case-study.pdf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qualifications.pearson.com/en/qualifications/btec-higher-nationals/higher-nationals-2016/delivering-hn-apprenticeships-eput.html" TargetMode="External"/><Relationship Id="rId13" Type="http://schemas.openxmlformats.org/officeDocument/2006/relationships/hyperlink" Target="https://qualifications.pearson.com/en/about-us/qualification-brands/btec-international/delivering-btec/case-studies.html" TargetMode="External"/><Relationship Id="rId3" Type="http://schemas.openxmlformats.org/officeDocument/2006/relationships/hyperlink" Target="https://qualifications.pearson.com/content/dam/pdf/btec-international-level-3/art-and-design/case-studies/shanto-mariam-institute-of-creative-technology.pdf" TargetMode="External"/><Relationship Id="rId7" Type="http://schemas.openxmlformats.org/officeDocument/2006/relationships/hyperlink" Target="https://qualifications.pearson.com/content/dam/pdf/btec-international-level-3/Marketing/Casestudies/camfed-case-study.pdf" TargetMode="External"/><Relationship Id="rId12" Type="http://schemas.openxmlformats.org/officeDocument/2006/relationships/hyperlink" Target="https://qualifications.pearson.com/en/about-us/qualification-brands/btec-international/delivering-btec/case-studies.html#youtubemodal_1943993414" TargetMode="External"/><Relationship Id="rId2" Type="http://schemas.openxmlformats.org/officeDocument/2006/relationships/hyperlink" Target="https://www.highernationals.com/blog/delivering-hns-new-city-college-safety-value" TargetMode="External"/><Relationship Id="rId1" Type="http://schemas.openxmlformats.org/officeDocument/2006/relationships/hyperlink" Target="https://qualifications.pearson.com/en/qualifications/btec-higher-nationals/higher-nationals-2016/how-to-integrate-employability-into-course-delivery.html" TargetMode="External"/><Relationship Id="rId6" Type="http://schemas.openxmlformats.org/officeDocument/2006/relationships/hyperlink" Target="https://qualifications.pearson.com/en/qualifications/btec-higher-nationals/higher-nationals-2016/case-study-blended-learning-nwslc.html" TargetMode="External"/><Relationship Id="rId11" Type="http://schemas.openxmlformats.org/officeDocument/2006/relationships/hyperlink" Target="https://twitter.com/HigherNationals/status/1443214163271196673" TargetMode="External"/><Relationship Id="rId5" Type="http://schemas.openxmlformats.org/officeDocument/2006/relationships/hyperlink" Target="https://qualifications.pearson.com/en/qualifications/btec-higher-nationals/higher-nationals-2016/implementing-blended-learning-strategy-nelson-college.html" TargetMode="External"/><Relationship Id="rId10" Type="http://schemas.openxmlformats.org/officeDocument/2006/relationships/hyperlink" Target="https://www.highernationals.com/blog/hnd-helped-me-grow-more-ways-one" TargetMode="External"/><Relationship Id="rId4" Type="http://schemas.openxmlformats.org/officeDocument/2006/relationships/hyperlink" Target="https://qualifications.pearson.com/en/about-us/qualification-brands/btec-international/delivering-btec/how-to-nominate-your-stars-for-the-btec-awards.html" TargetMode="External"/><Relationship Id="rId9" Type="http://schemas.openxmlformats.org/officeDocument/2006/relationships/hyperlink" Target="https://qualifications.pearson.com/en/qualifications/btec-higher-nationals/higher-nationals-2016/case-study-abygail-dent-aeronautical-engineering.html" TargetMode="External"/><Relationship Id="rId14" Type="http://schemas.openxmlformats.org/officeDocument/2006/relationships/hyperlink" Target="https://qualifications.pearson.com/en/qualifications/btec-higher-nationals/higher-nationals-2016/meeting-specific-needs-within-the-engineering-sector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1EC86-BEC7-4341-BB46-8D532906B9A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736085E-E4B4-48F5-B4E1-9955583ED351}">
      <dgm:prSet phldrT="[Text]" custT="1"/>
      <dgm:spPr/>
      <dgm:t>
        <a:bodyPr/>
        <a:lstStyle/>
        <a:p>
          <a:r>
            <a:rPr lang="en-GB" sz="16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 work at our centres</a:t>
          </a:r>
        </a:p>
      </dgm:t>
    </dgm:pt>
    <dgm:pt modelId="{5F2C7B3D-2D80-42C4-B0CD-D6DC956BCBEC}" type="parTrans" cxnId="{8F3C717D-A5B1-499A-9FE9-22178B5D7B9B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C45C47C-842E-431E-883D-E65ECA325B1C}" type="sibTrans" cxnId="{8F3C717D-A5B1-499A-9FE9-22178B5D7B9B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A8E8BEB-1988-416D-83F8-383532B8171C}">
      <dgm:prSet phldrT="[Text]" custT="1"/>
      <dgm:spPr/>
      <dgm:t>
        <a:bodyPr/>
        <a:lstStyle/>
        <a:p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Integration of employability components into course delivery and their </a:t>
          </a:r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work with employers</a:t>
          </a:r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earned Bath College a Silver TEF Award.</a:t>
          </a:r>
          <a:endParaRPr lang="en-GB" sz="105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E8D380-1321-4F91-8B45-7BEC3B45282C}" type="parTrans" cxnId="{16AB3D8A-A489-416B-B429-99FFDEA5D6F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C6DD21-6D42-4654-A621-E175235ACE10}" type="sibTrans" cxnId="{16AB3D8A-A489-416B-B429-99FFDEA5D6F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729ABE-F58D-401F-8F46-38455443C622}">
      <dgm:prSet phldrT="[Text]" custT="1"/>
      <dgm:spPr/>
      <dgm:t>
        <a:bodyPr/>
        <a:lstStyle/>
        <a:p>
          <a:r>
            <a:rPr lang="en-GB" sz="16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Successful implementation of our products</a:t>
          </a:r>
        </a:p>
      </dgm:t>
    </dgm:pt>
    <dgm:pt modelId="{82A45F1E-BC93-46D5-846F-45E9FBF0E9FC}" type="parTrans" cxnId="{817F62D5-5434-4418-B0AD-70FC65B32644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874E9C-8148-462D-8071-E88648979D6F}" type="sibTrans" cxnId="{817F62D5-5434-4418-B0AD-70FC65B32644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9C2C30-ED2B-461E-864C-10A330D90B0E}">
      <dgm:prSet phldrT="[Text]" custT="1"/>
      <dgm:spPr/>
      <dgm:t>
        <a:bodyPr/>
        <a:lstStyle/>
        <a:p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Colleagues at Nelson College London told us how they’re 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using HN Online to deliver BTEC Higher Nationals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05F570F7-949E-4775-AFD4-F1C5EA5FA658}" type="parTrans" cxnId="{14E10FBB-2B1F-4D94-82B7-0088352DB1A6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AC394DC-01C1-4970-BECF-FDDB5821B465}" type="sibTrans" cxnId="{14E10FBB-2B1F-4D94-82B7-0088352DB1A6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D94E3B8-460B-4EC8-9129-1F7C0B026709}">
      <dgm:prSet phldrT="[Text]" custT="1"/>
      <dgm:spPr/>
      <dgm:t>
        <a:bodyPr/>
        <a:lstStyle/>
        <a:p>
          <a:r>
            <a:rPr lang="en-GB" sz="160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HN solutions in the real world</a:t>
          </a:r>
        </a:p>
      </dgm:t>
    </dgm:pt>
    <dgm:pt modelId="{3DA19D47-29B4-4B50-9273-8E2BF2F9A13D}" type="parTrans" cxnId="{0D1814F2-08B7-4DDD-82BE-72D82D1CEEA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5CEDDA-37FC-4C46-AD77-A0C330CAC3CC}" type="sibTrans" cxnId="{0D1814F2-08B7-4DDD-82BE-72D82D1CEEA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0F33CBD-C02E-4F81-9925-E80D9D3510E9}">
      <dgm:prSet phldrT="[Text]" custT="1"/>
      <dgm:spPr/>
      <dgm:t>
        <a:bodyPr/>
        <a:lstStyle/>
        <a:p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Essex Partnership University NHS Foundation Trust started </a:t>
          </a:r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delivering HNs in Healthcare Practice for England</a:t>
          </a:r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shortly after the qualification was launched.</a:t>
          </a:r>
          <a:endParaRPr lang="en-GB" sz="1050" b="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669E09-9A1D-412E-86A8-D6161D347A18}" type="parTrans" cxnId="{ADC02F58-40D2-4578-BC00-CFB6F299D40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D2BE9F-9A0A-4DCE-AD9F-25D3ECDA2463}" type="sibTrans" cxnId="{ADC02F58-40D2-4578-BC00-CFB6F299D40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C471925-949D-4165-B628-40EFC038F2D7}">
      <dgm:prSet phldrT="[Text]" custT="1"/>
      <dgm:spPr/>
      <dgm:t>
        <a:bodyPr/>
        <a:lstStyle/>
        <a:p>
          <a:r>
            <a:rPr lang="en-GB" sz="160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success</a:t>
          </a:r>
        </a:p>
      </dgm:t>
    </dgm:pt>
    <dgm:pt modelId="{586F253C-653E-4022-BCBA-696D7A98B19F}" type="parTrans" cxnId="{C5965BF1-DF13-43F8-BCE8-80F071009B1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78D23E-CC04-4C89-A926-AE9BAB87BCF1}" type="sibTrans" cxnId="{C5965BF1-DF13-43F8-BCE8-80F071009B1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565C125-65FC-489E-A7FA-6A3E43EFD85F}">
      <dgm:prSet phldrT="[Text]" custT="1"/>
      <dgm:spPr/>
      <dgm:t>
        <a:bodyPr/>
        <a:lstStyle/>
        <a:p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Some students write their stories for our blog, like 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this one by Li-Taylor Hill at Heart of Worcestershire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D4C07769-D82A-43C3-B231-AEA6FFDD7EAE}" type="parTrans" cxnId="{2E3EBDB9-26ED-49CB-9385-3AF308DDA7C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358EE3D-16C8-4BC1-AF91-C64B9FCCEDF8}" type="sibTrans" cxnId="{2E3EBDB9-26ED-49CB-9385-3AF308DDA7C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0E1391-5AA5-409B-8370-425CD1443961}">
      <dgm:prSet phldrT="[Text]"/>
      <dgm:spPr/>
      <dgm:t>
        <a:bodyPr/>
        <a:lstStyle/>
        <a:p>
          <a:r>
            <a:rPr lang="en-GB" sz="16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progression</a:t>
          </a:r>
        </a:p>
      </dgm:t>
    </dgm:pt>
    <dgm:pt modelId="{3B205BBD-D626-408D-9732-197C9F1D60EB}" type="parTrans" cxnId="{C6D1F50B-5D46-4ECB-8B1C-828F1040FD0D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968D0B-84E1-41AF-B589-F7D8DEBD330E}" type="sibTrans" cxnId="{C6D1F50B-5D46-4ECB-8B1C-828F1040FD0D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A1EFEBF-ADDC-4D2B-A0D8-B09285546798}">
      <dgm:prSet phldrT="[Text]" custT="1"/>
      <dgm:spPr/>
      <dgm:t>
        <a:bodyPr/>
        <a:lstStyle/>
        <a:p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were approached by the CS Education Group to develop a 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new qualification pathway that focuses on semiconductors 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the advanced manufacturing environment.</a:t>
          </a:r>
        </a:p>
      </dgm:t>
    </dgm:pt>
    <dgm:pt modelId="{5712507E-5D19-489D-9A1E-A45560EFCC34}" type="parTrans" cxnId="{80C51DB0-E44E-4111-9D4C-361EF90BDEF5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4D2E3D-51FC-47AA-A023-C2EBE64C9713}" type="sibTrans" cxnId="{80C51DB0-E44E-4111-9D4C-361EF90BDEF5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92A3F86-F88C-4297-95F9-E0BE6098B1E8}">
      <dgm:prSet phldrT="[Text]" custT="1"/>
      <dgm:spPr/>
      <dgm:t>
        <a:bodyPr/>
        <a:lstStyle/>
        <a:p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Francine Diaz told us about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her hopes for the future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as she’s starting her HNC at SISFU.</a:t>
          </a:r>
        </a:p>
      </dgm:t>
    </dgm:pt>
    <dgm:pt modelId="{9321B84B-CEB9-424B-9720-66724D3B89E7}" type="parTrans" cxnId="{6F9907FB-49EA-41A0-A943-F7415DE19A3B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DAAAE9-1F13-47C6-8A41-5C7D53B9E87E}" type="sibTrans" cxnId="{6F9907FB-49EA-41A0-A943-F7415DE19A3B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96BE75D-F0C0-4B30-B1B3-96A298D26997}">
      <dgm:prSet phldrT="[Text]"/>
      <dgm:spPr/>
      <dgm:t>
        <a:bodyPr/>
        <a:lstStyle/>
        <a:p>
          <a:endParaRPr lang="en-GB" sz="10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444BE3-D454-4754-9DE8-C3C257AEAF72}" type="parTrans" cxnId="{A1ED8479-2A3B-464B-B62E-C520834D69C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5862998-3AA3-42CB-920E-519107C53581}" type="sibTrans" cxnId="{A1ED8479-2A3B-464B-B62E-C520834D69C0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92588C-797E-484D-AEC6-B3577E8A005D}">
      <dgm:prSet phldrT="[Text]" custT="1"/>
      <dgm:spPr/>
      <dgm:t>
        <a:bodyPr/>
        <a:lstStyle/>
        <a:p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North Warwickshire South Leicestershire College</a:t>
          </a:r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 adopted blended learning </a:t>
          </a:r>
          <a:r>
            <a:rPr lang="en-GB" sz="1050" b="0" i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make the provision accessible to more people, but also accessible so it can fit around their lives.</a:t>
          </a:r>
          <a:endParaRPr lang="en-GB" sz="1050" b="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F0B19C-5654-4961-81A7-780BDF8A928C}" type="parTrans" cxnId="{444862C5-D640-4F3B-B8EE-89E46587960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E28D9A-0401-4548-A164-B141979E08FD}" type="sibTrans" cxnId="{444862C5-D640-4F3B-B8EE-89E465879608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C3AEA2-6D04-4C6E-946D-D906AF241AE5}">
      <dgm:prSet phldrT="[Text]"/>
      <dgm:spPr/>
      <dgm:t>
        <a:bodyPr/>
        <a:lstStyle/>
        <a:p>
          <a:endParaRPr lang="en-GB" sz="120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0B70FF-2E3E-4F84-9EC2-9EA274DDE6FE}" type="parTrans" cxnId="{84D4FEFC-67D2-4758-854C-C0B1D695A75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4AA93B-DB82-4800-832D-599FA38D8583}" type="sibTrans" cxnId="{84D4FEFC-67D2-4758-854C-C0B1D695A75F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49ED00-4254-4467-893F-680F42E690B2}">
      <dgm:prSet phldrT="[Text]" custT="1"/>
      <dgm:spPr/>
      <dgm:t>
        <a:bodyPr/>
        <a:lstStyle/>
        <a:p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Sunny </a:t>
          </a:r>
          <a:r>
            <a:rPr lang="en-GB" sz="1050" dirty="0" err="1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Bamra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shared with us how they’ve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adapted to delivering HNs during the pandemic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at New City College.</a:t>
          </a:r>
        </a:p>
      </dgm:t>
    </dgm:pt>
    <dgm:pt modelId="{E627EB3C-7F6D-4938-A715-4EA4A2BA10EC}" type="parTrans" cxnId="{40BDF0B2-4EF5-44C1-A5B6-FBF4830AAF96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B6B3F79-CFAA-469E-A510-223D50B669A1}" type="sibTrans" cxnId="{40BDF0B2-4EF5-44C1-A5B6-FBF4830AAF96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1A46335-0CE6-4D5A-A48E-0CF81CD2D0DC}">
      <dgm:prSet phldrT="[Text]" custT="1"/>
      <dgm:spPr/>
      <dgm:t>
        <a:bodyPr/>
        <a:lstStyle/>
        <a:p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Our Ambassadors, like 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Aby who completed a HND in Aeronautical Engineering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reflect on what role HNs played in their careers</a:t>
          </a:r>
        </a:p>
      </dgm:t>
    </dgm:pt>
    <dgm:pt modelId="{ACD84956-A255-444D-91F8-BDBB00D5212A}" type="sibTrans" cxnId="{D7831B3E-799E-452C-ACC4-B1FC5E3CB6FB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86901B-D905-4553-9274-521C1D322510}" type="parTrans" cxnId="{D7831B3E-799E-452C-ACC4-B1FC5E3CB6FB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9E489F-72EA-434C-8D56-D587D74F28DA}">
      <dgm:prSet phldrT="[Text]"/>
      <dgm:spPr/>
      <dgm:t>
        <a:bodyPr/>
        <a:lstStyle/>
        <a:p>
          <a:endParaRPr lang="en-GB" sz="12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456C65-112D-4A5E-91D5-4CE39968ED89}" type="parTrans" cxnId="{09918C98-9639-412C-A2D6-ABB4D9209DD9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BB7BE4-AADB-4E1C-9288-7F64CEA5BC51}" type="sibTrans" cxnId="{09918C98-9639-412C-A2D6-ABB4D9209DD9}">
      <dgm:prSet/>
      <dgm:spPr/>
      <dgm:t>
        <a:bodyPr/>
        <a:lstStyle/>
        <a:p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ED3C6F-576D-409E-830D-1348E6E378F7}">
      <dgm:prSet phldrT="[Text]"/>
      <dgm:spPr/>
      <dgm:t>
        <a:bodyPr/>
        <a:lstStyle/>
        <a:p>
          <a:r>
            <a:rPr lang="en-GB" sz="16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Qualifications that address skills gaps</a:t>
          </a:r>
        </a:p>
      </dgm:t>
    </dgm:pt>
    <dgm:pt modelId="{F7E6EB32-27D0-417C-90FF-FE0BD3F53A47}" type="parTrans" cxnId="{9FED1B01-50C8-488E-A836-176DB812D54E}">
      <dgm:prSet/>
      <dgm:spPr/>
      <dgm:t>
        <a:bodyPr/>
        <a:lstStyle/>
        <a:p>
          <a:endParaRPr lang="en-GB"/>
        </a:p>
      </dgm:t>
    </dgm:pt>
    <dgm:pt modelId="{852CC912-F0B3-4FDF-8E7F-D04DC9B0EE7C}" type="sibTrans" cxnId="{9FED1B01-50C8-488E-A836-176DB812D54E}">
      <dgm:prSet/>
      <dgm:spPr/>
      <dgm:t>
        <a:bodyPr/>
        <a:lstStyle/>
        <a:p>
          <a:endParaRPr lang="en-GB"/>
        </a:p>
      </dgm:t>
    </dgm:pt>
    <dgm:pt modelId="{722DF035-D1F0-4C1B-9CE2-6E046CE78277}">
      <dgm:prSet phldrT="[Text]" custT="1"/>
      <dgm:spPr/>
      <dgm:t>
        <a:bodyPr/>
        <a:lstStyle/>
        <a:p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progression from BTEC International Level 3 to University – </a:t>
          </a:r>
          <a:r>
            <a:rPr lang="en-GB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Megan </a:t>
          </a:r>
          <a:r>
            <a:rPr lang="en-GB" sz="1050" dirty="0" err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Piechowiak</a:t>
          </a:r>
          <a:r>
            <a:rPr lang="en-GB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– JESS in Dubai to The University of Birmingham</a:t>
          </a:r>
          <a:endParaRPr lang="en-GB" sz="105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EF86B45-2EA6-40AF-B931-E05881E75450}" type="parTrans" cxnId="{009693FF-C9B7-4F50-9039-5DAF0AF0DEC9}">
      <dgm:prSet/>
      <dgm:spPr/>
      <dgm:t>
        <a:bodyPr/>
        <a:lstStyle/>
        <a:p>
          <a:endParaRPr lang="en-GB"/>
        </a:p>
      </dgm:t>
    </dgm:pt>
    <dgm:pt modelId="{31EE826E-F579-48ED-9970-8A70B20347E2}" type="sibTrans" cxnId="{009693FF-C9B7-4F50-9039-5DAF0AF0DEC9}">
      <dgm:prSet/>
      <dgm:spPr/>
      <dgm:t>
        <a:bodyPr/>
        <a:lstStyle/>
        <a:p>
          <a:endParaRPr lang="en-GB"/>
        </a:p>
      </dgm:t>
    </dgm:pt>
    <dgm:pt modelId="{D348E3AB-B385-402A-8EB1-27E44AF4D5CF}">
      <dgm:prSet phldrT="[Text]" custT="1"/>
      <dgm:spPr/>
      <dgm:t>
        <a:bodyPr/>
        <a:lstStyle/>
        <a:p>
          <a:r>
            <a:rPr lang="en-GB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BTEC Award winners - Learners</a:t>
          </a:r>
          <a:endParaRPr lang="en-GB" sz="105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B67993F-D0DC-4E15-88DA-33C9F39EE4D9}" type="parTrans" cxnId="{4C7A65B4-496B-4ABB-A6B8-069E4707DABD}">
      <dgm:prSet/>
      <dgm:spPr/>
      <dgm:t>
        <a:bodyPr/>
        <a:lstStyle/>
        <a:p>
          <a:endParaRPr lang="en-GB"/>
        </a:p>
      </dgm:t>
    </dgm:pt>
    <dgm:pt modelId="{F0EB6155-A1B7-4C0D-91B7-77346CEEBDF0}" type="sibTrans" cxnId="{4C7A65B4-496B-4ABB-A6B8-069E4707DABD}">
      <dgm:prSet/>
      <dgm:spPr/>
      <dgm:t>
        <a:bodyPr/>
        <a:lstStyle/>
        <a:p>
          <a:endParaRPr lang="en-GB"/>
        </a:p>
      </dgm:t>
    </dgm:pt>
    <dgm:pt modelId="{DD10E96E-14F3-4BFE-BC0D-3076D1511879}">
      <dgm:prSet phldrT="[Text]" custT="1"/>
      <dgm:spPr/>
      <dgm:t>
        <a:bodyPr/>
        <a:lstStyle/>
        <a:p>
          <a:r>
            <a:rPr lang="en-GB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Sam Lucas and Nils </a:t>
          </a:r>
          <a:r>
            <a:rPr lang="en-GB" sz="1050" dirty="0" err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Hakansson</a:t>
          </a:r>
          <a:r>
            <a:rPr lang="en-GB" sz="105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BTEC learners to employers and now BTEC learner recruiters.</a:t>
          </a:r>
        </a:p>
      </dgm:t>
    </dgm:pt>
    <dgm:pt modelId="{EC5BFFBD-01BA-44F0-B22C-06577B8C0F4F}" type="parTrans" cxnId="{8F7DC0D1-E359-4E30-9920-EE8FB1DB1814}">
      <dgm:prSet/>
      <dgm:spPr/>
      <dgm:t>
        <a:bodyPr/>
        <a:lstStyle/>
        <a:p>
          <a:endParaRPr lang="en-GB"/>
        </a:p>
      </dgm:t>
    </dgm:pt>
    <dgm:pt modelId="{33CBC226-D392-4B56-A03F-3577D8922B47}" type="sibTrans" cxnId="{8F7DC0D1-E359-4E30-9920-EE8FB1DB1814}">
      <dgm:prSet/>
      <dgm:spPr/>
      <dgm:t>
        <a:bodyPr/>
        <a:lstStyle/>
        <a:p>
          <a:endParaRPr lang="en-GB"/>
        </a:p>
      </dgm:t>
    </dgm:pt>
    <dgm:pt modelId="{E4F3F2BC-2332-41B8-9D15-2A246F46A2A8}">
      <dgm:prSet phldrT="[Text]" custT="1"/>
      <dgm:spPr/>
      <dgm:t>
        <a:bodyPr/>
        <a:lstStyle/>
        <a:p>
          <a:r>
            <a:rPr lang="en-GB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Shanto-Mariam Institute of Creative Technology, Bangladesh</a:t>
          </a:r>
          <a:endParaRPr lang="en-GB" sz="105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57422BB-135B-417A-A7E0-5B629F289216}" type="parTrans" cxnId="{5DD88BAE-AD70-4841-9A4C-7D5D80B63531}">
      <dgm:prSet/>
      <dgm:spPr/>
      <dgm:t>
        <a:bodyPr/>
        <a:lstStyle/>
        <a:p>
          <a:endParaRPr lang="en-GB"/>
        </a:p>
      </dgm:t>
    </dgm:pt>
    <dgm:pt modelId="{DBCC00A4-679C-4BEB-B2FF-CB12834024D1}" type="sibTrans" cxnId="{5DD88BAE-AD70-4841-9A4C-7D5D80B63531}">
      <dgm:prSet/>
      <dgm:spPr/>
      <dgm:t>
        <a:bodyPr/>
        <a:lstStyle/>
        <a:p>
          <a:endParaRPr lang="en-GB"/>
        </a:p>
      </dgm:t>
    </dgm:pt>
    <dgm:pt modelId="{D9EA22A0-AAE3-4A9D-A9E2-791CD8F74479}">
      <dgm:prSet phldrT="[Text]"/>
      <dgm:spPr/>
      <dgm:t>
        <a:bodyPr/>
        <a:lstStyle/>
        <a:p>
          <a:endParaRPr lang="en-GB" sz="1000" b="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62BF40-2F48-41BB-8DB9-1099F7720DA4}" type="parTrans" cxnId="{ED99BF77-28FE-4591-ABBC-31D4AB71AFFE}">
      <dgm:prSet/>
      <dgm:spPr/>
      <dgm:t>
        <a:bodyPr/>
        <a:lstStyle/>
        <a:p>
          <a:endParaRPr lang="en-GB"/>
        </a:p>
      </dgm:t>
    </dgm:pt>
    <dgm:pt modelId="{41698919-4D80-46B2-BE13-18765098DDAF}" type="sibTrans" cxnId="{ED99BF77-28FE-4591-ABBC-31D4AB71AFFE}">
      <dgm:prSet/>
      <dgm:spPr/>
      <dgm:t>
        <a:bodyPr/>
        <a:lstStyle/>
        <a:p>
          <a:endParaRPr lang="en-GB"/>
        </a:p>
      </dgm:t>
    </dgm:pt>
    <dgm:pt modelId="{6FDF898A-6DA4-4353-8E91-6B386B6F6432}">
      <dgm:prSet phldrT="[Text]" custT="1"/>
      <dgm:spPr/>
      <dgm:t>
        <a:bodyPr/>
        <a:lstStyle/>
        <a:p>
          <a:r>
            <a:rPr lang="en-GB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CAMFED BTEC Learner Guides</a:t>
          </a:r>
          <a:endParaRPr lang="en-GB" sz="105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81CD49C-225E-4DFA-8E14-7F0FEE4B03B9}" type="parTrans" cxnId="{D82FE3F3-25B4-4C72-975A-9BD609EA7693}">
      <dgm:prSet/>
      <dgm:spPr/>
      <dgm:t>
        <a:bodyPr/>
        <a:lstStyle/>
        <a:p>
          <a:endParaRPr lang="en-GB"/>
        </a:p>
      </dgm:t>
    </dgm:pt>
    <dgm:pt modelId="{C9C3312C-6F4E-4642-B5D0-E11C1115C1AF}" type="sibTrans" cxnId="{D82FE3F3-25B4-4C72-975A-9BD609EA7693}">
      <dgm:prSet/>
      <dgm:spPr/>
      <dgm:t>
        <a:bodyPr/>
        <a:lstStyle/>
        <a:p>
          <a:endParaRPr lang="en-GB"/>
        </a:p>
      </dgm:t>
    </dgm:pt>
    <dgm:pt modelId="{FBE59D24-CDE7-4F1E-8B86-BEFDA63A0143}">
      <dgm:prSet phldrT="[Text]" custT="1"/>
      <dgm:spPr/>
      <dgm:t>
        <a:bodyPr/>
        <a:lstStyle/>
        <a:p>
          <a:r>
            <a:rPr lang="en-GB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BTEC Award winners – Centres and teachers</a:t>
          </a:r>
          <a:endParaRPr lang="en-GB" sz="105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305AB9-CAC0-4D97-8DF9-465D39C717EC}" type="parTrans" cxnId="{6B749B7F-EEFF-4493-BF32-9DF648841E8C}">
      <dgm:prSet/>
      <dgm:spPr/>
      <dgm:t>
        <a:bodyPr/>
        <a:lstStyle/>
        <a:p>
          <a:endParaRPr lang="en-GB"/>
        </a:p>
      </dgm:t>
    </dgm:pt>
    <dgm:pt modelId="{9899BFCE-90CA-48BD-A228-C9BB76CB9181}" type="sibTrans" cxnId="{6B749B7F-EEFF-4493-BF32-9DF648841E8C}">
      <dgm:prSet/>
      <dgm:spPr/>
      <dgm:t>
        <a:bodyPr/>
        <a:lstStyle/>
        <a:p>
          <a:endParaRPr lang="en-GB"/>
        </a:p>
      </dgm:t>
    </dgm:pt>
    <dgm:pt modelId="{473FA569-33F4-4332-B841-8C2E4ADC042A}" type="pres">
      <dgm:prSet presAssocID="{A471EC86-BEC7-4341-BB46-8D532906B9AB}" presName="diagram" presStyleCnt="0">
        <dgm:presLayoutVars>
          <dgm:dir/>
          <dgm:resizeHandles val="exact"/>
        </dgm:presLayoutVars>
      </dgm:prSet>
      <dgm:spPr/>
    </dgm:pt>
    <dgm:pt modelId="{3A23B299-0A61-40EA-82B0-1077A6B1D4FE}" type="pres">
      <dgm:prSet presAssocID="{5736085E-E4B4-48F5-B4E1-9955583ED351}" presName="node" presStyleLbl="node1" presStyleIdx="0" presStyleCnt="6" custScaleY="117849">
        <dgm:presLayoutVars>
          <dgm:bulletEnabled val="1"/>
        </dgm:presLayoutVars>
      </dgm:prSet>
      <dgm:spPr/>
    </dgm:pt>
    <dgm:pt modelId="{969A8173-A06C-4606-BFEB-E08281286A7F}" type="pres">
      <dgm:prSet presAssocID="{EC45C47C-842E-431E-883D-E65ECA325B1C}" presName="sibTrans" presStyleCnt="0"/>
      <dgm:spPr/>
    </dgm:pt>
    <dgm:pt modelId="{CC9BF2F2-5447-4D20-B7C8-EFBB93FEEBD5}" type="pres">
      <dgm:prSet presAssocID="{19729ABE-F58D-401F-8F46-38455443C622}" presName="node" presStyleLbl="node1" presStyleIdx="1" presStyleCnt="6" custScaleY="117408">
        <dgm:presLayoutVars>
          <dgm:bulletEnabled val="1"/>
        </dgm:presLayoutVars>
      </dgm:prSet>
      <dgm:spPr/>
    </dgm:pt>
    <dgm:pt modelId="{53881141-3F3A-40CB-B406-471CE2371981}" type="pres">
      <dgm:prSet presAssocID="{3B874E9C-8148-462D-8071-E88648979D6F}" presName="sibTrans" presStyleCnt="0"/>
      <dgm:spPr/>
    </dgm:pt>
    <dgm:pt modelId="{6274D390-1BAC-444A-B73F-F3FA05319622}" type="pres">
      <dgm:prSet presAssocID="{1D94E3B8-460B-4EC8-9129-1F7C0B026709}" presName="node" presStyleLbl="node1" presStyleIdx="2" presStyleCnt="6" custScaleY="117647">
        <dgm:presLayoutVars>
          <dgm:bulletEnabled val="1"/>
        </dgm:presLayoutVars>
      </dgm:prSet>
      <dgm:spPr/>
    </dgm:pt>
    <dgm:pt modelId="{ABDB7169-8805-4B42-858E-C240BBAFF0C9}" type="pres">
      <dgm:prSet presAssocID="{A85CEDDA-37FC-4C46-AD77-A0C330CAC3CC}" presName="sibTrans" presStyleCnt="0"/>
      <dgm:spPr/>
    </dgm:pt>
    <dgm:pt modelId="{EDCDB42C-8939-4F7E-857A-B89815D7A72B}" type="pres">
      <dgm:prSet presAssocID="{6C471925-949D-4165-B628-40EFC038F2D7}" presName="node" presStyleLbl="node1" presStyleIdx="3" presStyleCnt="6" custScaleY="110479">
        <dgm:presLayoutVars>
          <dgm:bulletEnabled val="1"/>
        </dgm:presLayoutVars>
      </dgm:prSet>
      <dgm:spPr/>
    </dgm:pt>
    <dgm:pt modelId="{D7B4D871-BB14-444C-A1E8-D04A47F83AD3}" type="pres">
      <dgm:prSet presAssocID="{4078D23E-CC04-4C89-A926-AE9BAB87BCF1}" presName="sibTrans" presStyleCnt="0"/>
      <dgm:spPr/>
    </dgm:pt>
    <dgm:pt modelId="{7F9F48D4-C5AB-455F-882F-C1B5C0EE6CAE}" type="pres">
      <dgm:prSet presAssocID="{3B0E1391-5AA5-409B-8370-425CD1443961}" presName="node" presStyleLbl="node1" presStyleIdx="4" presStyleCnt="6" custScaleY="110909">
        <dgm:presLayoutVars>
          <dgm:bulletEnabled val="1"/>
        </dgm:presLayoutVars>
      </dgm:prSet>
      <dgm:spPr/>
    </dgm:pt>
    <dgm:pt modelId="{705EF91C-1982-487F-A894-6FD16DC5492D}" type="pres">
      <dgm:prSet presAssocID="{C5968D0B-84E1-41AF-B589-F7D8DEBD330E}" presName="sibTrans" presStyleCnt="0"/>
      <dgm:spPr/>
    </dgm:pt>
    <dgm:pt modelId="{AC651BEE-55DF-4BF5-B842-F368A9AE2C6E}" type="pres">
      <dgm:prSet presAssocID="{76ED3C6F-576D-409E-830D-1348E6E378F7}" presName="node" presStyleLbl="node1" presStyleIdx="5" presStyleCnt="6" custScaleY="113241">
        <dgm:presLayoutVars>
          <dgm:bulletEnabled val="1"/>
        </dgm:presLayoutVars>
      </dgm:prSet>
      <dgm:spPr/>
    </dgm:pt>
  </dgm:ptLst>
  <dgm:cxnLst>
    <dgm:cxn modelId="{06CBBF00-1777-4C2D-AB70-6BCA6A5B7B19}" type="presOf" srcId="{0565C125-65FC-489E-A7FA-6A3E43EFD85F}" destId="{EDCDB42C-8939-4F7E-857A-B89815D7A72B}" srcOrd="0" destOrd="2" presId="urn:microsoft.com/office/officeart/2005/8/layout/default"/>
    <dgm:cxn modelId="{9FED1B01-50C8-488E-A836-176DB812D54E}" srcId="{A471EC86-BEC7-4341-BB46-8D532906B9AB}" destId="{76ED3C6F-576D-409E-830D-1348E6E378F7}" srcOrd="5" destOrd="0" parTransId="{F7E6EB32-27D0-417C-90FF-FE0BD3F53A47}" sibTransId="{852CC912-F0B3-4FDF-8E7F-D04DC9B0EE7C}"/>
    <dgm:cxn modelId="{C6D1F50B-5D46-4ECB-8B1C-828F1040FD0D}" srcId="{A471EC86-BEC7-4341-BB46-8D532906B9AB}" destId="{3B0E1391-5AA5-409B-8370-425CD1443961}" srcOrd="4" destOrd="0" parTransId="{3B205BBD-D626-408D-9732-197C9F1D60EB}" sibTransId="{C5968D0B-84E1-41AF-B589-F7D8DEBD330E}"/>
    <dgm:cxn modelId="{C55C5A0F-1D56-406A-8F4D-C92CC41FE14E}" type="presOf" srcId="{D348E3AB-B385-402A-8EB1-27E44AF4D5CF}" destId="{EDCDB42C-8939-4F7E-857A-B89815D7A72B}" srcOrd="0" destOrd="4" presId="urn:microsoft.com/office/officeart/2005/8/layout/default"/>
    <dgm:cxn modelId="{9875A518-B778-4C0E-97C2-CB5A51AE724E}" type="presOf" srcId="{3A8E8BEB-1988-416D-83F8-383532B8171C}" destId="{3A23B299-0A61-40EA-82B0-1077A6B1D4FE}" srcOrd="0" destOrd="1" presId="urn:microsoft.com/office/officeart/2005/8/layout/default"/>
    <dgm:cxn modelId="{6B92621A-3D88-4E0E-A695-EDD22FFB5FFF}" type="presOf" srcId="{6C471925-949D-4165-B628-40EFC038F2D7}" destId="{EDCDB42C-8939-4F7E-857A-B89815D7A72B}" srcOrd="0" destOrd="0" presId="urn:microsoft.com/office/officeart/2005/8/layout/default"/>
    <dgm:cxn modelId="{BC5F4F30-D239-47F6-A2A6-DABCE0B2D6B1}" type="presOf" srcId="{729E489F-72EA-434C-8D56-D587D74F28DA}" destId="{AC651BEE-55DF-4BF5-B842-F368A9AE2C6E}" srcOrd="0" destOrd="2" presId="urn:microsoft.com/office/officeart/2005/8/layout/default"/>
    <dgm:cxn modelId="{D7831B3E-799E-452C-ACC4-B1FC5E3CB6FB}" srcId="{6C471925-949D-4165-B628-40EFC038F2D7}" destId="{21A46335-0CE6-4D5A-A48E-0CF81CD2D0DC}" srcOrd="0" destOrd="0" parTransId="{5C86901B-D905-4553-9274-521C1D322510}" sibTransId="{ACD84956-A255-444D-91F8-BDBB00D5212A}"/>
    <dgm:cxn modelId="{F3CBF645-17DD-4C9B-8D4E-ADD9E1F0D7AB}" type="presOf" srcId="{496BE75D-F0C0-4B30-B1B3-96A298D26997}" destId="{CC9BF2F2-5447-4D20-B7C8-EFBB93FEEBD5}" srcOrd="0" destOrd="5" presId="urn:microsoft.com/office/officeart/2005/8/layout/default"/>
    <dgm:cxn modelId="{922D5146-CACA-45C3-B84E-3E27F88E0AA8}" type="presOf" srcId="{C0F33CBD-C02E-4F81-9925-E80D9D3510E9}" destId="{6274D390-1BAC-444A-B73F-F3FA05319622}" srcOrd="0" destOrd="1" presId="urn:microsoft.com/office/officeart/2005/8/layout/default"/>
    <dgm:cxn modelId="{ACD0F54C-BDF1-426E-AFA5-782CA0B50456}" type="presOf" srcId="{DD10E96E-14F3-4BFE-BC0D-3076D1511879}" destId="{7F9F48D4-C5AB-455F-882F-C1B5C0EE6CAE}" srcOrd="0" destOrd="2" presId="urn:microsoft.com/office/officeart/2005/8/layout/default"/>
    <dgm:cxn modelId="{ED99BF77-28FE-4591-ABBC-31D4AB71AFFE}" srcId="{19729ABE-F58D-401F-8F46-38455443C622}" destId="{D9EA22A0-AAE3-4A9D-A9E2-791CD8F74479}" srcOrd="3" destOrd="0" parTransId="{5762BF40-2F48-41BB-8DB9-1099F7720DA4}" sibTransId="{41698919-4D80-46B2-BE13-18765098DDAF}"/>
    <dgm:cxn modelId="{ADC02F58-40D2-4578-BC00-CFB6F299D408}" srcId="{1D94E3B8-460B-4EC8-9129-1F7C0B026709}" destId="{C0F33CBD-C02E-4F81-9925-E80D9D3510E9}" srcOrd="0" destOrd="0" parTransId="{2D669E09-9A1D-412E-86A8-D6161D347A18}" sibTransId="{34D2BE9F-9A0A-4DCE-AD9F-25D3ECDA2463}"/>
    <dgm:cxn modelId="{A1ED8479-2A3B-464B-B62E-C520834D69C0}" srcId="{19729ABE-F58D-401F-8F46-38455443C622}" destId="{496BE75D-F0C0-4B30-B1B3-96A298D26997}" srcOrd="4" destOrd="0" parTransId="{9F444BE3-D454-4754-9DE8-C3C257AEAF72}" sibTransId="{F5862998-3AA3-42CB-920E-519107C53581}"/>
    <dgm:cxn modelId="{C080F35A-8E5D-4F40-B4E8-C63C3C4426E7}" type="presOf" srcId="{1D94E3B8-460B-4EC8-9129-1F7C0B026709}" destId="{6274D390-1BAC-444A-B73F-F3FA05319622}" srcOrd="0" destOrd="0" presId="urn:microsoft.com/office/officeart/2005/8/layout/default"/>
    <dgm:cxn modelId="{8F3C717D-A5B1-499A-9FE9-22178B5D7B9B}" srcId="{A471EC86-BEC7-4341-BB46-8D532906B9AB}" destId="{5736085E-E4B4-48F5-B4E1-9955583ED351}" srcOrd="0" destOrd="0" parTransId="{5F2C7B3D-2D80-42C4-B0CD-D6DC956BCBEC}" sibTransId="{EC45C47C-842E-431E-883D-E65ECA325B1C}"/>
    <dgm:cxn modelId="{4991CF7E-FFBD-468A-9B2E-C9816B7DEC41}" type="presOf" srcId="{E4F3F2BC-2332-41B8-9D15-2A246F46A2A8}" destId="{3A23B299-0A61-40EA-82B0-1077A6B1D4FE}" srcOrd="0" destOrd="3" presId="urn:microsoft.com/office/officeart/2005/8/layout/default"/>
    <dgm:cxn modelId="{6B749B7F-EEFF-4493-BF32-9DF648841E8C}" srcId="{5736085E-E4B4-48F5-B4E1-9955583ED351}" destId="{FBE59D24-CDE7-4F1E-8B86-BEFDA63A0143}" srcOrd="3" destOrd="0" parTransId="{5D305AB9-CAC0-4D97-8DF9-465D39C717EC}" sibTransId="{9899BFCE-90CA-48BD-A228-C9BB76CB9181}"/>
    <dgm:cxn modelId="{16AB3D8A-A489-416B-B429-99FFDEA5D6F0}" srcId="{5736085E-E4B4-48F5-B4E1-9955583ED351}" destId="{3A8E8BEB-1988-416D-83F8-383532B8171C}" srcOrd="0" destOrd="0" parTransId="{78E8D380-1321-4F91-8B45-7BEC3B45282C}" sibTransId="{4DC6DD21-6D42-4654-A621-E175235ACE10}"/>
    <dgm:cxn modelId="{93355D8B-6837-43C2-9EE1-1FE5138273F5}" type="presOf" srcId="{592A3F86-F88C-4297-95F9-E0BE6098B1E8}" destId="{EDCDB42C-8939-4F7E-857A-B89815D7A72B}" srcOrd="0" destOrd="3" presId="urn:microsoft.com/office/officeart/2005/8/layout/default"/>
    <dgm:cxn modelId="{4592368C-12D9-4883-B5AE-B4DD70ABD354}" type="presOf" srcId="{21A46335-0CE6-4D5A-A48E-0CF81CD2D0DC}" destId="{EDCDB42C-8939-4F7E-857A-B89815D7A72B}" srcOrd="0" destOrd="1" presId="urn:microsoft.com/office/officeart/2005/8/layout/default"/>
    <dgm:cxn modelId="{98330194-5731-41BE-B094-6ED45D31A628}" type="presOf" srcId="{D9EA22A0-AAE3-4A9D-A9E2-791CD8F74479}" destId="{CC9BF2F2-5447-4D20-B7C8-EFBB93FEEBD5}" srcOrd="0" destOrd="4" presId="urn:microsoft.com/office/officeart/2005/8/layout/default"/>
    <dgm:cxn modelId="{F8B56198-BE2E-4781-8283-1F72CE9821C3}" type="presOf" srcId="{EA92588C-797E-484D-AEC6-B3577E8A005D}" destId="{CC9BF2F2-5447-4D20-B7C8-EFBB93FEEBD5}" srcOrd="0" destOrd="2" presId="urn:microsoft.com/office/officeart/2005/8/layout/default"/>
    <dgm:cxn modelId="{09918C98-9639-412C-A2D6-ABB4D9209DD9}" srcId="{76ED3C6F-576D-409E-830D-1348E6E378F7}" destId="{729E489F-72EA-434C-8D56-D587D74F28DA}" srcOrd="1" destOrd="0" parTransId="{3C456C65-112D-4A5E-91D5-4CE39968ED89}" sibTransId="{92BB7BE4-AADB-4E1C-9288-7F64CEA5BC51}"/>
    <dgm:cxn modelId="{5DD88BAE-AD70-4841-9A4C-7D5D80B63531}" srcId="{5736085E-E4B4-48F5-B4E1-9955583ED351}" destId="{E4F3F2BC-2332-41B8-9D15-2A246F46A2A8}" srcOrd="2" destOrd="0" parTransId="{157422BB-135B-417A-A7E0-5B629F289216}" sibTransId="{DBCC00A4-679C-4BEB-B2FF-CB12834024D1}"/>
    <dgm:cxn modelId="{80C51DB0-E44E-4111-9D4C-361EF90BDEF5}" srcId="{76ED3C6F-576D-409E-830D-1348E6E378F7}" destId="{9A1EFEBF-ADDC-4D2B-A0D8-B09285546798}" srcOrd="0" destOrd="0" parTransId="{5712507E-5D19-489D-9A1E-A45560EFCC34}" sibTransId="{694D2E3D-51FC-47AA-A023-C2EBE64C9713}"/>
    <dgm:cxn modelId="{915184B2-883B-4C2D-BAA2-7362B8C199C0}" type="presOf" srcId="{A471EC86-BEC7-4341-BB46-8D532906B9AB}" destId="{473FA569-33F4-4332-B841-8C2E4ADC042A}" srcOrd="0" destOrd="0" presId="urn:microsoft.com/office/officeart/2005/8/layout/default"/>
    <dgm:cxn modelId="{40BDF0B2-4EF5-44C1-A5B6-FBF4830AAF96}" srcId="{5736085E-E4B4-48F5-B4E1-9955583ED351}" destId="{1F49ED00-4254-4467-893F-680F42E690B2}" srcOrd="1" destOrd="0" parTransId="{E627EB3C-7F6D-4938-A715-4EA4A2BA10EC}" sibTransId="{AB6B3F79-CFAA-469E-A510-223D50B669A1}"/>
    <dgm:cxn modelId="{85BF5DB3-0836-4CF8-B12D-D30A45C54315}" type="presOf" srcId="{5736085E-E4B4-48F5-B4E1-9955583ED351}" destId="{3A23B299-0A61-40EA-82B0-1077A6B1D4FE}" srcOrd="0" destOrd="0" presId="urn:microsoft.com/office/officeart/2005/8/layout/default"/>
    <dgm:cxn modelId="{4C7A65B4-496B-4ABB-A6B8-069E4707DABD}" srcId="{6C471925-949D-4165-B628-40EFC038F2D7}" destId="{D348E3AB-B385-402A-8EB1-27E44AF4D5CF}" srcOrd="3" destOrd="0" parTransId="{FB67993F-D0DC-4E15-88DA-33C9F39EE4D9}" sibTransId="{F0EB6155-A1B7-4C0D-91B7-77346CEEBDF0}"/>
    <dgm:cxn modelId="{2E3EBDB9-26ED-49CB-9385-3AF308DDA7C8}" srcId="{6C471925-949D-4165-B628-40EFC038F2D7}" destId="{0565C125-65FC-489E-A7FA-6A3E43EFD85F}" srcOrd="1" destOrd="0" parTransId="{D4C07769-D82A-43C3-B231-AEA6FFDD7EAE}" sibTransId="{3358EE3D-16C8-4BC1-AF91-C64B9FCCEDF8}"/>
    <dgm:cxn modelId="{14E10FBB-2B1F-4D94-82B7-0088352DB1A6}" srcId="{19729ABE-F58D-401F-8F46-38455443C622}" destId="{509C2C30-ED2B-461E-864C-10A330D90B0E}" srcOrd="0" destOrd="0" parTransId="{05F570F7-949E-4775-AFD4-F1C5EA5FA658}" sibTransId="{9AC394DC-01C1-4970-BECF-FDDB5821B465}"/>
    <dgm:cxn modelId="{22A061BC-2686-4B9C-980C-71CB4C97F89E}" type="presOf" srcId="{3B0E1391-5AA5-409B-8370-425CD1443961}" destId="{7F9F48D4-C5AB-455F-882F-C1B5C0EE6CAE}" srcOrd="0" destOrd="0" presId="urn:microsoft.com/office/officeart/2005/8/layout/default"/>
    <dgm:cxn modelId="{444862C5-D640-4F3B-B8EE-89E465879608}" srcId="{19729ABE-F58D-401F-8F46-38455443C622}" destId="{EA92588C-797E-484D-AEC6-B3577E8A005D}" srcOrd="1" destOrd="0" parTransId="{5CF0B19C-5654-4961-81A7-780BDF8A928C}" sibTransId="{77E28D9A-0401-4548-A164-B141979E08FD}"/>
    <dgm:cxn modelId="{BF900CC9-51AB-4871-AFD8-2CEBE92AE961}" type="presOf" srcId="{19729ABE-F58D-401F-8F46-38455443C622}" destId="{CC9BF2F2-5447-4D20-B7C8-EFBB93FEEBD5}" srcOrd="0" destOrd="0" presId="urn:microsoft.com/office/officeart/2005/8/layout/default"/>
    <dgm:cxn modelId="{8F7DC0D1-E359-4E30-9920-EE8FB1DB1814}" srcId="{3B0E1391-5AA5-409B-8370-425CD1443961}" destId="{DD10E96E-14F3-4BFE-BC0D-3076D1511879}" srcOrd="1" destOrd="0" parTransId="{EC5BFFBD-01BA-44F0-B22C-06577B8C0F4F}" sibTransId="{33CBC226-D392-4B56-A03F-3577D8922B47}"/>
    <dgm:cxn modelId="{4347CCD3-5B20-4D4E-A766-3A81C61CB07D}" type="presOf" srcId="{76ED3C6F-576D-409E-830D-1348E6E378F7}" destId="{AC651BEE-55DF-4BF5-B842-F368A9AE2C6E}" srcOrd="0" destOrd="0" presId="urn:microsoft.com/office/officeart/2005/8/layout/default"/>
    <dgm:cxn modelId="{817F62D5-5434-4418-B0AD-70FC65B32644}" srcId="{A471EC86-BEC7-4341-BB46-8D532906B9AB}" destId="{19729ABE-F58D-401F-8F46-38455443C622}" srcOrd="1" destOrd="0" parTransId="{82A45F1E-BC93-46D5-846F-45E9FBF0E9FC}" sibTransId="{3B874E9C-8148-462D-8071-E88648979D6F}"/>
    <dgm:cxn modelId="{00418FD5-6237-48FE-A203-49D998D4A797}" type="presOf" srcId="{509C2C30-ED2B-461E-864C-10A330D90B0E}" destId="{CC9BF2F2-5447-4D20-B7C8-EFBB93FEEBD5}" srcOrd="0" destOrd="1" presId="urn:microsoft.com/office/officeart/2005/8/layout/default"/>
    <dgm:cxn modelId="{ADA8E7DA-E9FE-4BE3-9720-DFA312B0EAD2}" type="presOf" srcId="{722DF035-D1F0-4C1B-9CE2-6E046CE78277}" destId="{7F9F48D4-C5AB-455F-882F-C1B5C0EE6CAE}" srcOrd="0" destOrd="1" presId="urn:microsoft.com/office/officeart/2005/8/layout/default"/>
    <dgm:cxn modelId="{BC8FE9E0-DD4F-4078-996D-A4E0842A2D2F}" type="presOf" srcId="{9A1EFEBF-ADDC-4D2B-A0D8-B09285546798}" destId="{AC651BEE-55DF-4BF5-B842-F368A9AE2C6E}" srcOrd="0" destOrd="1" presId="urn:microsoft.com/office/officeart/2005/8/layout/default"/>
    <dgm:cxn modelId="{59EEA2E1-8B17-4F18-88CA-019E7DFC21C0}" type="presOf" srcId="{89C3AEA2-6D04-4C6E-946D-D906AF241AE5}" destId="{AC651BEE-55DF-4BF5-B842-F368A9AE2C6E}" srcOrd="0" destOrd="3" presId="urn:microsoft.com/office/officeart/2005/8/layout/default"/>
    <dgm:cxn modelId="{E1CF8FE3-415F-4A12-A133-B33FBCB3A40D}" type="presOf" srcId="{6FDF898A-6DA4-4353-8E91-6B386B6F6432}" destId="{CC9BF2F2-5447-4D20-B7C8-EFBB93FEEBD5}" srcOrd="0" destOrd="3" presId="urn:microsoft.com/office/officeart/2005/8/layout/default"/>
    <dgm:cxn modelId="{8FBCB2EC-5EDE-4EBB-AA7F-3DDB84306113}" type="presOf" srcId="{FBE59D24-CDE7-4F1E-8B86-BEFDA63A0143}" destId="{3A23B299-0A61-40EA-82B0-1077A6B1D4FE}" srcOrd="0" destOrd="4" presId="urn:microsoft.com/office/officeart/2005/8/layout/default"/>
    <dgm:cxn modelId="{09BC5EEF-4A01-45AB-8C44-8961F51C2E90}" type="presOf" srcId="{1F49ED00-4254-4467-893F-680F42E690B2}" destId="{3A23B299-0A61-40EA-82B0-1077A6B1D4FE}" srcOrd="0" destOrd="2" presId="urn:microsoft.com/office/officeart/2005/8/layout/default"/>
    <dgm:cxn modelId="{C5965BF1-DF13-43F8-BCE8-80F071009B1F}" srcId="{A471EC86-BEC7-4341-BB46-8D532906B9AB}" destId="{6C471925-949D-4165-B628-40EFC038F2D7}" srcOrd="3" destOrd="0" parTransId="{586F253C-653E-4022-BCBA-696D7A98B19F}" sibTransId="{4078D23E-CC04-4C89-A926-AE9BAB87BCF1}"/>
    <dgm:cxn modelId="{0D1814F2-08B7-4DDD-82BE-72D82D1CEEAF}" srcId="{A471EC86-BEC7-4341-BB46-8D532906B9AB}" destId="{1D94E3B8-460B-4EC8-9129-1F7C0B026709}" srcOrd="2" destOrd="0" parTransId="{3DA19D47-29B4-4B50-9273-8E2BF2F9A13D}" sibTransId="{A85CEDDA-37FC-4C46-AD77-A0C330CAC3CC}"/>
    <dgm:cxn modelId="{D82FE3F3-25B4-4C72-975A-9BD609EA7693}" srcId="{19729ABE-F58D-401F-8F46-38455443C622}" destId="{6FDF898A-6DA4-4353-8E91-6B386B6F6432}" srcOrd="2" destOrd="0" parTransId="{281CD49C-225E-4DFA-8E14-7F0FEE4B03B9}" sibTransId="{C9C3312C-6F4E-4642-B5D0-E11C1115C1AF}"/>
    <dgm:cxn modelId="{6F9907FB-49EA-41A0-A943-F7415DE19A3B}" srcId="{6C471925-949D-4165-B628-40EFC038F2D7}" destId="{592A3F86-F88C-4297-95F9-E0BE6098B1E8}" srcOrd="2" destOrd="0" parTransId="{9321B84B-CEB9-424B-9720-66724D3B89E7}" sibTransId="{08DAAAE9-1F13-47C6-8A41-5C7D53B9E87E}"/>
    <dgm:cxn modelId="{84D4FEFC-67D2-4758-854C-C0B1D695A75F}" srcId="{76ED3C6F-576D-409E-830D-1348E6E378F7}" destId="{89C3AEA2-6D04-4C6E-946D-D906AF241AE5}" srcOrd="2" destOrd="0" parTransId="{460B70FF-2E3E-4F84-9EC2-9EA274DDE6FE}" sibTransId="{BE4AA93B-DB82-4800-832D-599FA38D8583}"/>
    <dgm:cxn modelId="{009693FF-C9B7-4F50-9039-5DAF0AF0DEC9}" srcId="{3B0E1391-5AA5-409B-8370-425CD1443961}" destId="{722DF035-D1F0-4C1B-9CE2-6E046CE78277}" srcOrd="0" destOrd="0" parTransId="{DEF86B45-2EA6-40AF-B931-E05881E75450}" sibTransId="{31EE826E-F579-48ED-9970-8A70B20347E2}"/>
    <dgm:cxn modelId="{9FB6BF59-3FF7-4971-B173-EC092DD972BD}" type="presParOf" srcId="{473FA569-33F4-4332-B841-8C2E4ADC042A}" destId="{3A23B299-0A61-40EA-82B0-1077A6B1D4FE}" srcOrd="0" destOrd="0" presId="urn:microsoft.com/office/officeart/2005/8/layout/default"/>
    <dgm:cxn modelId="{216AE557-9BA9-4AD2-88E0-5CB9F01481F8}" type="presParOf" srcId="{473FA569-33F4-4332-B841-8C2E4ADC042A}" destId="{969A8173-A06C-4606-BFEB-E08281286A7F}" srcOrd="1" destOrd="0" presId="urn:microsoft.com/office/officeart/2005/8/layout/default"/>
    <dgm:cxn modelId="{7B92489F-8E14-484C-8FA9-0B3EB30930CC}" type="presParOf" srcId="{473FA569-33F4-4332-B841-8C2E4ADC042A}" destId="{CC9BF2F2-5447-4D20-B7C8-EFBB93FEEBD5}" srcOrd="2" destOrd="0" presId="urn:microsoft.com/office/officeart/2005/8/layout/default"/>
    <dgm:cxn modelId="{657EA193-35AC-4A2A-8165-B71B39A7B6E6}" type="presParOf" srcId="{473FA569-33F4-4332-B841-8C2E4ADC042A}" destId="{53881141-3F3A-40CB-B406-471CE2371981}" srcOrd="3" destOrd="0" presId="urn:microsoft.com/office/officeart/2005/8/layout/default"/>
    <dgm:cxn modelId="{A5D3E8CC-5F31-4E59-AEE8-3A352EB17EB8}" type="presParOf" srcId="{473FA569-33F4-4332-B841-8C2E4ADC042A}" destId="{6274D390-1BAC-444A-B73F-F3FA05319622}" srcOrd="4" destOrd="0" presId="urn:microsoft.com/office/officeart/2005/8/layout/default"/>
    <dgm:cxn modelId="{DB1BDEEF-6BDC-45E1-B334-B7FCD8D2009A}" type="presParOf" srcId="{473FA569-33F4-4332-B841-8C2E4ADC042A}" destId="{ABDB7169-8805-4B42-858E-C240BBAFF0C9}" srcOrd="5" destOrd="0" presId="urn:microsoft.com/office/officeart/2005/8/layout/default"/>
    <dgm:cxn modelId="{07CB3CA4-891D-4C3A-AD6A-F13A2727DA89}" type="presParOf" srcId="{473FA569-33F4-4332-B841-8C2E4ADC042A}" destId="{EDCDB42C-8939-4F7E-857A-B89815D7A72B}" srcOrd="6" destOrd="0" presId="urn:microsoft.com/office/officeart/2005/8/layout/default"/>
    <dgm:cxn modelId="{114ED7FE-411C-4B8B-964B-C474F2F7A8ED}" type="presParOf" srcId="{473FA569-33F4-4332-B841-8C2E4ADC042A}" destId="{D7B4D871-BB14-444C-A1E8-D04A47F83AD3}" srcOrd="7" destOrd="0" presId="urn:microsoft.com/office/officeart/2005/8/layout/default"/>
    <dgm:cxn modelId="{71DF6282-EA90-4526-90B7-607EAAE4C8A1}" type="presParOf" srcId="{473FA569-33F4-4332-B841-8C2E4ADC042A}" destId="{7F9F48D4-C5AB-455F-882F-C1B5C0EE6CAE}" srcOrd="8" destOrd="0" presId="urn:microsoft.com/office/officeart/2005/8/layout/default"/>
    <dgm:cxn modelId="{8B66BF80-3DCF-44FE-AD3C-7B4523769610}" type="presParOf" srcId="{473FA569-33F4-4332-B841-8C2E4ADC042A}" destId="{705EF91C-1982-487F-A894-6FD16DC5492D}" srcOrd="9" destOrd="0" presId="urn:microsoft.com/office/officeart/2005/8/layout/default"/>
    <dgm:cxn modelId="{A95CB625-FC7D-4CE6-895B-00235427F1A5}" type="presParOf" srcId="{473FA569-33F4-4332-B841-8C2E4ADC042A}" destId="{AC651BEE-55DF-4BF5-B842-F368A9AE2C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44F74-F65A-40AC-A3D3-2597BD6BF33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3385288-EDD0-499B-B7C0-54743273E082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Social media</a:t>
          </a:r>
        </a:p>
      </dgm:t>
    </dgm:pt>
    <dgm:pt modelId="{2ED297A7-0212-423B-9ECE-BF088EA90441}" type="parTrans" cxnId="{E75D2FFD-AAF3-4B55-9C02-B7895ECA4AD4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FED46055-D5E9-434F-A61D-975FC2BBAB6A}" type="sibTrans" cxnId="{E75D2FFD-AAF3-4B55-9C02-B7895ECA4AD4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98CB00F0-AA62-447C-9F87-A0EAE99C6C60}">
      <dgm:prSet/>
      <dgm:spPr/>
      <dgm:t>
        <a:bodyPr/>
        <a:lstStyle/>
        <a:p>
          <a:r>
            <a:rPr lang="en-GB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We can share shorter, more concise updates via social media. </a:t>
          </a:r>
        </a:p>
      </dgm:t>
    </dgm:pt>
    <dgm:pt modelId="{39C2B758-CBF2-4F6C-A60A-DD4F7FEBB57B}" type="parTrans" cxnId="{AF2A8D38-F1D9-4789-9E97-FE44632E68CC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BA857381-B7B2-404C-A74A-E281567EC2B7}" type="sibTrans" cxnId="{AF2A8D38-F1D9-4789-9E97-FE44632E68CC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C9575DE7-2138-4D6A-889F-A8C6C2D6EB54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Blog posts  </a:t>
          </a:r>
        </a:p>
      </dgm:t>
    </dgm:pt>
    <dgm:pt modelId="{FED335D1-2941-4116-9E1E-0A6AC790CA08}" type="parTrans" cxnId="{65CAA566-F158-4F50-8345-FF923F5DE104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B113D05C-5BCD-409A-B9BB-D03F394E24E7}" type="sibTrans" cxnId="{65CAA566-F158-4F50-8345-FF923F5DE104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0A2BA8E1-530C-43E6-A15C-C29BE2A57B12}">
      <dgm:prSet/>
      <dgm:spPr/>
      <dgm:t>
        <a:bodyPr/>
        <a:lstStyle/>
        <a:p>
          <a:r>
            <a:rPr lang="en-GB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Longer stories would be published on our websites, and shared using a variety of channels.</a:t>
          </a:r>
        </a:p>
      </dgm:t>
    </dgm:pt>
    <dgm:pt modelId="{2CF7CF74-2635-41AB-9059-61DFB852F9B1}" type="parTrans" cxnId="{ED3706DD-723E-4002-B3E6-8F874132650F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183C4CDE-E699-467D-906F-69D41A77345E}" type="sibTrans" cxnId="{ED3706DD-723E-4002-B3E6-8F874132650F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1B8C9667-0EFC-4108-833D-771DC49D72C4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Articles</a:t>
          </a:r>
        </a:p>
      </dgm:t>
    </dgm:pt>
    <dgm:pt modelId="{13D107B9-A547-4E0C-AAA9-7752BA762A63}" type="parTrans" cxnId="{B8CE636B-B9CA-4EA0-99D2-F3D6EC3A45B6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BD305C34-A9B6-4CC3-8008-8CBD1C1721FA}" type="sibTrans" cxnId="{B8CE636B-B9CA-4EA0-99D2-F3D6EC3A45B6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5C58E8B9-C558-4856-8421-820BB980DDA5}">
      <dgm:prSet/>
      <dgm:spPr/>
      <dgm:t>
        <a:bodyPr/>
        <a:lstStyle/>
        <a:p>
          <a:r>
            <a:rPr lang="en-GB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We can work with you to create articles that focus on best practice, research or your insights, that have a chance to make a difference in the world of education.</a:t>
          </a:r>
        </a:p>
      </dgm:t>
    </dgm:pt>
    <dgm:pt modelId="{DA9FB482-33AE-4259-8505-8713FF107C6F}" type="parTrans" cxnId="{81DC73A3-1EAE-4FCC-904A-1ECDF3AFA3D2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CABEA115-E172-47B0-8DD2-61E8963F25BF}" type="sibTrans" cxnId="{81DC73A3-1EAE-4FCC-904A-1ECDF3AFA3D2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420FB6D8-08F4-4CBC-B971-FF43945126E7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Video case studies  </a:t>
          </a:r>
        </a:p>
      </dgm:t>
    </dgm:pt>
    <dgm:pt modelId="{C0796418-D75D-4440-9EE4-AE3FEBC0CDA6}" type="parTrans" cxnId="{A0F34322-20D8-4DF0-B10B-AC3EBCC7186F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641831D4-BB57-435B-AFD8-78E79E77C013}" type="sibTrans" cxnId="{A0F34322-20D8-4DF0-B10B-AC3EBCC7186F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47D86E5D-34A4-4049-8A78-78B3606DF9B5}">
      <dgm:prSet/>
      <dgm:spPr/>
      <dgm:t>
        <a:bodyPr/>
        <a:lstStyle/>
        <a:p>
          <a:r>
            <a:rPr lang="en-GB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To get messages across in a more visual format, we can work with you to create video content. </a:t>
          </a:r>
        </a:p>
      </dgm:t>
    </dgm:pt>
    <dgm:pt modelId="{CBDFBEA3-0014-41D3-AA1D-3764C3106DFD}" type="parTrans" cxnId="{D58FA5C2-6F75-444A-9816-8276B9819EF1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9BDEBA40-6AE7-4487-91A9-BAF0DA152587}" type="sibTrans" cxnId="{D58FA5C2-6F75-444A-9816-8276B9819EF1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8807C58F-DEA8-40B3-989B-FE3C7E973A64}">
      <dgm:prSet/>
      <dgm:spPr/>
      <dgm:t>
        <a:bodyPr/>
        <a:lstStyle/>
        <a:p>
          <a:r>
            <a:rPr lang="en-GB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This can range from short-form content (such as Instagram stories or reels), to longer-form content (such as YouTube videos). </a:t>
          </a:r>
        </a:p>
      </dgm:t>
    </dgm:pt>
    <dgm:pt modelId="{943A95A6-174F-4DDD-A548-C0714F1B0F74}" type="parTrans" cxnId="{9BE80F21-0ACB-40E0-B3B4-E78A6F721DE9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6FDD5DF0-A224-4CCE-B059-D4317EF9E57A}" type="sibTrans" cxnId="{9BE80F21-0ACB-40E0-B3B4-E78A6F721DE9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7D23169F-9359-4E85-B2D5-EA7A19999973}">
      <dgm:prSet/>
      <dgm:spPr/>
      <dgm:t>
        <a:bodyPr/>
        <a:lstStyle/>
        <a:p>
          <a:r>
            <a:rPr lang="en-GB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You can also tag us in your updates on social media.</a:t>
          </a:r>
        </a:p>
      </dgm:t>
    </dgm:pt>
    <dgm:pt modelId="{9AB74CA8-79E7-44CE-97E4-EE79B33FCC4A}" type="parTrans" cxnId="{9F75D3C7-F1D5-4203-AE28-E96AC9461FE1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92A6B2EE-03A2-4CA1-92C8-8AEB1A6BA277}" type="sibTrans" cxnId="{9F75D3C7-F1D5-4203-AE28-E96AC9461FE1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EDAC31A6-6950-4813-933B-A5D2C9D4E9BC}">
      <dgm:prSet/>
      <dgm:spPr/>
      <dgm:t>
        <a:bodyPr/>
        <a:lstStyle/>
        <a:p>
          <a:r>
            <a:rPr lang="en-GB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These are still quite informal, designed to share your experience.</a:t>
          </a:r>
        </a:p>
      </dgm:t>
    </dgm:pt>
    <dgm:pt modelId="{51A4D756-DEC2-4CB8-B0C2-9B276DA48045}" type="parTrans" cxnId="{BB714321-B2DE-452C-9D0C-254E0CA96181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391F2937-1099-4A36-8A3A-2BFB27C704B2}" type="sibTrans" cxnId="{BB714321-B2DE-452C-9D0C-254E0CA96181}">
      <dgm:prSet/>
      <dgm:spPr/>
      <dgm:t>
        <a:bodyPr/>
        <a:lstStyle/>
        <a:p>
          <a:endParaRPr lang="en-GB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A9004E30-9121-4F79-B3C1-EA921A171496}" type="pres">
      <dgm:prSet presAssocID="{C4244F74-F65A-40AC-A3D3-2597BD6BF339}" presName="Name0" presStyleCnt="0">
        <dgm:presLayoutVars>
          <dgm:dir/>
          <dgm:animLvl val="lvl"/>
          <dgm:resizeHandles val="exact"/>
        </dgm:presLayoutVars>
      </dgm:prSet>
      <dgm:spPr/>
    </dgm:pt>
    <dgm:pt modelId="{CDA95B61-D69F-4460-8874-D47FDE309861}" type="pres">
      <dgm:prSet presAssocID="{13385288-EDD0-499B-B7C0-54743273E082}" presName="composite" presStyleCnt="0"/>
      <dgm:spPr/>
    </dgm:pt>
    <dgm:pt modelId="{829A555A-AFE3-47E2-BC8A-39809A24E237}" type="pres">
      <dgm:prSet presAssocID="{13385288-EDD0-499B-B7C0-54743273E08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D8D9EB9-AA94-4A02-95CE-1E324B787653}" type="pres">
      <dgm:prSet presAssocID="{13385288-EDD0-499B-B7C0-54743273E082}" presName="desTx" presStyleLbl="alignAccFollowNode1" presStyleIdx="0" presStyleCnt="4">
        <dgm:presLayoutVars>
          <dgm:bulletEnabled val="1"/>
        </dgm:presLayoutVars>
      </dgm:prSet>
      <dgm:spPr/>
    </dgm:pt>
    <dgm:pt modelId="{4DB01549-8924-4B59-9BBD-EE9A6037BEAB}" type="pres">
      <dgm:prSet presAssocID="{FED46055-D5E9-434F-A61D-975FC2BBAB6A}" presName="space" presStyleCnt="0"/>
      <dgm:spPr/>
    </dgm:pt>
    <dgm:pt modelId="{99FB4E5F-E037-4C61-A328-51DFFDF51698}" type="pres">
      <dgm:prSet presAssocID="{C9575DE7-2138-4D6A-889F-A8C6C2D6EB54}" presName="composite" presStyleCnt="0"/>
      <dgm:spPr/>
    </dgm:pt>
    <dgm:pt modelId="{CAD41D70-2D0C-42EA-93B7-F508724239D9}" type="pres">
      <dgm:prSet presAssocID="{C9575DE7-2138-4D6A-889F-A8C6C2D6EB5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7BDF9E7-E1E9-4531-8AAF-6BD0375FECCA}" type="pres">
      <dgm:prSet presAssocID="{C9575DE7-2138-4D6A-889F-A8C6C2D6EB54}" presName="desTx" presStyleLbl="alignAccFollowNode1" presStyleIdx="1" presStyleCnt="4">
        <dgm:presLayoutVars>
          <dgm:bulletEnabled val="1"/>
        </dgm:presLayoutVars>
      </dgm:prSet>
      <dgm:spPr/>
    </dgm:pt>
    <dgm:pt modelId="{A6E57FDE-DB83-4327-9F3F-A86EED9AD996}" type="pres">
      <dgm:prSet presAssocID="{B113D05C-5BCD-409A-B9BB-D03F394E24E7}" presName="space" presStyleCnt="0"/>
      <dgm:spPr/>
    </dgm:pt>
    <dgm:pt modelId="{17D7237E-174F-44BC-861E-9477A5AB593F}" type="pres">
      <dgm:prSet presAssocID="{1B8C9667-0EFC-4108-833D-771DC49D72C4}" presName="composite" presStyleCnt="0"/>
      <dgm:spPr/>
    </dgm:pt>
    <dgm:pt modelId="{BC67CA55-D001-484D-81AE-56F62C7E896D}" type="pres">
      <dgm:prSet presAssocID="{1B8C9667-0EFC-4108-833D-771DC49D72C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449F74E-87B4-4E72-A9C5-E9BE5DD196F2}" type="pres">
      <dgm:prSet presAssocID="{1B8C9667-0EFC-4108-833D-771DC49D72C4}" presName="desTx" presStyleLbl="alignAccFollowNode1" presStyleIdx="2" presStyleCnt="4">
        <dgm:presLayoutVars>
          <dgm:bulletEnabled val="1"/>
        </dgm:presLayoutVars>
      </dgm:prSet>
      <dgm:spPr/>
    </dgm:pt>
    <dgm:pt modelId="{40DEDD44-E545-4FF9-B964-15155BF90D91}" type="pres">
      <dgm:prSet presAssocID="{BD305C34-A9B6-4CC3-8008-8CBD1C1721FA}" presName="space" presStyleCnt="0"/>
      <dgm:spPr/>
    </dgm:pt>
    <dgm:pt modelId="{BFF30864-B26A-4F3F-9095-368C0F24B048}" type="pres">
      <dgm:prSet presAssocID="{420FB6D8-08F4-4CBC-B971-FF43945126E7}" presName="composite" presStyleCnt="0"/>
      <dgm:spPr/>
    </dgm:pt>
    <dgm:pt modelId="{CCBFF30E-4B0A-4ECA-A52B-E111918BA348}" type="pres">
      <dgm:prSet presAssocID="{420FB6D8-08F4-4CBC-B971-FF43945126E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FB6F8DC-848B-408A-90DD-72BF5F9E754F}" type="pres">
      <dgm:prSet presAssocID="{420FB6D8-08F4-4CBC-B971-FF43945126E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70C8717-47D6-4DDD-B0D1-E8E7CDEA3268}" type="presOf" srcId="{13385288-EDD0-499B-B7C0-54743273E082}" destId="{829A555A-AFE3-47E2-BC8A-39809A24E237}" srcOrd="0" destOrd="0" presId="urn:microsoft.com/office/officeart/2005/8/layout/hList1"/>
    <dgm:cxn modelId="{9BE80F21-0ACB-40E0-B3B4-E78A6F721DE9}" srcId="{420FB6D8-08F4-4CBC-B971-FF43945126E7}" destId="{8807C58F-DEA8-40B3-989B-FE3C7E973A64}" srcOrd="1" destOrd="0" parTransId="{943A95A6-174F-4DDD-A548-C0714F1B0F74}" sibTransId="{6FDD5DF0-A224-4CCE-B059-D4317EF9E57A}"/>
    <dgm:cxn modelId="{BB714321-B2DE-452C-9D0C-254E0CA96181}" srcId="{C9575DE7-2138-4D6A-889F-A8C6C2D6EB54}" destId="{EDAC31A6-6950-4813-933B-A5D2C9D4E9BC}" srcOrd="1" destOrd="0" parTransId="{51A4D756-DEC2-4CB8-B0C2-9B276DA48045}" sibTransId="{391F2937-1099-4A36-8A3A-2BFB27C704B2}"/>
    <dgm:cxn modelId="{A0F34322-20D8-4DF0-B10B-AC3EBCC7186F}" srcId="{C4244F74-F65A-40AC-A3D3-2597BD6BF339}" destId="{420FB6D8-08F4-4CBC-B971-FF43945126E7}" srcOrd="3" destOrd="0" parTransId="{C0796418-D75D-4440-9EE4-AE3FEBC0CDA6}" sibTransId="{641831D4-BB57-435B-AFD8-78E79E77C013}"/>
    <dgm:cxn modelId="{CBF99622-CA49-4C48-8D41-1253E4843B9B}" type="presOf" srcId="{7D23169F-9359-4E85-B2D5-EA7A19999973}" destId="{8D8D9EB9-AA94-4A02-95CE-1E324B787653}" srcOrd="0" destOrd="1" presId="urn:microsoft.com/office/officeart/2005/8/layout/hList1"/>
    <dgm:cxn modelId="{F7DDBC27-DC54-410C-929D-649E828AB60E}" type="presOf" srcId="{98CB00F0-AA62-447C-9F87-A0EAE99C6C60}" destId="{8D8D9EB9-AA94-4A02-95CE-1E324B787653}" srcOrd="0" destOrd="0" presId="urn:microsoft.com/office/officeart/2005/8/layout/hList1"/>
    <dgm:cxn modelId="{1ECA1131-3F22-4966-8428-7A7BF6437121}" type="presOf" srcId="{EDAC31A6-6950-4813-933B-A5D2C9D4E9BC}" destId="{57BDF9E7-E1E9-4531-8AAF-6BD0375FECCA}" srcOrd="0" destOrd="1" presId="urn:microsoft.com/office/officeart/2005/8/layout/hList1"/>
    <dgm:cxn modelId="{C1C90C33-54BF-4E35-B282-61147AAAB8AC}" type="presOf" srcId="{C4244F74-F65A-40AC-A3D3-2597BD6BF339}" destId="{A9004E30-9121-4F79-B3C1-EA921A171496}" srcOrd="0" destOrd="0" presId="urn:microsoft.com/office/officeart/2005/8/layout/hList1"/>
    <dgm:cxn modelId="{AF2A8D38-F1D9-4789-9E97-FE44632E68CC}" srcId="{13385288-EDD0-499B-B7C0-54743273E082}" destId="{98CB00F0-AA62-447C-9F87-A0EAE99C6C60}" srcOrd="0" destOrd="0" parTransId="{39C2B758-CBF2-4F6C-A60A-DD4F7FEBB57B}" sibTransId="{BA857381-B7B2-404C-A74A-E281567EC2B7}"/>
    <dgm:cxn modelId="{65CAA566-F158-4F50-8345-FF923F5DE104}" srcId="{C4244F74-F65A-40AC-A3D3-2597BD6BF339}" destId="{C9575DE7-2138-4D6A-889F-A8C6C2D6EB54}" srcOrd="1" destOrd="0" parTransId="{FED335D1-2941-4116-9E1E-0A6AC790CA08}" sibTransId="{B113D05C-5BCD-409A-B9BB-D03F394E24E7}"/>
    <dgm:cxn modelId="{B8CE636B-B9CA-4EA0-99D2-F3D6EC3A45B6}" srcId="{C4244F74-F65A-40AC-A3D3-2597BD6BF339}" destId="{1B8C9667-0EFC-4108-833D-771DC49D72C4}" srcOrd="2" destOrd="0" parTransId="{13D107B9-A547-4E0C-AAA9-7752BA762A63}" sibTransId="{BD305C34-A9B6-4CC3-8008-8CBD1C1721FA}"/>
    <dgm:cxn modelId="{4B17D46C-9452-4D65-B849-F2D50E0033EC}" type="presOf" srcId="{47D86E5D-34A4-4049-8A78-78B3606DF9B5}" destId="{6FB6F8DC-848B-408A-90DD-72BF5F9E754F}" srcOrd="0" destOrd="0" presId="urn:microsoft.com/office/officeart/2005/8/layout/hList1"/>
    <dgm:cxn modelId="{5E654B8E-6B4D-4A06-90C5-E4323369E879}" type="presOf" srcId="{420FB6D8-08F4-4CBC-B971-FF43945126E7}" destId="{CCBFF30E-4B0A-4ECA-A52B-E111918BA348}" srcOrd="0" destOrd="0" presId="urn:microsoft.com/office/officeart/2005/8/layout/hList1"/>
    <dgm:cxn modelId="{4F168192-AD11-4172-93ED-224ECE5BD9A9}" type="presOf" srcId="{1B8C9667-0EFC-4108-833D-771DC49D72C4}" destId="{BC67CA55-D001-484D-81AE-56F62C7E896D}" srcOrd="0" destOrd="0" presId="urn:microsoft.com/office/officeart/2005/8/layout/hList1"/>
    <dgm:cxn modelId="{482F1296-00EB-4C39-A832-A19DC7D32D67}" type="presOf" srcId="{0A2BA8E1-530C-43E6-A15C-C29BE2A57B12}" destId="{57BDF9E7-E1E9-4531-8AAF-6BD0375FECCA}" srcOrd="0" destOrd="0" presId="urn:microsoft.com/office/officeart/2005/8/layout/hList1"/>
    <dgm:cxn modelId="{81DC73A3-1EAE-4FCC-904A-1ECDF3AFA3D2}" srcId="{1B8C9667-0EFC-4108-833D-771DC49D72C4}" destId="{5C58E8B9-C558-4856-8421-820BB980DDA5}" srcOrd="0" destOrd="0" parTransId="{DA9FB482-33AE-4259-8505-8713FF107C6F}" sibTransId="{CABEA115-E172-47B0-8DD2-61E8963F25BF}"/>
    <dgm:cxn modelId="{00E042AE-295F-497E-B00F-D598EAB63B3E}" type="presOf" srcId="{8807C58F-DEA8-40B3-989B-FE3C7E973A64}" destId="{6FB6F8DC-848B-408A-90DD-72BF5F9E754F}" srcOrd="0" destOrd="1" presId="urn:microsoft.com/office/officeart/2005/8/layout/hList1"/>
    <dgm:cxn modelId="{D58FA5C2-6F75-444A-9816-8276B9819EF1}" srcId="{420FB6D8-08F4-4CBC-B971-FF43945126E7}" destId="{47D86E5D-34A4-4049-8A78-78B3606DF9B5}" srcOrd="0" destOrd="0" parTransId="{CBDFBEA3-0014-41D3-AA1D-3764C3106DFD}" sibTransId="{9BDEBA40-6AE7-4487-91A9-BAF0DA152587}"/>
    <dgm:cxn modelId="{9F75D3C7-F1D5-4203-AE28-E96AC9461FE1}" srcId="{13385288-EDD0-499B-B7C0-54743273E082}" destId="{7D23169F-9359-4E85-B2D5-EA7A19999973}" srcOrd="1" destOrd="0" parTransId="{9AB74CA8-79E7-44CE-97E4-EE79B33FCC4A}" sibTransId="{92A6B2EE-03A2-4CA1-92C8-8AEB1A6BA277}"/>
    <dgm:cxn modelId="{ED3706DD-723E-4002-B3E6-8F874132650F}" srcId="{C9575DE7-2138-4D6A-889F-A8C6C2D6EB54}" destId="{0A2BA8E1-530C-43E6-A15C-C29BE2A57B12}" srcOrd="0" destOrd="0" parTransId="{2CF7CF74-2635-41AB-9059-61DFB852F9B1}" sibTransId="{183C4CDE-E699-467D-906F-69D41A77345E}"/>
    <dgm:cxn modelId="{36979AFC-1BC6-4F01-978F-26C0FA6975EF}" type="presOf" srcId="{C9575DE7-2138-4D6A-889F-A8C6C2D6EB54}" destId="{CAD41D70-2D0C-42EA-93B7-F508724239D9}" srcOrd="0" destOrd="0" presId="urn:microsoft.com/office/officeart/2005/8/layout/hList1"/>
    <dgm:cxn modelId="{E75D2FFD-AAF3-4B55-9C02-B7895ECA4AD4}" srcId="{C4244F74-F65A-40AC-A3D3-2597BD6BF339}" destId="{13385288-EDD0-499B-B7C0-54743273E082}" srcOrd="0" destOrd="0" parTransId="{2ED297A7-0212-423B-9ECE-BF088EA90441}" sibTransId="{FED46055-D5E9-434F-A61D-975FC2BBAB6A}"/>
    <dgm:cxn modelId="{3EA9C3FD-8986-4F40-A30D-406D63F1EEF0}" type="presOf" srcId="{5C58E8B9-C558-4856-8421-820BB980DDA5}" destId="{7449F74E-87B4-4E72-A9C5-E9BE5DD196F2}" srcOrd="0" destOrd="0" presId="urn:microsoft.com/office/officeart/2005/8/layout/hList1"/>
    <dgm:cxn modelId="{432F6C8A-ADC0-4EBE-AC2E-54298B359709}" type="presParOf" srcId="{A9004E30-9121-4F79-B3C1-EA921A171496}" destId="{CDA95B61-D69F-4460-8874-D47FDE309861}" srcOrd="0" destOrd="0" presId="urn:microsoft.com/office/officeart/2005/8/layout/hList1"/>
    <dgm:cxn modelId="{9454B031-5E36-428B-B634-BDF73E566344}" type="presParOf" srcId="{CDA95B61-D69F-4460-8874-D47FDE309861}" destId="{829A555A-AFE3-47E2-BC8A-39809A24E237}" srcOrd="0" destOrd="0" presId="urn:microsoft.com/office/officeart/2005/8/layout/hList1"/>
    <dgm:cxn modelId="{C5B4F864-DD16-42C4-9405-3596109BCCAE}" type="presParOf" srcId="{CDA95B61-D69F-4460-8874-D47FDE309861}" destId="{8D8D9EB9-AA94-4A02-95CE-1E324B787653}" srcOrd="1" destOrd="0" presId="urn:microsoft.com/office/officeart/2005/8/layout/hList1"/>
    <dgm:cxn modelId="{455B78A8-2653-4BD4-A946-B222A77CD767}" type="presParOf" srcId="{A9004E30-9121-4F79-B3C1-EA921A171496}" destId="{4DB01549-8924-4B59-9BBD-EE9A6037BEAB}" srcOrd="1" destOrd="0" presId="urn:microsoft.com/office/officeart/2005/8/layout/hList1"/>
    <dgm:cxn modelId="{D79705FF-5EC6-474F-A710-7E16468C3929}" type="presParOf" srcId="{A9004E30-9121-4F79-B3C1-EA921A171496}" destId="{99FB4E5F-E037-4C61-A328-51DFFDF51698}" srcOrd="2" destOrd="0" presId="urn:microsoft.com/office/officeart/2005/8/layout/hList1"/>
    <dgm:cxn modelId="{77881524-7F07-44A7-8F4E-DA489AB7A844}" type="presParOf" srcId="{99FB4E5F-E037-4C61-A328-51DFFDF51698}" destId="{CAD41D70-2D0C-42EA-93B7-F508724239D9}" srcOrd="0" destOrd="0" presId="urn:microsoft.com/office/officeart/2005/8/layout/hList1"/>
    <dgm:cxn modelId="{B2C4F4A9-37D4-4438-A334-CE15F9519685}" type="presParOf" srcId="{99FB4E5F-E037-4C61-A328-51DFFDF51698}" destId="{57BDF9E7-E1E9-4531-8AAF-6BD0375FECCA}" srcOrd="1" destOrd="0" presId="urn:microsoft.com/office/officeart/2005/8/layout/hList1"/>
    <dgm:cxn modelId="{31C22697-851D-407B-9B7B-2CFE0ACE55D8}" type="presParOf" srcId="{A9004E30-9121-4F79-B3C1-EA921A171496}" destId="{A6E57FDE-DB83-4327-9F3F-A86EED9AD996}" srcOrd="3" destOrd="0" presId="urn:microsoft.com/office/officeart/2005/8/layout/hList1"/>
    <dgm:cxn modelId="{A42CF3C2-F593-4F6F-9D30-A61004096CEF}" type="presParOf" srcId="{A9004E30-9121-4F79-B3C1-EA921A171496}" destId="{17D7237E-174F-44BC-861E-9477A5AB593F}" srcOrd="4" destOrd="0" presId="urn:microsoft.com/office/officeart/2005/8/layout/hList1"/>
    <dgm:cxn modelId="{E36BC720-458C-4AEF-9F4D-ECD7BD41EEB0}" type="presParOf" srcId="{17D7237E-174F-44BC-861E-9477A5AB593F}" destId="{BC67CA55-D001-484D-81AE-56F62C7E896D}" srcOrd="0" destOrd="0" presId="urn:microsoft.com/office/officeart/2005/8/layout/hList1"/>
    <dgm:cxn modelId="{85AB3106-0952-45ED-A55C-BE46C97ADB97}" type="presParOf" srcId="{17D7237E-174F-44BC-861E-9477A5AB593F}" destId="{7449F74E-87B4-4E72-A9C5-E9BE5DD196F2}" srcOrd="1" destOrd="0" presId="urn:microsoft.com/office/officeart/2005/8/layout/hList1"/>
    <dgm:cxn modelId="{AC3EC454-314C-4C49-A1A6-3482C5C39C12}" type="presParOf" srcId="{A9004E30-9121-4F79-B3C1-EA921A171496}" destId="{40DEDD44-E545-4FF9-B964-15155BF90D91}" srcOrd="5" destOrd="0" presId="urn:microsoft.com/office/officeart/2005/8/layout/hList1"/>
    <dgm:cxn modelId="{606A99C6-1E77-4A96-9CAD-AB5AEB9069AA}" type="presParOf" srcId="{A9004E30-9121-4F79-B3C1-EA921A171496}" destId="{BFF30864-B26A-4F3F-9095-368C0F24B048}" srcOrd="6" destOrd="0" presId="urn:microsoft.com/office/officeart/2005/8/layout/hList1"/>
    <dgm:cxn modelId="{FB2D3999-38E4-4A1E-93FA-7340066D0C99}" type="presParOf" srcId="{BFF30864-B26A-4F3F-9095-368C0F24B048}" destId="{CCBFF30E-4B0A-4ECA-A52B-E111918BA348}" srcOrd="0" destOrd="0" presId="urn:microsoft.com/office/officeart/2005/8/layout/hList1"/>
    <dgm:cxn modelId="{AD56DE0F-914B-4EC9-BD73-4DA6FB9E6458}" type="presParOf" srcId="{BFF30864-B26A-4F3F-9095-368C0F24B048}" destId="{6FB6F8DC-848B-408A-90DD-72BF5F9E75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3B299-0A61-40EA-82B0-1077A6B1D4FE}">
      <dsp:nvSpPr>
        <dsp:cNvPr id="0" name=""/>
        <dsp:cNvSpPr/>
      </dsp:nvSpPr>
      <dsp:spPr>
        <a:xfrm>
          <a:off x="132372" y="771"/>
          <a:ext cx="3031914" cy="2143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 work at our centres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Integration of employability components into course delivery and their </a:t>
          </a: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work with employers</a:t>
          </a: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earned Bath College a Silver TEF Award.</a:t>
          </a:r>
          <a:endParaRPr lang="en-GB" sz="1050" kern="12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Sunny </a:t>
          </a:r>
          <a:r>
            <a:rPr lang="en-GB" sz="1050" kern="1200" dirty="0" err="1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Bamra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shared with us how they’ve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adapted to delivering HNs during the pandemic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at New City College.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Shanto-Mariam Institute of Creative Technology, Bangladesh</a:t>
          </a:r>
          <a:endParaRPr lang="en-GB" sz="105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BTEC Award winners – Centres and teachers</a:t>
          </a:r>
          <a:endParaRPr lang="en-GB" sz="105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2372" y="771"/>
        <a:ext cx="3031914" cy="2143848"/>
      </dsp:txXfrm>
    </dsp:sp>
    <dsp:sp modelId="{CC9BF2F2-5447-4D20-B7C8-EFBB93FEEBD5}">
      <dsp:nvSpPr>
        <dsp:cNvPr id="0" name=""/>
        <dsp:cNvSpPr/>
      </dsp:nvSpPr>
      <dsp:spPr>
        <a:xfrm>
          <a:off x="3467478" y="4782"/>
          <a:ext cx="3031914" cy="21358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Successful implementation of our products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Colleagues at Nelson College London told us how they’re 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using HN Online to deliver BTEC Higher Nationals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North Warwickshire South Leicestershire College</a:t>
          </a: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 adopted blended learning </a:t>
          </a: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make the provision accessible to more people, but also accessible so it can fit around their lives.</a:t>
          </a:r>
          <a:endParaRPr lang="en-GB" sz="1050" b="0" kern="12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CAMFED BTEC Learner Guides</a:t>
          </a:r>
          <a:endParaRPr lang="en-GB" sz="105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000" b="0" kern="12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000" kern="12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67478" y="4782"/>
        <a:ext cx="3031914" cy="2135826"/>
      </dsp:txXfrm>
    </dsp:sp>
    <dsp:sp modelId="{6274D390-1BAC-444A-B73F-F3FA05319622}">
      <dsp:nvSpPr>
        <dsp:cNvPr id="0" name=""/>
        <dsp:cNvSpPr/>
      </dsp:nvSpPr>
      <dsp:spPr>
        <a:xfrm>
          <a:off x="6802584" y="2608"/>
          <a:ext cx="3031914" cy="21401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HN solutions in the real world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Essex Partnership University NHS Foundation Trust started </a:t>
          </a: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delivering HNs in Healthcare Practice for England</a:t>
          </a:r>
          <a:r>
            <a:rPr lang="en-GB" sz="1050" b="0" i="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shortly after the qualification was launched.</a:t>
          </a:r>
          <a:endParaRPr lang="en-GB" sz="1050" b="0" kern="12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802584" y="2608"/>
        <a:ext cx="3031914" cy="2140173"/>
      </dsp:txXfrm>
    </dsp:sp>
    <dsp:sp modelId="{EDCDB42C-8939-4F7E-857A-B89815D7A72B}">
      <dsp:nvSpPr>
        <dsp:cNvPr id="0" name=""/>
        <dsp:cNvSpPr/>
      </dsp:nvSpPr>
      <dsp:spPr>
        <a:xfrm>
          <a:off x="132372" y="2472933"/>
          <a:ext cx="3031914" cy="2009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success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Our Ambassadors, like 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Aby who completed a HND in Aeronautical Engineering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reflect on what role HNs played in their careers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Some students write their stories for our blog, like 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this one by Li-Taylor Hill at Heart of Worcestershire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Francine Diaz told us about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her hopes for the future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as she’s starting her HNC at SISFU.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BTEC Award winners - Learners</a:t>
          </a:r>
          <a:endParaRPr lang="en-GB" sz="105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32372" y="2472933"/>
        <a:ext cx="3031914" cy="2009777"/>
      </dsp:txXfrm>
    </dsp:sp>
    <dsp:sp modelId="{7F9F48D4-C5AB-455F-882F-C1B5C0EE6CAE}">
      <dsp:nvSpPr>
        <dsp:cNvPr id="0" name=""/>
        <dsp:cNvSpPr/>
      </dsp:nvSpPr>
      <dsp:spPr>
        <a:xfrm>
          <a:off x="3467478" y="2469022"/>
          <a:ext cx="3031914" cy="20175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progression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progression from BTEC International Level 3 to University – </a:t>
          </a:r>
          <a:r>
            <a:rPr lang="en-GB" sz="105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Megan </a:t>
          </a:r>
          <a:r>
            <a:rPr lang="en-GB" sz="1050" kern="1200" dirty="0" err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Piechowiak</a:t>
          </a:r>
          <a:r>
            <a:rPr lang="en-GB" sz="105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– JESS in Dubai to The University of Birmingham</a:t>
          </a:r>
          <a:endParaRPr lang="en-GB" sz="105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Sam Lucas and Nils </a:t>
          </a:r>
          <a:r>
            <a:rPr lang="en-GB" sz="1050" kern="1200" dirty="0" err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Hakansson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BTEC learners to employers and now BTEC learner recruiters.</a:t>
          </a:r>
        </a:p>
      </dsp:txBody>
      <dsp:txXfrm>
        <a:off x="3467478" y="2469022"/>
        <a:ext cx="3031914" cy="2017599"/>
      </dsp:txXfrm>
    </dsp:sp>
    <dsp:sp modelId="{AC651BEE-55DF-4BF5-B842-F368A9AE2C6E}">
      <dsp:nvSpPr>
        <dsp:cNvPr id="0" name=""/>
        <dsp:cNvSpPr/>
      </dsp:nvSpPr>
      <dsp:spPr>
        <a:xfrm>
          <a:off x="6802584" y="2447811"/>
          <a:ext cx="3031914" cy="2060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Qualifications that address skills gaps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were approached by the CS Education Group to develop a 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new qualification pathway that focuses on semiconductors </a:t>
          </a:r>
          <a:r>
            <a:rPr lang="en-GB" sz="1050" kern="12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the advanced manufacturing environment.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>
            <a:solidFill>
              <a:sysClr val="windowText" lastClr="00000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802584" y="2447811"/>
        <a:ext cx="3031914" cy="2060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A555A-AFE3-47E2-BC8A-39809A24E237}">
      <dsp:nvSpPr>
        <dsp:cNvPr id="0" name=""/>
        <dsp:cNvSpPr/>
      </dsp:nvSpPr>
      <dsp:spPr>
        <a:xfrm>
          <a:off x="3747" y="234658"/>
          <a:ext cx="2253252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Social media</a:t>
          </a:r>
        </a:p>
      </dsp:txBody>
      <dsp:txXfrm>
        <a:off x="3747" y="234658"/>
        <a:ext cx="2253252" cy="374400"/>
      </dsp:txXfrm>
    </dsp:sp>
    <dsp:sp modelId="{8D8D9EB9-AA94-4A02-95CE-1E324B787653}">
      <dsp:nvSpPr>
        <dsp:cNvPr id="0" name=""/>
        <dsp:cNvSpPr/>
      </dsp:nvSpPr>
      <dsp:spPr>
        <a:xfrm>
          <a:off x="3747" y="609058"/>
          <a:ext cx="2253252" cy="20637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We can share shorter, more concise updates via social media.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You can also tag us in your updates on social media.</a:t>
          </a:r>
        </a:p>
      </dsp:txBody>
      <dsp:txXfrm>
        <a:off x="3747" y="609058"/>
        <a:ext cx="2253252" cy="2063736"/>
      </dsp:txXfrm>
    </dsp:sp>
    <dsp:sp modelId="{CAD41D70-2D0C-42EA-93B7-F508724239D9}">
      <dsp:nvSpPr>
        <dsp:cNvPr id="0" name=""/>
        <dsp:cNvSpPr/>
      </dsp:nvSpPr>
      <dsp:spPr>
        <a:xfrm>
          <a:off x="2572454" y="234658"/>
          <a:ext cx="2253252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Blog posts  </a:t>
          </a:r>
        </a:p>
      </dsp:txBody>
      <dsp:txXfrm>
        <a:off x="2572454" y="234658"/>
        <a:ext cx="2253252" cy="374400"/>
      </dsp:txXfrm>
    </dsp:sp>
    <dsp:sp modelId="{57BDF9E7-E1E9-4531-8AAF-6BD0375FECCA}">
      <dsp:nvSpPr>
        <dsp:cNvPr id="0" name=""/>
        <dsp:cNvSpPr/>
      </dsp:nvSpPr>
      <dsp:spPr>
        <a:xfrm>
          <a:off x="2572454" y="609058"/>
          <a:ext cx="2253252" cy="206373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Longer stories would be published on our websites, and shared using a variety of channels.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These are still quite informal, designed to share your experience.</a:t>
          </a:r>
        </a:p>
      </dsp:txBody>
      <dsp:txXfrm>
        <a:off x="2572454" y="609058"/>
        <a:ext cx="2253252" cy="2063736"/>
      </dsp:txXfrm>
    </dsp:sp>
    <dsp:sp modelId="{BC67CA55-D001-484D-81AE-56F62C7E896D}">
      <dsp:nvSpPr>
        <dsp:cNvPr id="0" name=""/>
        <dsp:cNvSpPr/>
      </dsp:nvSpPr>
      <dsp:spPr>
        <a:xfrm>
          <a:off x="5141162" y="234658"/>
          <a:ext cx="2253252" cy="374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Articles</a:t>
          </a:r>
        </a:p>
      </dsp:txBody>
      <dsp:txXfrm>
        <a:off x="5141162" y="234658"/>
        <a:ext cx="2253252" cy="374400"/>
      </dsp:txXfrm>
    </dsp:sp>
    <dsp:sp modelId="{7449F74E-87B4-4E72-A9C5-E9BE5DD196F2}">
      <dsp:nvSpPr>
        <dsp:cNvPr id="0" name=""/>
        <dsp:cNvSpPr/>
      </dsp:nvSpPr>
      <dsp:spPr>
        <a:xfrm>
          <a:off x="5141162" y="609058"/>
          <a:ext cx="2253252" cy="206373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We can work with you to create articles that focus on best practice, research or your insights, that have a chance to make a difference in the world of education.</a:t>
          </a:r>
        </a:p>
      </dsp:txBody>
      <dsp:txXfrm>
        <a:off x="5141162" y="609058"/>
        <a:ext cx="2253252" cy="2063736"/>
      </dsp:txXfrm>
    </dsp:sp>
    <dsp:sp modelId="{CCBFF30E-4B0A-4ECA-A52B-E111918BA348}">
      <dsp:nvSpPr>
        <dsp:cNvPr id="0" name=""/>
        <dsp:cNvSpPr/>
      </dsp:nvSpPr>
      <dsp:spPr>
        <a:xfrm>
          <a:off x="7709870" y="234658"/>
          <a:ext cx="2253252" cy="37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Video case studies  </a:t>
          </a:r>
        </a:p>
      </dsp:txBody>
      <dsp:txXfrm>
        <a:off x="7709870" y="234658"/>
        <a:ext cx="2253252" cy="374400"/>
      </dsp:txXfrm>
    </dsp:sp>
    <dsp:sp modelId="{6FB6F8DC-848B-408A-90DD-72BF5F9E754F}">
      <dsp:nvSpPr>
        <dsp:cNvPr id="0" name=""/>
        <dsp:cNvSpPr/>
      </dsp:nvSpPr>
      <dsp:spPr>
        <a:xfrm>
          <a:off x="7709870" y="609058"/>
          <a:ext cx="2253252" cy="20637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To get messages across in a more visual format, we can work with you to create video content.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This can range from short-form content (such as Instagram stories or reels), to longer-form content (such as YouTube videos). </a:t>
          </a:r>
        </a:p>
      </dsp:txBody>
      <dsp:txXfrm>
        <a:off x="7709870" y="609058"/>
        <a:ext cx="2253252" cy="2063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10849-7EC9-46FE-8DED-8D2C5CC8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22" y="0"/>
            <a:ext cx="102238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20" y="586286"/>
            <a:ext cx="4182350" cy="2369187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552" y="566928"/>
            <a:ext cx="0" cy="3676650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17951" y="2955473"/>
            <a:ext cx="4180854" cy="125393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83729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BC62C5E-ABAA-C345-B3BA-BEDA7732E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2800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0DC4FF-3BCC-4043-AC81-2145CE6255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3729" y="1893888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02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312F-B9C0-D744-AD30-A434A20A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1680" y="574675"/>
            <a:ext cx="6135687" cy="2339975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1680" y="2728885"/>
            <a:ext cx="6135688" cy="2990878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58855-A5D2-4F64-98FE-895EDDFE9C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1825" y="0"/>
            <a:ext cx="10290175" cy="6858000"/>
          </a:xfrm>
          <a:prstGeom prst="rect">
            <a:avLst/>
          </a:prstGeom>
          <a:solidFill>
            <a:srgbClr val="A3ACAC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3881" y="2728912"/>
            <a:ext cx="6073913" cy="2990851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2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51D66-1278-2749-A103-F9649921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42BF-1B48-8B43-BC34-80C73F38F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3991" y="1698171"/>
            <a:ext cx="4381228" cy="1877247"/>
          </a:xfrm>
          <a:prstGeom prst="rect">
            <a:avLst/>
          </a:prstGeom>
          <a:solidFill>
            <a:schemeClr val="bg1"/>
          </a:solidFill>
        </p:spPr>
        <p:txBody>
          <a:bodyPr lIns="274320" tIns="182880" rIns="274320"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3991" y="3555577"/>
            <a:ext cx="4381228" cy="2822074"/>
          </a:xfrm>
          <a:prstGeom prst="rect">
            <a:avLst/>
          </a:prstGeom>
          <a:solidFill>
            <a:schemeClr val="bg1"/>
          </a:solidFill>
        </p:spPr>
        <p:txBody>
          <a:bodyPr lIns="27432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2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EFADC4-EC7F-BB47-A249-3856E023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2AF418-C0A7-434D-97D1-E71190914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5675" y="0"/>
            <a:ext cx="8886825" cy="5716361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68" y="1687945"/>
            <a:ext cx="4361337" cy="1820429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8467" y="3508375"/>
            <a:ext cx="4361337" cy="2869276"/>
          </a:xfrm>
          <a:prstGeom prst="rect">
            <a:avLst/>
          </a:prstGeom>
          <a:solidFill>
            <a:schemeClr val="bg1"/>
          </a:solidFill>
        </p:spPr>
        <p:txBody>
          <a:bodyPr lIns="27432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2B1CBC-EB73-B140-9941-D9E961F1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94689-C6C2-A64B-8C35-09134E0C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97330" y="1601603"/>
            <a:ext cx="4651777" cy="182739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7330" y="3429000"/>
            <a:ext cx="4651777" cy="287192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71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BA40-E181-5841-87C4-F22942E4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3398AF-B101-4BBC-9DEC-D84DFFCA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4725" y="0"/>
            <a:ext cx="9093200" cy="5705475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1552" y="1601604"/>
            <a:ext cx="4684490" cy="18998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71553" y="3448322"/>
            <a:ext cx="4684489" cy="2852603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C61BE-60FD-9F4B-89C7-4C1733B8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4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DE12B-F318-0044-A300-BB4D3DE09E68}"/>
              </a:ext>
            </a:extLst>
          </p:cNvPr>
          <p:cNvSpPr/>
          <p:nvPr/>
        </p:nvSpPr>
        <p:spPr>
          <a:xfrm>
            <a:off x="1035170" y="1701800"/>
            <a:ext cx="6858758" cy="288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748F9-4DD9-C84B-BA2C-5BA2008DB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1701800"/>
            <a:ext cx="6901736" cy="288766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ctr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628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8760E-2A64-6C42-8F96-E7682515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69" y="577850"/>
            <a:ext cx="4180852" cy="2377623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180853" cy="1246547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52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38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5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570E7-1A1D-4113-8CB6-4C73458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3300" y="0"/>
            <a:ext cx="9918700" cy="6853238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576943"/>
            <a:ext cx="4061216" cy="2389778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1949" y="2966721"/>
            <a:ext cx="4058485" cy="127507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BB36-3C99-C34C-B289-33A3A2B0E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06" y="0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589" y="1695450"/>
            <a:ext cx="4216580" cy="3359876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5590" y="5055326"/>
            <a:ext cx="4216580" cy="123434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F898B-FAE9-4D86-960F-90B653B518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7738" y="0"/>
            <a:ext cx="9974260" cy="6858000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8314" y="1695450"/>
            <a:ext cx="3822192" cy="351880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8314" y="5075400"/>
            <a:ext cx="3822192" cy="1204718"/>
          </a:xfrm>
          <a:prstGeom prst="rect">
            <a:avLst/>
          </a:prstGeom>
          <a:solidFill>
            <a:schemeClr val="bg1"/>
          </a:solidFill>
        </p:spPr>
        <p:txBody>
          <a:bodyPr lIns="273600" tIns="18288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7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9EBCB-A696-8548-86C6-E4F061F8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19871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1146" y="2225675"/>
            <a:ext cx="4368703" cy="260758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1146" y="4702288"/>
            <a:ext cx="4368703" cy="1544525"/>
          </a:xfrm>
          <a:prstGeom prst="rect">
            <a:avLst/>
          </a:prstGeom>
          <a:solidFill>
            <a:schemeClr val="bg1"/>
          </a:solidFill>
        </p:spPr>
        <p:txBody>
          <a:bodyPr lIns="273600"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C34609-7271-CF4F-81B7-1D33031D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18FE5E-0AD1-430C-938B-9C9520E718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284" y="0"/>
            <a:ext cx="10182928" cy="6839712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81148" y="2225675"/>
            <a:ext cx="4368703" cy="2542268"/>
          </a:xfrm>
          <a:prstGeom prst="rect">
            <a:avLst/>
          </a:prstGeom>
          <a:solidFill>
            <a:schemeClr val="bg1"/>
          </a:solidFill>
        </p:spPr>
        <p:txBody>
          <a:bodyPr lIns="274320" tIns="180000" rIns="91440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A5B2C57-6727-4047-AD63-87E2498B7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148" y="4767942"/>
            <a:ext cx="4368701" cy="1475695"/>
          </a:xfrm>
          <a:prstGeom prst="rect">
            <a:avLst/>
          </a:prstGeom>
          <a:solidFill>
            <a:schemeClr val="bg1"/>
          </a:solidFill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4C4704F-102A-4849-99D0-8B121C3F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5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6F61-BA41-144D-B6FE-E8A9E2E4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56577" cy="51882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515421" y="577850"/>
            <a:ext cx="3597488" cy="3431247"/>
          </a:xfrm>
          <a:prstGeom prst="rect">
            <a:avLst/>
          </a:prstGeom>
          <a:solidFill>
            <a:schemeClr val="bg1"/>
          </a:solidFill>
        </p:spPr>
        <p:txBody>
          <a:bodyPr lIns="273600" tIns="27432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515421" y="4013859"/>
            <a:ext cx="3597487" cy="1158216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AE6E9B-DFFB-9D4C-884F-65F4D0A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4470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4" y="0"/>
            <a:ext cx="10207625" cy="6858000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466850"/>
            <a:ext cx="10735160" cy="5391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D310E-7115-43AA-A189-B37D28B72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25" y="568326"/>
            <a:ext cx="3630471" cy="4603749"/>
          </a:xfrm>
          <a:prstGeom prst="rect">
            <a:avLst/>
          </a:prstGeom>
          <a:solidFill>
            <a:schemeClr val="bg1"/>
          </a:solidFill>
        </p:spPr>
        <p:txBody>
          <a:bodyPr lIns="273600" tIns="274320" rIns="274320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E068109-718D-4B25-993B-72D6B892A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4625" y="4006471"/>
            <a:ext cx="3630587" cy="1165604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DC1FD-8034-E548-95C2-CD957F1D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382D9-3746-3141-8A7A-B32826C5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639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C5EF5FD-2D0D-4F68-A64D-1BFE32805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3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1zTEjNCX00e1xRT-DjPjS6iqbtHvdvtBq2EbVcx22nhUMkU1NUlKSFpNNVBEMTJDWDhDVTdQS0E5Ni4u" TargetMode="External"/><Relationship Id="rId2" Type="http://schemas.openxmlformats.org/officeDocument/2006/relationships/hyperlink" Target="https://forms.office.com/Pages/ResponsePage.aspx?id=1zTEjNCX00e1xRT-DjPjS6iqbtHvdvtBq2EbVcx22nhUMEVaQ1dMWE81U1U0SEE0TzNHR1FFQVYwNC4u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91C66-8F22-44E4-BAAE-982BBFF2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88" y="1695450"/>
            <a:ext cx="4968561" cy="3359876"/>
          </a:xfrm>
        </p:spPr>
        <p:txBody>
          <a:bodyPr/>
          <a:lstStyle/>
          <a:p>
            <a:r>
              <a:rPr lang="en-GB" dirty="0"/>
              <a:t>Share your BTEC International and Higher Nationals story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10E161-5D08-43EA-92A3-2AF348408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89" y="5055326"/>
            <a:ext cx="4968559" cy="1234349"/>
          </a:xfrm>
        </p:spPr>
        <p:txBody>
          <a:bodyPr lIns="273600" tIns="45720" rIns="91440" bIns="45720" anchor="t"/>
          <a:lstStyle/>
          <a:p>
            <a:r>
              <a:rPr lang="en-GB" sz="1400" b="0" dirty="0">
                <a:latin typeface="Open Sans"/>
                <a:ea typeface="Open Sans"/>
                <a:cs typeface="Open Sans"/>
              </a:rPr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18538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7F7771-C5C1-4D01-AB2E-6AB5EB73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Working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62F980-AAF7-48A0-9754-603C0D15C2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83730" y="1893888"/>
            <a:ext cx="5553954" cy="4475162"/>
          </a:xfrm>
        </p:spPr>
        <p:txBody>
          <a:bodyPr lIns="91440" tIns="45720" rIns="91440" bIns="45720" anchor="t"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We are always looking to share feel-good news stories and success to our key stakeholders. This guideline document provides insights into what we’re looking for and ways in which we can share your stories. 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We know that our centres do amazing work to deliver BTEC International and Higher Nationals and help people progress in their lives through learning, and we want to spread positive news </a:t>
            </a:r>
            <a:r>
              <a:rPr lang="en-GB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amongst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 our community.</a:t>
            </a:r>
            <a:endParaRPr lang="en-GB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hope to work with you to teach and inspire others.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8ADDA01-37AE-4947-B7CB-93C67D8F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722" y="454008"/>
            <a:ext cx="1862113" cy="1862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DCB1C6-73C4-4992-90BE-914F0B776F33}"/>
              </a:ext>
            </a:extLst>
          </p:cNvPr>
          <p:cNvSpPr txBox="1"/>
          <p:nvPr/>
        </p:nvSpPr>
        <p:spPr>
          <a:xfrm>
            <a:off x="8226916" y="2199223"/>
            <a:ext cx="18621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a global community of tutors and students.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97CBC54-1AFD-441F-9B37-5FECD2D5C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30" y="2316121"/>
            <a:ext cx="1674137" cy="1674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9E225A-89C5-417C-9D6D-C44A5A4FC237}"/>
              </a:ext>
            </a:extLst>
          </p:cNvPr>
          <p:cNvSpPr txBox="1"/>
          <p:nvPr/>
        </p:nvSpPr>
        <p:spPr>
          <a:xfrm>
            <a:off x="9713822" y="3870765"/>
            <a:ext cx="24345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work with employers to improve recognition of our qualifications and progression options for our students.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63AC608-23FD-4C29-BEB2-1486F5DE8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79" y="3277774"/>
            <a:ext cx="2239087" cy="2239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7DD4E8-B241-4717-AA49-334A30399855}"/>
              </a:ext>
            </a:extLst>
          </p:cNvPr>
          <p:cNvSpPr txBox="1"/>
          <p:nvPr/>
        </p:nvSpPr>
        <p:spPr>
          <a:xfrm>
            <a:off x="7323198" y="5287980"/>
            <a:ext cx="22390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want to share how you deliver our qualifications with others because your success is our success.</a:t>
            </a:r>
          </a:p>
        </p:txBody>
      </p:sp>
    </p:spTree>
    <p:extLst>
      <p:ext uri="{BB962C8B-B14F-4D97-AF65-F5344CB8AC3E}">
        <p14:creationId xmlns:p14="http://schemas.microsoft.com/office/powerpoint/2010/main" val="351359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8720-62E1-4AA5-AF3C-C66C10FB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fontAlgn="base"/>
            <a:r>
              <a:rPr lang="en-GB" sz="3600" i="0">
                <a:solidFill>
                  <a:srgbClr val="000000"/>
                </a:solidFill>
                <a:effectLst/>
                <a:ea typeface="Open Sans Light" panose="020B0306030504020204" pitchFamily="34" charset="0"/>
                <a:cs typeface="Open Sans Light" panose="020B0306030504020204" pitchFamily="34" charset="0"/>
              </a:rPr>
              <a:t>Some of the stories we shared in th</a:t>
            </a:r>
            <a:r>
              <a:rPr lang="en-GB" sz="3600">
                <a:solidFill>
                  <a:srgbClr val="00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 past</a:t>
            </a:r>
            <a:endParaRPr lang="en-GB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94B960-9A31-4855-A6F9-9D4ED0F06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706910"/>
              </p:ext>
            </p:extLst>
          </p:nvPr>
        </p:nvGraphicFramePr>
        <p:xfrm>
          <a:off x="1183729" y="1690688"/>
          <a:ext cx="9966871" cy="450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51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CED0-25E2-48C8-A30D-2C19D4E7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topics are we focusing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89B2-510C-44EC-9230-27F8FF3D3EB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lIns="91440" tIns="45720" rIns="91440" bIns="45720" numCol="2" anchor="t"/>
          <a:lstStyle/>
          <a:p>
            <a:r>
              <a:rPr lang="en-GB" b="1" dirty="0">
                <a:latin typeface="Open Sans Light"/>
                <a:ea typeface="Open Sans Light"/>
                <a:cs typeface="Open Sans Light"/>
              </a:rPr>
              <a:t>Higher Technical Qualifications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HTQs are brand new in the world of vocational qualifications in England. We’d like to know what do they mean to you, and the future at your centre.</a:t>
            </a:r>
          </a:p>
          <a:p>
            <a:endParaRPr lang="en-GB" dirty="0"/>
          </a:p>
          <a:p>
            <a:r>
              <a:rPr lang="en-GB" b="1" dirty="0">
                <a:latin typeface="Open Sans Light"/>
                <a:ea typeface="Open Sans Light"/>
                <a:cs typeface="Open Sans Light"/>
              </a:rPr>
              <a:t>Employability and working with industry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BTEC Internationals and Higher Nationals aim to get students ready for the world of work. What does this look like at your centre?</a:t>
            </a:r>
          </a:p>
          <a:p>
            <a:endParaRPr lang="en-GB" dirty="0"/>
          </a:p>
          <a:p>
            <a:r>
              <a:rPr lang="en-GB" b="1" dirty="0">
                <a:latin typeface="Open Sans Light"/>
                <a:ea typeface="Open Sans Light"/>
                <a:cs typeface="Open Sans Light"/>
              </a:rPr>
              <a:t>Student progression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What are your students planning to do after completing their BTEC Internationals and Higher Nationals? Do you still keep in touch with your alumni?</a:t>
            </a:r>
          </a:p>
          <a:p>
            <a:r>
              <a:rPr lang="en-GB" b="1" dirty="0">
                <a:latin typeface="Open Sans Light"/>
                <a:ea typeface="Open Sans Light"/>
                <a:cs typeface="Open Sans Light"/>
              </a:rPr>
              <a:t>Student success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Some students win awards for their work, complete it well or in a new way, or maybe achieve something outside of their studies, and we’d love to recognise their success.</a:t>
            </a:r>
          </a:p>
          <a:p>
            <a:endParaRPr lang="en-GB" b="1" dirty="0">
              <a:latin typeface="Open Sans Light"/>
              <a:ea typeface="Open Sans Light"/>
              <a:cs typeface="Open Sans Light"/>
            </a:endParaRPr>
          </a:p>
          <a:p>
            <a:r>
              <a:rPr lang="en-GB" b="1" dirty="0">
                <a:latin typeface="Open Sans Light"/>
                <a:ea typeface="Open Sans Light"/>
                <a:cs typeface="Open Sans Light"/>
              </a:rPr>
              <a:t>Adopting technology in education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Have you started delivering qualifications using a blended learning method? Or adopted new technologies in your teaching? 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290C-9735-4211-AE1E-CDBB8D1C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stories can take a variety of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2225-FAE6-4689-B3EA-02DCE3B828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83729" y="1893888"/>
            <a:ext cx="9972675" cy="1215072"/>
          </a:xfrm>
        </p:spPr>
        <p:txBody>
          <a:bodyPr/>
          <a:lstStyle/>
          <a:p>
            <a:r>
              <a:rPr lang="en-GB"/>
              <a:t>Pearson can work collaboratively with the centre in order to deliver high quality content across a variety of formats. We will also assist in the production and creation of particular assets that may be required across the content.  </a:t>
            </a:r>
          </a:p>
          <a:p>
            <a:r>
              <a:rPr lang="en-GB"/>
              <a:t>These can be small to larger scale projects, including: </a:t>
            </a:r>
          </a:p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D7E2E6-37E1-427D-9AF4-701F25FA8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684124"/>
              </p:ext>
            </p:extLst>
          </p:nvPr>
        </p:nvGraphicFramePr>
        <p:xfrm>
          <a:off x="1183729" y="3222172"/>
          <a:ext cx="9966870" cy="290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71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9773-9D75-4195-95B0-4CA39C37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FC67-D27C-4276-AD6A-5C84917F94A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Open Sans Light"/>
                <a:ea typeface="Open Sans Light"/>
                <a:cs typeface="Open Sans Light"/>
              </a:rPr>
              <a:t>We will work with you to create the content and guide you through the process.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We’ll handle arrangements for filming and editing, if we decide to create video content together.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Before any content is published, we’ll check that you’re happy with it.</a:t>
            </a:r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For video and images, we’ll ask you to sign a release form that gives us permission to use the content.</a:t>
            </a:r>
          </a:p>
          <a:p>
            <a:endParaRPr lang="en-GB" dirty="0"/>
          </a:p>
          <a:p>
            <a:r>
              <a:rPr lang="en-GB" dirty="0">
                <a:latin typeface="Open Sans Light"/>
                <a:ea typeface="Open Sans Light"/>
                <a:cs typeface="Open Sans Light"/>
              </a:rPr>
              <a:t>If you’re interested, please begin by completing the relevant form below.</a:t>
            </a:r>
          </a:p>
          <a:p>
            <a:pPr marL="285750" indent="-285750">
              <a:buFont typeface="Arial"/>
              <a:buChar char="•"/>
            </a:pPr>
            <a:endParaRPr lang="en-GB" b="1" dirty="0"/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Open Sans Light"/>
                <a:ea typeface="Open Sans Light"/>
                <a:cs typeface="Open Sans Light"/>
                <a:hlinkClick r:id="rId2"/>
              </a:rPr>
              <a:t>Be a BTEC International centre case study</a:t>
            </a:r>
            <a:endParaRPr lang="en-GB" b="1" dirty="0">
              <a:hlinkClick r:id="rId2"/>
            </a:endParaRPr>
          </a:p>
          <a:p>
            <a:pPr marL="285750" indent="-285750">
              <a:buFont typeface="Arial"/>
              <a:buChar char="•"/>
            </a:pPr>
            <a:endParaRPr lang="en-GB" b="1" dirty="0"/>
          </a:p>
          <a:p>
            <a:pPr marL="285750" indent="-285750">
              <a:buFont typeface="Arial,Sans-Serif"/>
              <a:buChar char="•"/>
            </a:pPr>
            <a:r>
              <a:rPr lang="en-GB" b="1" dirty="0">
                <a:hlinkClick r:id="rId3"/>
              </a:rPr>
              <a:t>Be a BTEC International learner case study</a:t>
            </a:r>
            <a:endParaRPr lang="en-GB"/>
          </a:p>
          <a:p>
            <a:endParaRPr lang="en-GB" b="1" dirty="0"/>
          </a:p>
          <a:p>
            <a:r>
              <a:rPr lang="en-GB" b="1" dirty="0">
                <a:latin typeface="Open Sans Light"/>
                <a:ea typeface="Open Sans Light"/>
                <a:cs typeface="Open Sans Light"/>
              </a:rPr>
              <a:t>Any learner under the age of 16 will need consent from a parent or guardian.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99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862876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Orange VI 16-9 Presentation deck_Open Sans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ight Orange VI 16-9 Presentation deck_Open Sans.pptx  -  Read-Only" id="{10121712-9DA3-491E-8E8F-A9B466E6AC16}" vid="{D61309F6-7412-4129-B7CE-B3B4448DE1C6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ight Orange VI 16-9 Presentation deck_Open Sans.pptx  -  Read-Only" id="{10121712-9DA3-491E-8E8F-A9B466E6AC16}" vid="{2CA98F7E-0CBA-4BA8-B138-643327FF36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1deb36-f929-42a9-9d55-d62c98711fee">
      <UserInfo>
        <DisplayName>SharingLinks.3c0f9321-2f5e-4098-8d67-0c39abedce9f.Flexible.b8ce3d82-d17f-4eb4-aba4-fdb7bf9b9972</DisplayName>
        <AccountId>497</AccountId>
        <AccountType/>
      </UserInfo>
      <UserInfo>
        <DisplayName>Brixey, Daniel</DisplayName>
        <AccountId>96</AccountId>
        <AccountType/>
      </UserInfo>
      <UserInfo>
        <DisplayName>Michelle Craddock</DisplayName>
        <AccountId>263</AccountId>
        <AccountType/>
      </UserInfo>
    </SharedWithUsers>
    <lcf76f155ced4ddcb4097134ff3c332f xmlns="fb3c16bc-70be-41be-bc0b-9640d3bf78a2">
      <Terms xmlns="http://schemas.microsoft.com/office/infopath/2007/PartnerControls"/>
    </lcf76f155ced4ddcb4097134ff3c332f>
    <TaxCatchAll xmlns="f71deb36-f929-42a9-9d55-d62c98711fe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D163851AE9E4BA62DD40061F26CF7" ma:contentTypeVersion="15" ma:contentTypeDescription="Create a new document." ma:contentTypeScope="" ma:versionID="412fbd0be469de8ebec90dcb95f9b9c1">
  <xsd:schema xmlns:xsd="http://www.w3.org/2001/XMLSchema" xmlns:xs="http://www.w3.org/2001/XMLSchema" xmlns:p="http://schemas.microsoft.com/office/2006/metadata/properties" xmlns:ns2="fb3c16bc-70be-41be-bc0b-9640d3bf78a2" xmlns:ns3="f71deb36-f929-42a9-9d55-d62c98711fee" targetNamespace="http://schemas.microsoft.com/office/2006/metadata/properties" ma:root="true" ma:fieldsID="1cdc8dd80f12fb436fd21a4a305e397f" ns2:_="" ns3:_="">
    <xsd:import namespace="fb3c16bc-70be-41be-bc0b-9640d3bf78a2"/>
    <xsd:import namespace="f71deb36-f929-42a9-9d55-d62c98711f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c16bc-70be-41be-bc0b-9640d3bf7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deb36-f929-42a9-9d55-d62c98711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c0d824d-3cf7-48c6-9508-769ad574f190}" ma:internalName="TaxCatchAll" ma:showField="CatchAllData" ma:web="f71deb36-f929-42a9-9d55-d62c98711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7F5EE3-948B-4C5E-85E0-D353B491FA9B}">
  <ds:schemaRefs>
    <ds:schemaRef ds:uri="df863f20-2cab-4213-b53e-8334e6f5bcdc"/>
    <ds:schemaRef ds:uri="http://schemas.microsoft.com/office/2006/metadata/properties"/>
    <ds:schemaRef ds:uri="http://schemas.microsoft.com/office/infopath/2007/PartnerControls"/>
    <ds:schemaRef ds:uri="9865753b-ab62-468f-830b-248455cec1b9"/>
    <ds:schemaRef ds:uri="f71deb36-f929-42a9-9d55-d62c98711fee"/>
    <ds:schemaRef ds:uri="fb3c16bc-70be-41be-bc0b-9640d3bf78a2"/>
  </ds:schemaRefs>
</ds:datastoreItem>
</file>

<file path=customXml/itemProps2.xml><?xml version="1.0" encoding="utf-8"?>
<ds:datastoreItem xmlns:ds="http://schemas.openxmlformats.org/officeDocument/2006/customXml" ds:itemID="{A932AFE1-D667-4EBF-9F73-AC85A9EC1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c16bc-70be-41be-bc0b-9640d3bf78a2"/>
    <ds:schemaRef ds:uri="f71deb36-f929-42a9-9d55-d62c98711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4F5880-8C03-4BD6-AFE1-6600F06480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Orange VI 16-9 Presentation deck_Open Sans</Template>
  <TotalTime>720</TotalTime>
  <Words>896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Arial,Sans-Serif</vt:lpstr>
      <vt:lpstr>Calibri</vt:lpstr>
      <vt:lpstr>Open Sans</vt:lpstr>
      <vt:lpstr>Open Sans Light</vt:lpstr>
      <vt:lpstr>Open Sans Semibold</vt:lpstr>
      <vt:lpstr>Bright Orange VI 16-9 Presentation deck_Open Sans</vt:lpstr>
      <vt:lpstr>Pearson Templates</vt:lpstr>
      <vt:lpstr>Share your BTEC International and Higher Nationals story</vt:lpstr>
      <vt:lpstr>Working together</vt:lpstr>
      <vt:lpstr>Some of the stories we shared in the past</vt:lpstr>
      <vt:lpstr>What topics are we focusing on?</vt:lpstr>
      <vt:lpstr>Your stories can take a variety of forms</vt:lpstr>
      <vt:lpstr>Creating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Zielinska, Hanna</dc:creator>
  <cp:lastModifiedBy>Claire Head</cp:lastModifiedBy>
  <cp:revision>42</cp:revision>
  <dcterms:created xsi:type="dcterms:W3CDTF">2021-12-10T17:24:27Z</dcterms:created>
  <dcterms:modified xsi:type="dcterms:W3CDTF">2023-09-14T08:22:24Z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0x010100D0CD163851AE9E4BA62DD40061F26CF7</vt:lpwstr>
  </property>
  <property fmtid="{D5CDD505-2E9C-101B-9397-08002B2CF9AE}" pid="3" name="MediaServiceImageTags">
    <vt:lpwstr/>
  </property>
</Properties>
</file>