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50"/>
  </p:notesMasterIdLst>
  <p:sldIdLst>
    <p:sldId id="256" r:id="rId2"/>
    <p:sldId id="259" r:id="rId3"/>
    <p:sldId id="261" r:id="rId4"/>
    <p:sldId id="334" r:id="rId5"/>
    <p:sldId id="352" r:id="rId6"/>
    <p:sldId id="332" r:id="rId7"/>
    <p:sldId id="353" r:id="rId8"/>
    <p:sldId id="354" r:id="rId9"/>
    <p:sldId id="336" r:id="rId10"/>
    <p:sldId id="333" r:id="rId11"/>
    <p:sldId id="328" r:id="rId12"/>
    <p:sldId id="327" r:id="rId13"/>
    <p:sldId id="339" r:id="rId14"/>
    <p:sldId id="330" r:id="rId15"/>
    <p:sldId id="329" r:id="rId16"/>
    <p:sldId id="331" r:id="rId17"/>
    <p:sldId id="335" r:id="rId18"/>
    <p:sldId id="337" r:id="rId19"/>
    <p:sldId id="297" r:id="rId20"/>
    <p:sldId id="338" r:id="rId21"/>
    <p:sldId id="369" r:id="rId22"/>
    <p:sldId id="298" r:id="rId23"/>
    <p:sldId id="342" r:id="rId24"/>
    <p:sldId id="343" r:id="rId25"/>
    <p:sldId id="344" r:id="rId26"/>
    <p:sldId id="346" r:id="rId27"/>
    <p:sldId id="299" r:id="rId28"/>
    <p:sldId id="370" r:id="rId29"/>
    <p:sldId id="357" r:id="rId30"/>
    <p:sldId id="358" r:id="rId31"/>
    <p:sldId id="371" r:id="rId32"/>
    <p:sldId id="349" r:id="rId33"/>
    <p:sldId id="351" r:id="rId34"/>
    <p:sldId id="372" r:id="rId35"/>
    <p:sldId id="373" r:id="rId36"/>
    <p:sldId id="362" r:id="rId37"/>
    <p:sldId id="374" r:id="rId38"/>
    <p:sldId id="364" r:id="rId39"/>
    <p:sldId id="375" r:id="rId40"/>
    <p:sldId id="376" r:id="rId41"/>
    <p:sldId id="340" r:id="rId42"/>
    <p:sldId id="377" r:id="rId43"/>
    <p:sldId id="350" r:id="rId44"/>
    <p:sldId id="378" r:id="rId45"/>
    <p:sldId id="341" r:id="rId46"/>
    <p:sldId id="321" r:id="rId47"/>
    <p:sldId id="289" r:id="rId48"/>
    <p:sldId id="290" r:id="rId4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JameS3" initials="U" lastIdx="8" clrIdx="0"/>
  <p:cmAuthor id="1" name="Paul Cliff" initials="PC" lastIdx="15" clrIdx="1">
    <p:extLst/>
  </p:cmAuthor>
  <p:cmAuthor id="2" name="James, Sarah" initials="JS"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D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67" autoAdjust="0"/>
    <p:restoredTop sz="85885" autoAdjust="0"/>
  </p:normalViewPr>
  <p:slideViewPr>
    <p:cSldViewPr>
      <p:cViewPr varScale="1">
        <p:scale>
          <a:sx n="68" d="100"/>
          <a:sy n="68" d="100"/>
        </p:scale>
        <p:origin x="16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3-06T13:52:01.878" idx="3">
    <p:pos x="5204" y="991"/>
    <p:text>I think we need some more detail about purpose for different contexts</p:text>
    <p:extLst>
      <p:ext uri="{C676402C-5697-4E1C-873F-D02D1690AC5C}">
        <p15:threadingInfo xmlns:p15="http://schemas.microsoft.com/office/powerpoint/2012/main" timeZoneBias="0"/>
      </p:ext>
    </p:extLst>
  </p:cm>
  <p:cm authorId="2" dt="2017-03-06T13:54:00.418" idx="4">
    <p:pos x="5204" y="1127"/>
    <p:text>So for example developing employability skills through enterprise, work experience etc.</p:text>
    <p:extLst>
      <p:ext uri="{C676402C-5697-4E1C-873F-D02D1690AC5C}">
        <p15:threadingInfo xmlns:p15="http://schemas.microsoft.com/office/powerpoint/2012/main" timeZoneBias="0">
          <p15:parentCm authorId="2"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3-06T13:57:17.725" idx="5">
    <p:pos x="4045" y="1319"/>
    <p:text>Can we get hold of some real life examples to support this?  So the delegates could look at them and comment?</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A9D22E-E7F3-431C-9FAE-449262360AA2}" type="doc">
      <dgm:prSet loTypeId="urn:microsoft.com/office/officeart/2005/8/layout/matrix1" loCatId="matrix" qsTypeId="urn:microsoft.com/office/officeart/2005/8/quickstyle/simple1" qsCatId="simple" csTypeId="urn:microsoft.com/office/officeart/2005/8/colors/accent0_3" csCatId="mainScheme" phldr="1"/>
      <dgm:spPr/>
      <dgm:t>
        <a:bodyPr/>
        <a:lstStyle/>
        <a:p>
          <a:endParaRPr lang="en-US"/>
        </a:p>
      </dgm:t>
    </dgm:pt>
    <dgm:pt modelId="{EFB85AC7-604B-40FA-AC92-703D8E73847E}">
      <dgm:prSet phldrT="[Text]"/>
      <dgm:spPr/>
      <dgm:t>
        <a:bodyPr/>
        <a:lstStyle/>
        <a:p>
          <a:r>
            <a:rPr lang="en-GB" dirty="0" smtClean="0"/>
            <a:t>Meeting learner needs</a:t>
          </a:r>
          <a:endParaRPr lang="en-US" dirty="0"/>
        </a:p>
      </dgm:t>
    </dgm:pt>
    <dgm:pt modelId="{7EDEAEF5-3349-4A4B-B6F7-0CCB27D78096}" type="parTrans" cxnId="{0B37E585-36A8-458E-A6BB-EDA36A452DCF}">
      <dgm:prSet/>
      <dgm:spPr/>
      <dgm:t>
        <a:bodyPr/>
        <a:lstStyle/>
        <a:p>
          <a:endParaRPr lang="en-US"/>
        </a:p>
      </dgm:t>
    </dgm:pt>
    <dgm:pt modelId="{4DE928FC-0EE4-47C5-B904-38F15B9171C2}" type="sibTrans" cxnId="{0B37E585-36A8-458E-A6BB-EDA36A452DCF}">
      <dgm:prSet/>
      <dgm:spPr/>
      <dgm:t>
        <a:bodyPr/>
        <a:lstStyle/>
        <a:p>
          <a:endParaRPr lang="en-US"/>
        </a:p>
      </dgm:t>
    </dgm:pt>
    <dgm:pt modelId="{7061FE92-AA74-46C3-812C-6F9C9BDE4B6D}">
      <dgm:prSet phldrT="[Text]"/>
      <dgm:spPr/>
      <dgm:t>
        <a:bodyPr/>
        <a:lstStyle/>
        <a:p>
          <a:r>
            <a:rPr lang="en-GB" b="1" dirty="0" smtClean="0"/>
            <a:t>Qualifications available in different sizes at Entry to Level 2</a:t>
          </a:r>
          <a:endParaRPr lang="en-US" b="1" dirty="0"/>
        </a:p>
      </dgm:t>
    </dgm:pt>
    <dgm:pt modelId="{25113666-A550-468E-9193-2A638316CBA8}" type="parTrans" cxnId="{5A2A10B6-1488-44D7-A8F0-901175E543AF}">
      <dgm:prSet/>
      <dgm:spPr/>
      <dgm:t>
        <a:bodyPr/>
        <a:lstStyle/>
        <a:p>
          <a:endParaRPr lang="en-US"/>
        </a:p>
      </dgm:t>
    </dgm:pt>
    <dgm:pt modelId="{4EA1C5B3-7435-4830-BC73-8727F94FF44C}" type="sibTrans" cxnId="{5A2A10B6-1488-44D7-A8F0-901175E543AF}">
      <dgm:prSet/>
      <dgm:spPr/>
      <dgm:t>
        <a:bodyPr/>
        <a:lstStyle/>
        <a:p>
          <a:endParaRPr lang="en-US"/>
        </a:p>
      </dgm:t>
    </dgm:pt>
    <dgm:pt modelId="{A593F85B-FE14-4DBC-8780-ACD4FA09836E}">
      <dgm:prSet phldrT="[Text]"/>
      <dgm:spPr/>
      <dgm:t>
        <a:bodyPr/>
        <a:lstStyle/>
        <a:p>
          <a:r>
            <a:rPr lang="en-GB" b="1" dirty="0" smtClean="0"/>
            <a:t>A wide range of choice of different, up to date units with a flexible rule of combination</a:t>
          </a:r>
          <a:endParaRPr lang="en-US" b="1" dirty="0"/>
        </a:p>
      </dgm:t>
    </dgm:pt>
    <dgm:pt modelId="{62D27DF6-190E-452D-8DD0-FAC5CB566C2E}" type="parTrans" cxnId="{0103B6CF-010D-40A6-BAF4-1033953FD840}">
      <dgm:prSet/>
      <dgm:spPr/>
      <dgm:t>
        <a:bodyPr/>
        <a:lstStyle/>
        <a:p>
          <a:endParaRPr lang="en-US"/>
        </a:p>
      </dgm:t>
    </dgm:pt>
    <dgm:pt modelId="{BB434AE4-6217-4FAF-80CC-7015988825EB}" type="sibTrans" cxnId="{0103B6CF-010D-40A6-BAF4-1033953FD840}">
      <dgm:prSet/>
      <dgm:spPr/>
      <dgm:t>
        <a:bodyPr/>
        <a:lstStyle/>
        <a:p>
          <a:endParaRPr lang="en-US"/>
        </a:p>
      </dgm:t>
    </dgm:pt>
    <dgm:pt modelId="{D96CDC17-64F4-4F72-B55A-10EE9FED264A}">
      <dgm:prSet phldrT="[Text]"/>
      <dgm:spPr/>
      <dgm:t>
        <a:bodyPr/>
        <a:lstStyle/>
        <a:p>
          <a:r>
            <a:rPr lang="en-GB" b="1" dirty="0" smtClean="0"/>
            <a:t>Assessment is entirely internal and adaptable to programme and centre requirements</a:t>
          </a:r>
          <a:endParaRPr lang="en-US" b="1" dirty="0"/>
        </a:p>
      </dgm:t>
    </dgm:pt>
    <dgm:pt modelId="{569B5BD1-39B7-416B-BDFF-0DC06C5EADB6}" type="parTrans" cxnId="{3176A049-888D-4CC1-90D5-72F8AB0D2B85}">
      <dgm:prSet/>
      <dgm:spPr/>
      <dgm:t>
        <a:bodyPr/>
        <a:lstStyle/>
        <a:p>
          <a:endParaRPr lang="en-US"/>
        </a:p>
      </dgm:t>
    </dgm:pt>
    <dgm:pt modelId="{48A3F86E-5ECE-46D6-A8C4-A5AC975B54DB}" type="sibTrans" cxnId="{3176A049-888D-4CC1-90D5-72F8AB0D2B85}">
      <dgm:prSet/>
      <dgm:spPr/>
      <dgm:t>
        <a:bodyPr/>
        <a:lstStyle/>
        <a:p>
          <a:endParaRPr lang="en-US"/>
        </a:p>
      </dgm:t>
    </dgm:pt>
    <dgm:pt modelId="{86973FCF-E359-4991-931F-024D87F9937F}">
      <dgm:prSet phldrT="[Text]"/>
      <dgm:spPr/>
      <dgm:t>
        <a:bodyPr/>
        <a:lstStyle/>
        <a:p>
          <a:r>
            <a:rPr lang="en-GB" b="1" dirty="0" smtClean="0"/>
            <a:t>Learners can be entered for </a:t>
          </a:r>
          <a:r>
            <a:rPr lang="en-GB" b="1" dirty="0" err="1" smtClean="0"/>
            <a:t>Workskills</a:t>
          </a:r>
          <a:r>
            <a:rPr lang="en-GB" b="1" dirty="0" smtClean="0"/>
            <a:t> and Certificated throughout the whole year</a:t>
          </a:r>
          <a:endParaRPr lang="en-US" b="1" dirty="0"/>
        </a:p>
      </dgm:t>
    </dgm:pt>
    <dgm:pt modelId="{3260C021-D492-4135-A7EA-530FA9577F4F}" type="parTrans" cxnId="{580C8A28-88BD-4DF0-B230-6FB9BB4F916F}">
      <dgm:prSet/>
      <dgm:spPr/>
      <dgm:t>
        <a:bodyPr/>
        <a:lstStyle/>
        <a:p>
          <a:endParaRPr lang="en-US"/>
        </a:p>
      </dgm:t>
    </dgm:pt>
    <dgm:pt modelId="{FCC44B2C-F326-455E-B7EC-28DA55F372B3}" type="sibTrans" cxnId="{580C8A28-88BD-4DF0-B230-6FB9BB4F916F}">
      <dgm:prSet/>
      <dgm:spPr/>
      <dgm:t>
        <a:bodyPr/>
        <a:lstStyle/>
        <a:p>
          <a:endParaRPr lang="en-US"/>
        </a:p>
      </dgm:t>
    </dgm:pt>
    <dgm:pt modelId="{5B9DE7A0-75D2-42A7-A145-7C5F7992508D}" type="pres">
      <dgm:prSet presAssocID="{F9A9D22E-E7F3-431C-9FAE-449262360AA2}" presName="diagram" presStyleCnt="0">
        <dgm:presLayoutVars>
          <dgm:chMax val="1"/>
          <dgm:dir/>
          <dgm:animLvl val="ctr"/>
          <dgm:resizeHandles val="exact"/>
        </dgm:presLayoutVars>
      </dgm:prSet>
      <dgm:spPr/>
      <dgm:t>
        <a:bodyPr/>
        <a:lstStyle/>
        <a:p>
          <a:endParaRPr lang="en-US"/>
        </a:p>
      </dgm:t>
    </dgm:pt>
    <dgm:pt modelId="{D9564099-4A28-444C-AB3B-7F241D67D96D}" type="pres">
      <dgm:prSet presAssocID="{F9A9D22E-E7F3-431C-9FAE-449262360AA2}" presName="matrix" presStyleCnt="0"/>
      <dgm:spPr/>
    </dgm:pt>
    <dgm:pt modelId="{94EC1613-CC1F-4175-B811-19D342BE37C3}" type="pres">
      <dgm:prSet presAssocID="{F9A9D22E-E7F3-431C-9FAE-449262360AA2}" presName="tile1" presStyleLbl="node1" presStyleIdx="0" presStyleCnt="4" custScaleY="101552" custLinFactNeighborX="-1586" custLinFactNeighborY="776"/>
      <dgm:spPr/>
      <dgm:t>
        <a:bodyPr/>
        <a:lstStyle/>
        <a:p>
          <a:endParaRPr lang="en-US"/>
        </a:p>
      </dgm:t>
    </dgm:pt>
    <dgm:pt modelId="{F12284ED-0431-4FDB-802F-6B9BBC0055C8}" type="pres">
      <dgm:prSet presAssocID="{F9A9D22E-E7F3-431C-9FAE-449262360AA2}" presName="tile1text" presStyleLbl="node1" presStyleIdx="0" presStyleCnt="4">
        <dgm:presLayoutVars>
          <dgm:chMax val="0"/>
          <dgm:chPref val="0"/>
          <dgm:bulletEnabled val="1"/>
        </dgm:presLayoutVars>
      </dgm:prSet>
      <dgm:spPr/>
      <dgm:t>
        <a:bodyPr/>
        <a:lstStyle/>
        <a:p>
          <a:endParaRPr lang="en-US"/>
        </a:p>
      </dgm:t>
    </dgm:pt>
    <dgm:pt modelId="{834DD99E-4306-4E67-9AD3-433AF33AA2AD}" type="pres">
      <dgm:prSet presAssocID="{F9A9D22E-E7F3-431C-9FAE-449262360AA2}" presName="tile2" presStyleLbl="node1" presStyleIdx="1" presStyleCnt="4" custLinFactNeighborY="0"/>
      <dgm:spPr/>
      <dgm:t>
        <a:bodyPr/>
        <a:lstStyle/>
        <a:p>
          <a:endParaRPr lang="en-US"/>
        </a:p>
      </dgm:t>
    </dgm:pt>
    <dgm:pt modelId="{A4414A9F-5E02-447D-991A-4FA2B357F264}" type="pres">
      <dgm:prSet presAssocID="{F9A9D22E-E7F3-431C-9FAE-449262360AA2}" presName="tile2text" presStyleLbl="node1" presStyleIdx="1" presStyleCnt="4">
        <dgm:presLayoutVars>
          <dgm:chMax val="0"/>
          <dgm:chPref val="0"/>
          <dgm:bulletEnabled val="1"/>
        </dgm:presLayoutVars>
      </dgm:prSet>
      <dgm:spPr/>
      <dgm:t>
        <a:bodyPr/>
        <a:lstStyle/>
        <a:p>
          <a:endParaRPr lang="en-US"/>
        </a:p>
      </dgm:t>
    </dgm:pt>
    <dgm:pt modelId="{F5C46143-F8E5-46D3-96EA-CD5307EB6568}" type="pres">
      <dgm:prSet presAssocID="{F9A9D22E-E7F3-431C-9FAE-449262360AA2}" presName="tile3" presStyleLbl="node1" presStyleIdx="2" presStyleCnt="4"/>
      <dgm:spPr/>
      <dgm:t>
        <a:bodyPr/>
        <a:lstStyle/>
        <a:p>
          <a:endParaRPr lang="en-US"/>
        </a:p>
      </dgm:t>
    </dgm:pt>
    <dgm:pt modelId="{DDFA6391-E078-447A-8387-E493730BA4D7}" type="pres">
      <dgm:prSet presAssocID="{F9A9D22E-E7F3-431C-9FAE-449262360AA2}" presName="tile3text" presStyleLbl="node1" presStyleIdx="2" presStyleCnt="4">
        <dgm:presLayoutVars>
          <dgm:chMax val="0"/>
          <dgm:chPref val="0"/>
          <dgm:bulletEnabled val="1"/>
        </dgm:presLayoutVars>
      </dgm:prSet>
      <dgm:spPr/>
      <dgm:t>
        <a:bodyPr/>
        <a:lstStyle/>
        <a:p>
          <a:endParaRPr lang="en-US"/>
        </a:p>
      </dgm:t>
    </dgm:pt>
    <dgm:pt modelId="{AF91078A-E70B-4D2B-B586-1117B8EBD7AC}" type="pres">
      <dgm:prSet presAssocID="{F9A9D22E-E7F3-431C-9FAE-449262360AA2}" presName="tile4" presStyleLbl="node1" presStyleIdx="3" presStyleCnt="4"/>
      <dgm:spPr/>
      <dgm:t>
        <a:bodyPr/>
        <a:lstStyle/>
        <a:p>
          <a:endParaRPr lang="en-US"/>
        </a:p>
      </dgm:t>
    </dgm:pt>
    <dgm:pt modelId="{480511BD-A5D6-43A9-9774-86467A95A2D4}" type="pres">
      <dgm:prSet presAssocID="{F9A9D22E-E7F3-431C-9FAE-449262360AA2}" presName="tile4text" presStyleLbl="node1" presStyleIdx="3" presStyleCnt="4">
        <dgm:presLayoutVars>
          <dgm:chMax val="0"/>
          <dgm:chPref val="0"/>
          <dgm:bulletEnabled val="1"/>
        </dgm:presLayoutVars>
      </dgm:prSet>
      <dgm:spPr/>
      <dgm:t>
        <a:bodyPr/>
        <a:lstStyle/>
        <a:p>
          <a:endParaRPr lang="en-US"/>
        </a:p>
      </dgm:t>
    </dgm:pt>
    <dgm:pt modelId="{994FA934-DF5D-42C7-AFBE-62F8DBA0EAC1}" type="pres">
      <dgm:prSet presAssocID="{F9A9D22E-E7F3-431C-9FAE-449262360AA2}" presName="centerTile" presStyleLbl="fgShp" presStyleIdx="0" presStyleCnt="1">
        <dgm:presLayoutVars>
          <dgm:chMax val="0"/>
          <dgm:chPref val="0"/>
        </dgm:presLayoutVars>
      </dgm:prSet>
      <dgm:spPr/>
      <dgm:t>
        <a:bodyPr/>
        <a:lstStyle/>
        <a:p>
          <a:endParaRPr lang="en-US"/>
        </a:p>
      </dgm:t>
    </dgm:pt>
  </dgm:ptLst>
  <dgm:cxnLst>
    <dgm:cxn modelId="{8E97D40A-118D-41D4-B3ED-298F3653F9F4}" type="presOf" srcId="{D96CDC17-64F4-4F72-B55A-10EE9FED264A}" destId="{F5C46143-F8E5-46D3-96EA-CD5307EB6568}" srcOrd="0" destOrd="0" presId="urn:microsoft.com/office/officeart/2005/8/layout/matrix1"/>
    <dgm:cxn modelId="{8C88E430-EAE9-4D96-8E4C-FE110C17D419}" type="presOf" srcId="{86973FCF-E359-4991-931F-024D87F9937F}" destId="{AF91078A-E70B-4D2B-B586-1117B8EBD7AC}" srcOrd="0" destOrd="0" presId="urn:microsoft.com/office/officeart/2005/8/layout/matrix1"/>
    <dgm:cxn modelId="{3176A049-888D-4CC1-90D5-72F8AB0D2B85}" srcId="{EFB85AC7-604B-40FA-AC92-703D8E73847E}" destId="{D96CDC17-64F4-4F72-B55A-10EE9FED264A}" srcOrd="2" destOrd="0" parTransId="{569B5BD1-39B7-416B-BDFF-0DC06C5EADB6}" sibTransId="{48A3F86E-5ECE-46D6-A8C4-A5AC975B54DB}"/>
    <dgm:cxn modelId="{580C8A28-88BD-4DF0-B230-6FB9BB4F916F}" srcId="{EFB85AC7-604B-40FA-AC92-703D8E73847E}" destId="{86973FCF-E359-4991-931F-024D87F9937F}" srcOrd="3" destOrd="0" parTransId="{3260C021-D492-4135-A7EA-530FA9577F4F}" sibTransId="{FCC44B2C-F326-455E-B7EC-28DA55F372B3}"/>
    <dgm:cxn modelId="{94546EDF-28D1-4A35-A375-7EF08021E8A2}" type="presOf" srcId="{D96CDC17-64F4-4F72-B55A-10EE9FED264A}" destId="{DDFA6391-E078-447A-8387-E493730BA4D7}" srcOrd="1" destOrd="0" presId="urn:microsoft.com/office/officeart/2005/8/layout/matrix1"/>
    <dgm:cxn modelId="{9BCD21A0-D393-4D3D-968E-1F4A7451C398}" type="presOf" srcId="{7061FE92-AA74-46C3-812C-6F9C9BDE4B6D}" destId="{F12284ED-0431-4FDB-802F-6B9BBC0055C8}" srcOrd="1" destOrd="0" presId="urn:microsoft.com/office/officeart/2005/8/layout/matrix1"/>
    <dgm:cxn modelId="{FB0E4078-753D-465E-934E-3DC0DF7E0F55}" type="presOf" srcId="{EFB85AC7-604B-40FA-AC92-703D8E73847E}" destId="{994FA934-DF5D-42C7-AFBE-62F8DBA0EAC1}" srcOrd="0" destOrd="0" presId="urn:microsoft.com/office/officeart/2005/8/layout/matrix1"/>
    <dgm:cxn modelId="{0103B6CF-010D-40A6-BAF4-1033953FD840}" srcId="{EFB85AC7-604B-40FA-AC92-703D8E73847E}" destId="{A593F85B-FE14-4DBC-8780-ACD4FA09836E}" srcOrd="1" destOrd="0" parTransId="{62D27DF6-190E-452D-8DD0-FAC5CB566C2E}" sibTransId="{BB434AE4-6217-4FAF-80CC-7015988825EB}"/>
    <dgm:cxn modelId="{9A94B372-618F-4AAF-9147-670AD639E2B0}" type="presOf" srcId="{A593F85B-FE14-4DBC-8780-ACD4FA09836E}" destId="{834DD99E-4306-4E67-9AD3-433AF33AA2AD}" srcOrd="0" destOrd="0" presId="urn:microsoft.com/office/officeart/2005/8/layout/matrix1"/>
    <dgm:cxn modelId="{0B37E585-36A8-458E-A6BB-EDA36A452DCF}" srcId="{F9A9D22E-E7F3-431C-9FAE-449262360AA2}" destId="{EFB85AC7-604B-40FA-AC92-703D8E73847E}" srcOrd="0" destOrd="0" parTransId="{7EDEAEF5-3349-4A4B-B6F7-0CCB27D78096}" sibTransId="{4DE928FC-0EE4-47C5-B904-38F15B9171C2}"/>
    <dgm:cxn modelId="{E1AF0C47-71C0-4699-B30B-46E3AFF4C58A}" type="presOf" srcId="{A593F85B-FE14-4DBC-8780-ACD4FA09836E}" destId="{A4414A9F-5E02-447D-991A-4FA2B357F264}" srcOrd="1" destOrd="0" presId="urn:microsoft.com/office/officeart/2005/8/layout/matrix1"/>
    <dgm:cxn modelId="{5A2A10B6-1488-44D7-A8F0-901175E543AF}" srcId="{EFB85AC7-604B-40FA-AC92-703D8E73847E}" destId="{7061FE92-AA74-46C3-812C-6F9C9BDE4B6D}" srcOrd="0" destOrd="0" parTransId="{25113666-A550-468E-9193-2A638316CBA8}" sibTransId="{4EA1C5B3-7435-4830-BC73-8727F94FF44C}"/>
    <dgm:cxn modelId="{1E7AE03C-98C4-46ED-A7A8-10C4D6A937C1}" type="presOf" srcId="{86973FCF-E359-4991-931F-024D87F9937F}" destId="{480511BD-A5D6-43A9-9774-86467A95A2D4}" srcOrd="1" destOrd="0" presId="urn:microsoft.com/office/officeart/2005/8/layout/matrix1"/>
    <dgm:cxn modelId="{5205A1D9-7386-4B13-AF41-A68A1CA3B26C}" type="presOf" srcId="{F9A9D22E-E7F3-431C-9FAE-449262360AA2}" destId="{5B9DE7A0-75D2-42A7-A145-7C5F7992508D}" srcOrd="0" destOrd="0" presId="urn:microsoft.com/office/officeart/2005/8/layout/matrix1"/>
    <dgm:cxn modelId="{410B032F-6D4F-4354-BDBF-2B1A554D9F41}" type="presOf" srcId="{7061FE92-AA74-46C3-812C-6F9C9BDE4B6D}" destId="{94EC1613-CC1F-4175-B811-19D342BE37C3}" srcOrd="0" destOrd="0" presId="urn:microsoft.com/office/officeart/2005/8/layout/matrix1"/>
    <dgm:cxn modelId="{3A6D61C5-BF69-4A92-95B8-80499B9955B4}" type="presParOf" srcId="{5B9DE7A0-75D2-42A7-A145-7C5F7992508D}" destId="{D9564099-4A28-444C-AB3B-7F241D67D96D}" srcOrd="0" destOrd="0" presId="urn:microsoft.com/office/officeart/2005/8/layout/matrix1"/>
    <dgm:cxn modelId="{2F4D7899-EB98-4D4E-89C4-BAE9684A7342}" type="presParOf" srcId="{D9564099-4A28-444C-AB3B-7F241D67D96D}" destId="{94EC1613-CC1F-4175-B811-19D342BE37C3}" srcOrd="0" destOrd="0" presId="urn:microsoft.com/office/officeart/2005/8/layout/matrix1"/>
    <dgm:cxn modelId="{9775B236-CF97-45BD-B6DE-99B616FD4C8D}" type="presParOf" srcId="{D9564099-4A28-444C-AB3B-7F241D67D96D}" destId="{F12284ED-0431-4FDB-802F-6B9BBC0055C8}" srcOrd="1" destOrd="0" presId="urn:microsoft.com/office/officeart/2005/8/layout/matrix1"/>
    <dgm:cxn modelId="{322418E0-688D-4F1A-90A6-1E83652853E4}" type="presParOf" srcId="{D9564099-4A28-444C-AB3B-7F241D67D96D}" destId="{834DD99E-4306-4E67-9AD3-433AF33AA2AD}" srcOrd="2" destOrd="0" presId="urn:microsoft.com/office/officeart/2005/8/layout/matrix1"/>
    <dgm:cxn modelId="{E2124CB1-E06F-4294-95FA-6CF048B1808C}" type="presParOf" srcId="{D9564099-4A28-444C-AB3B-7F241D67D96D}" destId="{A4414A9F-5E02-447D-991A-4FA2B357F264}" srcOrd="3" destOrd="0" presId="urn:microsoft.com/office/officeart/2005/8/layout/matrix1"/>
    <dgm:cxn modelId="{8603524B-A792-4AD8-870A-4F696A9CEEB1}" type="presParOf" srcId="{D9564099-4A28-444C-AB3B-7F241D67D96D}" destId="{F5C46143-F8E5-46D3-96EA-CD5307EB6568}" srcOrd="4" destOrd="0" presId="urn:microsoft.com/office/officeart/2005/8/layout/matrix1"/>
    <dgm:cxn modelId="{71A3A40E-73EA-41D7-AE1D-6A1C95825CF8}" type="presParOf" srcId="{D9564099-4A28-444C-AB3B-7F241D67D96D}" destId="{DDFA6391-E078-447A-8387-E493730BA4D7}" srcOrd="5" destOrd="0" presId="urn:microsoft.com/office/officeart/2005/8/layout/matrix1"/>
    <dgm:cxn modelId="{51663207-B1D7-4A29-805D-436C28632EC3}" type="presParOf" srcId="{D9564099-4A28-444C-AB3B-7F241D67D96D}" destId="{AF91078A-E70B-4D2B-B586-1117B8EBD7AC}" srcOrd="6" destOrd="0" presId="urn:microsoft.com/office/officeart/2005/8/layout/matrix1"/>
    <dgm:cxn modelId="{E2E5C70F-F8A4-41D5-8AC3-8517BAE31CA3}" type="presParOf" srcId="{D9564099-4A28-444C-AB3B-7F241D67D96D}" destId="{480511BD-A5D6-43A9-9774-86467A95A2D4}" srcOrd="7" destOrd="0" presId="urn:microsoft.com/office/officeart/2005/8/layout/matrix1"/>
    <dgm:cxn modelId="{CBBE4712-C531-4405-BC16-5EAC51018B1E}" type="presParOf" srcId="{5B9DE7A0-75D2-42A7-A145-7C5F7992508D}" destId="{994FA934-DF5D-42C7-AFBE-62F8DBA0EAC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D2012A-8C32-40DB-B3DC-0D32823744E5}"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US"/>
        </a:p>
      </dgm:t>
    </dgm:pt>
    <dgm:pt modelId="{0CCE323C-D36C-49F0-B4F4-CFB5179CC20B}">
      <dgm:prSet phldrT="[Text]"/>
      <dgm:spPr/>
      <dgm:t>
        <a:bodyPr/>
        <a:lstStyle/>
        <a:p>
          <a:r>
            <a:rPr lang="en-GB" b="1" dirty="0" smtClean="0"/>
            <a:t>Supporting Employability and Personal Effectiveness  </a:t>
          </a:r>
        </a:p>
        <a:p>
          <a:r>
            <a:rPr lang="en-GB" dirty="0" smtClean="0"/>
            <a:t>Level 1 (50GLH)</a:t>
          </a:r>
          <a:endParaRPr lang="en-US" dirty="0"/>
        </a:p>
      </dgm:t>
    </dgm:pt>
    <dgm:pt modelId="{5BF3CDE7-88C8-44B5-8C75-A5A9BDF5A64D}" type="parTrans" cxnId="{BE5CCB7C-9978-4496-B67A-D085B4CEF7C5}">
      <dgm:prSet/>
      <dgm:spPr/>
      <dgm:t>
        <a:bodyPr/>
        <a:lstStyle/>
        <a:p>
          <a:endParaRPr lang="en-US"/>
        </a:p>
      </dgm:t>
    </dgm:pt>
    <dgm:pt modelId="{4397C4F4-BE3E-4794-9FD1-39DAB497C450}" type="sibTrans" cxnId="{BE5CCB7C-9978-4496-B67A-D085B4CEF7C5}">
      <dgm:prSet/>
      <dgm:spPr/>
      <dgm:t>
        <a:bodyPr/>
        <a:lstStyle/>
        <a:p>
          <a:endParaRPr lang="en-US"/>
        </a:p>
      </dgm:t>
    </dgm:pt>
    <dgm:pt modelId="{AD884755-287B-423D-A3D0-B7EA091F328F}">
      <dgm:prSet phldrT="[Text]"/>
      <dgm:spPr/>
      <dgm:t>
        <a:bodyPr/>
        <a:lstStyle/>
        <a:p>
          <a:r>
            <a:rPr lang="en-GB" b="1" dirty="0" smtClean="0"/>
            <a:t>Personal Behaviour for Success  </a:t>
          </a:r>
        </a:p>
        <a:p>
          <a:r>
            <a:rPr lang="en-GB" dirty="0" smtClean="0"/>
            <a:t>E3 and Level 1 (30GLH)</a:t>
          </a:r>
          <a:endParaRPr lang="en-US" dirty="0"/>
        </a:p>
      </dgm:t>
    </dgm:pt>
    <dgm:pt modelId="{3E479F03-8CAB-4CF1-A616-12661432E3BD}" type="parTrans" cxnId="{CE80855B-A611-44BE-BA5D-073A2973A514}">
      <dgm:prSet/>
      <dgm:spPr/>
      <dgm:t>
        <a:bodyPr/>
        <a:lstStyle/>
        <a:p>
          <a:endParaRPr lang="en-US"/>
        </a:p>
      </dgm:t>
    </dgm:pt>
    <dgm:pt modelId="{1A745DA3-C4AC-4406-AC07-2760646A5EDA}" type="sibTrans" cxnId="{CE80855B-A611-44BE-BA5D-073A2973A514}">
      <dgm:prSet/>
      <dgm:spPr/>
      <dgm:t>
        <a:bodyPr/>
        <a:lstStyle/>
        <a:p>
          <a:endParaRPr lang="en-US"/>
        </a:p>
      </dgm:t>
    </dgm:pt>
    <dgm:pt modelId="{415EBBB6-79DD-4AC3-BDA6-75E6124C24E1}">
      <dgm:prSet phldrT="[Text]"/>
      <dgm:spPr/>
      <dgm:t>
        <a:bodyPr/>
        <a:lstStyle/>
        <a:p>
          <a:r>
            <a:rPr lang="en-GB" b="1" dirty="0" smtClean="0"/>
            <a:t>Online Branding for Career Success</a:t>
          </a:r>
        </a:p>
        <a:p>
          <a:r>
            <a:rPr lang="en-GB" dirty="0" smtClean="0"/>
            <a:t>Level 2 (10GLH)</a:t>
          </a:r>
          <a:endParaRPr lang="en-US" dirty="0"/>
        </a:p>
      </dgm:t>
    </dgm:pt>
    <dgm:pt modelId="{17E82B3B-C6FE-49CF-BA1D-C46492F50074}" type="parTrans" cxnId="{356D4FDD-748A-4FFB-A6A3-0169FFE2FA11}">
      <dgm:prSet/>
      <dgm:spPr/>
      <dgm:t>
        <a:bodyPr/>
        <a:lstStyle/>
        <a:p>
          <a:endParaRPr lang="en-US"/>
        </a:p>
      </dgm:t>
    </dgm:pt>
    <dgm:pt modelId="{82EC2F8F-C37F-49EB-9CD9-5C41C1FCA05D}" type="sibTrans" cxnId="{356D4FDD-748A-4FFB-A6A3-0169FFE2FA11}">
      <dgm:prSet/>
      <dgm:spPr/>
      <dgm:t>
        <a:bodyPr/>
        <a:lstStyle/>
        <a:p>
          <a:endParaRPr lang="en-US"/>
        </a:p>
      </dgm:t>
    </dgm:pt>
    <dgm:pt modelId="{E77102BD-391D-4B7D-A383-338B0DB02B0F}">
      <dgm:prSet phldrT="[Text]"/>
      <dgm:spPr/>
      <dgm:t>
        <a:bodyPr/>
        <a:lstStyle/>
        <a:p>
          <a:r>
            <a:rPr lang="en-GB" b="1" dirty="0" smtClean="0"/>
            <a:t>Developing your CV </a:t>
          </a:r>
        </a:p>
        <a:p>
          <a:r>
            <a:rPr lang="en-GB" dirty="0" smtClean="0"/>
            <a:t>Level 2 (10GLH)</a:t>
          </a:r>
          <a:endParaRPr lang="en-US" dirty="0"/>
        </a:p>
      </dgm:t>
    </dgm:pt>
    <dgm:pt modelId="{A9E98B1F-F1DD-40DF-90FA-E1BFCE3CD3E7}" type="parTrans" cxnId="{782A123D-7F92-42E5-8BD2-FF45113316BD}">
      <dgm:prSet/>
      <dgm:spPr/>
      <dgm:t>
        <a:bodyPr/>
        <a:lstStyle/>
        <a:p>
          <a:endParaRPr lang="en-US"/>
        </a:p>
      </dgm:t>
    </dgm:pt>
    <dgm:pt modelId="{4F834531-7A7E-4B9C-B060-57373804FA63}" type="sibTrans" cxnId="{782A123D-7F92-42E5-8BD2-FF45113316BD}">
      <dgm:prSet/>
      <dgm:spPr/>
      <dgm:t>
        <a:bodyPr/>
        <a:lstStyle/>
        <a:p>
          <a:endParaRPr lang="en-US"/>
        </a:p>
      </dgm:t>
    </dgm:pt>
    <dgm:pt modelId="{422148BA-7B3C-42AA-82BE-EA854302DFEB}">
      <dgm:prSet phldrT="[Text]"/>
      <dgm:spPr/>
      <dgm:t>
        <a:bodyPr/>
        <a:lstStyle/>
        <a:p>
          <a:r>
            <a:rPr lang="en-GB" b="1" dirty="0" smtClean="0"/>
            <a:t>Managing Transition into Work </a:t>
          </a:r>
        </a:p>
        <a:p>
          <a:r>
            <a:rPr lang="en-GB" dirty="0" smtClean="0"/>
            <a:t>Level 1 and 2 (10GLH)</a:t>
          </a:r>
          <a:endParaRPr lang="en-US" dirty="0"/>
        </a:p>
      </dgm:t>
    </dgm:pt>
    <dgm:pt modelId="{9AF5FBC4-20B3-47A9-B7A1-0CE8FC36192F}" type="parTrans" cxnId="{976FD2E7-AFF3-4680-AC14-A726E4A52B96}">
      <dgm:prSet/>
      <dgm:spPr/>
      <dgm:t>
        <a:bodyPr/>
        <a:lstStyle/>
        <a:p>
          <a:endParaRPr lang="en-US"/>
        </a:p>
      </dgm:t>
    </dgm:pt>
    <dgm:pt modelId="{CB26A264-081A-4DC3-970E-068C65DE200C}" type="sibTrans" cxnId="{976FD2E7-AFF3-4680-AC14-A726E4A52B96}">
      <dgm:prSet/>
      <dgm:spPr/>
      <dgm:t>
        <a:bodyPr/>
        <a:lstStyle/>
        <a:p>
          <a:endParaRPr lang="en-US"/>
        </a:p>
      </dgm:t>
    </dgm:pt>
    <dgm:pt modelId="{F587E1D6-F41C-4B8F-9850-C3D138843430}">
      <dgm:prSet phldrT="[Text]"/>
      <dgm:spPr/>
      <dgm:t>
        <a:bodyPr/>
        <a:lstStyle/>
        <a:p>
          <a:r>
            <a:rPr lang="en-GB" b="1" dirty="0" smtClean="0"/>
            <a:t>How and why Businesses Operate </a:t>
          </a:r>
        </a:p>
        <a:p>
          <a:r>
            <a:rPr lang="en-GB" dirty="0" smtClean="0"/>
            <a:t>Level 1 and 2 (10GLH)</a:t>
          </a:r>
          <a:endParaRPr lang="en-US" dirty="0"/>
        </a:p>
      </dgm:t>
    </dgm:pt>
    <dgm:pt modelId="{D54B907E-224C-4010-8523-9AE6FCE5D52C}" type="parTrans" cxnId="{77EC744B-ED16-443A-9B14-EF65CB706271}">
      <dgm:prSet/>
      <dgm:spPr/>
      <dgm:t>
        <a:bodyPr/>
        <a:lstStyle/>
        <a:p>
          <a:endParaRPr lang="en-US"/>
        </a:p>
      </dgm:t>
    </dgm:pt>
    <dgm:pt modelId="{31B4D703-20BB-438C-8BE0-CF11EF855EC5}" type="sibTrans" cxnId="{77EC744B-ED16-443A-9B14-EF65CB706271}">
      <dgm:prSet/>
      <dgm:spPr/>
      <dgm:t>
        <a:bodyPr/>
        <a:lstStyle/>
        <a:p>
          <a:endParaRPr lang="en-US"/>
        </a:p>
      </dgm:t>
    </dgm:pt>
    <dgm:pt modelId="{AB66ADFD-9109-4310-BD71-4800781C2106}" type="pres">
      <dgm:prSet presAssocID="{5CD2012A-8C32-40DB-B3DC-0D32823744E5}" presName="diagram" presStyleCnt="0">
        <dgm:presLayoutVars>
          <dgm:dir/>
          <dgm:resizeHandles val="exact"/>
        </dgm:presLayoutVars>
      </dgm:prSet>
      <dgm:spPr/>
      <dgm:t>
        <a:bodyPr/>
        <a:lstStyle/>
        <a:p>
          <a:endParaRPr lang="en-US"/>
        </a:p>
      </dgm:t>
    </dgm:pt>
    <dgm:pt modelId="{AF47A8C1-F99E-4044-9CE8-F7ACB3419F4E}" type="pres">
      <dgm:prSet presAssocID="{0CCE323C-D36C-49F0-B4F4-CFB5179CC20B}" presName="node" presStyleLbl="node1" presStyleIdx="0" presStyleCnt="6" custScaleX="166679">
        <dgm:presLayoutVars>
          <dgm:bulletEnabled val="1"/>
        </dgm:presLayoutVars>
      </dgm:prSet>
      <dgm:spPr/>
      <dgm:t>
        <a:bodyPr/>
        <a:lstStyle/>
        <a:p>
          <a:endParaRPr lang="en-US"/>
        </a:p>
      </dgm:t>
    </dgm:pt>
    <dgm:pt modelId="{6EC4C64F-1036-4034-93F2-53973BC2E8EA}" type="pres">
      <dgm:prSet presAssocID="{4397C4F4-BE3E-4794-9FD1-39DAB497C450}" presName="sibTrans" presStyleCnt="0"/>
      <dgm:spPr/>
    </dgm:pt>
    <dgm:pt modelId="{5609992F-85FA-432C-A4AC-93F244851B1E}" type="pres">
      <dgm:prSet presAssocID="{AD884755-287B-423D-A3D0-B7EA091F328F}" presName="node" presStyleLbl="node1" presStyleIdx="1" presStyleCnt="6" custScaleX="166679">
        <dgm:presLayoutVars>
          <dgm:bulletEnabled val="1"/>
        </dgm:presLayoutVars>
      </dgm:prSet>
      <dgm:spPr/>
      <dgm:t>
        <a:bodyPr/>
        <a:lstStyle/>
        <a:p>
          <a:endParaRPr lang="en-US"/>
        </a:p>
      </dgm:t>
    </dgm:pt>
    <dgm:pt modelId="{729797F8-5A9C-4BC5-8E6D-E2F37322E903}" type="pres">
      <dgm:prSet presAssocID="{1A745DA3-C4AC-4406-AC07-2760646A5EDA}" presName="sibTrans" presStyleCnt="0"/>
      <dgm:spPr/>
    </dgm:pt>
    <dgm:pt modelId="{1EE67F9A-3179-49EA-B826-0340BDCA0324}" type="pres">
      <dgm:prSet presAssocID="{415EBBB6-79DD-4AC3-BDA6-75E6124C24E1}" presName="node" presStyleLbl="node1" presStyleIdx="2" presStyleCnt="6" custScaleX="166679">
        <dgm:presLayoutVars>
          <dgm:bulletEnabled val="1"/>
        </dgm:presLayoutVars>
      </dgm:prSet>
      <dgm:spPr/>
      <dgm:t>
        <a:bodyPr/>
        <a:lstStyle/>
        <a:p>
          <a:endParaRPr lang="en-US"/>
        </a:p>
      </dgm:t>
    </dgm:pt>
    <dgm:pt modelId="{A2A16BA3-2735-496B-9BA7-A07D9697798A}" type="pres">
      <dgm:prSet presAssocID="{82EC2F8F-C37F-49EB-9CD9-5C41C1FCA05D}" presName="sibTrans" presStyleCnt="0"/>
      <dgm:spPr/>
    </dgm:pt>
    <dgm:pt modelId="{38D98C25-4C12-4DE3-92F6-93E15CBE357E}" type="pres">
      <dgm:prSet presAssocID="{E77102BD-391D-4B7D-A383-338B0DB02B0F}" presName="node" presStyleLbl="node1" presStyleIdx="3" presStyleCnt="6" custScaleX="166679">
        <dgm:presLayoutVars>
          <dgm:bulletEnabled val="1"/>
        </dgm:presLayoutVars>
      </dgm:prSet>
      <dgm:spPr/>
      <dgm:t>
        <a:bodyPr/>
        <a:lstStyle/>
        <a:p>
          <a:endParaRPr lang="en-US"/>
        </a:p>
      </dgm:t>
    </dgm:pt>
    <dgm:pt modelId="{3B288733-672A-4599-A244-BFB39D8BD194}" type="pres">
      <dgm:prSet presAssocID="{4F834531-7A7E-4B9C-B060-57373804FA63}" presName="sibTrans" presStyleCnt="0"/>
      <dgm:spPr/>
    </dgm:pt>
    <dgm:pt modelId="{6C62D545-C6C2-443F-AF3D-90718BE38944}" type="pres">
      <dgm:prSet presAssocID="{422148BA-7B3C-42AA-82BE-EA854302DFEB}" presName="node" presStyleLbl="node1" presStyleIdx="4" presStyleCnt="6" custScaleX="166679">
        <dgm:presLayoutVars>
          <dgm:bulletEnabled val="1"/>
        </dgm:presLayoutVars>
      </dgm:prSet>
      <dgm:spPr/>
      <dgm:t>
        <a:bodyPr/>
        <a:lstStyle/>
        <a:p>
          <a:endParaRPr lang="en-US"/>
        </a:p>
      </dgm:t>
    </dgm:pt>
    <dgm:pt modelId="{E80D7AEE-7E80-4285-BBDE-AB815ABFBAC9}" type="pres">
      <dgm:prSet presAssocID="{CB26A264-081A-4DC3-970E-068C65DE200C}" presName="sibTrans" presStyleCnt="0"/>
      <dgm:spPr/>
    </dgm:pt>
    <dgm:pt modelId="{817C7BD9-64C5-4692-BDAD-0494E05B58DB}" type="pres">
      <dgm:prSet presAssocID="{F587E1D6-F41C-4B8F-9850-C3D138843430}" presName="node" presStyleLbl="node1" presStyleIdx="5" presStyleCnt="6" custScaleX="166679">
        <dgm:presLayoutVars>
          <dgm:bulletEnabled val="1"/>
        </dgm:presLayoutVars>
      </dgm:prSet>
      <dgm:spPr/>
      <dgm:t>
        <a:bodyPr/>
        <a:lstStyle/>
        <a:p>
          <a:endParaRPr lang="en-US"/>
        </a:p>
      </dgm:t>
    </dgm:pt>
  </dgm:ptLst>
  <dgm:cxnLst>
    <dgm:cxn modelId="{BE5CCB7C-9978-4496-B67A-D085B4CEF7C5}" srcId="{5CD2012A-8C32-40DB-B3DC-0D32823744E5}" destId="{0CCE323C-D36C-49F0-B4F4-CFB5179CC20B}" srcOrd="0" destOrd="0" parTransId="{5BF3CDE7-88C8-44B5-8C75-A5A9BDF5A64D}" sibTransId="{4397C4F4-BE3E-4794-9FD1-39DAB497C450}"/>
    <dgm:cxn modelId="{2E659592-16F6-4118-A516-197FC7513591}" type="presOf" srcId="{0CCE323C-D36C-49F0-B4F4-CFB5179CC20B}" destId="{AF47A8C1-F99E-4044-9CE8-F7ACB3419F4E}" srcOrd="0" destOrd="0" presId="urn:microsoft.com/office/officeart/2005/8/layout/default#1"/>
    <dgm:cxn modelId="{28764C9B-6EF0-4861-A8E6-317260437CD7}" type="presOf" srcId="{E77102BD-391D-4B7D-A383-338B0DB02B0F}" destId="{38D98C25-4C12-4DE3-92F6-93E15CBE357E}" srcOrd="0" destOrd="0" presId="urn:microsoft.com/office/officeart/2005/8/layout/default#1"/>
    <dgm:cxn modelId="{CE80855B-A611-44BE-BA5D-073A2973A514}" srcId="{5CD2012A-8C32-40DB-B3DC-0D32823744E5}" destId="{AD884755-287B-423D-A3D0-B7EA091F328F}" srcOrd="1" destOrd="0" parTransId="{3E479F03-8CAB-4CF1-A616-12661432E3BD}" sibTransId="{1A745DA3-C4AC-4406-AC07-2760646A5EDA}"/>
    <dgm:cxn modelId="{356D4FDD-748A-4FFB-A6A3-0169FFE2FA11}" srcId="{5CD2012A-8C32-40DB-B3DC-0D32823744E5}" destId="{415EBBB6-79DD-4AC3-BDA6-75E6124C24E1}" srcOrd="2" destOrd="0" parTransId="{17E82B3B-C6FE-49CF-BA1D-C46492F50074}" sibTransId="{82EC2F8F-C37F-49EB-9CD9-5C41C1FCA05D}"/>
    <dgm:cxn modelId="{92988CA1-FA37-4197-93F3-A72B2FBFA7D6}" type="presOf" srcId="{AD884755-287B-423D-A3D0-B7EA091F328F}" destId="{5609992F-85FA-432C-A4AC-93F244851B1E}" srcOrd="0" destOrd="0" presId="urn:microsoft.com/office/officeart/2005/8/layout/default#1"/>
    <dgm:cxn modelId="{976FD2E7-AFF3-4680-AC14-A726E4A52B96}" srcId="{5CD2012A-8C32-40DB-B3DC-0D32823744E5}" destId="{422148BA-7B3C-42AA-82BE-EA854302DFEB}" srcOrd="4" destOrd="0" parTransId="{9AF5FBC4-20B3-47A9-B7A1-0CE8FC36192F}" sibTransId="{CB26A264-081A-4DC3-970E-068C65DE200C}"/>
    <dgm:cxn modelId="{5DF3BDEB-2BD7-42D2-AC31-C2297A79DCF9}" type="presOf" srcId="{415EBBB6-79DD-4AC3-BDA6-75E6124C24E1}" destId="{1EE67F9A-3179-49EA-B826-0340BDCA0324}" srcOrd="0" destOrd="0" presId="urn:microsoft.com/office/officeart/2005/8/layout/default#1"/>
    <dgm:cxn modelId="{77EC744B-ED16-443A-9B14-EF65CB706271}" srcId="{5CD2012A-8C32-40DB-B3DC-0D32823744E5}" destId="{F587E1D6-F41C-4B8F-9850-C3D138843430}" srcOrd="5" destOrd="0" parTransId="{D54B907E-224C-4010-8523-9AE6FCE5D52C}" sibTransId="{31B4D703-20BB-438C-8BE0-CF11EF855EC5}"/>
    <dgm:cxn modelId="{E5C96BB4-FA0F-471E-8FB9-EEA43A9B6A07}" type="presOf" srcId="{422148BA-7B3C-42AA-82BE-EA854302DFEB}" destId="{6C62D545-C6C2-443F-AF3D-90718BE38944}" srcOrd="0" destOrd="0" presId="urn:microsoft.com/office/officeart/2005/8/layout/default#1"/>
    <dgm:cxn modelId="{782A123D-7F92-42E5-8BD2-FF45113316BD}" srcId="{5CD2012A-8C32-40DB-B3DC-0D32823744E5}" destId="{E77102BD-391D-4B7D-A383-338B0DB02B0F}" srcOrd="3" destOrd="0" parTransId="{A9E98B1F-F1DD-40DF-90FA-E1BFCE3CD3E7}" sibTransId="{4F834531-7A7E-4B9C-B060-57373804FA63}"/>
    <dgm:cxn modelId="{DD0360E4-B773-4C8B-AD74-5FC5D85D4628}" type="presOf" srcId="{5CD2012A-8C32-40DB-B3DC-0D32823744E5}" destId="{AB66ADFD-9109-4310-BD71-4800781C2106}" srcOrd="0" destOrd="0" presId="urn:microsoft.com/office/officeart/2005/8/layout/default#1"/>
    <dgm:cxn modelId="{CA659E2C-47C4-4A53-8B85-CD8A14C66C1D}" type="presOf" srcId="{F587E1D6-F41C-4B8F-9850-C3D138843430}" destId="{817C7BD9-64C5-4692-BDAD-0494E05B58DB}" srcOrd="0" destOrd="0" presId="urn:microsoft.com/office/officeart/2005/8/layout/default#1"/>
    <dgm:cxn modelId="{7937C363-A421-4359-967E-D8039106BB93}" type="presParOf" srcId="{AB66ADFD-9109-4310-BD71-4800781C2106}" destId="{AF47A8C1-F99E-4044-9CE8-F7ACB3419F4E}" srcOrd="0" destOrd="0" presId="urn:microsoft.com/office/officeart/2005/8/layout/default#1"/>
    <dgm:cxn modelId="{52DC99FD-37D6-43E1-9854-8F988F7BA4B1}" type="presParOf" srcId="{AB66ADFD-9109-4310-BD71-4800781C2106}" destId="{6EC4C64F-1036-4034-93F2-53973BC2E8EA}" srcOrd="1" destOrd="0" presId="urn:microsoft.com/office/officeart/2005/8/layout/default#1"/>
    <dgm:cxn modelId="{1733EB91-0B1E-4746-8E2C-FE64E0AAD65A}" type="presParOf" srcId="{AB66ADFD-9109-4310-BD71-4800781C2106}" destId="{5609992F-85FA-432C-A4AC-93F244851B1E}" srcOrd="2" destOrd="0" presId="urn:microsoft.com/office/officeart/2005/8/layout/default#1"/>
    <dgm:cxn modelId="{075607B6-D7AF-4380-8570-DA7F6A74395A}" type="presParOf" srcId="{AB66ADFD-9109-4310-BD71-4800781C2106}" destId="{729797F8-5A9C-4BC5-8E6D-E2F37322E903}" srcOrd="3" destOrd="0" presId="urn:microsoft.com/office/officeart/2005/8/layout/default#1"/>
    <dgm:cxn modelId="{605FF810-3BA0-490F-94BF-034339E29589}" type="presParOf" srcId="{AB66ADFD-9109-4310-BD71-4800781C2106}" destId="{1EE67F9A-3179-49EA-B826-0340BDCA0324}" srcOrd="4" destOrd="0" presId="urn:microsoft.com/office/officeart/2005/8/layout/default#1"/>
    <dgm:cxn modelId="{BD0C6969-24A2-4950-B39C-6AE0433C17DC}" type="presParOf" srcId="{AB66ADFD-9109-4310-BD71-4800781C2106}" destId="{A2A16BA3-2735-496B-9BA7-A07D9697798A}" srcOrd="5" destOrd="0" presId="urn:microsoft.com/office/officeart/2005/8/layout/default#1"/>
    <dgm:cxn modelId="{7EF4650A-2723-4864-BF0B-46C1B0BB1670}" type="presParOf" srcId="{AB66ADFD-9109-4310-BD71-4800781C2106}" destId="{38D98C25-4C12-4DE3-92F6-93E15CBE357E}" srcOrd="6" destOrd="0" presId="urn:microsoft.com/office/officeart/2005/8/layout/default#1"/>
    <dgm:cxn modelId="{2A259DB5-6972-4F2A-8BD4-08FA01829F87}" type="presParOf" srcId="{AB66ADFD-9109-4310-BD71-4800781C2106}" destId="{3B288733-672A-4599-A244-BFB39D8BD194}" srcOrd="7" destOrd="0" presId="urn:microsoft.com/office/officeart/2005/8/layout/default#1"/>
    <dgm:cxn modelId="{6E05813E-E16E-4EBE-A804-570479F8B7F1}" type="presParOf" srcId="{AB66ADFD-9109-4310-BD71-4800781C2106}" destId="{6C62D545-C6C2-443F-AF3D-90718BE38944}" srcOrd="8" destOrd="0" presId="urn:microsoft.com/office/officeart/2005/8/layout/default#1"/>
    <dgm:cxn modelId="{1089FEC1-0BF7-4C06-B338-529DE4834AEC}" type="presParOf" srcId="{AB66ADFD-9109-4310-BD71-4800781C2106}" destId="{E80D7AEE-7E80-4285-BBDE-AB815ABFBAC9}" srcOrd="9" destOrd="0" presId="urn:microsoft.com/office/officeart/2005/8/layout/default#1"/>
    <dgm:cxn modelId="{C9128839-C1D2-4D49-9E99-CC43FC196A37}" type="presParOf" srcId="{AB66ADFD-9109-4310-BD71-4800781C2106}" destId="{817C7BD9-64C5-4692-BDAD-0494E05B58DB}"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E51FF0-BCE1-4C0A-A8A6-2D2CCDA446E7}"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50DF21F8-5515-4E44-ACAC-2C9445616580}">
      <dgm:prSet phldrT="[Text]"/>
      <dgm:spPr/>
      <dgm:t>
        <a:bodyPr/>
        <a:lstStyle/>
        <a:p>
          <a:r>
            <a:rPr lang="en-GB" b="1" dirty="0" smtClean="0"/>
            <a:t>GLH</a:t>
          </a:r>
          <a:endParaRPr lang="en-US" b="1" dirty="0"/>
        </a:p>
      </dgm:t>
    </dgm:pt>
    <dgm:pt modelId="{D64782E9-0EC9-48AB-90F8-4921795FFAC8}" type="parTrans" cxnId="{1AF19A51-052E-4C95-9CE2-754D654940B2}">
      <dgm:prSet/>
      <dgm:spPr/>
      <dgm:t>
        <a:bodyPr/>
        <a:lstStyle/>
        <a:p>
          <a:endParaRPr lang="en-US"/>
        </a:p>
      </dgm:t>
    </dgm:pt>
    <dgm:pt modelId="{4348B550-A101-4B25-88E3-7D858DF42ADB}" type="sibTrans" cxnId="{1AF19A51-052E-4C95-9CE2-754D654940B2}">
      <dgm:prSet/>
      <dgm:spPr/>
      <dgm:t>
        <a:bodyPr/>
        <a:lstStyle/>
        <a:p>
          <a:endParaRPr lang="en-US"/>
        </a:p>
      </dgm:t>
    </dgm:pt>
    <dgm:pt modelId="{21FE32C0-66BA-4642-91F7-2A66A4AA4DD0}">
      <dgm:prSet phldrT="[Text]"/>
      <dgm:spPr/>
      <dgm:t>
        <a:bodyPr/>
        <a:lstStyle/>
        <a:p>
          <a:r>
            <a:rPr lang="en-GB" dirty="0" smtClean="0">
              <a:solidFill>
                <a:schemeClr val="bg1"/>
              </a:solidFill>
            </a:rPr>
            <a:t>GLH of individual units as some of these have changed even from previous 2016 version.  </a:t>
          </a:r>
          <a:endParaRPr lang="en-US" dirty="0">
            <a:solidFill>
              <a:schemeClr val="bg1"/>
            </a:solidFill>
          </a:endParaRPr>
        </a:p>
      </dgm:t>
    </dgm:pt>
    <dgm:pt modelId="{15E77F3E-BC77-40CB-A308-0572D5582541}" type="parTrans" cxnId="{77FD3593-C7E5-4D27-B972-4DA0ABFDB4BD}">
      <dgm:prSet/>
      <dgm:spPr/>
      <dgm:t>
        <a:bodyPr/>
        <a:lstStyle/>
        <a:p>
          <a:endParaRPr lang="en-US"/>
        </a:p>
      </dgm:t>
    </dgm:pt>
    <dgm:pt modelId="{72F69DB1-D53D-43B5-9DC4-8E700672D98C}" type="sibTrans" cxnId="{77FD3593-C7E5-4D27-B972-4DA0ABFDB4BD}">
      <dgm:prSet/>
      <dgm:spPr/>
      <dgm:t>
        <a:bodyPr/>
        <a:lstStyle/>
        <a:p>
          <a:endParaRPr lang="en-US"/>
        </a:p>
      </dgm:t>
    </dgm:pt>
    <dgm:pt modelId="{FADB60DD-369B-4B72-A406-94509377ABF0}">
      <dgm:prSet phldrT="[Text]"/>
      <dgm:spPr/>
      <dgm:t>
        <a:bodyPr/>
        <a:lstStyle/>
        <a:p>
          <a:r>
            <a:rPr lang="en-GB" dirty="0" smtClean="0">
              <a:solidFill>
                <a:schemeClr val="bg1"/>
              </a:solidFill>
            </a:rPr>
            <a:t>GLH of each qualification.  You may have to do more units.</a:t>
          </a:r>
          <a:endParaRPr lang="en-US" dirty="0">
            <a:solidFill>
              <a:schemeClr val="bg1"/>
            </a:solidFill>
          </a:endParaRPr>
        </a:p>
      </dgm:t>
    </dgm:pt>
    <dgm:pt modelId="{BAECD99D-77BD-4FC8-94C3-1AA243832E32}" type="parTrans" cxnId="{096663B6-5BBD-4E3A-A5C5-54595C4B5AA8}">
      <dgm:prSet/>
      <dgm:spPr/>
      <dgm:t>
        <a:bodyPr/>
        <a:lstStyle/>
        <a:p>
          <a:endParaRPr lang="en-US"/>
        </a:p>
      </dgm:t>
    </dgm:pt>
    <dgm:pt modelId="{C6DA99C5-B67C-4E24-B1C4-57DCE6A79AE1}" type="sibTrans" cxnId="{096663B6-5BBD-4E3A-A5C5-54595C4B5AA8}">
      <dgm:prSet/>
      <dgm:spPr/>
      <dgm:t>
        <a:bodyPr/>
        <a:lstStyle/>
        <a:p>
          <a:endParaRPr lang="en-US"/>
        </a:p>
      </dgm:t>
    </dgm:pt>
    <dgm:pt modelId="{A9420142-7214-4EF0-99A4-62B23B80BE60}">
      <dgm:prSet phldrT="[Text]"/>
      <dgm:spPr/>
      <dgm:t>
        <a:bodyPr/>
        <a:lstStyle/>
        <a:p>
          <a:r>
            <a:rPr lang="en-GB" b="1" dirty="0" smtClean="0"/>
            <a:t>Units</a:t>
          </a:r>
          <a:endParaRPr lang="en-US" b="1" dirty="0"/>
        </a:p>
      </dgm:t>
    </dgm:pt>
    <dgm:pt modelId="{A88E3048-CBDA-44B9-903C-56E881E0FA11}" type="parTrans" cxnId="{9178B805-81D9-4D6B-B968-5DF4769A58ED}">
      <dgm:prSet/>
      <dgm:spPr/>
      <dgm:t>
        <a:bodyPr/>
        <a:lstStyle/>
        <a:p>
          <a:endParaRPr lang="en-US"/>
        </a:p>
      </dgm:t>
    </dgm:pt>
    <dgm:pt modelId="{9F514986-6E7E-49C3-89B8-22A3CA77E294}" type="sibTrans" cxnId="{9178B805-81D9-4D6B-B968-5DF4769A58ED}">
      <dgm:prSet/>
      <dgm:spPr/>
      <dgm:t>
        <a:bodyPr/>
        <a:lstStyle/>
        <a:p>
          <a:endParaRPr lang="en-US"/>
        </a:p>
      </dgm:t>
    </dgm:pt>
    <dgm:pt modelId="{7C9046B1-9E3C-4513-9C22-389B345FF8E4}">
      <dgm:prSet phldrT="[Text]"/>
      <dgm:spPr/>
      <dgm:t>
        <a:bodyPr/>
        <a:lstStyle/>
        <a:p>
          <a:r>
            <a:rPr lang="en-GB" dirty="0" smtClean="0">
              <a:solidFill>
                <a:schemeClr val="bg1"/>
              </a:solidFill>
            </a:rPr>
            <a:t>Some have changed  outcomes from the 2011 version.  The Learning outcomes and assessment criteria have </a:t>
          </a:r>
          <a:r>
            <a:rPr lang="en-GB" b="1" dirty="0" smtClean="0">
              <a:solidFill>
                <a:schemeClr val="bg1"/>
              </a:solidFill>
            </a:rPr>
            <a:t>not </a:t>
          </a:r>
          <a:r>
            <a:rPr lang="en-GB" dirty="0" smtClean="0">
              <a:solidFill>
                <a:schemeClr val="bg1"/>
              </a:solidFill>
            </a:rPr>
            <a:t>changed from the version shared in 2016, however. </a:t>
          </a:r>
          <a:endParaRPr lang="en-US" dirty="0">
            <a:solidFill>
              <a:schemeClr val="bg1"/>
            </a:solidFill>
          </a:endParaRPr>
        </a:p>
      </dgm:t>
    </dgm:pt>
    <dgm:pt modelId="{716AD9B0-DE39-4819-89CC-EE715234DEF3}" type="parTrans" cxnId="{AB4C8231-8C64-4A09-B0D9-0E01B0746331}">
      <dgm:prSet/>
      <dgm:spPr/>
      <dgm:t>
        <a:bodyPr/>
        <a:lstStyle/>
        <a:p>
          <a:endParaRPr lang="en-US"/>
        </a:p>
      </dgm:t>
    </dgm:pt>
    <dgm:pt modelId="{3C72E7AE-1AEA-4FF0-8273-8F3000849CB2}" type="sibTrans" cxnId="{AB4C8231-8C64-4A09-B0D9-0E01B0746331}">
      <dgm:prSet/>
      <dgm:spPr/>
      <dgm:t>
        <a:bodyPr/>
        <a:lstStyle/>
        <a:p>
          <a:endParaRPr lang="en-US"/>
        </a:p>
      </dgm:t>
    </dgm:pt>
    <dgm:pt modelId="{A42F4F7D-D14C-4E15-9108-92A1F1C7B9D7}">
      <dgm:prSet phldrT="[Text]"/>
      <dgm:spPr/>
      <dgm:t>
        <a:bodyPr/>
        <a:lstStyle/>
        <a:p>
          <a:r>
            <a:rPr lang="en-GB" b="1" dirty="0" smtClean="0"/>
            <a:t>Guidance</a:t>
          </a:r>
          <a:endParaRPr lang="en-US" b="1" dirty="0"/>
        </a:p>
      </dgm:t>
    </dgm:pt>
    <dgm:pt modelId="{EF5641A4-11CF-4463-947E-9CBD8E523B65}" type="parTrans" cxnId="{35F26A7F-D694-462C-975C-C76178E2680D}">
      <dgm:prSet/>
      <dgm:spPr/>
      <dgm:t>
        <a:bodyPr/>
        <a:lstStyle/>
        <a:p>
          <a:endParaRPr lang="en-US"/>
        </a:p>
      </dgm:t>
    </dgm:pt>
    <dgm:pt modelId="{9A925D27-BB1D-435B-87F2-ADCC57A9FEE4}" type="sibTrans" cxnId="{35F26A7F-D694-462C-975C-C76178E2680D}">
      <dgm:prSet/>
      <dgm:spPr/>
      <dgm:t>
        <a:bodyPr/>
        <a:lstStyle/>
        <a:p>
          <a:endParaRPr lang="en-US"/>
        </a:p>
      </dgm:t>
    </dgm:pt>
    <dgm:pt modelId="{BC658D9B-3A79-4FF4-AA8E-35B804595EDC}">
      <dgm:prSet phldrT="[Text]"/>
      <dgm:spPr/>
      <dgm:t>
        <a:bodyPr/>
        <a:lstStyle/>
        <a:p>
          <a:r>
            <a:rPr lang="en-GB" dirty="0" smtClean="0">
              <a:solidFill>
                <a:schemeClr val="bg1"/>
              </a:solidFill>
            </a:rPr>
            <a:t>Even when the Learning Outcomes and assessment criteria are the same you must carefully check the assessment guidance to make sure you are meeting all requirements.</a:t>
          </a:r>
          <a:endParaRPr lang="en-US" dirty="0">
            <a:solidFill>
              <a:schemeClr val="bg1"/>
            </a:solidFill>
          </a:endParaRPr>
        </a:p>
      </dgm:t>
    </dgm:pt>
    <dgm:pt modelId="{074B697D-9917-4948-A3A9-D60778286BC7}" type="parTrans" cxnId="{4FFD603A-DE17-4195-B700-C02F60BFC711}">
      <dgm:prSet/>
      <dgm:spPr/>
      <dgm:t>
        <a:bodyPr/>
        <a:lstStyle/>
        <a:p>
          <a:endParaRPr lang="en-US"/>
        </a:p>
      </dgm:t>
    </dgm:pt>
    <dgm:pt modelId="{97787EA4-2834-40D6-B7E6-0CD1B90FCB0F}" type="sibTrans" cxnId="{4FFD603A-DE17-4195-B700-C02F60BFC711}">
      <dgm:prSet/>
      <dgm:spPr/>
      <dgm:t>
        <a:bodyPr/>
        <a:lstStyle/>
        <a:p>
          <a:endParaRPr lang="en-US"/>
        </a:p>
      </dgm:t>
    </dgm:pt>
    <dgm:pt modelId="{4D4E202D-94E8-46D7-A21D-92E7B4AF4C66}" type="pres">
      <dgm:prSet presAssocID="{9EE51FF0-BCE1-4C0A-A8A6-2D2CCDA446E7}" presName="linearFlow" presStyleCnt="0">
        <dgm:presLayoutVars>
          <dgm:dir/>
          <dgm:animLvl val="lvl"/>
          <dgm:resizeHandles val="exact"/>
        </dgm:presLayoutVars>
      </dgm:prSet>
      <dgm:spPr/>
      <dgm:t>
        <a:bodyPr/>
        <a:lstStyle/>
        <a:p>
          <a:endParaRPr lang="en-US"/>
        </a:p>
      </dgm:t>
    </dgm:pt>
    <dgm:pt modelId="{A924255C-E5F4-4EC2-9C70-47A57512D4BA}" type="pres">
      <dgm:prSet presAssocID="{50DF21F8-5515-4E44-ACAC-2C9445616580}" presName="composite" presStyleCnt="0"/>
      <dgm:spPr/>
    </dgm:pt>
    <dgm:pt modelId="{9AF37180-52D7-4569-8AFD-DE7A94B54C5A}" type="pres">
      <dgm:prSet presAssocID="{50DF21F8-5515-4E44-ACAC-2C9445616580}" presName="parentText" presStyleLbl="alignNode1" presStyleIdx="0" presStyleCnt="3">
        <dgm:presLayoutVars>
          <dgm:chMax val="1"/>
          <dgm:bulletEnabled val="1"/>
        </dgm:presLayoutVars>
      </dgm:prSet>
      <dgm:spPr/>
      <dgm:t>
        <a:bodyPr/>
        <a:lstStyle/>
        <a:p>
          <a:endParaRPr lang="en-US"/>
        </a:p>
      </dgm:t>
    </dgm:pt>
    <dgm:pt modelId="{FC07562C-A6AB-49EE-A51F-8BD5B8E8C080}" type="pres">
      <dgm:prSet presAssocID="{50DF21F8-5515-4E44-ACAC-2C9445616580}" presName="descendantText" presStyleLbl="alignAcc1" presStyleIdx="0" presStyleCnt="3">
        <dgm:presLayoutVars>
          <dgm:bulletEnabled val="1"/>
        </dgm:presLayoutVars>
      </dgm:prSet>
      <dgm:spPr/>
      <dgm:t>
        <a:bodyPr/>
        <a:lstStyle/>
        <a:p>
          <a:endParaRPr lang="en-US"/>
        </a:p>
      </dgm:t>
    </dgm:pt>
    <dgm:pt modelId="{3EA230BB-89A7-4646-A627-D1BC3D03680E}" type="pres">
      <dgm:prSet presAssocID="{4348B550-A101-4B25-88E3-7D858DF42ADB}" presName="sp" presStyleCnt="0"/>
      <dgm:spPr/>
    </dgm:pt>
    <dgm:pt modelId="{EDB4E7FE-ED32-41EE-83C4-C4207DC6D022}" type="pres">
      <dgm:prSet presAssocID="{A9420142-7214-4EF0-99A4-62B23B80BE60}" presName="composite" presStyleCnt="0"/>
      <dgm:spPr/>
    </dgm:pt>
    <dgm:pt modelId="{C01AD848-355C-4BBB-9443-2083ACFBEA0A}" type="pres">
      <dgm:prSet presAssocID="{A9420142-7214-4EF0-99A4-62B23B80BE60}" presName="parentText" presStyleLbl="alignNode1" presStyleIdx="1" presStyleCnt="3">
        <dgm:presLayoutVars>
          <dgm:chMax val="1"/>
          <dgm:bulletEnabled val="1"/>
        </dgm:presLayoutVars>
      </dgm:prSet>
      <dgm:spPr/>
      <dgm:t>
        <a:bodyPr/>
        <a:lstStyle/>
        <a:p>
          <a:endParaRPr lang="en-US"/>
        </a:p>
      </dgm:t>
    </dgm:pt>
    <dgm:pt modelId="{169A988D-017D-4B95-8B70-BDE1E2086B89}" type="pres">
      <dgm:prSet presAssocID="{A9420142-7214-4EF0-99A4-62B23B80BE60}" presName="descendantText" presStyleLbl="alignAcc1" presStyleIdx="1" presStyleCnt="3">
        <dgm:presLayoutVars>
          <dgm:bulletEnabled val="1"/>
        </dgm:presLayoutVars>
      </dgm:prSet>
      <dgm:spPr/>
      <dgm:t>
        <a:bodyPr/>
        <a:lstStyle/>
        <a:p>
          <a:endParaRPr lang="en-US"/>
        </a:p>
      </dgm:t>
    </dgm:pt>
    <dgm:pt modelId="{1BC99074-DADB-489D-9354-1A9D08A067E9}" type="pres">
      <dgm:prSet presAssocID="{9F514986-6E7E-49C3-89B8-22A3CA77E294}" presName="sp" presStyleCnt="0"/>
      <dgm:spPr/>
    </dgm:pt>
    <dgm:pt modelId="{30633061-F21D-4D18-B92C-2CAD6F9DC2E0}" type="pres">
      <dgm:prSet presAssocID="{A42F4F7D-D14C-4E15-9108-92A1F1C7B9D7}" presName="composite" presStyleCnt="0"/>
      <dgm:spPr/>
    </dgm:pt>
    <dgm:pt modelId="{B0EBAEC7-031E-4866-90C4-98AE1E4D0D50}" type="pres">
      <dgm:prSet presAssocID="{A42F4F7D-D14C-4E15-9108-92A1F1C7B9D7}" presName="parentText" presStyleLbl="alignNode1" presStyleIdx="2" presStyleCnt="3">
        <dgm:presLayoutVars>
          <dgm:chMax val="1"/>
          <dgm:bulletEnabled val="1"/>
        </dgm:presLayoutVars>
      </dgm:prSet>
      <dgm:spPr/>
      <dgm:t>
        <a:bodyPr/>
        <a:lstStyle/>
        <a:p>
          <a:endParaRPr lang="en-US"/>
        </a:p>
      </dgm:t>
    </dgm:pt>
    <dgm:pt modelId="{4EA5FEE5-B3C4-4B46-AED0-4627673B3584}" type="pres">
      <dgm:prSet presAssocID="{A42F4F7D-D14C-4E15-9108-92A1F1C7B9D7}" presName="descendantText" presStyleLbl="alignAcc1" presStyleIdx="2" presStyleCnt="3">
        <dgm:presLayoutVars>
          <dgm:bulletEnabled val="1"/>
        </dgm:presLayoutVars>
      </dgm:prSet>
      <dgm:spPr/>
      <dgm:t>
        <a:bodyPr/>
        <a:lstStyle/>
        <a:p>
          <a:endParaRPr lang="en-US"/>
        </a:p>
      </dgm:t>
    </dgm:pt>
  </dgm:ptLst>
  <dgm:cxnLst>
    <dgm:cxn modelId="{9210D775-2909-4B79-B589-749D9276C46B}" type="presOf" srcId="{A42F4F7D-D14C-4E15-9108-92A1F1C7B9D7}" destId="{B0EBAEC7-031E-4866-90C4-98AE1E4D0D50}" srcOrd="0" destOrd="0" presId="urn:microsoft.com/office/officeart/2005/8/layout/chevron2"/>
    <dgm:cxn modelId="{0DFB3216-0A02-4E82-A49D-18BE4987374D}" type="presOf" srcId="{50DF21F8-5515-4E44-ACAC-2C9445616580}" destId="{9AF37180-52D7-4569-8AFD-DE7A94B54C5A}" srcOrd="0" destOrd="0" presId="urn:microsoft.com/office/officeart/2005/8/layout/chevron2"/>
    <dgm:cxn modelId="{EA1CBE02-DCE7-4F02-9F09-D8223057A90C}" type="presOf" srcId="{A9420142-7214-4EF0-99A4-62B23B80BE60}" destId="{C01AD848-355C-4BBB-9443-2083ACFBEA0A}" srcOrd="0" destOrd="0" presId="urn:microsoft.com/office/officeart/2005/8/layout/chevron2"/>
    <dgm:cxn modelId="{9D4FE981-80C4-439C-B94F-606A36E7DBAF}" type="presOf" srcId="{21FE32C0-66BA-4642-91F7-2A66A4AA4DD0}" destId="{FC07562C-A6AB-49EE-A51F-8BD5B8E8C080}" srcOrd="0" destOrd="0" presId="urn:microsoft.com/office/officeart/2005/8/layout/chevron2"/>
    <dgm:cxn modelId="{1AF19A51-052E-4C95-9CE2-754D654940B2}" srcId="{9EE51FF0-BCE1-4C0A-A8A6-2D2CCDA446E7}" destId="{50DF21F8-5515-4E44-ACAC-2C9445616580}" srcOrd="0" destOrd="0" parTransId="{D64782E9-0EC9-48AB-90F8-4921795FFAC8}" sibTransId="{4348B550-A101-4B25-88E3-7D858DF42ADB}"/>
    <dgm:cxn modelId="{77FD3593-C7E5-4D27-B972-4DA0ABFDB4BD}" srcId="{50DF21F8-5515-4E44-ACAC-2C9445616580}" destId="{21FE32C0-66BA-4642-91F7-2A66A4AA4DD0}" srcOrd="0" destOrd="0" parTransId="{15E77F3E-BC77-40CB-A308-0572D5582541}" sibTransId="{72F69DB1-D53D-43B5-9DC4-8E700672D98C}"/>
    <dgm:cxn modelId="{AB4C8231-8C64-4A09-B0D9-0E01B0746331}" srcId="{A9420142-7214-4EF0-99A4-62B23B80BE60}" destId="{7C9046B1-9E3C-4513-9C22-389B345FF8E4}" srcOrd="0" destOrd="0" parTransId="{716AD9B0-DE39-4819-89CC-EE715234DEF3}" sibTransId="{3C72E7AE-1AEA-4FF0-8273-8F3000849CB2}"/>
    <dgm:cxn modelId="{1589BA32-99C2-4FCE-BC6A-6B4177A89653}" type="presOf" srcId="{9EE51FF0-BCE1-4C0A-A8A6-2D2CCDA446E7}" destId="{4D4E202D-94E8-46D7-A21D-92E7B4AF4C66}" srcOrd="0" destOrd="0" presId="urn:microsoft.com/office/officeart/2005/8/layout/chevron2"/>
    <dgm:cxn modelId="{096663B6-5BBD-4E3A-A5C5-54595C4B5AA8}" srcId="{50DF21F8-5515-4E44-ACAC-2C9445616580}" destId="{FADB60DD-369B-4B72-A406-94509377ABF0}" srcOrd="1" destOrd="0" parTransId="{BAECD99D-77BD-4FC8-94C3-1AA243832E32}" sibTransId="{C6DA99C5-B67C-4E24-B1C4-57DCE6A79AE1}"/>
    <dgm:cxn modelId="{A7DB8FA6-B04D-4F7F-B3D7-A25A45C41CE8}" type="presOf" srcId="{7C9046B1-9E3C-4513-9C22-389B345FF8E4}" destId="{169A988D-017D-4B95-8B70-BDE1E2086B89}" srcOrd="0" destOrd="0" presId="urn:microsoft.com/office/officeart/2005/8/layout/chevron2"/>
    <dgm:cxn modelId="{448D7CA4-1040-496B-B8BD-11B3D97F4F76}" type="presOf" srcId="{BC658D9B-3A79-4FF4-AA8E-35B804595EDC}" destId="{4EA5FEE5-B3C4-4B46-AED0-4627673B3584}" srcOrd="0" destOrd="0" presId="urn:microsoft.com/office/officeart/2005/8/layout/chevron2"/>
    <dgm:cxn modelId="{35F26A7F-D694-462C-975C-C76178E2680D}" srcId="{9EE51FF0-BCE1-4C0A-A8A6-2D2CCDA446E7}" destId="{A42F4F7D-D14C-4E15-9108-92A1F1C7B9D7}" srcOrd="2" destOrd="0" parTransId="{EF5641A4-11CF-4463-947E-9CBD8E523B65}" sibTransId="{9A925D27-BB1D-435B-87F2-ADCC57A9FEE4}"/>
    <dgm:cxn modelId="{4FFD603A-DE17-4195-B700-C02F60BFC711}" srcId="{A42F4F7D-D14C-4E15-9108-92A1F1C7B9D7}" destId="{BC658D9B-3A79-4FF4-AA8E-35B804595EDC}" srcOrd="0" destOrd="0" parTransId="{074B697D-9917-4948-A3A9-D60778286BC7}" sibTransId="{97787EA4-2834-40D6-B7E6-0CD1B90FCB0F}"/>
    <dgm:cxn modelId="{E12D5714-765C-4C57-8ED5-AFDB94EEFB6A}" type="presOf" srcId="{FADB60DD-369B-4B72-A406-94509377ABF0}" destId="{FC07562C-A6AB-49EE-A51F-8BD5B8E8C080}" srcOrd="0" destOrd="1" presId="urn:microsoft.com/office/officeart/2005/8/layout/chevron2"/>
    <dgm:cxn modelId="{9178B805-81D9-4D6B-B968-5DF4769A58ED}" srcId="{9EE51FF0-BCE1-4C0A-A8A6-2D2CCDA446E7}" destId="{A9420142-7214-4EF0-99A4-62B23B80BE60}" srcOrd="1" destOrd="0" parTransId="{A88E3048-CBDA-44B9-903C-56E881E0FA11}" sibTransId="{9F514986-6E7E-49C3-89B8-22A3CA77E294}"/>
    <dgm:cxn modelId="{2C275B47-CD1E-407C-A8E1-DF2845D6AC1A}" type="presParOf" srcId="{4D4E202D-94E8-46D7-A21D-92E7B4AF4C66}" destId="{A924255C-E5F4-4EC2-9C70-47A57512D4BA}" srcOrd="0" destOrd="0" presId="urn:microsoft.com/office/officeart/2005/8/layout/chevron2"/>
    <dgm:cxn modelId="{CD53E037-17D1-454D-B47C-8B7F26C8232F}" type="presParOf" srcId="{A924255C-E5F4-4EC2-9C70-47A57512D4BA}" destId="{9AF37180-52D7-4569-8AFD-DE7A94B54C5A}" srcOrd="0" destOrd="0" presId="urn:microsoft.com/office/officeart/2005/8/layout/chevron2"/>
    <dgm:cxn modelId="{5C22D786-DBB7-4913-8F31-277776FA3F86}" type="presParOf" srcId="{A924255C-E5F4-4EC2-9C70-47A57512D4BA}" destId="{FC07562C-A6AB-49EE-A51F-8BD5B8E8C080}" srcOrd="1" destOrd="0" presId="urn:microsoft.com/office/officeart/2005/8/layout/chevron2"/>
    <dgm:cxn modelId="{717A2730-1C81-48D6-957A-1AB2BFC453A8}" type="presParOf" srcId="{4D4E202D-94E8-46D7-A21D-92E7B4AF4C66}" destId="{3EA230BB-89A7-4646-A627-D1BC3D03680E}" srcOrd="1" destOrd="0" presId="urn:microsoft.com/office/officeart/2005/8/layout/chevron2"/>
    <dgm:cxn modelId="{6D8B0D77-9FBD-4A62-B942-F1C8CC383C15}" type="presParOf" srcId="{4D4E202D-94E8-46D7-A21D-92E7B4AF4C66}" destId="{EDB4E7FE-ED32-41EE-83C4-C4207DC6D022}" srcOrd="2" destOrd="0" presId="urn:microsoft.com/office/officeart/2005/8/layout/chevron2"/>
    <dgm:cxn modelId="{5E68A4EF-832E-4330-B5CF-DF1133536BF3}" type="presParOf" srcId="{EDB4E7FE-ED32-41EE-83C4-C4207DC6D022}" destId="{C01AD848-355C-4BBB-9443-2083ACFBEA0A}" srcOrd="0" destOrd="0" presId="urn:microsoft.com/office/officeart/2005/8/layout/chevron2"/>
    <dgm:cxn modelId="{B84B0406-31A7-4A99-B6AC-4F0D43A1E049}" type="presParOf" srcId="{EDB4E7FE-ED32-41EE-83C4-C4207DC6D022}" destId="{169A988D-017D-4B95-8B70-BDE1E2086B89}" srcOrd="1" destOrd="0" presId="urn:microsoft.com/office/officeart/2005/8/layout/chevron2"/>
    <dgm:cxn modelId="{07C09D54-9C5F-4FEE-9B17-5F8199E7C6B0}" type="presParOf" srcId="{4D4E202D-94E8-46D7-A21D-92E7B4AF4C66}" destId="{1BC99074-DADB-489D-9354-1A9D08A067E9}" srcOrd="3" destOrd="0" presId="urn:microsoft.com/office/officeart/2005/8/layout/chevron2"/>
    <dgm:cxn modelId="{47A39054-0889-44CA-A6C6-6E3B23C25544}" type="presParOf" srcId="{4D4E202D-94E8-46D7-A21D-92E7B4AF4C66}" destId="{30633061-F21D-4D18-B92C-2CAD6F9DC2E0}" srcOrd="4" destOrd="0" presId="urn:microsoft.com/office/officeart/2005/8/layout/chevron2"/>
    <dgm:cxn modelId="{BC080739-E47E-46DD-9053-CE651DD76910}" type="presParOf" srcId="{30633061-F21D-4D18-B92C-2CAD6F9DC2E0}" destId="{B0EBAEC7-031E-4866-90C4-98AE1E4D0D50}" srcOrd="0" destOrd="0" presId="urn:microsoft.com/office/officeart/2005/8/layout/chevron2"/>
    <dgm:cxn modelId="{C1A3264B-275B-4FB9-99DA-E54AAA40E985}" type="presParOf" srcId="{30633061-F21D-4D18-B92C-2CAD6F9DC2E0}" destId="{4EA5FEE5-B3C4-4B46-AED0-4627673B358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C1613-CC1F-4175-B811-19D342BE37C3}">
      <dsp:nvSpPr>
        <dsp:cNvPr id="0" name=""/>
        <dsp:cNvSpPr/>
      </dsp:nvSpPr>
      <dsp:spPr>
        <a:xfrm rot="16200000">
          <a:off x="666753" y="-658092"/>
          <a:ext cx="2266892" cy="3600400"/>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GB" sz="2200" b="1" kern="1200" dirty="0" smtClean="0"/>
            <a:t>Qualifications available in different sizes at Entry to Level 2</a:t>
          </a:r>
          <a:endParaRPr lang="en-US" sz="2200" b="1" kern="1200" dirty="0"/>
        </a:p>
      </dsp:txBody>
      <dsp:txXfrm rot="5400000">
        <a:off x="0" y="8661"/>
        <a:ext cx="3600400" cy="1700169"/>
      </dsp:txXfrm>
    </dsp:sp>
    <dsp:sp modelId="{834DD99E-4306-4E67-9AD3-433AF33AA2AD}">
      <dsp:nvSpPr>
        <dsp:cNvPr id="0" name=""/>
        <dsp:cNvSpPr/>
      </dsp:nvSpPr>
      <dsp:spPr>
        <a:xfrm>
          <a:off x="3600400" y="8661"/>
          <a:ext cx="3600400" cy="2232248"/>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GB" sz="2200" b="1" kern="1200" dirty="0" smtClean="0"/>
            <a:t>A wide range of choice of different, up to date units with a flexible rule of combination</a:t>
          </a:r>
          <a:endParaRPr lang="en-US" sz="2200" b="1" kern="1200" dirty="0"/>
        </a:p>
      </dsp:txBody>
      <dsp:txXfrm>
        <a:off x="3600400" y="8661"/>
        <a:ext cx="3600400" cy="1674186"/>
      </dsp:txXfrm>
    </dsp:sp>
    <dsp:sp modelId="{F5C46143-F8E5-46D3-96EA-CD5307EB6568}">
      <dsp:nvSpPr>
        <dsp:cNvPr id="0" name=""/>
        <dsp:cNvSpPr/>
      </dsp:nvSpPr>
      <dsp:spPr>
        <a:xfrm rot="10800000">
          <a:off x="0" y="2240909"/>
          <a:ext cx="3600400" cy="2232248"/>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GB" sz="2200" b="1" kern="1200" dirty="0" smtClean="0"/>
            <a:t>Assessment is entirely internal and adaptable to programme and centre requirements</a:t>
          </a:r>
          <a:endParaRPr lang="en-US" sz="2200" b="1" kern="1200" dirty="0"/>
        </a:p>
      </dsp:txBody>
      <dsp:txXfrm rot="10800000">
        <a:off x="0" y="2798971"/>
        <a:ext cx="3600400" cy="1674186"/>
      </dsp:txXfrm>
    </dsp:sp>
    <dsp:sp modelId="{AF91078A-E70B-4D2B-B586-1117B8EBD7AC}">
      <dsp:nvSpPr>
        <dsp:cNvPr id="0" name=""/>
        <dsp:cNvSpPr/>
      </dsp:nvSpPr>
      <dsp:spPr>
        <a:xfrm rot="5400000">
          <a:off x="4284475" y="1556833"/>
          <a:ext cx="2232248" cy="3600400"/>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GB" sz="2200" b="1" kern="1200" dirty="0" smtClean="0"/>
            <a:t>Learners can be entered for </a:t>
          </a:r>
          <a:r>
            <a:rPr lang="en-GB" sz="2200" b="1" kern="1200" dirty="0" err="1" smtClean="0"/>
            <a:t>Workskills</a:t>
          </a:r>
          <a:r>
            <a:rPr lang="en-GB" sz="2200" b="1" kern="1200" dirty="0" smtClean="0"/>
            <a:t> and Certificated throughout the whole year</a:t>
          </a:r>
          <a:endParaRPr lang="en-US" sz="2200" b="1" kern="1200" dirty="0"/>
        </a:p>
      </dsp:txBody>
      <dsp:txXfrm rot="-5400000">
        <a:off x="3600399" y="2798971"/>
        <a:ext cx="3600400" cy="1674186"/>
      </dsp:txXfrm>
    </dsp:sp>
    <dsp:sp modelId="{994FA934-DF5D-42C7-AFBE-62F8DBA0EAC1}">
      <dsp:nvSpPr>
        <dsp:cNvPr id="0" name=""/>
        <dsp:cNvSpPr/>
      </dsp:nvSpPr>
      <dsp:spPr>
        <a:xfrm>
          <a:off x="2520279" y="1674186"/>
          <a:ext cx="2160240" cy="1116124"/>
        </a:xfrm>
        <a:prstGeom prst="roundRect">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Meeting learner needs</a:t>
          </a:r>
          <a:endParaRPr lang="en-US" sz="2200" kern="1200" dirty="0"/>
        </a:p>
      </dsp:txBody>
      <dsp:txXfrm>
        <a:off x="2574764" y="1728671"/>
        <a:ext cx="2051270" cy="1007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7A8C1-F99E-4044-9CE8-F7ACB3419F4E}">
      <dsp:nvSpPr>
        <dsp:cNvPr id="0" name=""/>
        <dsp:cNvSpPr/>
      </dsp:nvSpPr>
      <dsp:spPr>
        <a:xfrm>
          <a:off x="437288" y="797"/>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Supporting Employability and Personal Effectiveness  </a:t>
          </a:r>
        </a:p>
        <a:p>
          <a:pPr lvl="0" algn="ctr" defTabSz="844550">
            <a:lnSpc>
              <a:spcPct val="90000"/>
            </a:lnSpc>
            <a:spcBef>
              <a:spcPct val="0"/>
            </a:spcBef>
            <a:spcAft>
              <a:spcPct val="35000"/>
            </a:spcAft>
          </a:pPr>
          <a:r>
            <a:rPr lang="en-GB" sz="1900" kern="1200" dirty="0" smtClean="0"/>
            <a:t>Level 1 (50GLH)</a:t>
          </a:r>
          <a:endParaRPr lang="en-US" sz="1900" kern="1200" dirty="0"/>
        </a:p>
      </dsp:txBody>
      <dsp:txXfrm>
        <a:off x="437288" y="797"/>
        <a:ext cx="3385587" cy="1218721"/>
      </dsp:txXfrm>
    </dsp:sp>
    <dsp:sp modelId="{5609992F-85FA-432C-A4AC-93F244851B1E}">
      <dsp:nvSpPr>
        <dsp:cNvPr id="0" name=""/>
        <dsp:cNvSpPr/>
      </dsp:nvSpPr>
      <dsp:spPr>
        <a:xfrm>
          <a:off x="4025996" y="797"/>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Personal Behaviour for Success  </a:t>
          </a:r>
        </a:p>
        <a:p>
          <a:pPr lvl="0" algn="ctr" defTabSz="844550">
            <a:lnSpc>
              <a:spcPct val="90000"/>
            </a:lnSpc>
            <a:spcBef>
              <a:spcPct val="0"/>
            </a:spcBef>
            <a:spcAft>
              <a:spcPct val="35000"/>
            </a:spcAft>
          </a:pPr>
          <a:r>
            <a:rPr lang="en-GB" sz="1900" kern="1200" dirty="0" smtClean="0"/>
            <a:t>E3 and Level 1 (30GLH)</a:t>
          </a:r>
          <a:endParaRPr lang="en-US" sz="1900" kern="1200" dirty="0"/>
        </a:p>
      </dsp:txBody>
      <dsp:txXfrm>
        <a:off x="4025996" y="797"/>
        <a:ext cx="3385587" cy="1218721"/>
      </dsp:txXfrm>
    </dsp:sp>
    <dsp:sp modelId="{1EE67F9A-3179-49EA-B826-0340BDCA0324}">
      <dsp:nvSpPr>
        <dsp:cNvPr id="0" name=""/>
        <dsp:cNvSpPr/>
      </dsp:nvSpPr>
      <dsp:spPr>
        <a:xfrm>
          <a:off x="437288" y="1422639"/>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Online Branding for Career Success</a:t>
          </a:r>
        </a:p>
        <a:p>
          <a:pPr lvl="0" algn="ctr" defTabSz="844550">
            <a:lnSpc>
              <a:spcPct val="90000"/>
            </a:lnSpc>
            <a:spcBef>
              <a:spcPct val="0"/>
            </a:spcBef>
            <a:spcAft>
              <a:spcPct val="35000"/>
            </a:spcAft>
          </a:pPr>
          <a:r>
            <a:rPr lang="en-GB" sz="1900" kern="1200" dirty="0" smtClean="0"/>
            <a:t>Level 2 (10GLH)</a:t>
          </a:r>
          <a:endParaRPr lang="en-US" sz="1900" kern="1200" dirty="0"/>
        </a:p>
      </dsp:txBody>
      <dsp:txXfrm>
        <a:off x="437288" y="1422639"/>
        <a:ext cx="3385587" cy="1218721"/>
      </dsp:txXfrm>
    </dsp:sp>
    <dsp:sp modelId="{38D98C25-4C12-4DE3-92F6-93E15CBE357E}">
      <dsp:nvSpPr>
        <dsp:cNvPr id="0" name=""/>
        <dsp:cNvSpPr/>
      </dsp:nvSpPr>
      <dsp:spPr>
        <a:xfrm>
          <a:off x="4025996" y="1422639"/>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Developing your CV </a:t>
          </a:r>
        </a:p>
        <a:p>
          <a:pPr lvl="0" algn="ctr" defTabSz="844550">
            <a:lnSpc>
              <a:spcPct val="90000"/>
            </a:lnSpc>
            <a:spcBef>
              <a:spcPct val="0"/>
            </a:spcBef>
            <a:spcAft>
              <a:spcPct val="35000"/>
            </a:spcAft>
          </a:pPr>
          <a:r>
            <a:rPr lang="en-GB" sz="1900" kern="1200" dirty="0" smtClean="0"/>
            <a:t>Level 2 (10GLH)</a:t>
          </a:r>
          <a:endParaRPr lang="en-US" sz="1900" kern="1200" dirty="0"/>
        </a:p>
      </dsp:txBody>
      <dsp:txXfrm>
        <a:off x="4025996" y="1422639"/>
        <a:ext cx="3385587" cy="1218721"/>
      </dsp:txXfrm>
    </dsp:sp>
    <dsp:sp modelId="{6C62D545-C6C2-443F-AF3D-90718BE38944}">
      <dsp:nvSpPr>
        <dsp:cNvPr id="0" name=""/>
        <dsp:cNvSpPr/>
      </dsp:nvSpPr>
      <dsp:spPr>
        <a:xfrm>
          <a:off x="437288" y="2844480"/>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Managing Transition into Work </a:t>
          </a:r>
        </a:p>
        <a:p>
          <a:pPr lvl="0" algn="ctr" defTabSz="844550">
            <a:lnSpc>
              <a:spcPct val="90000"/>
            </a:lnSpc>
            <a:spcBef>
              <a:spcPct val="0"/>
            </a:spcBef>
            <a:spcAft>
              <a:spcPct val="35000"/>
            </a:spcAft>
          </a:pPr>
          <a:r>
            <a:rPr lang="en-GB" sz="1900" kern="1200" dirty="0" smtClean="0"/>
            <a:t>Level 1 and 2 (10GLH)</a:t>
          </a:r>
          <a:endParaRPr lang="en-US" sz="1900" kern="1200" dirty="0"/>
        </a:p>
      </dsp:txBody>
      <dsp:txXfrm>
        <a:off x="437288" y="2844480"/>
        <a:ext cx="3385587" cy="1218721"/>
      </dsp:txXfrm>
    </dsp:sp>
    <dsp:sp modelId="{817C7BD9-64C5-4692-BDAD-0494E05B58DB}">
      <dsp:nvSpPr>
        <dsp:cNvPr id="0" name=""/>
        <dsp:cNvSpPr/>
      </dsp:nvSpPr>
      <dsp:spPr>
        <a:xfrm>
          <a:off x="4025996" y="2844480"/>
          <a:ext cx="3385587" cy="12187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smtClean="0"/>
            <a:t>How and why Businesses Operate </a:t>
          </a:r>
        </a:p>
        <a:p>
          <a:pPr lvl="0" algn="ctr" defTabSz="844550">
            <a:lnSpc>
              <a:spcPct val="90000"/>
            </a:lnSpc>
            <a:spcBef>
              <a:spcPct val="0"/>
            </a:spcBef>
            <a:spcAft>
              <a:spcPct val="35000"/>
            </a:spcAft>
          </a:pPr>
          <a:r>
            <a:rPr lang="en-GB" sz="1900" kern="1200" dirty="0" smtClean="0"/>
            <a:t>Level 1 and 2 (10GLH)</a:t>
          </a:r>
          <a:endParaRPr lang="en-US" sz="1900" kern="1200" dirty="0"/>
        </a:p>
      </dsp:txBody>
      <dsp:txXfrm>
        <a:off x="4025996" y="2844480"/>
        <a:ext cx="3385587" cy="1218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37180-52D7-4569-8AFD-DE7A94B54C5A}">
      <dsp:nvSpPr>
        <dsp:cNvPr id="0" name=""/>
        <dsp:cNvSpPr/>
      </dsp:nvSpPr>
      <dsp:spPr>
        <a:xfrm rot="5400000">
          <a:off x="-222646" y="223826"/>
          <a:ext cx="1484312" cy="1039018"/>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smtClean="0"/>
            <a:t>GLH</a:t>
          </a:r>
          <a:endParaRPr lang="en-US" sz="1700" b="1" kern="1200" dirty="0"/>
        </a:p>
      </dsp:txBody>
      <dsp:txXfrm rot="-5400000">
        <a:off x="1" y="520688"/>
        <a:ext cx="1039018" cy="445294"/>
      </dsp:txXfrm>
    </dsp:sp>
    <dsp:sp modelId="{FC07562C-A6AB-49EE-A51F-8BD5B8E8C080}">
      <dsp:nvSpPr>
        <dsp:cNvPr id="0" name=""/>
        <dsp:cNvSpPr/>
      </dsp:nvSpPr>
      <dsp:spPr>
        <a:xfrm rot="5400000">
          <a:off x="3817527" y="-2777329"/>
          <a:ext cx="964803" cy="6521821"/>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solidFill>
                <a:schemeClr val="bg1"/>
              </a:solidFill>
            </a:rPr>
            <a:t>GLH of individual units as some of these have changed even from previous 2016 version.  </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GB" sz="1800" kern="1200" dirty="0" smtClean="0">
              <a:solidFill>
                <a:schemeClr val="bg1"/>
              </a:solidFill>
            </a:rPr>
            <a:t>GLH of each qualification.  You may have to do more units.</a:t>
          </a:r>
          <a:endParaRPr lang="en-US" sz="1800" kern="1200" dirty="0">
            <a:solidFill>
              <a:schemeClr val="bg1"/>
            </a:solidFill>
          </a:endParaRPr>
        </a:p>
      </dsp:txBody>
      <dsp:txXfrm rot="-5400000">
        <a:off x="1039018" y="48278"/>
        <a:ext cx="6474723" cy="870607"/>
      </dsp:txXfrm>
    </dsp:sp>
    <dsp:sp modelId="{C01AD848-355C-4BBB-9443-2083ACFBEA0A}">
      <dsp:nvSpPr>
        <dsp:cNvPr id="0" name=""/>
        <dsp:cNvSpPr/>
      </dsp:nvSpPr>
      <dsp:spPr>
        <a:xfrm rot="5400000">
          <a:off x="-222646" y="1512490"/>
          <a:ext cx="1484312" cy="1039018"/>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smtClean="0"/>
            <a:t>Units</a:t>
          </a:r>
          <a:endParaRPr lang="en-US" sz="1700" b="1" kern="1200" dirty="0"/>
        </a:p>
      </dsp:txBody>
      <dsp:txXfrm rot="-5400000">
        <a:off x="1" y="1809352"/>
        <a:ext cx="1039018" cy="445294"/>
      </dsp:txXfrm>
    </dsp:sp>
    <dsp:sp modelId="{169A988D-017D-4B95-8B70-BDE1E2086B89}">
      <dsp:nvSpPr>
        <dsp:cNvPr id="0" name=""/>
        <dsp:cNvSpPr/>
      </dsp:nvSpPr>
      <dsp:spPr>
        <a:xfrm rot="5400000">
          <a:off x="3817527" y="-1488665"/>
          <a:ext cx="964803" cy="6521821"/>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solidFill>
                <a:schemeClr val="bg1"/>
              </a:solidFill>
            </a:rPr>
            <a:t>Some have changed  outcomes from the 2011 version.  The Learning outcomes and assessment criteria have </a:t>
          </a:r>
          <a:r>
            <a:rPr lang="en-GB" sz="1800" b="1" kern="1200" dirty="0" smtClean="0">
              <a:solidFill>
                <a:schemeClr val="bg1"/>
              </a:solidFill>
            </a:rPr>
            <a:t>not </a:t>
          </a:r>
          <a:r>
            <a:rPr lang="en-GB" sz="1800" kern="1200" dirty="0" smtClean="0">
              <a:solidFill>
                <a:schemeClr val="bg1"/>
              </a:solidFill>
            </a:rPr>
            <a:t>changed from the version shared in 2016, however. </a:t>
          </a:r>
          <a:endParaRPr lang="en-US" sz="1800" kern="1200" dirty="0">
            <a:solidFill>
              <a:schemeClr val="bg1"/>
            </a:solidFill>
          </a:endParaRPr>
        </a:p>
      </dsp:txBody>
      <dsp:txXfrm rot="-5400000">
        <a:off x="1039018" y="1336942"/>
        <a:ext cx="6474723" cy="870607"/>
      </dsp:txXfrm>
    </dsp:sp>
    <dsp:sp modelId="{B0EBAEC7-031E-4866-90C4-98AE1E4D0D50}">
      <dsp:nvSpPr>
        <dsp:cNvPr id="0" name=""/>
        <dsp:cNvSpPr/>
      </dsp:nvSpPr>
      <dsp:spPr>
        <a:xfrm rot="5400000">
          <a:off x="-222646" y="2801154"/>
          <a:ext cx="1484312" cy="1039018"/>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smtClean="0"/>
            <a:t>Guidance</a:t>
          </a:r>
          <a:endParaRPr lang="en-US" sz="1700" b="1" kern="1200" dirty="0"/>
        </a:p>
      </dsp:txBody>
      <dsp:txXfrm rot="-5400000">
        <a:off x="1" y="3098016"/>
        <a:ext cx="1039018" cy="445294"/>
      </dsp:txXfrm>
    </dsp:sp>
    <dsp:sp modelId="{4EA5FEE5-B3C4-4B46-AED0-4627673B3584}">
      <dsp:nvSpPr>
        <dsp:cNvPr id="0" name=""/>
        <dsp:cNvSpPr/>
      </dsp:nvSpPr>
      <dsp:spPr>
        <a:xfrm rot="5400000">
          <a:off x="3817527" y="-200001"/>
          <a:ext cx="964803" cy="6521821"/>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solidFill>
                <a:schemeClr val="bg1"/>
              </a:solidFill>
            </a:rPr>
            <a:t>Even when the Learning Outcomes and assessment criteria are the same you must carefully check the assessment guidance to make sure you are meeting all requirements.</a:t>
          </a:r>
          <a:endParaRPr lang="en-US" sz="1800" kern="1200" dirty="0">
            <a:solidFill>
              <a:schemeClr val="bg1"/>
            </a:solidFill>
          </a:endParaRPr>
        </a:p>
      </dsp:txBody>
      <dsp:txXfrm rot="-5400000">
        <a:off x="1039018" y="2625606"/>
        <a:ext cx="647472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1124744" y="4343400"/>
            <a:ext cx="4608512"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5" name="Shape 5"/>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47841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nnovationunit.org/sites/default/files/Teacher's%20Guide%20to%20Project-based%20Learning.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196" name="Shape 196"/>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buSzPct val="25000"/>
                <a:buNone/>
              </a:pPr>
              <a:t>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495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latin typeface="Arial"/>
                <a:ea typeface="Arial"/>
                <a:cs typeface="Arial"/>
                <a:sym typeface="Arial"/>
              </a:rPr>
              <a:t>Review of what </a:t>
            </a:r>
            <a:r>
              <a:rPr lang="en-GB" sz="1200" b="0" i="0" u="none" strike="noStrike" kern="1200" cap="none" dirty="0" err="1" smtClean="0">
                <a:solidFill>
                  <a:schemeClr val="dk1"/>
                </a:solidFill>
                <a:latin typeface="Arial"/>
                <a:ea typeface="Arial"/>
                <a:cs typeface="Arial"/>
                <a:sym typeface="Arial"/>
              </a:rPr>
              <a:t>Workskills</a:t>
            </a:r>
            <a:r>
              <a:rPr lang="en-GB" sz="1200" b="0" i="0" u="none" strike="noStrike" kern="1200" cap="none" dirty="0" smtClean="0">
                <a:solidFill>
                  <a:schemeClr val="dk1"/>
                </a:solidFill>
                <a:latin typeface="Arial"/>
                <a:ea typeface="Arial"/>
                <a:cs typeface="Arial"/>
                <a:sym typeface="Arial"/>
              </a:rPr>
              <a:t> is all about it’s a flexible qualification, with flexible assessment and aims to meet a wide range of employability needs.</a:t>
            </a:r>
            <a:endParaRPr lang="en-US" sz="1200" b="0" i="0" u="none" strike="noStrike" kern="1200" cap="none" dirty="0" smtClean="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10</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1315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still a wide range</a:t>
            </a:r>
            <a:r>
              <a:rPr lang="en-GB" baseline="0" dirty="0" smtClean="0"/>
              <a:t> of different sized qualifications available from Entry to Level 2.  The full range of qualifications is available at Level 1.  At Entry 3 </a:t>
            </a:r>
            <a:r>
              <a:rPr lang="en-GB" baseline="0" dirty="0" err="1" smtClean="0"/>
              <a:t>Workskills</a:t>
            </a:r>
            <a:r>
              <a:rPr lang="en-GB" baseline="0" dirty="0" smtClean="0"/>
              <a:t> is available from 30GLH to 130GLH and the reason for this is that these are introductory qualifications for learners who are motivated by the prospect of work to move them onto level 1.</a:t>
            </a:r>
            <a:r>
              <a:rPr lang="en-GB" sz="1200" b="0" i="0" u="none" strike="noStrike" kern="1200" cap="none" dirty="0" smtClean="0">
                <a:solidFill>
                  <a:schemeClr val="dk1"/>
                </a:solidFill>
                <a:latin typeface="Arial"/>
                <a:ea typeface="Arial"/>
                <a:cs typeface="Arial"/>
                <a:sym typeface="Arial"/>
              </a:rPr>
              <a:t> At level 2 the expectation for stretch is seen with a larger number of combinations driven by learner ability and independence. So fewer small steps are necessary which is the reason for starting at 70GLH with this being the least flexible combination.</a:t>
            </a:r>
            <a:endParaRPr lang="en-US" sz="1200" b="0" i="0" u="none" strike="noStrike" kern="1200" cap="none" dirty="0" smtClean="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11</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141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cap="none" dirty="0" smtClean="0">
                <a:solidFill>
                  <a:schemeClr val="dk1"/>
                </a:solidFill>
                <a:latin typeface="Arial"/>
                <a:ea typeface="Arial"/>
                <a:cs typeface="Arial"/>
                <a:sym typeface="Arial"/>
              </a:rPr>
              <a:t>No specific notes, is simply a list of Qualification numbers and titles for delegate reference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12</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607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Explain that the two</a:t>
            </a:r>
            <a:r>
              <a:rPr lang="en-GB" baseline="0" dirty="0" smtClean="0"/>
              <a:t> units at the top are high quality units that originate from other qualifications.  These are also award-sized qualifications in their own right.  Suggest centres putting larger programmes together look at how these can be used to support learners develop new skills in the context of a particular activity or industry.</a:t>
            </a:r>
          </a:p>
          <a:p>
            <a:endParaRPr lang="en-GB" baseline="0" dirty="0" smtClean="0"/>
          </a:p>
          <a:p>
            <a:r>
              <a:rPr lang="en-GB" baseline="0" dirty="0" smtClean="0"/>
              <a:t>The other units have been developed in response to feedback from customers.  These go well alongside some of the other units that are already in existence, so Online branding (and a similar one is available at level 1) goes well alongside Applying for Jobs; Developing your CV can be taken alongside one of the other CV units, so you do the CV then move on and improve it.  Managing transition into work was something that we were told was needed by schools and it goes well alongside behavioural units.  How and why Businesses operate gives that background to the programme and the importance of the learner’s future role as an employee.</a:t>
            </a:r>
          </a:p>
          <a:p>
            <a:endParaRPr lang="en-GB"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13</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7732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rule</a:t>
            </a:r>
            <a:r>
              <a:rPr lang="en-GB" baseline="0" dirty="0" smtClean="0"/>
              <a:t> of combination at Entry 3 is simple and straightforward.  Learners have to complete a minimum of 2 units to achieve a qualification and this includes the 30GLH Award so all units included in this qualification are 25 GLH or smaller.  The rule of combination in all qualifications is flexible and as a result learners are able to choose the units that they want to take.</a:t>
            </a:r>
          </a:p>
          <a:p>
            <a:endParaRPr lang="en-GB" baseline="0" dirty="0" smtClean="0"/>
          </a:p>
          <a:p>
            <a:r>
              <a:rPr lang="en-GB" baseline="0" dirty="0" smtClean="0"/>
              <a:t>At Entry Level in qualifications 70GLH and larger there are also units included at Level 1.  The Level 2 units are not included as there is too large a gap between the levels.  The main purpose of Entry Level </a:t>
            </a:r>
            <a:r>
              <a:rPr lang="en-GB" baseline="0" dirty="0" err="1" smtClean="0"/>
              <a:t>Workskills</a:t>
            </a:r>
            <a:r>
              <a:rPr lang="en-GB" baseline="0" dirty="0" smtClean="0"/>
              <a:t> is progression to level 1 for learners who are engaged by the prospect of work.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14</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363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a:t>
            </a:r>
            <a:r>
              <a:rPr lang="en-GB" baseline="0" dirty="0" smtClean="0"/>
              <a:t> Level 1 there are qualifications all the way from an introductory level 1 qualification to a 400 GLH Diploma.  For qualifications of certificate-size and larger we have introduced an optional group, which includes sector-based units in Group B1 and PSD units in Group B2.  This is to allow learners to investigate their interests further and also develop wider employability skills in longer programmes.</a:t>
            </a:r>
          </a:p>
          <a:p>
            <a:endParaRPr lang="en-GB" baseline="0" dirty="0" smtClean="0"/>
          </a:p>
          <a:p>
            <a:r>
              <a:rPr lang="en-GB" baseline="0" dirty="0" smtClean="0"/>
              <a:t>The small, introductory 30GLH Award requires all of the GLH to be at level 1.  From 70GLH there can be a mixture of Entry 3, level 2 and Level 1, although a minimum GLH must be at Level 1 as stated.  This allows learners to develop and progress through the levels during their programme.  Make sure that you check the specification carefully to make sure that the units that you intend to take at different levels are not barred against each other as many very similar ones are.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15</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287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 level 2 there are no longer introductory</a:t>
            </a:r>
            <a:r>
              <a:rPr lang="en-GB" baseline="0" dirty="0" smtClean="0"/>
              <a:t> qualifications, and as a result the smallest qualification is 70GLH.  This is because we expect learners to achieve more in order to achieve a qualification at level 2, particularly one that is developing generic skills.</a:t>
            </a:r>
          </a:p>
          <a:p>
            <a:endParaRPr lang="en-GB" baseline="0" dirty="0" smtClean="0"/>
          </a:p>
          <a:p>
            <a:r>
              <a:rPr lang="en-GB" baseline="0" dirty="0" smtClean="0"/>
              <a:t>In the 70GLH qualification, all of the units are expected to be at level 2.  In the larger qualifications (95GLH and above) it is permitted to include some units that are at level 1.  Once again make sure you carefully check unit </a:t>
            </a:r>
            <a:r>
              <a:rPr lang="en-GB" baseline="0" dirty="0" err="1" smtClean="0"/>
              <a:t>barrings</a:t>
            </a:r>
            <a:r>
              <a:rPr lang="en-GB" baseline="0" dirty="0" smtClean="0"/>
              <a:t> in the specification.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16</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469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a:t>
            </a:r>
            <a:r>
              <a:rPr lang="en-GB" baseline="0" dirty="0" smtClean="0"/>
              <a:t> that we didn’t want to ‘throw the baby out with the bathwater’ so have kept much of what had worked before, just updating and bringing into the 21</a:t>
            </a:r>
            <a:r>
              <a:rPr lang="en-GB" baseline="30000" dirty="0" smtClean="0"/>
              <a:t>st</a:t>
            </a:r>
            <a:r>
              <a:rPr lang="en-GB" baseline="0" dirty="0" smtClean="0"/>
              <a:t> century and beyond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853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smtClean="0">
                <a:solidFill>
                  <a:schemeClr val="dk1"/>
                </a:solidFill>
                <a:latin typeface="Arial"/>
                <a:ea typeface="Arial"/>
                <a:cs typeface="Arial"/>
                <a:sym typeface="Arial"/>
              </a:rPr>
              <a:t>The qualification offers a greater level of ‘centre lead’ flexibility in content to allow you meet the local skills agenda. The qualification also attempts to be more skills based in assessment outcomes.</a:t>
            </a:r>
          </a:p>
          <a:p>
            <a:endParaRPr lang="en-US" sz="1200" b="0" i="0" u="none" strike="noStrike" kern="1200" cap="none" dirty="0" smtClean="0">
              <a:solidFill>
                <a:schemeClr val="dk1"/>
              </a:solidFill>
              <a:latin typeface="Arial"/>
              <a:ea typeface="Arial"/>
              <a:cs typeface="Arial"/>
              <a:sym typeface="Arial"/>
            </a:endParaRPr>
          </a:p>
          <a:p>
            <a:r>
              <a:rPr lang="en-GB" sz="1200" b="0" i="0" u="none" strike="noStrike" kern="1200" cap="none" dirty="0" smtClean="0">
                <a:solidFill>
                  <a:schemeClr val="dk1"/>
                </a:solidFill>
                <a:latin typeface="Arial"/>
                <a:ea typeface="Arial"/>
                <a:cs typeface="Arial"/>
                <a:sym typeface="Arial"/>
              </a:rPr>
              <a:t>The biggest change is that the Rule of combination is now based on GLH.  This change has been made due to changes in qualification frameworks and an increased emphasis by government and funding agencies on minimum GLH rather than the overall qualification size.</a:t>
            </a:r>
          </a:p>
          <a:p>
            <a:endParaRPr lang="en-US" sz="1200" b="0" i="0" u="none" strike="noStrike" kern="1200" cap="none" dirty="0" smtClean="0">
              <a:solidFill>
                <a:schemeClr val="dk1"/>
              </a:solidFill>
              <a:latin typeface="Arial"/>
              <a:ea typeface="Arial"/>
              <a:cs typeface="Arial"/>
              <a:sym typeface="Arial"/>
            </a:endParaRPr>
          </a:p>
          <a:p>
            <a:r>
              <a:rPr lang="en-GB" sz="1200" b="0" i="0" u="none" strike="noStrike" kern="1200" cap="none" dirty="0" smtClean="0">
                <a:solidFill>
                  <a:schemeClr val="dk1"/>
                </a:solidFill>
                <a:latin typeface="Arial"/>
                <a:ea typeface="Arial"/>
                <a:cs typeface="Arial"/>
                <a:sym typeface="Arial"/>
              </a:rPr>
              <a:t>Some things have changed for the better, we have introduced new units such as “managing the transition into work (level 2), Preparing for the recruitment process (2) ” , we have combined some units ( applying for a Job and Searching for a job are now  Applying for Jobs) and have equally taken a pragmatic approach in saying that some units simply didn’t work e.g. Leadership at E3</a:t>
            </a:r>
            <a:endParaRPr lang="en-US" sz="1200" b="0" i="0" u="none" strike="noStrike" kern="1200" cap="none" dirty="0" smtClean="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18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894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smtClean="0">
                <a:solidFill>
                  <a:schemeClr val="dk1"/>
                </a:solidFill>
                <a:latin typeface="Arial"/>
                <a:ea typeface="Arial"/>
                <a:cs typeface="Arial"/>
                <a:sym typeface="Arial"/>
              </a:rPr>
              <a:t>Alongside the notes on slide, this is also a useful point to remind centres that you should check whether your unit combinations actually still meet your learners needs. Read the new units even if the unit titles seem the same as some of these have been re-purposed. Consider if there is a better combination that meets needs.</a:t>
            </a:r>
            <a:endParaRPr lang="en-US" sz="1200" b="0" i="0" u="none" strike="noStrike" kern="1200" cap="none" dirty="0" smtClean="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20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664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r>
              <a:rPr lang="en-GB" sz="1200" b="0" i="0" u="none" strike="noStrike" kern="1200" cap="none" dirty="0" smtClean="0">
                <a:solidFill>
                  <a:schemeClr val="dk1"/>
                </a:solidFill>
                <a:latin typeface="Arial"/>
                <a:ea typeface="Arial"/>
                <a:cs typeface="Arial"/>
                <a:sym typeface="Arial"/>
              </a:rPr>
              <a:t>Discuss the aims for the session to build upon the launch events but to look more practically at how the specification and qualification can be used to develop learners. It will look at what changes centres may need to make to current plans and approaches but will stress the opportunities that the new qualification offers</a:t>
            </a:r>
            <a:endParaRPr lang="en-US" sz="1200" b="0" i="0" u="none" strike="noStrike" kern="1200" cap="none" dirty="0" smtClean="0">
              <a:solidFill>
                <a:schemeClr val="dk1"/>
              </a:solidFill>
              <a:latin typeface="Arial"/>
              <a:ea typeface="Arial"/>
              <a:cs typeface="Arial"/>
              <a:sym typeface="Arial"/>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8691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latin typeface="Arial"/>
                <a:ea typeface="Arial"/>
                <a:cs typeface="Arial"/>
                <a:sym typeface="Arial"/>
              </a:rPr>
              <a:t>Discuss that the following slides cover suggested programmes only, they are not how you must but are how you might.  </a:t>
            </a:r>
            <a:endParaRPr lang="en-US" sz="1200" b="0" i="0" u="none" strike="noStrike" kern="1200" cap="none" dirty="0" smtClean="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22</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484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lgn="l">
              <a:spcBef>
                <a:spcPts val="0"/>
              </a:spcBef>
              <a:buNone/>
            </a:pPr>
            <a:endParaRPr i="0" dirty="0"/>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33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latin typeface="Arial"/>
                <a:ea typeface="Arial"/>
                <a:cs typeface="Arial"/>
                <a:sym typeface="Arial"/>
              </a:rPr>
              <a:t>Enterprise is a key element of the Statutory Careers guidance and also a key government focus. Increasing number of individuals are self-employed and these unit combinations can provide a useful gateway to self-employment</a:t>
            </a:r>
            <a:endParaRPr lang="en-US" sz="1200" b="0" i="0" u="none" strike="noStrike" kern="1200" cap="none" dirty="0" smtClean="0">
              <a:solidFill>
                <a:schemeClr val="dk1"/>
              </a:solidFill>
              <a:latin typeface="Arial"/>
              <a:ea typeface="Arial"/>
              <a:cs typeface="Arial"/>
              <a:sym typeface="Arial"/>
            </a:endParaRPr>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91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latin typeface="Arial"/>
                <a:ea typeface="Arial"/>
                <a:cs typeface="Arial"/>
                <a:sym typeface="Arial"/>
              </a:rPr>
              <a:t>Work Placement is a mandatory part of traineeships and study programmes. Adding structure to that experience enables learners to remain focused and again positive outputs that will develop their future employment opportunities by allowing them to have a story to tell within interviews.</a:t>
            </a:r>
            <a:endParaRPr lang="en-US" sz="1200" b="0" i="0" u="none" strike="noStrike" kern="1200" cap="none" dirty="0" smtClean="0">
              <a:solidFill>
                <a:schemeClr val="dk1"/>
              </a:solidFill>
              <a:latin typeface="Arial"/>
              <a:ea typeface="Arial"/>
              <a:cs typeface="Arial"/>
              <a:sym typeface="Arial"/>
            </a:endParaRPr>
          </a:p>
          <a:p>
            <a:pPr lvl="0">
              <a:spcBef>
                <a:spcPts val="0"/>
              </a:spcBef>
              <a:buNone/>
            </a:pPr>
            <a:endParaRPr dirty="0"/>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184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r>
              <a:rPr lang="en-GB" dirty="0" smtClean="0"/>
              <a:t>Units within the SBA</a:t>
            </a:r>
            <a:r>
              <a:rPr lang="en-GB" baseline="0" dirty="0" smtClean="0"/>
              <a:t> here may have some learners having covered content at lower levels in this case the opportunity is to deliver these for some candidates at Level 2.</a:t>
            </a:r>
            <a:endParaRPr lang="en-GB" dirty="0"/>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50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smtClean="0">
                <a:solidFill>
                  <a:schemeClr val="dk1"/>
                </a:solidFill>
                <a:latin typeface="Arial"/>
                <a:ea typeface="Arial"/>
                <a:cs typeface="Arial"/>
                <a:sym typeface="Arial"/>
              </a:rPr>
              <a:t>WorkSkills</a:t>
            </a:r>
            <a:r>
              <a:rPr lang="en-GB" sz="1200" b="0" i="0" u="none" strike="noStrike" kern="1200" cap="none" dirty="0" smtClean="0">
                <a:solidFill>
                  <a:schemeClr val="dk1"/>
                </a:solidFill>
                <a:latin typeface="Arial"/>
                <a:ea typeface="Arial"/>
                <a:cs typeface="Arial"/>
                <a:sym typeface="Arial"/>
              </a:rPr>
              <a:t> is a flexible qualification that allows you as deliverers to think differently and in innovative ways that can really bring employability education out of the classroom and closer to the workplace.</a:t>
            </a:r>
            <a:endParaRPr lang="en-US" sz="1200" b="0" i="0" u="none" strike="noStrike" kern="1200" cap="none" dirty="0" smtClean="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27</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2622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smtClean="0">
                <a:solidFill>
                  <a:schemeClr val="dk1"/>
                </a:solidFill>
                <a:effectLst/>
                <a:latin typeface="Arial"/>
                <a:ea typeface="Arial"/>
                <a:cs typeface="Arial"/>
                <a:sym typeface="Arial"/>
              </a:rPr>
              <a:t>This slide considers approaches that centres can take to delivery of the qualification and the key factors hat can be considered. The final bullet is a discussion point as there are pro’s and cons to this approach.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28</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063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a:defRPr/>
            </a:pPr>
            <a:r>
              <a:rPr lang="en-GB" dirty="0" smtClean="0"/>
              <a:t>Learner Progression need to be a clear focus from Day 1 of the programme</a:t>
            </a:r>
          </a:p>
          <a:p>
            <a:pPr>
              <a:defRPr/>
            </a:pPr>
            <a:endParaRPr lang="en-GB" dirty="0" smtClean="0"/>
          </a:p>
          <a:p>
            <a:pPr>
              <a:defRPr/>
            </a:pPr>
            <a:r>
              <a:rPr lang="en-GB" dirty="0" smtClean="0"/>
              <a:t>In essence the most successful employability programmes have </a:t>
            </a:r>
          </a:p>
          <a:p>
            <a:pPr>
              <a:defRPr/>
            </a:pPr>
            <a:r>
              <a:rPr lang="en-GB" dirty="0" smtClean="0"/>
              <a:t> - clear pathways to success (not necessarily from Day 1 allowing for exploration and transfer also successful)</a:t>
            </a:r>
          </a:p>
          <a:p>
            <a:pPr marL="171450" indent="-171450">
              <a:buFontTx/>
              <a:buChar char="-"/>
              <a:defRPr/>
            </a:pPr>
            <a:r>
              <a:rPr lang="en-GB" dirty="0" smtClean="0"/>
              <a:t>Enjoyable and engaging delivery it should feel like a linked package</a:t>
            </a:r>
          </a:p>
          <a:p>
            <a:pPr marL="171450" indent="-171450">
              <a:buFontTx/>
              <a:buChar char="-"/>
              <a:defRPr/>
            </a:pPr>
            <a:r>
              <a:rPr lang="en-GB" dirty="0" smtClean="0"/>
              <a:t>Have workplace / work placement focused elements</a:t>
            </a:r>
            <a:r>
              <a:rPr lang="en-GB" baseline="0" dirty="0" smtClean="0"/>
              <a:t> </a:t>
            </a:r>
            <a:r>
              <a:rPr lang="en-GB" dirty="0" smtClean="0"/>
              <a:t>and assessment hand in hand </a:t>
            </a:r>
            <a:r>
              <a:rPr lang="en-GB" dirty="0" err="1" smtClean="0"/>
              <a:t>keepinglearners</a:t>
            </a:r>
            <a:r>
              <a:rPr lang="en-GB" dirty="0" smtClean="0"/>
              <a:t> focused and on task when not under your direct control</a:t>
            </a:r>
          </a:p>
          <a:p>
            <a:pPr marL="171450" indent="-171450">
              <a:buFontTx/>
              <a:buChar char="-"/>
              <a:defRPr/>
            </a:pPr>
            <a:r>
              <a:rPr lang="en-GB" dirty="0" smtClean="0"/>
              <a:t>Contextualised English and Maths</a:t>
            </a:r>
          </a:p>
          <a:p>
            <a:pPr marL="171450" indent="-171450">
              <a:buFontTx/>
              <a:buChar char="-"/>
              <a:defRPr/>
            </a:pPr>
            <a:endParaRPr lang="en-GB" dirty="0" smtClean="0"/>
          </a:p>
          <a:p>
            <a:pPr lvl="0">
              <a:spcBef>
                <a:spcPts val="0"/>
              </a:spcBef>
              <a:buNone/>
            </a:pPr>
            <a:endParaRPr dirty="0"/>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85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a:ln/>
        </p:spPr>
      </p:sp>
      <p:sp>
        <p:nvSpPr>
          <p:cNvPr id="1904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ea typeface="ＭＳ Ｐゴシック" panose="020B0600070205080204" pitchFamily="34" charset="-128"/>
              </a:rPr>
              <a:t>Key questions that centres need to consider to build effective programmes. This is an opportunity to think back to the morning activity as centres seek to develop programmes using the new specifications.</a:t>
            </a:r>
          </a:p>
          <a:p>
            <a:r>
              <a:rPr lang="en-GB" altLang="en-US" dirty="0" smtClean="0">
                <a:latin typeface="Arial" panose="020B0604020202020204" pitchFamily="34" charset="0"/>
                <a:ea typeface="ＭＳ Ｐゴシック" panose="020B0600070205080204" pitchFamily="34" charset="-128"/>
              </a:rPr>
              <a:t>1. What does this mean for centres, in terms of funding opportunities, what does the funding profile look like? What are the characteristics of the learner groups?</a:t>
            </a:r>
          </a:p>
          <a:p>
            <a:r>
              <a:rPr lang="en-GB" altLang="en-US" dirty="0" smtClean="0">
                <a:latin typeface="Arial" panose="020B0604020202020204" pitchFamily="34" charset="0"/>
                <a:ea typeface="ＭＳ Ｐゴシック" panose="020B0600070205080204" pitchFamily="34" charset="-128"/>
              </a:rPr>
              <a:t>2. Knowing the learners is key, WorkSkills in its new guise provides a solution for most learners employability</a:t>
            </a:r>
            <a:r>
              <a:rPr lang="en-GB" altLang="en-US" baseline="0" dirty="0" smtClean="0">
                <a:latin typeface="Arial" panose="020B0604020202020204" pitchFamily="34" charset="0"/>
                <a:ea typeface="ＭＳ Ｐゴシック" panose="020B0600070205080204" pitchFamily="34" charset="-128"/>
              </a:rPr>
              <a:t> needs,</a:t>
            </a:r>
            <a:r>
              <a:rPr lang="en-GB" altLang="en-US" dirty="0" smtClean="0">
                <a:latin typeface="Arial" panose="020B0604020202020204" pitchFamily="34" charset="0"/>
                <a:ea typeface="ＭＳ Ｐゴシック" panose="020B0600070205080204" pitchFamily="34" charset="-128"/>
              </a:rPr>
              <a:t> maybe learners only need one or two areas, use the flexibility of the qualification to meet the aims, it can be complementary to or stand alone in nature</a:t>
            </a:r>
          </a:p>
          <a:p>
            <a:r>
              <a:rPr lang="en-GB" altLang="en-US" dirty="0" smtClean="0">
                <a:latin typeface="Arial" panose="020B0604020202020204" pitchFamily="34" charset="0"/>
                <a:ea typeface="ＭＳ Ｐゴシック" panose="020B0600070205080204" pitchFamily="34" charset="-128"/>
              </a:rPr>
              <a:t>3. The qualification offers opportunities for flexible delivery, for unit cross over and assessment for learning which can mean that programmes can be delivered efficiently but leave enough time for effective evidence collection and assessment</a:t>
            </a:r>
          </a:p>
          <a:p>
            <a:r>
              <a:rPr lang="en-GB" altLang="en-US" dirty="0" smtClean="0">
                <a:latin typeface="Arial" panose="020B0604020202020204" pitchFamily="34" charset="0"/>
                <a:ea typeface="ＭＳ Ｐゴシック" panose="020B0600070205080204" pitchFamily="34" charset="-128"/>
              </a:rPr>
              <a:t>4. But when a programme is taking shape keep an open mind on the selection of units, don</a:t>
            </a:r>
            <a:r>
              <a:rPr lang="ja-JP" altLang="en-GB" dirty="0" smtClean="0">
                <a:latin typeface="Arial" panose="020B0604020202020204" pitchFamily="34" charset="0"/>
                <a:ea typeface="ＭＳ Ｐゴシック" panose="020B0600070205080204" pitchFamily="34" charset="-128"/>
              </a:rPr>
              <a:t>’</a:t>
            </a:r>
            <a:r>
              <a:rPr lang="en-GB" altLang="ja-JP" dirty="0" smtClean="0">
                <a:latin typeface="Arial" panose="020B0604020202020204" pitchFamily="34" charset="0"/>
                <a:ea typeface="ＭＳ Ｐゴシック" panose="020B0600070205080204" pitchFamily="34" charset="-128"/>
              </a:rPr>
              <a:t>t give things away for free! Which means if you plan to deliver it see if you can assess it. Adaptation of existing programmes can create great opportunities!</a:t>
            </a:r>
          </a:p>
          <a:p>
            <a:endParaRPr lang="en-GB" altLang="en-US" dirty="0" smtClean="0">
              <a:latin typeface="Arial" panose="020B0604020202020204" pitchFamily="34" charset="0"/>
              <a:ea typeface="ＭＳ Ｐゴシック" panose="020B0600070205080204" pitchFamily="34" charset="-128"/>
            </a:endParaRPr>
          </a:p>
          <a:p>
            <a:r>
              <a:rPr lang="en-GB" altLang="en-US" dirty="0" smtClean="0">
                <a:latin typeface="Arial" panose="020B0604020202020204" pitchFamily="34" charset="0"/>
                <a:ea typeface="ＭＳ Ｐゴシック" panose="020B0600070205080204" pitchFamily="34" charset="-128"/>
              </a:rPr>
              <a:t>Use the slide as the lead into the activity. Centres to then package units form new </a:t>
            </a:r>
            <a:r>
              <a:rPr lang="en-GB" altLang="en-US" dirty="0" err="1" smtClean="0">
                <a:latin typeface="Arial" panose="020B0604020202020204" pitchFamily="34" charset="0"/>
                <a:ea typeface="ＭＳ Ｐゴシック" panose="020B0600070205080204" pitchFamily="34" charset="-128"/>
              </a:rPr>
              <a:t>qual</a:t>
            </a:r>
            <a:r>
              <a:rPr lang="en-GB" altLang="en-US" dirty="0" smtClean="0">
                <a:latin typeface="Arial" panose="020B0604020202020204" pitchFamily="34" charset="0"/>
                <a:ea typeface="ＭＳ Ｐゴシック" panose="020B0600070205080204" pitchFamily="34" charset="-128"/>
              </a:rPr>
              <a:t> to meet learner needs</a:t>
            </a:r>
          </a:p>
        </p:txBody>
      </p:sp>
      <p:sp>
        <p:nvSpPr>
          <p:cNvPr id="1904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B2B9FB88-9A2C-4B68-89D5-DC8C731D2A5C}" type="slidenum">
              <a:rPr lang="en-GB" altLang="en-US" sz="1200">
                <a:latin typeface="Arial" panose="020B0604020202020204" pitchFamily="34" charset="0"/>
              </a:rPr>
              <a:pPr/>
              <a:t>30</a:t>
            </a:fld>
            <a:endParaRPr lang="en-GB" altLang="en-US" sz="1200">
              <a:latin typeface="Arial" panose="020B0604020202020204" pitchFamily="34" charset="0"/>
            </a:endParaRPr>
          </a:p>
        </p:txBody>
      </p:sp>
    </p:spTree>
    <p:extLst>
      <p:ext uri="{BB962C8B-B14F-4D97-AF65-F5344CB8AC3E}">
        <p14:creationId xmlns:p14="http://schemas.microsoft.com/office/powerpoint/2010/main" val="694777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Aim here is get centres to think about learners needs</a:t>
            </a:r>
            <a:r>
              <a:rPr lang="en-GB" baseline="0" dirty="0" smtClean="0"/>
              <a:t> rather than simply selecting a batch of units. Reinforce that the full unit should be read, not just the introduction or the content. </a:t>
            </a:r>
            <a:r>
              <a:rPr lang="en-GB" baseline="0" dirty="0" err="1" smtClean="0"/>
              <a:t>Workskills</a:t>
            </a:r>
            <a:r>
              <a:rPr lang="en-GB" baseline="0" dirty="0" smtClean="0"/>
              <a:t> is holistic and works most effectively when that approach. The sharing allows for the percolation of ideas and ‘stealing’ ideas of others is actively encouraged!!</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31</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050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r>
              <a:rPr lang="en-GB" sz="1200" b="0" i="0" u="none" strike="noStrike" kern="1200" cap="none" dirty="0" smtClean="0">
                <a:solidFill>
                  <a:schemeClr val="dk1"/>
                </a:solidFill>
                <a:latin typeface="Arial"/>
                <a:ea typeface="Arial"/>
                <a:cs typeface="Arial"/>
                <a:sym typeface="Arial"/>
              </a:rPr>
              <a:t>This should offer an introduction to the speaker and be a get to know the audience slide through the use of polls 1-4</a:t>
            </a:r>
            <a:endParaRPr lang="en-US" sz="1200" b="0" i="0" u="none" strike="noStrike" kern="1200" cap="none" dirty="0">
              <a:solidFill>
                <a:schemeClr val="dk1"/>
              </a:solidFill>
              <a:latin typeface="Arial"/>
              <a:ea typeface="Arial"/>
              <a:cs typeface="Arial"/>
              <a:sym typeface="Arial"/>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31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idea is talk about the fact that WorkSkills</a:t>
            </a:r>
            <a:r>
              <a:rPr lang="en-GB" baseline="0" dirty="0" smtClean="0"/>
              <a:t> maintains its versatility in assessment. The most creative programmes allow learners to learn by doing, with assessment gained practically in ‘real situations’.</a:t>
            </a:r>
          </a:p>
          <a:p>
            <a:r>
              <a:rPr lang="en-GB" baseline="0" dirty="0" smtClean="0"/>
              <a:t>The slide discusses the creative ways that the work can be assessed and delivered. It is designed for assessment to be as practical as possible, it is hoped that units are delivered together rather than positively discouraged.</a:t>
            </a:r>
          </a:p>
          <a:p>
            <a:r>
              <a:rPr lang="en-GB" baseline="0" dirty="0" smtClean="0"/>
              <a:t>It will however provide great evidence that employability is being delivered in a way that matters to learners</a:t>
            </a:r>
          </a:p>
          <a:p>
            <a:r>
              <a:rPr lang="en-GB" baseline="0" dirty="0" smtClean="0"/>
              <a:t>Anybody can teach a learner to complete an application form, but only creative and imaginative delivery of a whole programme can make that application form stand out as something special worthy of an interview.</a:t>
            </a:r>
            <a:endParaRPr lang="en-GB" dirty="0"/>
          </a:p>
        </p:txBody>
      </p:sp>
      <p:sp>
        <p:nvSpPr>
          <p:cNvPr id="4" name="Slide Number Placeholder 3"/>
          <p:cNvSpPr>
            <a:spLocks noGrp="1"/>
          </p:cNvSpPr>
          <p:nvPr>
            <p:ph type="sldNum" sz="quarter" idx="10"/>
          </p:nvPr>
        </p:nvSpPr>
        <p:spPr/>
        <p:txBody>
          <a:bodyPr/>
          <a:lstStyle/>
          <a:p>
            <a:fld id="{E4447335-F900-2D4C-B711-EA1D50D8CFE7}" type="slidenum">
              <a:rPr lang="en-GB" smtClean="0"/>
              <a:pPr/>
              <a:t>32</a:t>
            </a:fld>
            <a:endParaRPr lang="en-GB"/>
          </a:p>
        </p:txBody>
      </p:sp>
    </p:spTree>
    <p:extLst>
      <p:ext uri="{BB962C8B-B14F-4D97-AF65-F5344CB8AC3E}">
        <p14:creationId xmlns:p14="http://schemas.microsoft.com/office/powerpoint/2010/main" val="146595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 course creative</a:t>
            </a:r>
            <a:r>
              <a:rPr lang="en-GB" baseline="0" dirty="0" smtClean="0"/>
              <a:t> assessment is dependent on creativity in programme delivery and design.</a:t>
            </a:r>
            <a:endParaRPr lang="en-GB" dirty="0" smtClean="0"/>
          </a:p>
          <a:p>
            <a:endParaRPr lang="en-GB" dirty="0" smtClean="0"/>
          </a:p>
          <a:p>
            <a:r>
              <a:rPr lang="en-GB" dirty="0" err="1" smtClean="0"/>
              <a:t>Workskills</a:t>
            </a:r>
            <a:r>
              <a:rPr lang="en-GB" baseline="0" dirty="0" smtClean="0"/>
              <a:t> is able to support a wide range of different types of programme for different learners while developing Skills that are central to work.  It is normal in vocational skills-based qualifications for there to be a mixture of levels for different types of unit, so where appropriate include units that are at different levels to the overall programme.  </a:t>
            </a:r>
            <a:endParaRPr lang="en-GB" dirty="0"/>
          </a:p>
        </p:txBody>
      </p:sp>
      <p:sp>
        <p:nvSpPr>
          <p:cNvPr id="4" name="Slide Number Placeholder 3"/>
          <p:cNvSpPr>
            <a:spLocks noGrp="1"/>
          </p:cNvSpPr>
          <p:nvPr>
            <p:ph type="sldNum" sz="quarter" idx="10"/>
          </p:nvPr>
        </p:nvSpPr>
        <p:spPr/>
        <p:txBody>
          <a:bodyPr/>
          <a:lstStyle/>
          <a:p>
            <a:fld id="{E4447335-F900-2D4C-B711-EA1D50D8CFE7}" type="slidenum">
              <a:rPr lang="en-GB" smtClean="0"/>
              <a:pPr/>
              <a:t>33</a:t>
            </a:fld>
            <a:endParaRPr lang="en-GB"/>
          </a:p>
        </p:txBody>
      </p:sp>
    </p:spTree>
    <p:extLst>
      <p:ext uri="{BB962C8B-B14F-4D97-AF65-F5344CB8AC3E}">
        <p14:creationId xmlns:p14="http://schemas.microsoft.com/office/powerpoint/2010/main" val="146595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Aim here is get centres to think about learners needs</a:t>
            </a:r>
            <a:r>
              <a:rPr lang="en-GB" baseline="0" dirty="0" smtClean="0"/>
              <a:t> rather than simply selecting a batch of units. Reinforce that the full unit should be read, not just the introduction or the content. </a:t>
            </a:r>
            <a:r>
              <a:rPr lang="en-GB" baseline="0" dirty="0" err="1" smtClean="0"/>
              <a:t>Workskills</a:t>
            </a:r>
            <a:r>
              <a:rPr lang="en-GB" baseline="0" dirty="0" smtClean="0"/>
              <a:t> is holistic and works most effectively when that approach. The sharing allows for the percolation of ideas and ‘stealing’ ideas of others is actively encouraged!!</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34</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4182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1143000" y="685800"/>
            <a:ext cx="4572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rPr dirty="0"/>
              <a:t>Effective internal assessment is driven by variety and matching to learners ability. You have to cover the assessment criteria but it is not explicit how you do it, as long as you do!!</a:t>
            </a:r>
          </a:p>
        </p:txBody>
      </p:sp>
    </p:spTree>
    <p:extLst>
      <p:ext uri="{BB962C8B-B14F-4D97-AF65-F5344CB8AC3E}">
        <p14:creationId xmlns:p14="http://schemas.microsoft.com/office/powerpoint/2010/main" val="513641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Basics - minimum requirements (qualification title, Level, Assessor name, Learning Outcomes, Assessment criteria against each task (not broken down), Hand out and hand in dates (not set in stone), scenario</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37</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27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1143000" y="685800"/>
            <a:ext cx="4572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rPr dirty="0"/>
              <a:t>Adding real world experience will develop knowledge and embed its application which is essential for </a:t>
            </a:r>
            <a:r>
              <a:rPr lang="en-GB" dirty="0" smtClean="0"/>
              <a:t>transferable</a:t>
            </a:r>
            <a:r>
              <a:rPr lang="en-GB" baseline="0" dirty="0" smtClean="0"/>
              <a:t> </a:t>
            </a:r>
            <a:r>
              <a:rPr dirty="0" smtClean="0"/>
              <a:t>success</a:t>
            </a:r>
            <a:r>
              <a:rPr dirty="0"/>
              <a:t>. This is an NHS structure </a:t>
            </a:r>
            <a:r>
              <a:rPr dirty="0" smtClean="0"/>
              <a:t>diagram</a:t>
            </a:r>
            <a:r>
              <a:rPr lang="en-GB" dirty="0" smtClean="0"/>
              <a:t> as an example of possible collaborative areas.</a:t>
            </a:r>
            <a:r>
              <a:rPr dirty="0" smtClean="0"/>
              <a:t> </a:t>
            </a:r>
            <a:r>
              <a:rPr dirty="0"/>
              <a:t>at all levels you can gain access to individuals to support with delivery through work experience, visits, case studies the Third Sector is invaluable as they need help and you and your students can provide it</a:t>
            </a:r>
            <a:r>
              <a:rPr dirty="0" smtClean="0"/>
              <a:t>!</a:t>
            </a:r>
            <a:endParaRPr lang="en-GB" dirty="0" smtClean="0"/>
          </a:p>
          <a:p>
            <a:r>
              <a:rPr lang="en-GB" dirty="0" smtClean="0"/>
              <a:t>Other links possible through the Careers</a:t>
            </a:r>
            <a:r>
              <a:rPr lang="en-GB" baseline="0" dirty="0" smtClean="0"/>
              <a:t> and Enterprise Company: https://</a:t>
            </a:r>
            <a:r>
              <a:rPr lang="en-GB" baseline="0" dirty="0" err="1" smtClean="0"/>
              <a:t>www.careersandenterprise.co.uk</a:t>
            </a:r>
            <a:r>
              <a:rPr lang="en-GB" baseline="0" dirty="0" smtClean="0"/>
              <a:t> use link to navigate this website, showing how this government linked organisation can assist with making links with the world of employment.</a:t>
            </a:r>
            <a:endParaRPr dirty="0"/>
          </a:p>
        </p:txBody>
      </p:sp>
    </p:spTree>
    <p:extLst>
      <p:ext uri="{BB962C8B-B14F-4D97-AF65-F5344CB8AC3E}">
        <p14:creationId xmlns:p14="http://schemas.microsoft.com/office/powerpoint/2010/main" val="111153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do students do already?</a:t>
            </a:r>
          </a:p>
          <a:p>
            <a:endParaRPr lang="en-GB" dirty="0" smtClean="0"/>
          </a:p>
          <a:p>
            <a:r>
              <a:rPr lang="en-GB" dirty="0" smtClean="0"/>
              <a:t>Think about the outcomes</a:t>
            </a:r>
          </a:p>
          <a:p>
            <a:endParaRPr lang="en-GB" dirty="0" smtClean="0"/>
          </a:p>
          <a:p>
            <a:r>
              <a:rPr lang="en-GB" dirty="0" smtClean="0"/>
              <a:t>How can you make employability real? – if you deliver this as a study programme employability will be a mandatory component so maximise that opportunity by making it explicit</a:t>
            </a:r>
          </a:p>
          <a:p>
            <a:endParaRPr lang="en-GB" dirty="0" smtClean="0"/>
          </a:p>
          <a:p>
            <a:r>
              <a:rPr lang="en-GB" dirty="0" smtClean="0"/>
              <a:t>Live briefs – commissioned</a:t>
            </a:r>
            <a:r>
              <a:rPr lang="en-GB" baseline="0" dirty="0" smtClean="0"/>
              <a:t> by employers</a:t>
            </a:r>
            <a:endParaRPr lang="en-GB" dirty="0" smtClean="0"/>
          </a:p>
          <a:p>
            <a:endParaRPr lang="en-GB" dirty="0" smtClean="0"/>
          </a:p>
          <a:p>
            <a:r>
              <a:rPr lang="en-GB" dirty="0" smtClean="0"/>
              <a:t>Limitless opportunities</a:t>
            </a:r>
          </a:p>
          <a:p>
            <a:endParaRPr lang="en-GB" dirty="0" smtClean="0"/>
          </a:p>
          <a:p>
            <a:r>
              <a:rPr lang="en-GB" dirty="0" smtClean="0"/>
              <a:t>Combine units to decrease assessment burden – unit crossovers and exemplar</a:t>
            </a:r>
            <a:r>
              <a:rPr lang="en-GB" baseline="0" dirty="0" smtClean="0"/>
              <a:t> employer involvement is listed so again use that, think about your learner motivations but also the significant number of external assessment and their focus</a:t>
            </a:r>
            <a:endParaRPr lang="en-GB" dirty="0" smtClean="0"/>
          </a:p>
          <a:p>
            <a:endParaRPr lang="en-GB" dirty="0" smtClean="0"/>
          </a:p>
          <a:p>
            <a:r>
              <a:rPr lang="en-GB" dirty="0" smtClean="0"/>
              <a:t>DON’T Forget the basics!</a:t>
            </a:r>
          </a:p>
          <a:p>
            <a:endParaRPr lang="en-GB" dirty="0" smtClean="0"/>
          </a:p>
          <a:p>
            <a:r>
              <a:rPr lang="en-GB" u="sng" dirty="0" smtClean="0">
                <a:solidFill>
                  <a:srgbClr val="0563C1"/>
                </a:solidFill>
                <a:uFill>
                  <a:solidFill>
                    <a:srgbClr val="0563C1"/>
                  </a:solidFill>
                </a:uFill>
                <a:hlinkClick r:id="rId3" invalidUrl="http://www.innovationunit.org/sites/default/files/Teacher's Guide to Project-based Learning.pdf"/>
              </a:rPr>
              <a:t>http://www.innovationunit.org/sites/default/files/Teacher's%20Guide%20to%20Project-based%20Learning.pdf</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39</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122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Simple discussion</a:t>
            </a:r>
            <a:r>
              <a:rPr lang="en-GB" baseline="0" dirty="0" smtClean="0"/>
              <a:t> activity, the aim is that experiences to this point will have driven and stimulated thought </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40</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8564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latin typeface="Arial"/>
                <a:ea typeface="Arial"/>
                <a:cs typeface="Arial"/>
                <a:sym typeface="Arial"/>
              </a:rPr>
              <a:t>This is a reminder that this a qualification driven by a quality assurance framework. This is driven by the internal verifier. The IV should be there to check quality from an assessment standards perspective they shouldn’t be the ‘creativity police’. Just ensure that when delivering creative or any assessment that you talk it through with the IV let them into your world!</a:t>
            </a:r>
            <a:endParaRPr lang="en-US" sz="1200" b="0" i="0" u="none" strike="noStrike" kern="1200" cap="none" dirty="0" smtClean="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41</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317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Simple discussion</a:t>
            </a:r>
            <a:r>
              <a:rPr lang="en-GB" baseline="0" dirty="0" smtClean="0"/>
              <a:t> activity, the aim is that experiences to this point will have driven and stimulated thought </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42</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224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rPr>
              <a:t>This slide provides an overall perspective to the need for skills development. A range of organisations make comment on the state of employability and ‘soft skills’ the need to develop skills that ensure that the workforce is ready to face the challenges of the current and future economy. An ability to identify that many jobs that exist now will not be there in ten years and that people must be resilient and dynamic.</a:t>
            </a:r>
          </a:p>
          <a:p>
            <a:r>
              <a:rPr lang="en-GB" altLang="en-US" dirty="0" smtClean="0">
                <a:latin typeface="Arial" panose="020B0604020202020204" pitchFamily="34" charset="0"/>
              </a:rPr>
              <a:t>Key survey’s and reports quoted:</a:t>
            </a:r>
          </a:p>
          <a:p>
            <a:r>
              <a:rPr lang="en-GB" altLang="en-US" dirty="0" smtClean="0">
                <a:latin typeface="Arial" panose="020B0604020202020204" pitchFamily="34" charset="0"/>
              </a:rPr>
              <a:t>States of uncertainty: Youth unemployment in Europe IPPR 2013</a:t>
            </a:r>
          </a:p>
          <a:p>
            <a:r>
              <a:rPr lang="en-GB" altLang="en-US" dirty="0" smtClean="0">
                <a:latin typeface="Arial" panose="020B0604020202020204" pitchFamily="34" charset="0"/>
              </a:rPr>
              <a:t>Helping the </a:t>
            </a:r>
            <a:r>
              <a:rPr lang="en-GB" altLang="en-US" dirty="0" err="1" smtClean="0">
                <a:latin typeface="Arial" panose="020B0604020202020204" pitchFamily="34" charset="0"/>
              </a:rPr>
              <a:t>Inbetweeners</a:t>
            </a:r>
            <a:r>
              <a:rPr lang="en-GB" altLang="en-US" dirty="0" smtClean="0">
                <a:latin typeface="Arial" panose="020B0604020202020204" pitchFamily="34" charset="0"/>
              </a:rPr>
              <a:t> – Barnardos August 2013</a:t>
            </a:r>
          </a:p>
          <a:p>
            <a:r>
              <a:rPr lang="en-GB" altLang="en-US" dirty="0" smtClean="0">
                <a:latin typeface="Arial" panose="020B0604020202020204" pitchFamily="34" charset="0"/>
              </a:rPr>
              <a:t>Abandoned Ambitions – Princes Trust August 2013</a:t>
            </a:r>
          </a:p>
          <a:p>
            <a:r>
              <a:rPr lang="en-GB" altLang="en-US" dirty="0" smtClean="0">
                <a:latin typeface="Arial" panose="020B0604020202020204" pitchFamily="34" charset="0"/>
              </a:rPr>
              <a:t>Learning to Grow: What Employers need from Education and Skills June 2012</a:t>
            </a:r>
          </a:p>
          <a:p>
            <a:r>
              <a:rPr lang="en-GB" altLang="en-US" dirty="0" smtClean="0">
                <a:latin typeface="Arial" panose="020B0604020202020204" pitchFamily="34" charset="0"/>
              </a:rPr>
              <a:t>Scaling the Youth employment Challenge: March 2013</a:t>
            </a:r>
          </a:p>
          <a:p>
            <a:r>
              <a:rPr lang="en-GB" altLang="en-US" dirty="0" smtClean="0">
                <a:latin typeface="Arial" panose="020B0604020202020204" pitchFamily="34" charset="0"/>
              </a:rPr>
              <a:t>OECD Skills Outlook 2013</a:t>
            </a:r>
          </a:p>
          <a:p>
            <a:endParaRPr lang="en-GB" altLang="en-US" dirty="0" smtClean="0">
              <a:latin typeface="Arial" panose="020B0604020202020204" pitchFamily="34" charset="0"/>
            </a:endParaRPr>
          </a:p>
          <a:p>
            <a:r>
              <a:rPr lang="en-GB" altLang="en-US" dirty="0" smtClean="0">
                <a:latin typeface="Arial" panose="020B0604020202020204" pitchFamily="34" charset="0"/>
              </a:rPr>
              <a:t>Illustrates the points that it is not just youth but these are hardest hit but in the best position to receive quality advice and engagement. Equally skills of the older jobless must not be overlooked and is often more difficult to change attitudes and behaviours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4305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really a reminder of good internal verification practice that should address the usual issues that are covered by this type of programme.</a:t>
            </a:r>
            <a:endParaRPr lang="en-GB" dirty="0"/>
          </a:p>
        </p:txBody>
      </p:sp>
      <p:sp>
        <p:nvSpPr>
          <p:cNvPr id="4" name="Slide Number Placeholder 3"/>
          <p:cNvSpPr>
            <a:spLocks noGrp="1"/>
          </p:cNvSpPr>
          <p:nvPr>
            <p:ph type="sldNum" sz="quarter" idx="10"/>
          </p:nvPr>
        </p:nvSpPr>
        <p:spPr/>
        <p:txBody>
          <a:bodyPr/>
          <a:lstStyle/>
          <a:p>
            <a:fld id="{E4447335-F900-2D4C-B711-EA1D50D8CFE7}" type="slidenum">
              <a:rPr lang="en-GB" smtClean="0"/>
              <a:pPr/>
              <a:t>43</a:t>
            </a:fld>
            <a:endParaRPr lang="en-GB"/>
          </a:p>
        </p:txBody>
      </p:sp>
    </p:spTree>
    <p:extLst>
      <p:ext uri="{BB962C8B-B14F-4D97-AF65-F5344CB8AC3E}">
        <p14:creationId xmlns:p14="http://schemas.microsoft.com/office/powerpoint/2010/main" val="1612524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Supervise activity and encourage open questioning, this activity can be</a:t>
            </a:r>
            <a:r>
              <a:rPr lang="en-GB" baseline="0" dirty="0" smtClean="0"/>
              <a:t> short or long dependent upon time available but ideally should be at least 30 minutes.</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44</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6436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r>
              <a:rPr lang="en-GB" sz="1200" b="0" i="0" u="none" strike="noStrike" kern="1200" cap="none" dirty="0" smtClean="0">
                <a:solidFill>
                  <a:schemeClr val="dk1"/>
                </a:solidFill>
                <a:latin typeface="Arial"/>
                <a:ea typeface="Arial"/>
                <a:cs typeface="Arial"/>
                <a:sym typeface="Arial"/>
              </a:rPr>
              <a:t>Describe opportunities to get direct responses on questions relating to standards through Ask the Expert and to get two briefs per centre checked through the assignment checking service (This is carried out by the SSV)</a:t>
            </a:r>
          </a:p>
          <a:p>
            <a:endParaRPr lang="en-US" sz="1200" b="0" i="0" u="none" strike="noStrike" kern="1200" cap="none" dirty="0" smtClean="0">
              <a:solidFill>
                <a:schemeClr val="dk1"/>
              </a:solidFill>
              <a:latin typeface="Arial"/>
              <a:ea typeface="Arial"/>
              <a:cs typeface="Arial"/>
              <a:sym typeface="Arial"/>
            </a:endParaRPr>
          </a:p>
          <a:p>
            <a:r>
              <a:rPr lang="en-GB" sz="1200" b="0" i="0" u="none" strike="noStrike" kern="1200" cap="none" dirty="0" smtClean="0">
                <a:solidFill>
                  <a:schemeClr val="dk1"/>
                </a:solidFill>
                <a:latin typeface="Arial"/>
                <a:ea typeface="Arial"/>
                <a:cs typeface="Arial"/>
                <a:sym typeface="Arial"/>
              </a:rPr>
              <a:t>Discuss the Subject advisor role and outline the resources when available</a:t>
            </a:r>
            <a:endParaRPr lang="en-US" sz="1200" b="0" i="0" u="none" strike="noStrike" kern="1200" cap="none" dirty="0">
              <a:solidFill>
                <a:schemeClr val="dk1"/>
              </a:solidFill>
              <a:latin typeface="Arial"/>
              <a:ea typeface="Arial"/>
              <a:cs typeface="Arial"/>
              <a:sym typeface="Arial"/>
            </a:endParaRPr>
          </a:p>
        </p:txBody>
      </p:sp>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192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A9983490-7F6D-4D16-9F39-3436B4727009}" type="slidenum">
              <a:rPr lang="en-GB" altLang="en-US" sz="1200">
                <a:solidFill>
                  <a:srgbClr val="000000"/>
                </a:solidFill>
                <a:latin typeface="Arial" panose="020B0604020202020204" pitchFamily="34" charset="0"/>
              </a:rPr>
              <a:pPr/>
              <a:t>46</a:t>
            </a:fld>
            <a:endParaRPr lang="en-GB" altLang="en-US" sz="1200" dirty="0">
              <a:solidFill>
                <a:srgbClr val="000000"/>
              </a:solidFill>
              <a:latin typeface="Arial" panose="020B0604020202020204" pitchFamily="34" charset="0"/>
            </a:endParaRPr>
          </a:p>
        </p:txBody>
      </p:sp>
      <p:sp>
        <p:nvSpPr>
          <p:cNvPr id="217090" name="Rectangle 2"/>
          <p:cNvSpPr>
            <a:spLocks noGrp="1" noRot="1" noChangeAspect="1" noChangeArrowheads="1" noTextEdit="1"/>
          </p:cNvSpPr>
          <p:nvPr>
            <p:ph type="sldImg"/>
          </p:nvPr>
        </p:nvSpPr>
        <p:spPr>
          <a:xfrm>
            <a:off x="852488" y="741363"/>
            <a:ext cx="4965700" cy="3724275"/>
          </a:xfrm>
          <a:ln/>
        </p:spPr>
      </p:sp>
      <p:sp>
        <p:nvSpPr>
          <p:cNvPr id="217091" name="Rectangle 3"/>
          <p:cNvSpPr>
            <a:spLocks noGrp="1" noChangeArrowheads="1"/>
          </p:cNvSpPr>
          <p:nvPr>
            <p:ph type="body" idx="1"/>
          </p:nvPr>
        </p:nvSpPr>
        <p:spPr>
          <a:xfrm>
            <a:off x="666750" y="4714875"/>
            <a:ext cx="5335588"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22774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dirty="0"/>
          </a:p>
        </p:txBody>
      </p:sp>
      <p:sp>
        <p:nvSpPr>
          <p:cNvPr id="700" name="Shape 7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198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dirty="0"/>
          </a:p>
        </p:txBody>
      </p:sp>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50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some of the stark</a:t>
            </a:r>
            <a:r>
              <a:rPr lang="en-GB" baseline="0" dirty="0" smtClean="0"/>
              <a:t> statistics that provide the backdrop to the need to be effectively prepared for the modern workplace – mention the role of WorkSkills also for those in work</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effectLst/>
                <a:latin typeface="Arial"/>
                <a:ea typeface="Arial"/>
                <a:cs typeface="Arial"/>
                <a:sym typeface="Arial"/>
              </a:rPr>
              <a:t>Mention the importance</a:t>
            </a:r>
            <a:r>
              <a:rPr lang="en-GB" sz="1200" b="0" i="0" u="none" strike="noStrike" kern="1200" cap="none" baseline="0" dirty="0" smtClean="0">
                <a:solidFill>
                  <a:schemeClr val="dk1"/>
                </a:solidFill>
                <a:effectLst/>
                <a:latin typeface="Arial"/>
                <a:ea typeface="Arial"/>
                <a:cs typeface="Arial"/>
                <a:sym typeface="Arial"/>
              </a:rPr>
              <a:t> of LMI and d</a:t>
            </a:r>
            <a:r>
              <a:rPr lang="en-GB" sz="1200" b="0" i="0" u="none" strike="noStrike" kern="1200" cap="none" dirty="0" smtClean="0">
                <a:solidFill>
                  <a:schemeClr val="dk1"/>
                </a:solidFill>
                <a:effectLst/>
                <a:latin typeface="Arial"/>
                <a:ea typeface="Arial"/>
                <a:cs typeface="Arial"/>
                <a:sym typeface="Arial"/>
              </a:rPr>
              <a:t>raw delegates’ attention to the new NOMIS government website</a:t>
            </a:r>
            <a:r>
              <a:rPr lang="en-GB" sz="1200" b="0" i="0" u="none" strike="noStrike" kern="1200" cap="none" baseline="0" dirty="0" smtClean="0">
                <a:solidFill>
                  <a:schemeClr val="dk1"/>
                </a:solidFill>
                <a:effectLst/>
                <a:latin typeface="Arial"/>
                <a:ea typeface="Arial"/>
                <a:cs typeface="Arial"/>
                <a:sym typeface="Arial"/>
              </a:rPr>
              <a:t> which contains a wealth of important information at local level.</a:t>
            </a:r>
            <a:endParaRPr lang="en-GB"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217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cap="none" dirty="0" smtClean="0">
                <a:solidFill>
                  <a:schemeClr val="dk1"/>
                </a:solidFill>
                <a:latin typeface="Arial"/>
                <a:ea typeface="Arial"/>
                <a:cs typeface="Arial"/>
                <a:sym typeface="Arial"/>
              </a:rPr>
              <a:t>Illustrates the previous point. </a:t>
            </a:r>
            <a:r>
              <a:rPr lang="en-GB" sz="1200" b="0" i="0" u="none" strike="noStrike" kern="1200" cap="none" dirty="0" err="1" smtClean="0">
                <a:solidFill>
                  <a:schemeClr val="dk1"/>
                </a:solidFill>
                <a:latin typeface="Arial"/>
                <a:ea typeface="Arial"/>
                <a:cs typeface="Arial"/>
                <a:sym typeface="Arial"/>
              </a:rPr>
              <a:t>Workskills</a:t>
            </a:r>
            <a:r>
              <a:rPr lang="en-GB" sz="1200" b="0" i="0" u="none" strike="noStrike" kern="1200" cap="none" dirty="0" smtClean="0">
                <a:solidFill>
                  <a:schemeClr val="dk1"/>
                </a:solidFill>
                <a:latin typeface="Arial"/>
                <a:ea typeface="Arial"/>
                <a:cs typeface="Arial"/>
                <a:sym typeface="Arial"/>
              </a:rPr>
              <a:t> is a complex qualification that is taken every year by over 50 thousand learners who are undertaking programmes where their personal objectives are different.  It means that </a:t>
            </a:r>
            <a:r>
              <a:rPr lang="en-GB" sz="1200" b="0" i="0" u="none" strike="noStrike" kern="1200" cap="none" dirty="0" err="1" smtClean="0">
                <a:solidFill>
                  <a:schemeClr val="dk1"/>
                </a:solidFill>
                <a:latin typeface="Arial"/>
                <a:ea typeface="Arial"/>
                <a:cs typeface="Arial"/>
                <a:sym typeface="Arial"/>
              </a:rPr>
              <a:t>Workskills</a:t>
            </a:r>
            <a:r>
              <a:rPr lang="en-GB" sz="1200" b="0" i="0" u="none" strike="noStrike" kern="1200" cap="none" dirty="0" smtClean="0">
                <a:solidFill>
                  <a:schemeClr val="dk1"/>
                </a:solidFill>
                <a:latin typeface="Arial"/>
                <a:ea typeface="Arial"/>
                <a:cs typeface="Arial"/>
                <a:sym typeface="Arial"/>
              </a:rPr>
              <a:t> is very widely recognised as a result and has played a part in developing many lives. </a:t>
            </a:r>
            <a:endParaRPr lang="en-US" sz="1200" b="0" i="0" u="none" strike="noStrike" kern="1200" cap="none" dirty="0" smtClean="0">
              <a:solidFill>
                <a:schemeClr val="dk1"/>
              </a:solidFill>
              <a:latin typeface="Arial"/>
              <a:ea typeface="Arial"/>
              <a:cs typeface="Arial"/>
              <a:sym typeface="Arial"/>
            </a:endParaRPr>
          </a:p>
          <a:p>
            <a:r>
              <a:rPr lang="en-GB" sz="1200" b="0" i="0" u="none" strike="noStrike" kern="1200" cap="none" dirty="0" smtClean="0">
                <a:solidFill>
                  <a:schemeClr val="dk1"/>
                </a:solidFill>
                <a:latin typeface="Arial"/>
                <a:ea typeface="Arial"/>
                <a:cs typeface="Arial"/>
                <a:sym typeface="Arial"/>
              </a:rPr>
              <a:t>It is important to keep looking at the education landscape, in these stormy waters it is the need to develop employability skills alongside English and Maths that are the only constant.</a:t>
            </a:r>
            <a:r>
              <a:rPr lang="en-GB" sz="1200" b="0" i="0" u="none" strike="noStrike" kern="1200" cap="none" baseline="0" dirty="0" smtClean="0">
                <a:solidFill>
                  <a:schemeClr val="dk1"/>
                </a:solidFill>
                <a:latin typeface="Arial"/>
                <a:ea typeface="Arial"/>
                <a:cs typeface="Arial"/>
                <a:sym typeface="Arial"/>
              </a:rPr>
              <a:t>  Increasingly the DFE is talking about a ‘transition year’ designed for learners who are not ready for a full level 2 performance table qualification.  A popular approach is to centre this around soft skills and confidence development</a:t>
            </a:r>
            <a:endParaRPr lang="en-US" sz="1200" b="0" i="0" u="none" strike="noStrike" kern="1200" cap="none" dirty="0" smtClean="0">
              <a:solidFill>
                <a:schemeClr val="dk1"/>
              </a:solidFill>
              <a:latin typeface="Arial"/>
              <a:ea typeface="Arial"/>
              <a:cs typeface="Arial"/>
              <a:sym typeface="Arial"/>
            </a:endParaRPr>
          </a:p>
          <a:p>
            <a:endParaRPr lang="en-GB"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6</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370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7</a:t>
            </a:fld>
            <a:endParaRPr lang="en-GB"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3139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latin typeface="Arial" panose="020B0604020202020204" pitchFamily="34" charset="0"/>
              </a:rPr>
              <a:t>Discussion activity that will extract the reasons behind providers wanting to deliver programmes, honest responses required (20 mins plus 10 feedback)</a:t>
            </a:r>
          </a:p>
          <a:p>
            <a:endParaRPr lang="en-GB" altLang="en-US" dirty="0" smtClean="0">
              <a:latin typeface="Arial" panose="020B0604020202020204" pitchFamily="34" charset="0"/>
            </a:endParaRPr>
          </a:p>
          <a:p>
            <a:r>
              <a:rPr lang="en-GB" altLang="en-US" dirty="0" smtClean="0">
                <a:latin typeface="Arial" panose="020B0604020202020204" pitchFamily="34" charset="0"/>
              </a:rPr>
              <a:t>In response the starting pints of discussions need to be:</a:t>
            </a:r>
          </a:p>
          <a:p>
            <a:r>
              <a:rPr lang="en-GB" altLang="en-US" dirty="0" smtClean="0">
                <a:latin typeface="Arial" panose="020B0604020202020204" pitchFamily="34" charset="0"/>
              </a:rPr>
              <a:t>You need to know your learner motivations</a:t>
            </a:r>
          </a:p>
          <a:p>
            <a:r>
              <a:rPr lang="en-GB" altLang="en-US" dirty="0" smtClean="0">
                <a:latin typeface="Arial" panose="020B0604020202020204" pitchFamily="34" charset="0"/>
              </a:rPr>
              <a:t>You need to know who ‘owns’ the learners – are you responsible for their whole programme? Are you just the careers teacher? Are</a:t>
            </a:r>
            <a:r>
              <a:rPr lang="en-GB" altLang="en-US" baseline="0" dirty="0" smtClean="0">
                <a:latin typeface="Arial" panose="020B0604020202020204" pitchFamily="34" charset="0"/>
              </a:rPr>
              <a:t> they candidates for a particular role? What are the drivers behind the learners?</a:t>
            </a:r>
            <a:endParaRPr lang="en-GB" altLang="en-US" dirty="0" smtClean="0">
              <a:latin typeface="Arial" panose="020B0604020202020204" pitchFamily="34" charset="0"/>
            </a:endParaRPr>
          </a:p>
          <a:p>
            <a:r>
              <a:rPr lang="en-GB" altLang="en-US" dirty="0" smtClean="0">
                <a:latin typeface="Arial" panose="020B0604020202020204" pitchFamily="34" charset="0"/>
              </a:rPr>
              <a:t>BTECS are vocational qualifications You need to know your learner    motivations</a:t>
            </a:r>
          </a:p>
          <a:p>
            <a:r>
              <a:rPr lang="en-GB" altLang="en-US" dirty="0" smtClean="0">
                <a:latin typeface="Arial" panose="020B0604020202020204" pitchFamily="34" charset="0"/>
              </a:rPr>
              <a:t>Don’t be surprised if learners don’t like being taught theory!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Arial"/>
                <a:ea typeface="Arial"/>
                <a:cs typeface="Arial"/>
                <a:sym typeface="Arial"/>
              </a:rPr>
              <a:pPr marL="0" marR="0" lvl="0" indent="0" algn="r" rtl="0">
                <a:spcBef>
                  <a:spcPts val="0"/>
                </a:spcBef>
                <a:buSzPct val="25000"/>
                <a:buNone/>
              </a:p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006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r>
              <a:rPr lang="en-GB" sz="1200" b="0" i="0" u="none" strike="noStrike" kern="1200" cap="none" dirty="0" smtClean="0">
                <a:solidFill>
                  <a:schemeClr val="dk1"/>
                </a:solidFill>
                <a:latin typeface="Arial"/>
                <a:ea typeface="Arial"/>
                <a:cs typeface="Arial"/>
                <a:sym typeface="Arial"/>
              </a:rPr>
              <a:t>Talk about the reasons that</a:t>
            </a:r>
            <a:r>
              <a:rPr lang="en-GB" sz="1200" b="0" i="0" u="none" strike="noStrike" kern="1200" cap="none" baseline="0" dirty="0" smtClean="0">
                <a:solidFill>
                  <a:schemeClr val="dk1"/>
                </a:solidFill>
                <a:latin typeface="Arial"/>
                <a:ea typeface="Arial"/>
                <a:cs typeface="Arial"/>
                <a:sym typeface="Arial"/>
              </a:rPr>
              <a:t> the new version is GLH rather the Credit based namely:</a:t>
            </a:r>
          </a:p>
          <a:p>
            <a:pPr marL="171450" indent="-171450">
              <a:buFontTx/>
              <a:buChar char="-"/>
            </a:pPr>
            <a:r>
              <a:rPr lang="en-GB" sz="1200" b="0" i="0" u="none" strike="noStrike" kern="1200" cap="none" baseline="0" dirty="0" smtClean="0">
                <a:solidFill>
                  <a:schemeClr val="dk1"/>
                </a:solidFill>
                <a:latin typeface="Arial"/>
                <a:ea typeface="Arial"/>
                <a:cs typeface="Arial"/>
                <a:sym typeface="Arial"/>
              </a:rPr>
              <a:t>The RQF does not effectively support flexible credit-based qualifications as the structure allocates a GLH figure that is too low.  GLH is needed to be accurate for centres as this is what everything is based on, including funding, resource allocation in centres and values for Welsh performance tables.</a:t>
            </a:r>
          </a:p>
          <a:p>
            <a:pPr marL="0" indent="0">
              <a:buFontTx/>
              <a:buNone/>
            </a:pPr>
            <a:r>
              <a:rPr lang="en-GB" sz="1200" b="0" i="0" u="none" strike="noStrike" kern="1200" cap="none" baseline="0" dirty="0" smtClean="0">
                <a:solidFill>
                  <a:schemeClr val="dk1"/>
                </a:solidFill>
                <a:latin typeface="Arial"/>
                <a:ea typeface="Arial"/>
                <a:cs typeface="Arial"/>
                <a:sym typeface="Arial"/>
              </a:rPr>
              <a:t>Explain that the impact of this for centres is limited, as credit is also a measure of time but divided by 10.  </a:t>
            </a:r>
          </a:p>
          <a:p>
            <a:pPr lvl="0">
              <a:spcBef>
                <a:spcPts val="0"/>
              </a:spcBef>
              <a:buNone/>
            </a:pPr>
            <a:endParaRPr dirty="0"/>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316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Option1">
    <p:bg>
      <p:bgPr>
        <a:solidFill>
          <a:schemeClr val="lt2"/>
        </a:solidFill>
        <a:effectLst/>
      </p:bgPr>
    </p:bg>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460375" y="409958"/>
            <a:ext cx="1144799" cy="809347"/>
          </a:xfrm>
          <a:prstGeom prst="rect">
            <a:avLst/>
          </a:prstGeom>
          <a:noFill/>
          <a:ln>
            <a:noFill/>
          </a:ln>
        </p:spPr>
      </p:pic>
      <p:sp>
        <p:nvSpPr>
          <p:cNvPr id="14" name="Shape 14"/>
          <p:cNvSpPr txBox="1">
            <a:spLocks noGrp="1"/>
          </p:cNvSpPr>
          <p:nvPr>
            <p:ph type="ctrTitle"/>
          </p:nvPr>
        </p:nvSpPr>
        <p:spPr>
          <a:xfrm>
            <a:off x="447675" y="1680064"/>
            <a:ext cx="3682999" cy="2244235"/>
          </a:xfrm>
          <a:prstGeom prst="rect">
            <a:avLst/>
          </a:prstGeom>
          <a:noFill/>
          <a:ln>
            <a:noFill/>
          </a:ln>
        </p:spPr>
        <p:txBody>
          <a:bodyPr lIns="91425" tIns="91425" rIns="91425" bIns="91425" anchor="t" anchorCtr="0"/>
          <a:lstStyle>
            <a:lvl1pPr marL="0" marR="0" lvl="0" indent="0" algn="l" rtl="0">
              <a:lnSpc>
                <a:spcPct val="116666"/>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 name="Shape 15"/>
          <p:cNvSpPr txBox="1">
            <a:spLocks noGrp="1"/>
          </p:cNvSpPr>
          <p:nvPr>
            <p:ph type="subTitle" idx="1"/>
          </p:nvPr>
        </p:nvSpPr>
        <p:spPr>
          <a:xfrm>
            <a:off x="447675" y="4057650"/>
            <a:ext cx="3397250" cy="1466850"/>
          </a:xfrm>
          <a:prstGeom prst="rect">
            <a:avLst/>
          </a:prstGeom>
          <a:noFill/>
          <a:ln>
            <a:noFill/>
          </a:ln>
        </p:spPr>
        <p:txBody>
          <a:bodyPr lIns="91425" tIns="91425" rIns="91425" bIns="91425" anchor="t" anchorCtr="0"/>
          <a:lstStyle>
            <a:lvl1pPr marL="0" marR="0" lvl="0" indent="0" algn="l" rtl="0">
              <a:lnSpc>
                <a:spcPct val="133333"/>
              </a:lnSpc>
              <a:spcBef>
                <a:spcPts val="0"/>
              </a:spcBef>
              <a:spcAft>
                <a:spcPts val="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ctr" rtl="0">
              <a:lnSpc>
                <a:spcPct val="118750"/>
              </a:lnSpc>
              <a:spcBef>
                <a:spcPts val="0"/>
              </a:spcBef>
              <a:spcAft>
                <a:spcPts val="0"/>
              </a:spcAft>
              <a:buClr>
                <a:schemeClr val="lt2"/>
              </a:buClr>
              <a:buFont typeface="Arial"/>
              <a:buNone/>
              <a:defRPr sz="1600" b="0" i="0" u="none" strike="noStrike" cap="none">
                <a:solidFill>
                  <a:srgbClr val="888888"/>
                </a:solidFill>
                <a:latin typeface="Arial"/>
                <a:ea typeface="Arial"/>
                <a:cs typeface="Arial"/>
                <a:sym typeface="Arial"/>
              </a:defRPr>
            </a:lvl2pPr>
            <a:lvl3pPr marL="914400" marR="0" lvl="2" indent="0" algn="ctr" rtl="0">
              <a:lnSpc>
                <a:spcPct val="118750"/>
              </a:lnSpc>
              <a:spcBef>
                <a:spcPts val="0"/>
              </a:spcBef>
              <a:spcAft>
                <a:spcPts val="0"/>
              </a:spcAft>
              <a:buClr>
                <a:schemeClr val="accent4"/>
              </a:buClr>
              <a:buFont typeface="Arial"/>
              <a:buNone/>
              <a:defRPr sz="1600" b="0" i="0" u="none" strike="noStrike" cap="none">
                <a:solidFill>
                  <a:srgbClr val="888888"/>
                </a:solidFill>
                <a:latin typeface="Arial"/>
                <a:ea typeface="Arial"/>
                <a:cs typeface="Arial"/>
                <a:sym typeface="Arial"/>
              </a:defRPr>
            </a:lvl3pPr>
            <a:lvl4pPr marL="1371600" marR="0" lvl="3" indent="0" algn="ctr" rtl="0">
              <a:lnSpc>
                <a:spcPct val="125000"/>
              </a:lnSpc>
              <a:spcBef>
                <a:spcPts val="0"/>
              </a:spcBef>
              <a:spcAft>
                <a:spcPts val="850"/>
              </a:spcAft>
              <a:buClr>
                <a:schemeClr val="dk1"/>
              </a:buClr>
              <a:buFont typeface="Arial"/>
              <a:buNone/>
              <a:defRPr sz="1200" b="0" i="0" u="none" strike="noStrike" cap="none">
                <a:solidFill>
                  <a:srgbClr val="888888"/>
                </a:solidFill>
                <a:latin typeface="Arial"/>
                <a:ea typeface="Arial"/>
                <a:cs typeface="Arial"/>
                <a:sym typeface="Arial"/>
              </a:defRPr>
            </a:lvl4pPr>
            <a:lvl5pPr marL="1828800" marR="0" lvl="4" indent="0" algn="ctr" rtl="0">
              <a:spcBef>
                <a:spcPts val="360"/>
              </a:spcBef>
              <a:buClr>
                <a:srgbClr val="888888"/>
              </a:buClr>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
        <p:nvSpPr>
          <p:cNvPr id="16" name="Shape 16"/>
          <p:cNvSpPr txBox="1">
            <a:spLocks noGrp="1"/>
          </p:cNvSpPr>
          <p:nvPr>
            <p:ph type="body" idx="2"/>
          </p:nvPr>
        </p:nvSpPr>
        <p:spPr>
          <a:xfrm>
            <a:off x="447675" y="6265862"/>
            <a:ext cx="3962399" cy="285750"/>
          </a:xfrm>
          <a:prstGeom prst="rect">
            <a:avLst/>
          </a:prstGeom>
          <a:noFill/>
          <a:ln>
            <a:noFill/>
          </a:ln>
        </p:spPr>
        <p:txBody>
          <a:bodyPr lIns="91425" tIns="91425" rIns="91425" bIns="91425" anchor="t" anchorCtr="0"/>
          <a:lstStyle>
            <a:lvl1pPr marL="0" marR="0" lvl="0" indent="0" algn="l" rtl="0">
              <a:lnSpc>
                <a:spcPct val="122222"/>
              </a:lnSpc>
              <a:spcBef>
                <a:spcPts val="0"/>
              </a:spcBef>
              <a:spcAft>
                <a:spcPts val="0"/>
              </a:spcAft>
              <a:buClr>
                <a:srgbClr val="FFFFFF"/>
              </a:buClr>
              <a:buFont typeface="Arial"/>
              <a:buNone/>
              <a:defRPr sz="1800" b="0" i="0" u="none" strike="noStrike" cap="none">
                <a:solidFill>
                  <a:srgbClr val="FFFFFF"/>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Shape 17"/>
          <p:cNvSpPr>
            <a:spLocks noGrp="1"/>
          </p:cNvSpPr>
          <p:nvPr>
            <p:ph type="pic" idx="3"/>
          </p:nvPr>
        </p:nvSpPr>
        <p:spPr>
          <a:xfrm>
            <a:off x="4581523" y="0"/>
            <a:ext cx="4562475" cy="6858000"/>
          </a:xfrm>
          <a:prstGeom prst="rect">
            <a:avLst/>
          </a:prstGeom>
          <a:solidFill>
            <a:srgbClr val="BBBBBB"/>
          </a:solidFill>
          <a:ln>
            <a:noFill/>
          </a:ln>
        </p:spPr>
        <p:txBody>
          <a:bodyPr lIns="91425" tIns="91425" rIns="91425" bIns="91425" anchor="t" anchorCtr="0"/>
          <a:lstStyle>
            <a:lvl1pPr marL="0" marR="0" lvl="0" indent="0" algn="ctr" rtl="0">
              <a:lnSpc>
                <a:spcPct val="172727"/>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able of Contents">
    <p:bg>
      <p:bgPr>
        <a:solidFill>
          <a:srgbClr val="FFFFFF"/>
        </a:solidFill>
        <a:effectLst/>
      </p:bgPr>
    </p:bg>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485823" y="1332225"/>
            <a:ext cx="4334326" cy="393450"/>
          </a:xfrm>
          <a:prstGeom prst="rect">
            <a:avLst/>
          </a:prstGeom>
          <a:noFill/>
          <a:ln>
            <a:noFill/>
          </a:ln>
        </p:spPr>
        <p:txBody>
          <a:bodyPr lIns="91425" tIns="91425" rIns="91425" bIns="91425" anchor="b" anchorCtr="0"/>
          <a:lstStyle>
            <a:lvl1pPr marL="0" marR="0" lvl="0" indent="0" algn="l" rtl="0">
              <a:lnSpc>
                <a:spcPct val="107692"/>
              </a:lnSpc>
              <a:spcBef>
                <a:spcPts val="0"/>
              </a:spcBef>
              <a:buClr>
                <a:schemeClr val="dk2"/>
              </a:buClr>
              <a:buFont typeface="Times New Roman"/>
              <a:buNone/>
              <a:defRPr sz="26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08500" y="2000250"/>
            <a:ext cx="4102100" cy="3113088"/>
          </a:xfrm>
          <a:prstGeom prst="rect">
            <a:avLst/>
          </a:prstGeom>
          <a:noFill/>
          <a:ln>
            <a:noFill/>
          </a:ln>
        </p:spPr>
        <p:txBody>
          <a:bodyPr lIns="91425" tIns="91425" rIns="91425" bIns="91425" anchor="t" anchorCtr="0"/>
          <a:lstStyle>
            <a:lvl1pPr marL="428625" marR="0" lvl="0" indent="-428625" algn="l" rtl="0">
              <a:lnSpc>
                <a:spcPct val="112500"/>
              </a:lnSpc>
              <a:spcBef>
                <a:spcPts val="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1pPr>
            <a:lvl2pPr marL="180975" marR="0" lvl="1" indent="-79375" algn="l" rtl="0">
              <a:lnSpc>
                <a:spcPct val="112500"/>
              </a:lnSpc>
              <a:spcBef>
                <a:spcPts val="0"/>
              </a:spcBef>
              <a:spcAft>
                <a:spcPts val="0"/>
              </a:spcAft>
              <a:buClr>
                <a:schemeClr val="lt2"/>
              </a:buClr>
              <a:buSzPct val="100000"/>
              <a:buFont typeface="Arial"/>
              <a:buChar char="•"/>
              <a:defRPr sz="1600" b="0" i="0" u="none" strike="noStrike" cap="none">
                <a:solidFill>
                  <a:schemeClr val="dk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Shape 33"/>
          <p:cNvSpPr>
            <a:spLocks noGrp="1"/>
          </p:cNvSpPr>
          <p:nvPr>
            <p:ph type="pic" idx="2"/>
          </p:nvPr>
        </p:nvSpPr>
        <p:spPr>
          <a:xfrm>
            <a:off x="0" y="0"/>
            <a:ext cx="3876673" cy="6858000"/>
          </a:xfrm>
          <a:prstGeom prst="rect">
            <a:avLst/>
          </a:prstGeom>
          <a:solidFill>
            <a:srgbClr val="BBBBBB"/>
          </a:solidFill>
          <a:ln>
            <a:noFill/>
          </a:ln>
        </p:spPr>
        <p:txBody>
          <a:bodyPr lIns="91425" tIns="91425" rIns="91425" bIns="91425" anchor="t" anchorCtr="0"/>
          <a:lstStyle>
            <a:lvl1pPr marL="0" marR="0" lvl="0" indent="0" algn="ctr" rtl="0">
              <a:lnSpc>
                <a:spcPct val="172727"/>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cxnSp>
        <p:nvCxnSpPr>
          <p:cNvPr id="34" name="Shape 34"/>
          <p:cNvCxnSpPr/>
          <p:nvPr/>
        </p:nvCxnSpPr>
        <p:spPr>
          <a:xfrm>
            <a:off x="8465042" y="6504780"/>
            <a:ext cx="0" cy="86399"/>
          </a:xfrm>
          <a:prstGeom prst="straightConnector1">
            <a:avLst/>
          </a:prstGeom>
          <a:noFill/>
          <a:ln w="9525" cap="flat" cmpd="sng">
            <a:solidFill>
              <a:schemeClr val="lt2"/>
            </a:solidFill>
            <a:prstDash val="solid"/>
            <a:round/>
            <a:headEnd type="none" w="med" len="med"/>
            <a:tailEnd type="none" w="med" len="med"/>
          </a:ln>
        </p:spPr>
      </p:cxnSp>
      <p:sp>
        <p:nvSpPr>
          <p:cNvPr id="35" name="Shape 35"/>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i="0" u="none" strike="noStrike" cap="none">
                <a:solidFill>
                  <a:schemeClr val="lt2"/>
                </a:solidFill>
                <a:latin typeface="Arial"/>
                <a:ea typeface="Arial"/>
                <a:cs typeface="Arial"/>
                <a:sym typeface="Arial"/>
              </a:rPr>
              <a:pPr marL="0" marR="0" lvl="0" indent="0" algn="l" rtl="0">
                <a:spcBef>
                  <a:spcPts val="0"/>
                </a:spcBef>
                <a:buSzPct val="25000"/>
                <a:buNone/>
              </a:pPr>
              <a:t>‹#›</a:t>
            </a:fld>
            <a:endParaRPr lang="en-GB" sz="800" b="1" i="0" u="none" strike="noStrike" cap="none" dirty="0">
              <a:solidFill>
                <a:schemeClr val="lt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ivider Option 5">
    <p:bg>
      <p:bgPr>
        <a:blipFill rotWithShape="1">
          <a:blip r:embed="rId2">
            <a:alphaModFix/>
          </a:blip>
          <a:stretch>
            <a:fillRect l="-32998" r="-32998"/>
          </a:stretch>
        </a:blipFill>
        <a:effectLst/>
      </p:bgPr>
    </p:bg>
    <p:spTree>
      <p:nvGrpSpPr>
        <p:cNvPr id="1" name="Shape 41"/>
        <p:cNvGrpSpPr/>
        <p:nvPr/>
      </p:nvGrpSpPr>
      <p:grpSpPr>
        <a:xfrm>
          <a:off x="0" y="0"/>
          <a:ext cx="0" cy="0"/>
          <a:chOff x="0" y="0"/>
          <a:chExt cx="0" cy="0"/>
        </a:xfrm>
      </p:grpSpPr>
      <p:sp>
        <p:nvSpPr>
          <p:cNvPr id="42" name="Shape 42"/>
          <p:cNvSpPr/>
          <p:nvPr/>
        </p:nvSpPr>
        <p:spPr>
          <a:xfrm>
            <a:off x="1971675" y="784222"/>
            <a:ext cx="5210174" cy="5422208"/>
          </a:xfrm>
          <a:custGeom>
            <a:avLst/>
            <a:gdLst/>
            <a:ahLst/>
            <a:cxnLst/>
            <a:rect l="0" t="0" r="0" b="0"/>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dirty="0">
              <a:solidFill>
                <a:schemeClr val="dk2"/>
              </a:solidFill>
              <a:latin typeface="Arial"/>
              <a:ea typeface="Arial"/>
              <a:cs typeface="Arial"/>
              <a:sym typeface="Arial"/>
            </a:endParaRPr>
          </a:p>
        </p:txBody>
      </p:sp>
      <p:sp>
        <p:nvSpPr>
          <p:cNvPr id="43" name="Shape 43"/>
          <p:cNvSpPr txBox="1">
            <a:spLocks noGrp="1"/>
          </p:cNvSpPr>
          <p:nvPr>
            <p:ph type="ctrTitle"/>
          </p:nvPr>
        </p:nvSpPr>
        <p:spPr>
          <a:xfrm>
            <a:off x="2430000" y="2973600"/>
            <a:ext cx="4283999" cy="1043999"/>
          </a:xfrm>
          <a:prstGeom prst="rect">
            <a:avLst/>
          </a:prstGeom>
          <a:noFill/>
          <a:ln>
            <a:noFill/>
          </a:ln>
        </p:spPr>
        <p:txBody>
          <a:bodyPr lIns="91425" tIns="91425" rIns="91425" bIns="91425" anchor="ctr" anchorCtr="0"/>
          <a:lstStyle>
            <a:lvl1pPr marL="0" marR="0" lvl="0" indent="0" algn="ctr" rtl="0">
              <a:lnSpc>
                <a:spcPct val="105882"/>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tatement and Image Option6">
    <p:bg>
      <p:bgPr>
        <a:solidFill>
          <a:srgbClr val="FFFFFF"/>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539997" y="418050"/>
            <a:ext cx="6241800" cy="848775"/>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a:off x="539999" y="1400174"/>
            <a:ext cx="5052763" cy="3124200"/>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chemeClr val="dk1"/>
              </a:buClr>
              <a:buFont typeface="Arial"/>
              <a:buNone/>
              <a:defRPr sz="1600" b="0" i="0" u="none" strike="noStrike" cap="none">
                <a:solidFill>
                  <a:srgbClr val="000000"/>
                </a:solidFill>
                <a:latin typeface="Arial"/>
                <a:ea typeface="Arial"/>
                <a:cs typeface="Arial"/>
                <a:sym typeface="Arial"/>
              </a:defRPr>
            </a:lvl1pPr>
            <a:lvl2pPr marL="0" marR="0" lvl="1" indent="0" algn="l" rtl="0">
              <a:lnSpc>
                <a:spcPct val="133333"/>
              </a:lnSpc>
              <a:spcBef>
                <a:spcPts val="1701"/>
              </a:spcBef>
              <a:spcAft>
                <a:spcPts val="0"/>
              </a:spcAft>
              <a:buClr>
                <a:schemeClr val="lt2"/>
              </a:buClr>
              <a:buFont typeface="Arial"/>
              <a:buNone/>
              <a:defRPr sz="1200" b="0" i="1" u="none" strike="noStrike" cap="none">
                <a:solidFill>
                  <a:srgbClr val="000000"/>
                </a:solidFill>
                <a:latin typeface="Arial"/>
                <a:ea typeface="Arial"/>
                <a:cs typeface="Arial"/>
                <a:sym typeface="Arial"/>
              </a:defRPr>
            </a:lvl2pPr>
            <a:lvl3pPr marL="658800" marR="0" lvl="2" indent="-163500"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a:spLocks noGrp="1"/>
          </p:cNvSpPr>
          <p:nvPr>
            <p:ph type="pic" idx="2"/>
          </p:nvPr>
        </p:nvSpPr>
        <p:spPr>
          <a:xfrm>
            <a:off x="6048375" y="1447799"/>
            <a:ext cx="2562225" cy="4524374"/>
          </a:xfrm>
          <a:prstGeom prst="rect">
            <a:avLst/>
          </a:prstGeom>
          <a:solidFill>
            <a:srgbClr val="BBBBBB"/>
          </a:solidFill>
          <a:ln>
            <a:noFill/>
          </a:ln>
        </p:spPr>
        <p:txBody>
          <a:bodyPr lIns="91425" tIns="91425" rIns="91425" bIns="91425" anchor="t" anchorCtr="0"/>
          <a:lstStyle>
            <a:lvl1pPr marL="0" marR="0" lvl="0" indent="0" algn="ctr" rtl="0">
              <a:lnSpc>
                <a:spcPct val="172727"/>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cxnSp>
        <p:nvCxnSpPr>
          <p:cNvPr id="76" name="Shape 76"/>
          <p:cNvCxnSpPr/>
          <p:nvPr/>
        </p:nvCxnSpPr>
        <p:spPr>
          <a:xfrm>
            <a:off x="533400" y="6124575"/>
            <a:ext cx="8086724" cy="0"/>
          </a:xfrm>
          <a:prstGeom prst="straightConnector1">
            <a:avLst/>
          </a:prstGeom>
          <a:noFill/>
          <a:ln w="9525" cap="flat" cmpd="sng">
            <a:solidFill>
              <a:schemeClr val="lt2"/>
            </a:solidFill>
            <a:prstDash val="solid"/>
            <a:round/>
            <a:headEnd type="none" w="med" len="med"/>
            <a:tailEnd type="none" w="med" len="med"/>
          </a:ln>
        </p:spPr>
      </p:cxnSp>
      <p:sp>
        <p:nvSpPr>
          <p:cNvPr id="77" name="Shape 77"/>
          <p:cNvSpPr txBox="1">
            <a:spLocks noGrp="1"/>
          </p:cNvSpPr>
          <p:nvPr>
            <p:ph type="body" idx="3"/>
          </p:nvPr>
        </p:nvSpPr>
        <p:spPr>
          <a:xfrm>
            <a:off x="5267325" y="6172200"/>
            <a:ext cx="3343274" cy="257175"/>
          </a:xfrm>
          <a:prstGeom prst="rect">
            <a:avLst/>
          </a:prstGeom>
          <a:noFill/>
          <a:ln>
            <a:noFill/>
          </a:ln>
        </p:spPr>
        <p:txBody>
          <a:bodyPr lIns="91425" tIns="91425" rIns="91425" bIns="91425" anchor="t" anchorCtr="0"/>
          <a:lstStyle>
            <a:lvl1pPr marL="0" marR="0" lvl="0" indent="0" algn="r" rtl="0">
              <a:lnSpc>
                <a:spcPct val="150000"/>
              </a:lnSpc>
              <a:spcBef>
                <a:spcPts val="0"/>
              </a:spcBef>
              <a:spcAft>
                <a:spcPts val="0"/>
              </a:spcAft>
              <a:buClr>
                <a:schemeClr val="lt2"/>
              </a:buClr>
              <a:buFont typeface="Arial"/>
              <a:buNone/>
              <a:defRPr sz="6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78" name="Shape 78"/>
          <p:cNvCxnSpPr/>
          <p:nvPr/>
        </p:nvCxnSpPr>
        <p:spPr>
          <a:xfrm>
            <a:off x="8465042" y="6504780"/>
            <a:ext cx="0" cy="86399"/>
          </a:xfrm>
          <a:prstGeom prst="straightConnector1">
            <a:avLst/>
          </a:prstGeom>
          <a:noFill/>
          <a:ln w="9525" cap="flat" cmpd="sng">
            <a:solidFill>
              <a:schemeClr val="lt2"/>
            </a:solidFill>
            <a:prstDash val="solid"/>
            <a:round/>
            <a:headEnd type="none" w="med" len="med"/>
            <a:tailEnd type="none" w="med" len="med"/>
          </a:ln>
        </p:spPr>
      </p:cxnSp>
      <p:sp>
        <p:nvSpPr>
          <p:cNvPr id="79" name="Shape 79"/>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a:t>
            </a:fld>
            <a:endParaRPr lang="en-GB" sz="800" b="1" dirty="0">
              <a:solidFill>
                <a:schemeClr val="lt2"/>
              </a:solidFill>
              <a:latin typeface="Arial"/>
              <a:ea typeface="Arial"/>
              <a:cs typeface="Arial"/>
              <a:sym typeface="Arial"/>
            </a:endParaRPr>
          </a:p>
        </p:txBody>
      </p:sp>
      <p:pic>
        <p:nvPicPr>
          <p:cNvPr id="80" name="Shape 80"/>
          <p:cNvPicPr preferRelativeResize="0"/>
          <p:nvPr/>
        </p:nvPicPr>
        <p:blipFill rotWithShape="1">
          <a:blip r:embed="rId2">
            <a:alphaModFix/>
          </a:blip>
          <a:srcRect/>
          <a:stretch/>
        </p:blipFill>
        <p:spPr>
          <a:xfrm>
            <a:off x="500410" y="6376789"/>
            <a:ext cx="917999" cy="2799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Product Page">
    <p:bg>
      <p:bgPr>
        <a:solidFill>
          <a:srgbClr val="FFFFFF"/>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540000" y="417600"/>
            <a:ext cx="5956050" cy="525375"/>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p:nvPr/>
        </p:nvSpPr>
        <p:spPr>
          <a:xfrm>
            <a:off x="542925" y="1752600"/>
            <a:ext cx="4857750" cy="4467224"/>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sp>
        <p:nvSpPr>
          <p:cNvPr id="93" name="Shape 93"/>
          <p:cNvSpPr txBox="1">
            <a:spLocks noGrp="1"/>
          </p:cNvSpPr>
          <p:nvPr>
            <p:ph type="body" idx="1"/>
          </p:nvPr>
        </p:nvSpPr>
        <p:spPr>
          <a:xfrm>
            <a:off x="790575" y="1943100"/>
            <a:ext cx="4257674" cy="3162300"/>
          </a:xfrm>
          <a:prstGeom prst="rect">
            <a:avLst/>
          </a:prstGeom>
          <a:noFill/>
          <a:ln>
            <a:noFill/>
          </a:ln>
        </p:spPr>
        <p:txBody>
          <a:bodyPr lIns="91425" tIns="91425" rIns="91425" bIns="91425" anchor="t" anchorCtr="0"/>
          <a:lstStyle>
            <a:lvl1pPr marL="0" marR="0" lvl="0" indent="0" algn="l" rtl="0">
              <a:lnSpc>
                <a:spcPct val="115384"/>
              </a:lnSpc>
              <a:spcBef>
                <a:spcPts val="0"/>
              </a:spcBef>
              <a:spcAft>
                <a:spcPts val="0"/>
              </a:spcAft>
              <a:buClr>
                <a:srgbClr val="FFFFFF"/>
              </a:buClr>
              <a:buFont typeface="Arial"/>
              <a:buNone/>
              <a:defRPr sz="1300" b="0" i="0" u="none" strike="noStrike" cap="none">
                <a:solidFill>
                  <a:srgbClr val="FFFFFF"/>
                </a:solidFill>
                <a:latin typeface="Arial"/>
                <a:ea typeface="Arial"/>
                <a:cs typeface="Arial"/>
                <a:sym typeface="Arial"/>
              </a:defRPr>
            </a:lvl1pPr>
            <a:lvl2pPr marL="180975" marR="0" lvl="1" indent="-117475" algn="l" rtl="0">
              <a:lnSpc>
                <a:spcPct val="130000"/>
              </a:lnSpc>
              <a:spcBef>
                <a:spcPts val="0"/>
              </a:spcBef>
              <a:spcAft>
                <a:spcPts val="567"/>
              </a:spcAft>
              <a:buClr>
                <a:schemeClr val="lt2"/>
              </a:buClr>
              <a:buSzPct val="100000"/>
              <a:buFont typeface="Arial"/>
              <a:buChar char="•"/>
              <a:defRPr sz="1000" b="0" i="0" u="none" strike="noStrike" cap="none">
                <a:solidFill>
                  <a:schemeClr val="lt1"/>
                </a:solidFill>
                <a:latin typeface="Arial"/>
                <a:ea typeface="Arial"/>
                <a:cs typeface="Arial"/>
                <a:sym typeface="Arial"/>
              </a:defRPr>
            </a:lvl2pPr>
            <a:lvl3pPr marL="352425" marR="0" lvl="2" indent="-111125" algn="l" rtl="0">
              <a:lnSpc>
                <a:spcPct val="130000"/>
              </a:lnSpc>
              <a:spcBef>
                <a:spcPts val="0"/>
              </a:spcBef>
              <a:spcAft>
                <a:spcPts val="567"/>
              </a:spcAft>
              <a:buClr>
                <a:schemeClr val="accent4"/>
              </a:buClr>
              <a:buSzPct val="100000"/>
              <a:buFont typeface="Arial"/>
              <a:buChar char="‒"/>
              <a:defRPr sz="1000" b="0" i="0" u="none" strike="noStrike" cap="none">
                <a:solidFill>
                  <a:schemeClr val="lt1"/>
                </a:solidFill>
                <a:latin typeface="Arial"/>
                <a:ea typeface="Arial"/>
                <a:cs typeface="Arial"/>
                <a:sym typeface="Arial"/>
              </a:defRPr>
            </a:lvl3pPr>
            <a:lvl4pPr marL="781050" marR="0" lvl="3" indent="-6350" algn="l" rtl="0">
              <a:lnSpc>
                <a:spcPct val="130000"/>
              </a:lnSpc>
              <a:spcBef>
                <a:spcPts val="0"/>
              </a:spcBef>
              <a:spcAft>
                <a:spcPts val="567"/>
              </a:spcAft>
              <a:buClr>
                <a:schemeClr val="dk1"/>
              </a:buClr>
              <a:buFont typeface="Arial"/>
              <a:buNone/>
              <a:defRPr sz="1000" b="0" i="0" u="none" strike="noStrike" cap="none">
                <a:solidFill>
                  <a:schemeClr val="lt1"/>
                </a:solidFill>
                <a:latin typeface="Arial"/>
                <a:ea typeface="Arial"/>
                <a:cs typeface="Arial"/>
                <a:sym typeface="Arial"/>
              </a:defRPr>
            </a:lvl4pPr>
            <a:lvl5pPr marL="2057400" marR="0" lvl="4" indent="-165100" algn="l" rtl="0">
              <a:lnSpc>
                <a:spcPct val="130000"/>
              </a:lnSpc>
              <a:spcBef>
                <a:spcPts val="0"/>
              </a:spcBef>
              <a:spcAft>
                <a:spcPts val="567"/>
              </a:spcAft>
              <a:buClr>
                <a:schemeClr val="lt1"/>
              </a:buClr>
              <a:buSzPct val="100000"/>
              <a:buFont typeface="Arial"/>
              <a:buChar char="»"/>
              <a:defRPr sz="1000" b="0"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Shape 94"/>
          <p:cNvSpPr/>
          <p:nvPr/>
        </p:nvSpPr>
        <p:spPr>
          <a:xfrm>
            <a:off x="5524500" y="3324225"/>
            <a:ext cx="3096621" cy="28956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sp>
        <p:nvSpPr>
          <p:cNvPr id="95" name="Shape 95"/>
          <p:cNvSpPr>
            <a:spLocks noGrp="1"/>
          </p:cNvSpPr>
          <p:nvPr>
            <p:ph type="pic" idx="2"/>
          </p:nvPr>
        </p:nvSpPr>
        <p:spPr>
          <a:xfrm>
            <a:off x="5524500" y="1752600"/>
            <a:ext cx="3095999" cy="1571623"/>
          </a:xfrm>
          <a:prstGeom prst="rect">
            <a:avLst/>
          </a:prstGeom>
          <a:solidFill>
            <a:srgbClr val="BBBBBB"/>
          </a:solidFill>
          <a:ln>
            <a:noFill/>
          </a:ln>
        </p:spPr>
        <p:txBody>
          <a:bodyPr lIns="91425" tIns="91425" rIns="91425" bIns="91425" anchor="t" anchorCtr="0"/>
          <a:lstStyle>
            <a:lvl1pPr marL="0" marR="0" lvl="0" indent="0" algn="ctr" rtl="0">
              <a:lnSpc>
                <a:spcPct val="190000"/>
              </a:lnSpc>
              <a:spcBef>
                <a:spcPts val="0"/>
              </a:spcBef>
              <a:spcAft>
                <a:spcPts val="0"/>
              </a:spcAft>
              <a:buClr>
                <a:schemeClr val="dk1"/>
              </a:buClr>
              <a:buFont typeface="Arial"/>
              <a:buNone/>
              <a:defRPr sz="10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6" name="Shape 96"/>
          <p:cNvSpPr txBox="1">
            <a:spLocks noGrp="1"/>
          </p:cNvSpPr>
          <p:nvPr>
            <p:ph type="body" idx="3"/>
          </p:nvPr>
        </p:nvSpPr>
        <p:spPr>
          <a:xfrm>
            <a:off x="5663789" y="3457573"/>
            <a:ext cx="2756310" cy="2390775"/>
          </a:xfrm>
          <a:prstGeom prst="rect">
            <a:avLst/>
          </a:prstGeom>
          <a:noFill/>
          <a:ln>
            <a:noFill/>
          </a:ln>
        </p:spPr>
        <p:txBody>
          <a:bodyPr lIns="91425" tIns="91425" rIns="91425" bIns="91425" anchor="t" anchorCtr="0"/>
          <a:lstStyle>
            <a:lvl1pPr marL="0" marR="0" lvl="0" indent="0" algn="l" rtl="0">
              <a:lnSpc>
                <a:spcPct val="122222"/>
              </a:lnSpc>
              <a:spcBef>
                <a:spcPts val="600"/>
              </a:spcBef>
              <a:spcAft>
                <a:spcPts val="0"/>
              </a:spcAft>
              <a:buClr>
                <a:schemeClr val="lt2"/>
              </a:buClr>
              <a:buFont typeface="Arial"/>
              <a:buNone/>
              <a:defRPr sz="900" b="1" i="0" u="none" strike="noStrike" cap="none">
                <a:solidFill>
                  <a:schemeClr val="lt2"/>
                </a:solidFill>
                <a:latin typeface="Arial"/>
                <a:ea typeface="Arial"/>
                <a:cs typeface="Arial"/>
                <a:sym typeface="Arial"/>
              </a:defRPr>
            </a:lvl1pPr>
            <a:lvl2pPr marL="114300" marR="0" lvl="1" indent="-57150" algn="l" rtl="0">
              <a:lnSpc>
                <a:spcPct val="122222"/>
              </a:lnSpc>
              <a:spcBef>
                <a:spcPts val="600"/>
              </a:spcBef>
              <a:spcAft>
                <a:spcPts val="0"/>
              </a:spcAft>
              <a:buClr>
                <a:schemeClr val="dk2"/>
              </a:buClr>
              <a:buSzPct val="100000"/>
              <a:buFont typeface="Arial"/>
              <a:buChar char="•"/>
              <a:defRPr sz="900" b="0" i="0" u="none" strike="noStrike" cap="none">
                <a:solidFill>
                  <a:schemeClr val="lt2"/>
                </a:solidFill>
                <a:latin typeface="Arial"/>
                <a:ea typeface="Arial"/>
                <a:cs typeface="Arial"/>
                <a:sym typeface="Arial"/>
              </a:defRPr>
            </a:lvl2pPr>
            <a:lvl3pPr marL="352425" marR="0" lvl="2" indent="-111125" algn="l" rtl="0">
              <a:lnSpc>
                <a:spcPct val="130000"/>
              </a:lnSpc>
              <a:spcBef>
                <a:spcPts val="0"/>
              </a:spcBef>
              <a:spcAft>
                <a:spcPts val="567"/>
              </a:spcAft>
              <a:buClr>
                <a:schemeClr val="accent4"/>
              </a:buClr>
              <a:buSzPct val="100000"/>
              <a:buFont typeface="Arial"/>
              <a:buChar char="‒"/>
              <a:defRPr sz="1000" b="0" i="0" u="none" strike="noStrike" cap="none">
                <a:solidFill>
                  <a:schemeClr val="lt1"/>
                </a:solidFill>
                <a:latin typeface="Arial"/>
                <a:ea typeface="Arial"/>
                <a:cs typeface="Arial"/>
                <a:sym typeface="Arial"/>
              </a:defRPr>
            </a:lvl3pPr>
            <a:lvl4pPr marL="781050" marR="0" lvl="3" indent="-6350" algn="l" rtl="0">
              <a:lnSpc>
                <a:spcPct val="130000"/>
              </a:lnSpc>
              <a:spcBef>
                <a:spcPts val="0"/>
              </a:spcBef>
              <a:spcAft>
                <a:spcPts val="567"/>
              </a:spcAft>
              <a:buClr>
                <a:schemeClr val="dk1"/>
              </a:buClr>
              <a:buFont typeface="Arial"/>
              <a:buNone/>
              <a:defRPr sz="1000" b="0" i="0" u="none" strike="noStrike" cap="none">
                <a:solidFill>
                  <a:schemeClr val="lt1"/>
                </a:solidFill>
                <a:latin typeface="Arial"/>
                <a:ea typeface="Arial"/>
                <a:cs typeface="Arial"/>
                <a:sym typeface="Arial"/>
              </a:defRPr>
            </a:lvl4pPr>
            <a:lvl5pPr marL="2057400" marR="0" lvl="4" indent="-165100" algn="l" rtl="0">
              <a:lnSpc>
                <a:spcPct val="130000"/>
              </a:lnSpc>
              <a:spcBef>
                <a:spcPts val="0"/>
              </a:spcBef>
              <a:spcAft>
                <a:spcPts val="567"/>
              </a:spcAft>
              <a:buClr>
                <a:schemeClr val="lt1"/>
              </a:buClr>
              <a:buSzPct val="100000"/>
              <a:buFont typeface="Arial"/>
              <a:buChar char="»"/>
              <a:defRPr sz="1000" b="0"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body" idx="4"/>
          </p:nvPr>
        </p:nvSpPr>
        <p:spPr>
          <a:xfrm>
            <a:off x="542925" y="1076325"/>
            <a:ext cx="4381500" cy="4000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1500" b="1" i="0" u="none" strike="noStrike" cap="none">
                <a:solidFill>
                  <a:schemeClr val="dk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Shape 98"/>
          <p:cNvSpPr>
            <a:spLocks noGrp="1"/>
          </p:cNvSpPr>
          <p:nvPr>
            <p:ph type="pic" idx="5"/>
          </p:nvPr>
        </p:nvSpPr>
        <p:spPr>
          <a:xfrm>
            <a:off x="6743700" y="561975"/>
            <a:ext cx="1857373" cy="466725"/>
          </a:xfrm>
          <a:prstGeom prst="rect">
            <a:avLst/>
          </a:prstGeom>
          <a:solidFill>
            <a:srgbClr val="BBBBBB"/>
          </a:solidFill>
          <a:ln>
            <a:noFill/>
          </a:ln>
        </p:spPr>
        <p:txBody>
          <a:bodyPr lIns="91425" tIns="91425" rIns="91425" bIns="91425" anchor="t" anchorCtr="0"/>
          <a:lstStyle>
            <a:lvl1pPr marL="0" marR="0" lvl="0" indent="0" algn="ctr" rtl="0">
              <a:lnSpc>
                <a:spcPct val="237500"/>
              </a:lnSpc>
              <a:spcBef>
                <a:spcPts val="0"/>
              </a:spcBef>
              <a:spcAft>
                <a:spcPts val="0"/>
              </a:spcAft>
              <a:buClr>
                <a:schemeClr val="dk1"/>
              </a:buClr>
              <a:buFont typeface="Arial"/>
              <a:buNone/>
              <a:defRPr sz="8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9" name="Shape 99"/>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a:t>
            </a:fld>
            <a:endParaRPr lang="en-GB" sz="800" b="1" dirty="0">
              <a:solidFill>
                <a:schemeClr val="lt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bg>
      <p:bgPr>
        <a:solidFill>
          <a:srgbClr val="FFFFFF"/>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a:t>
            </a:fld>
            <a:endParaRPr lang="en-GB" sz="800" b="1" dirty="0">
              <a:solidFill>
                <a:schemeClr val="lt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ore to Learn">
    <p:bg>
      <p:bgPr>
        <a:solidFill>
          <a:schemeClr val="lt2"/>
        </a:solidFill>
        <a:effectLst/>
      </p:bgPr>
    </p:bg>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2">
            <a:alphaModFix/>
          </a:blip>
          <a:srcRect t="5771" b="5310"/>
          <a:stretch/>
        </p:blipFill>
        <p:spPr>
          <a:xfrm>
            <a:off x="888486" y="0"/>
            <a:ext cx="7550662" cy="6858000"/>
          </a:xfrm>
          <a:prstGeom prst="rect">
            <a:avLst/>
          </a:prstGeom>
          <a:noFill/>
          <a:ln>
            <a:noFill/>
          </a:ln>
        </p:spPr>
      </p:pic>
      <p:sp>
        <p:nvSpPr>
          <p:cNvPr id="185" name="Shape 185"/>
          <p:cNvSpPr txBox="1">
            <a:spLocks noGrp="1"/>
          </p:cNvSpPr>
          <p:nvPr>
            <p:ph type="ctrTitle"/>
          </p:nvPr>
        </p:nvSpPr>
        <p:spPr>
          <a:xfrm>
            <a:off x="2333624" y="2728866"/>
            <a:ext cx="4656674" cy="985884"/>
          </a:xfrm>
          <a:prstGeom prst="rect">
            <a:avLst/>
          </a:prstGeom>
          <a:noFill/>
          <a:ln>
            <a:noFill/>
          </a:ln>
        </p:spPr>
        <p:txBody>
          <a:bodyPr lIns="91425" tIns="91425" rIns="91425" bIns="91425" anchor="b" anchorCtr="0"/>
          <a:lstStyle>
            <a:lvl1pPr marL="0" marR="0" lvl="0" indent="0" algn="ctr"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6" name="Shape 186"/>
          <p:cNvSpPr txBox="1">
            <a:spLocks noGrp="1"/>
          </p:cNvSpPr>
          <p:nvPr>
            <p:ph type="body" idx="1"/>
          </p:nvPr>
        </p:nvSpPr>
        <p:spPr>
          <a:xfrm>
            <a:off x="2343150" y="3829050"/>
            <a:ext cx="4743450" cy="638174"/>
          </a:xfrm>
          <a:prstGeom prst="rect">
            <a:avLst/>
          </a:prstGeom>
          <a:noFill/>
          <a:ln>
            <a:noFill/>
          </a:ln>
        </p:spPr>
        <p:txBody>
          <a:bodyPr lIns="91425" tIns="91425" rIns="91425" bIns="91425" anchor="t" anchorCtr="0"/>
          <a:lstStyle>
            <a:lvl1pPr marL="0" marR="0" lvl="0" indent="0" algn="ctr" rtl="0">
              <a:lnSpc>
                <a:spcPct val="131250"/>
              </a:lnSpc>
              <a:spcBef>
                <a:spcPts val="0"/>
              </a:spcBef>
              <a:spcAft>
                <a:spcPts val="0"/>
              </a:spcAft>
              <a:buClr>
                <a:schemeClr val="lt2"/>
              </a:buClr>
              <a:buFont typeface="Arial"/>
              <a:buNone/>
              <a:defRPr sz="1600" b="0" i="0" u="none" strike="noStrike" cap="none">
                <a:solidFill>
                  <a:schemeClr val="lt2"/>
                </a:solidFill>
                <a:latin typeface="Arial"/>
                <a:ea typeface="Arial"/>
                <a:cs typeface="Arial"/>
                <a:sym typeface="Arial"/>
              </a:defRPr>
            </a:lvl1pPr>
            <a:lvl2pPr marL="0" marR="0" lvl="1" indent="0" algn="ctr" rtl="0">
              <a:lnSpc>
                <a:spcPct val="131250"/>
              </a:lnSpc>
              <a:spcBef>
                <a:spcPts val="0"/>
              </a:spcBef>
              <a:spcAft>
                <a:spcPts val="0"/>
              </a:spcAft>
              <a:buClr>
                <a:schemeClr val="lt2"/>
              </a:buClr>
              <a:buFont typeface="Arial"/>
              <a:buNone/>
              <a:defRPr sz="1600" b="1"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Final Slide Option1">
    <p:bg>
      <p:bgPr>
        <a:solidFill>
          <a:schemeClr val="lt2"/>
        </a:solidFill>
        <a:effectLst/>
      </p:bgPr>
    </p:bg>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2">
            <a:alphaModFix/>
          </a:blip>
          <a:srcRect/>
          <a:stretch/>
        </p:blipFill>
        <p:spPr>
          <a:xfrm>
            <a:off x="2900930" y="3558921"/>
            <a:ext cx="3380238" cy="21640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ample Boxed Text x3">
    <p:bg>
      <p:bgPr>
        <a:solidFill>
          <a:srgbClr val="FFFFFF"/>
        </a:solidFill>
        <a:effectLst/>
      </p:bgPr>
    </p:bg>
    <p:spTree>
      <p:nvGrpSpPr>
        <p:cNvPr id="1" name="Shape 145"/>
        <p:cNvGrpSpPr/>
        <p:nvPr/>
      </p:nvGrpSpPr>
      <p:grpSpPr>
        <a:xfrm>
          <a:off x="0" y="0"/>
          <a:ext cx="0" cy="0"/>
          <a:chOff x="0" y="0"/>
          <a:chExt cx="0" cy="0"/>
        </a:xfrm>
      </p:grpSpPr>
      <p:sp>
        <p:nvSpPr>
          <p:cNvPr id="146" name="Shape 146"/>
          <p:cNvSpPr/>
          <p:nvPr/>
        </p:nvSpPr>
        <p:spPr>
          <a:xfrm>
            <a:off x="539108" y="2669156"/>
            <a:ext cx="2602800" cy="468000"/>
          </a:xfrm>
          <a:prstGeom prst="rect">
            <a:avLst/>
          </a:prstGeom>
          <a:solidFill>
            <a:srgbClr val="03873A"/>
          </a:solidFill>
          <a:ln>
            <a:noFill/>
          </a:ln>
        </p:spPr>
        <p:txBody>
          <a:bodyPr lIns="91425" tIns="45700" rIns="91425" bIns="45700" anchor="ctr" anchorCtr="0">
            <a:noAutofit/>
          </a:bodyPr>
          <a:lstStyle/>
          <a:p>
            <a:pPr marL="0" marR="0" lvl="0" indent="0" algn="ctr" rtl="0">
              <a:spcBef>
                <a:spcPts val="0"/>
              </a:spcBef>
              <a:buNone/>
            </a:pPr>
            <a:endParaRPr sz="1800" dirty="0">
              <a:solidFill>
                <a:srgbClr val="FFFFFF"/>
              </a:solidFill>
              <a:latin typeface="Arial"/>
              <a:ea typeface="Arial"/>
              <a:cs typeface="Arial"/>
              <a:sym typeface="Arial"/>
            </a:endParaRPr>
          </a:p>
        </p:txBody>
      </p:sp>
      <p:sp>
        <p:nvSpPr>
          <p:cNvPr id="147" name="Shape 147"/>
          <p:cNvSpPr/>
          <p:nvPr/>
        </p:nvSpPr>
        <p:spPr>
          <a:xfrm>
            <a:off x="539108" y="3129775"/>
            <a:ext cx="2602800" cy="214006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sp>
        <p:nvSpPr>
          <p:cNvPr id="148" name="Shape 148"/>
          <p:cNvSpPr txBox="1">
            <a:spLocks noGrp="1"/>
          </p:cNvSpPr>
          <p:nvPr>
            <p:ph type="title"/>
          </p:nvPr>
        </p:nvSpPr>
        <p:spPr>
          <a:xfrm>
            <a:off x="540000" y="417600"/>
            <a:ext cx="6359526" cy="944474"/>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2"/>
              </a:buClr>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body" idx="1"/>
          </p:nvPr>
        </p:nvSpPr>
        <p:spPr>
          <a:xfrm>
            <a:off x="724618" y="2687950"/>
            <a:ext cx="2191109" cy="428625"/>
          </a:xfrm>
          <a:prstGeom prst="rect">
            <a:avLst/>
          </a:prstGeom>
          <a:noFill/>
          <a:ln>
            <a:noFill/>
          </a:ln>
        </p:spPr>
        <p:txBody>
          <a:bodyPr lIns="91425" tIns="91425" rIns="91425" bIns="91425" anchor="ctr" anchorCtr="0"/>
          <a:lstStyle>
            <a:lvl1pPr marL="0" marR="0" lvl="0" indent="0" algn="ctr" rtl="0">
              <a:lnSpc>
                <a:spcPct val="104999"/>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marL="180975" marR="0" lvl="1" indent="-53975" algn="l" rtl="0">
              <a:lnSpc>
                <a:spcPct val="95000"/>
              </a:lnSpc>
              <a:spcBef>
                <a:spcPts val="0"/>
              </a:spcBef>
              <a:spcAft>
                <a:spcPts val="0"/>
              </a:spcAft>
              <a:buClr>
                <a:schemeClr val="lt2"/>
              </a:buClr>
              <a:buSzPct val="100000"/>
              <a:buFont typeface="Arial"/>
              <a:buChar char="•"/>
              <a:defRPr sz="2000" b="1" i="0" u="none" strike="noStrike" cap="none">
                <a:solidFill>
                  <a:schemeClr val="lt1"/>
                </a:solidFill>
                <a:latin typeface="Arial"/>
                <a:ea typeface="Arial"/>
                <a:cs typeface="Arial"/>
                <a:sym typeface="Arial"/>
              </a:defRPr>
            </a:lvl2pPr>
            <a:lvl3pPr marL="352425" marR="0" lvl="2" indent="-47625" algn="l" rtl="0">
              <a:lnSpc>
                <a:spcPct val="95000"/>
              </a:lnSpc>
              <a:spcBef>
                <a:spcPts val="0"/>
              </a:spcBef>
              <a:spcAft>
                <a:spcPts val="0"/>
              </a:spcAft>
              <a:buClr>
                <a:schemeClr val="accent4"/>
              </a:buClr>
              <a:buSzPct val="100000"/>
              <a:buFont typeface="Arial"/>
              <a:buChar char="‒"/>
              <a:defRPr sz="2000" b="1" i="0" u="none" strike="noStrike" cap="none">
                <a:solidFill>
                  <a:schemeClr val="lt1"/>
                </a:solidFill>
                <a:latin typeface="Arial"/>
                <a:ea typeface="Arial"/>
                <a:cs typeface="Arial"/>
                <a:sym typeface="Arial"/>
              </a:defRPr>
            </a:lvl3pPr>
            <a:lvl4pPr marL="781050" marR="0" lvl="3" indent="-6350" algn="l" rtl="0">
              <a:lnSpc>
                <a:spcPct val="75000"/>
              </a:lnSpc>
              <a:spcBef>
                <a:spcPts val="0"/>
              </a:spcBef>
              <a:spcAft>
                <a:spcPts val="850"/>
              </a:spcAft>
              <a:buClr>
                <a:schemeClr val="dk1"/>
              </a:buClr>
              <a:buFont typeface="Arial"/>
              <a:buNone/>
              <a:defRPr sz="2000" b="1" i="0" u="none" strike="noStrike" cap="none">
                <a:solidFill>
                  <a:schemeClr val="lt1"/>
                </a:solidFill>
                <a:latin typeface="Arial"/>
                <a:ea typeface="Arial"/>
                <a:cs typeface="Arial"/>
                <a:sym typeface="Arial"/>
              </a:defRPr>
            </a:lvl4pPr>
            <a:lvl5pPr marL="2057400" marR="0" lvl="4" indent="-101600" algn="l" rtl="0">
              <a:spcBef>
                <a:spcPts val="400"/>
              </a:spcBef>
              <a:buClr>
                <a:schemeClr val="lt1"/>
              </a:buClr>
              <a:buSzPct val="100000"/>
              <a:buFont typeface="Arial"/>
              <a:buChar char="»"/>
              <a:defRPr sz="2000" b="1"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body" idx="2"/>
          </p:nvPr>
        </p:nvSpPr>
        <p:spPr>
          <a:xfrm>
            <a:off x="737418" y="3226998"/>
            <a:ext cx="2245968" cy="1552035"/>
          </a:xfrm>
          <a:prstGeom prst="rect">
            <a:avLst/>
          </a:prstGeom>
          <a:noFill/>
          <a:ln>
            <a:noFill/>
          </a:ln>
        </p:spPr>
        <p:txBody>
          <a:bodyPr lIns="91425" tIns="91425" rIns="91425" bIns="91425" anchor="t" anchorCtr="0"/>
          <a:lstStyle>
            <a:lvl1pPr marL="0" marR="0" lvl="0" indent="0" algn="l" rtl="0">
              <a:lnSpc>
                <a:spcPct val="116666"/>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l" rtl="0">
              <a:lnSpc>
                <a:spcPct val="116666"/>
              </a:lnSpc>
              <a:spcBef>
                <a:spcPts val="0"/>
              </a:spcBef>
              <a:spcAft>
                <a:spcPts val="0"/>
              </a:spcAft>
              <a:buClr>
                <a:schemeClr val="lt2"/>
              </a:buClr>
              <a:buFont typeface="Arial"/>
              <a:buNone/>
              <a:defRPr sz="1200" b="0" i="0" u="none" strike="noStrike" cap="none">
                <a:solidFill>
                  <a:srgbClr val="000000"/>
                </a:solidFill>
                <a:latin typeface="Arial"/>
                <a:ea typeface="Arial"/>
                <a:cs typeface="Arial"/>
                <a:sym typeface="Arial"/>
              </a:defRPr>
            </a:lvl2pPr>
            <a:lvl3pPr marL="85725" marR="0" lvl="2" indent="-9525" algn="l" rtl="0">
              <a:lnSpc>
                <a:spcPct val="116666"/>
              </a:lnSpc>
              <a:spcBef>
                <a:spcPts val="0"/>
              </a:spcBef>
              <a:spcAft>
                <a:spcPts val="0"/>
              </a:spcAft>
              <a:buClr>
                <a:schemeClr val="lt2"/>
              </a:buClr>
              <a:buSzPct val="100000"/>
              <a:buFont typeface="Arial"/>
              <a:buChar char="-"/>
              <a:defRPr sz="1200" b="0" i="0" u="none" strike="noStrike" cap="none">
                <a:solidFill>
                  <a:srgbClr val="000000"/>
                </a:solidFill>
                <a:latin typeface="Arial"/>
                <a:ea typeface="Arial"/>
                <a:cs typeface="Arial"/>
                <a:sym typeface="Arial"/>
              </a:defRPr>
            </a:lvl3pPr>
            <a:lvl4pPr marL="781050" marR="0" lvl="3" indent="-6350" algn="l" rtl="0">
              <a:lnSpc>
                <a:spcPct val="130000"/>
              </a:lnSpc>
              <a:spcBef>
                <a:spcPts val="0"/>
              </a:spcBef>
              <a:spcAft>
                <a:spcPts val="0"/>
              </a:spcAft>
              <a:buClr>
                <a:schemeClr val="dk1"/>
              </a:buClr>
              <a:buFont typeface="Arial"/>
              <a:buNone/>
              <a:defRPr sz="1000" b="0" i="0" u="none" strike="noStrike" cap="none">
                <a:solidFill>
                  <a:schemeClr val="lt2"/>
                </a:solidFill>
                <a:latin typeface="Arial"/>
                <a:ea typeface="Arial"/>
                <a:cs typeface="Arial"/>
                <a:sym typeface="Arial"/>
              </a:defRPr>
            </a:lvl4pPr>
            <a:lvl5pPr marL="2057400" marR="0" lvl="4" indent="-165100" algn="l" rtl="0">
              <a:lnSpc>
                <a:spcPct val="130000"/>
              </a:lnSpc>
              <a:spcBef>
                <a:spcPts val="0"/>
              </a:spcBef>
              <a:spcAft>
                <a:spcPts val="0"/>
              </a:spcAft>
              <a:buClr>
                <a:schemeClr val="dk1"/>
              </a:buClr>
              <a:buSzPct val="100000"/>
              <a:buFont typeface="Arial"/>
              <a:buChar char="»"/>
              <a:defRPr sz="1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 name="Shape 151"/>
          <p:cNvSpPr/>
          <p:nvPr/>
        </p:nvSpPr>
        <p:spPr>
          <a:xfrm>
            <a:off x="3290737" y="2669156"/>
            <a:ext cx="2602800" cy="46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dirty="0">
              <a:solidFill>
                <a:srgbClr val="FFFFFF"/>
              </a:solidFill>
              <a:latin typeface="Arial"/>
              <a:ea typeface="Arial"/>
              <a:cs typeface="Arial"/>
              <a:sym typeface="Arial"/>
            </a:endParaRPr>
          </a:p>
        </p:txBody>
      </p:sp>
      <p:sp>
        <p:nvSpPr>
          <p:cNvPr id="152" name="Shape 152"/>
          <p:cNvSpPr/>
          <p:nvPr/>
        </p:nvSpPr>
        <p:spPr>
          <a:xfrm>
            <a:off x="3290737" y="3129775"/>
            <a:ext cx="2602800" cy="214006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sp>
        <p:nvSpPr>
          <p:cNvPr id="153" name="Shape 153"/>
          <p:cNvSpPr txBox="1">
            <a:spLocks noGrp="1"/>
          </p:cNvSpPr>
          <p:nvPr>
            <p:ph type="body" idx="3"/>
          </p:nvPr>
        </p:nvSpPr>
        <p:spPr>
          <a:xfrm>
            <a:off x="3476246" y="2687950"/>
            <a:ext cx="2191109" cy="428625"/>
          </a:xfrm>
          <a:prstGeom prst="rect">
            <a:avLst/>
          </a:prstGeom>
          <a:noFill/>
          <a:ln>
            <a:noFill/>
          </a:ln>
        </p:spPr>
        <p:txBody>
          <a:bodyPr lIns="91425" tIns="91425" rIns="91425" bIns="91425" anchor="ctr" anchorCtr="0"/>
          <a:lstStyle>
            <a:lvl1pPr marL="0" marR="0" lvl="0" indent="0" algn="ctr" rtl="0">
              <a:lnSpc>
                <a:spcPct val="104999"/>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marL="180975" marR="0" lvl="1" indent="-53975" algn="l" rtl="0">
              <a:lnSpc>
                <a:spcPct val="95000"/>
              </a:lnSpc>
              <a:spcBef>
                <a:spcPts val="0"/>
              </a:spcBef>
              <a:spcAft>
                <a:spcPts val="0"/>
              </a:spcAft>
              <a:buClr>
                <a:schemeClr val="lt2"/>
              </a:buClr>
              <a:buSzPct val="100000"/>
              <a:buFont typeface="Arial"/>
              <a:buChar char="•"/>
              <a:defRPr sz="2000" b="1" i="0" u="none" strike="noStrike" cap="none">
                <a:solidFill>
                  <a:schemeClr val="lt1"/>
                </a:solidFill>
                <a:latin typeface="Arial"/>
                <a:ea typeface="Arial"/>
                <a:cs typeface="Arial"/>
                <a:sym typeface="Arial"/>
              </a:defRPr>
            </a:lvl2pPr>
            <a:lvl3pPr marL="352425" marR="0" lvl="2" indent="-47625" algn="l" rtl="0">
              <a:lnSpc>
                <a:spcPct val="95000"/>
              </a:lnSpc>
              <a:spcBef>
                <a:spcPts val="0"/>
              </a:spcBef>
              <a:spcAft>
                <a:spcPts val="0"/>
              </a:spcAft>
              <a:buClr>
                <a:schemeClr val="accent4"/>
              </a:buClr>
              <a:buSzPct val="100000"/>
              <a:buFont typeface="Arial"/>
              <a:buChar char="‒"/>
              <a:defRPr sz="2000" b="1" i="0" u="none" strike="noStrike" cap="none">
                <a:solidFill>
                  <a:schemeClr val="lt1"/>
                </a:solidFill>
                <a:latin typeface="Arial"/>
                <a:ea typeface="Arial"/>
                <a:cs typeface="Arial"/>
                <a:sym typeface="Arial"/>
              </a:defRPr>
            </a:lvl3pPr>
            <a:lvl4pPr marL="781050" marR="0" lvl="3" indent="-6350" algn="l" rtl="0">
              <a:lnSpc>
                <a:spcPct val="75000"/>
              </a:lnSpc>
              <a:spcBef>
                <a:spcPts val="0"/>
              </a:spcBef>
              <a:spcAft>
                <a:spcPts val="850"/>
              </a:spcAft>
              <a:buClr>
                <a:schemeClr val="dk1"/>
              </a:buClr>
              <a:buFont typeface="Arial"/>
              <a:buNone/>
              <a:defRPr sz="2000" b="1" i="0" u="none" strike="noStrike" cap="none">
                <a:solidFill>
                  <a:schemeClr val="lt1"/>
                </a:solidFill>
                <a:latin typeface="Arial"/>
                <a:ea typeface="Arial"/>
                <a:cs typeface="Arial"/>
                <a:sym typeface="Arial"/>
              </a:defRPr>
            </a:lvl4pPr>
            <a:lvl5pPr marL="2057400" marR="0" lvl="4" indent="-101600" algn="l" rtl="0">
              <a:spcBef>
                <a:spcPts val="400"/>
              </a:spcBef>
              <a:buClr>
                <a:schemeClr val="lt1"/>
              </a:buClr>
              <a:buSzPct val="100000"/>
              <a:buFont typeface="Arial"/>
              <a:buChar char="»"/>
              <a:defRPr sz="2000" b="1"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4"/>
          </p:nvPr>
        </p:nvSpPr>
        <p:spPr>
          <a:xfrm>
            <a:off x="3489046" y="3226998"/>
            <a:ext cx="2245968" cy="1552035"/>
          </a:xfrm>
          <a:prstGeom prst="rect">
            <a:avLst/>
          </a:prstGeom>
          <a:noFill/>
          <a:ln>
            <a:noFill/>
          </a:ln>
        </p:spPr>
        <p:txBody>
          <a:bodyPr lIns="91425" tIns="91425" rIns="91425" bIns="91425" anchor="t" anchorCtr="0"/>
          <a:lstStyle>
            <a:lvl1pPr marL="0" marR="0" lvl="0" indent="0" algn="l" rtl="0">
              <a:lnSpc>
                <a:spcPct val="116666"/>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l" rtl="0">
              <a:lnSpc>
                <a:spcPct val="116666"/>
              </a:lnSpc>
              <a:spcBef>
                <a:spcPts val="0"/>
              </a:spcBef>
              <a:spcAft>
                <a:spcPts val="0"/>
              </a:spcAft>
              <a:buClr>
                <a:schemeClr val="lt2"/>
              </a:buClr>
              <a:buFont typeface="Arial"/>
              <a:buNone/>
              <a:defRPr sz="1200" b="0" i="0" u="none" strike="noStrike" cap="none">
                <a:solidFill>
                  <a:srgbClr val="000000"/>
                </a:solidFill>
                <a:latin typeface="Arial"/>
                <a:ea typeface="Arial"/>
                <a:cs typeface="Arial"/>
                <a:sym typeface="Arial"/>
              </a:defRPr>
            </a:lvl2pPr>
            <a:lvl3pPr marL="85725" marR="0" lvl="2" indent="-9525" algn="l" rtl="0">
              <a:lnSpc>
                <a:spcPct val="116666"/>
              </a:lnSpc>
              <a:spcBef>
                <a:spcPts val="0"/>
              </a:spcBef>
              <a:spcAft>
                <a:spcPts val="0"/>
              </a:spcAft>
              <a:buClr>
                <a:schemeClr val="lt2"/>
              </a:buClr>
              <a:buSzPct val="100000"/>
              <a:buFont typeface="Arial"/>
              <a:buChar char="-"/>
              <a:defRPr sz="1200" b="0" i="0" u="none" strike="noStrike" cap="none">
                <a:solidFill>
                  <a:srgbClr val="000000"/>
                </a:solidFill>
                <a:latin typeface="Arial"/>
                <a:ea typeface="Arial"/>
                <a:cs typeface="Arial"/>
                <a:sym typeface="Arial"/>
              </a:defRPr>
            </a:lvl3pPr>
            <a:lvl4pPr marL="781050" marR="0" lvl="3" indent="-6350" algn="l" rtl="0">
              <a:lnSpc>
                <a:spcPct val="130000"/>
              </a:lnSpc>
              <a:spcBef>
                <a:spcPts val="0"/>
              </a:spcBef>
              <a:spcAft>
                <a:spcPts val="0"/>
              </a:spcAft>
              <a:buClr>
                <a:schemeClr val="dk1"/>
              </a:buClr>
              <a:buFont typeface="Arial"/>
              <a:buNone/>
              <a:defRPr sz="1000" b="0" i="0" u="none" strike="noStrike" cap="none">
                <a:solidFill>
                  <a:schemeClr val="lt2"/>
                </a:solidFill>
                <a:latin typeface="Arial"/>
                <a:ea typeface="Arial"/>
                <a:cs typeface="Arial"/>
                <a:sym typeface="Arial"/>
              </a:defRPr>
            </a:lvl4pPr>
            <a:lvl5pPr marL="2057400" marR="0" lvl="4" indent="-165100" algn="l" rtl="0">
              <a:lnSpc>
                <a:spcPct val="130000"/>
              </a:lnSpc>
              <a:spcBef>
                <a:spcPts val="0"/>
              </a:spcBef>
              <a:spcAft>
                <a:spcPts val="0"/>
              </a:spcAft>
              <a:buClr>
                <a:schemeClr val="dk1"/>
              </a:buClr>
              <a:buSzPct val="100000"/>
              <a:buFont typeface="Arial"/>
              <a:buChar char="»"/>
              <a:defRPr sz="1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p:nvPr/>
        </p:nvSpPr>
        <p:spPr>
          <a:xfrm>
            <a:off x="6023269" y="2669156"/>
            <a:ext cx="2602800" cy="468000"/>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dirty="0">
              <a:solidFill>
                <a:srgbClr val="FFFFFF"/>
              </a:solidFill>
              <a:latin typeface="Arial"/>
              <a:ea typeface="Arial"/>
              <a:cs typeface="Arial"/>
              <a:sym typeface="Arial"/>
            </a:endParaRPr>
          </a:p>
        </p:txBody>
      </p:sp>
      <p:sp>
        <p:nvSpPr>
          <p:cNvPr id="156" name="Shape 156"/>
          <p:cNvSpPr/>
          <p:nvPr/>
        </p:nvSpPr>
        <p:spPr>
          <a:xfrm>
            <a:off x="6023269" y="3129775"/>
            <a:ext cx="2602800" cy="214006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sp>
        <p:nvSpPr>
          <p:cNvPr id="157" name="Shape 157"/>
          <p:cNvSpPr txBox="1">
            <a:spLocks noGrp="1"/>
          </p:cNvSpPr>
          <p:nvPr>
            <p:ph type="body" idx="5"/>
          </p:nvPr>
        </p:nvSpPr>
        <p:spPr>
          <a:xfrm>
            <a:off x="6208778" y="2687950"/>
            <a:ext cx="2191109" cy="428625"/>
          </a:xfrm>
          <a:prstGeom prst="rect">
            <a:avLst/>
          </a:prstGeom>
          <a:noFill/>
          <a:ln>
            <a:noFill/>
          </a:ln>
        </p:spPr>
        <p:txBody>
          <a:bodyPr lIns="91425" tIns="91425" rIns="91425" bIns="91425" anchor="ctr" anchorCtr="0"/>
          <a:lstStyle>
            <a:lvl1pPr marL="0" marR="0" lvl="0" indent="0" algn="ctr" rtl="0">
              <a:lnSpc>
                <a:spcPct val="104999"/>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marL="180975" marR="0" lvl="1" indent="-53975" algn="l" rtl="0">
              <a:lnSpc>
                <a:spcPct val="95000"/>
              </a:lnSpc>
              <a:spcBef>
                <a:spcPts val="0"/>
              </a:spcBef>
              <a:spcAft>
                <a:spcPts val="0"/>
              </a:spcAft>
              <a:buClr>
                <a:schemeClr val="lt2"/>
              </a:buClr>
              <a:buSzPct val="100000"/>
              <a:buFont typeface="Arial"/>
              <a:buChar char="•"/>
              <a:defRPr sz="2000" b="1" i="0" u="none" strike="noStrike" cap="none">
                <a:solidFill>
                  <a:schemeClr val="lt1"/>
                </a:solidFill>
                <a:latin typeface="Arial"/>
                <a:ea typeface="Arial"/>
                <a:cs typeface="Arial"/>
                <a:sym typeface="Arial"/>
              </a:defRPr>
            </a:lvl2pPr>
            <a:lvl3pPr marL="352425" marR="0" lvl="2" indent="-47625" algn="l" rtl="0">
              <a:lnSpc>
                <a:spcPct val="95000"/>
              </a:lnSpc>
              <a:spcBef>
                <a:spcPts val="0"/>
              </a:spcBef>
              <a:spcAft>
                <a:spcPts val="0"/>
              </a:spcAft>
              <a:buClr>
                <a:schemeClr val="accent4"/>
              </a:buClr>
              <a:buSzPct val="100000"/>
              <a:buFont typeface="Arial"/>
              <a:buChar char="‒"/>
              <a:defRPr sz="2000" b="1" i="0" u="none" strike="noStrike" cap="none">
                <a:solidFill>
                  <a:schemeClr val="lt1"/>
                </a:solidFill>
                <a:latin typeface="Arial"/>
                <a:ea typeface="Arial"/>
                <a:cs typeface="Arial"/>
                <a:sym typeface="Arial"/>
              </a:defRPr>
            </a:lvl3pPr>
            <a:lvl4pPr marL="781050" marR="0" lvl="3" indent="-6350" algn="l" rtl="0">
              <a:lnSpc>
                <a:spcPct val="75000"/>
              </a:lnSpc>
              <a:spcBef>
                <a:spcPts val="0"/>
              </a:spcBef>
              <a:spcAft>
                <a:spcPts val="850"/>
              </a:spcAft>
              <a:buClr>
                <a:schemeClr val="dk1"/>
              </a:buClr>
              <a:buFont typeface="Arial"/>
              <a:buNone/>
              <a:defRPr sz="2000" b="1" i="0" u="none" strike="noStrike" cap="none">
                <a:solidFill>
                  <a:schemeClr val="lt1"/>
                </a:solidFill>
                <a:latin typeface="Arial"/>
                <a:ea typeface="Arial"/>
                <a:cs typeface="Arial"/>
                <a:sym typeface="Arial"/>
              </a:defRPr>
            </a:lvl4pPr>
            <a:lvl5pPr marL="2057400" marR="0" lvl="4" indent="-101600" algn="l" rtl="0">
              <a:spcBef>
                <a:spcPts val="400"/>
              </a:spcBef>
              <a:buClr>
                <a:schemeClr val="lt1"/>
              </a:buClr>
              <a:buSzPct val="100000"/>
              <a:buFont typeface="Arial"/>
              <a:buChar char="»"/>
              <a:defRPr sz="2000" b="1"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body" idx="6"/>
          </p:nvPr>
        </p:nvSpPr>
        <p:spPr>
          <a:xfrm>
            <a:off x="6221580" y="3226998"/>
            <a:ext cx="2245968" cy="1552035"/>
          </a:xfrm>
          <a:prstGeom prst="rect">
            <a:avLst/>
          </a:prstGeom>
          <a:noFill/>
          <a:ln>
            <a:noFill/>
          </a:ln>
        </p:spPr>
        <p:txBody>
          <a:bodyPr lIns="91425" tIns="91425" rIns="91425" bIns="91425" anchor="t" anchorCtr="0"/>
          <a:lstStyle>
            <a:lvl1pPr marL="0" marR="0" lvl="0" indent="0" algn="l" rtl="0">
              <a:lnSpc>
                <a:spcPct val="116666"/>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l" rtl="0">
              <a:lnSpc>
                <a:spcPct val="116666"/>
              </a:lnSpc>
              <a:spcBef>
                <a:spcPts val="0"/>
              </a:spcBef>
              <a:spcAft>
                <a:spcPts val="0"/>
              </a:spcAft>
              <a:buClr>
                <a:schemeClr val="lt2"/>
              </a:buClr>
              <a:buFont typeface="Arial"/>
              <a:buNone/>
              <a:defRPr sz="1200" b="0" i="0" u="none" strike="noStrike" cap="none">
                <a:solidFill>
                  <a:srgbClr val="000000"/>
                </a:solidFill>
                <a:latin typeface="Arial"/>
                <a:ea typeface="Arial"/>
                <a:cs typeface="Arial"/>
                <a:sym typeface="Arial"/>
              </a:defRPr>
            </a:lvl2pPr>
            <a:lvl3pPr marL="85725" marR="0" lvl="2" indent="-9525" algn="l" rtl="0">
              <a:lnSpc>
                <a:spcPct val="116666"/>
              </a:lnSpc>
              <a:spcBef>
                <a:spcPts val="0"/>
              </a:spcBef>
              <a:spcAft>
                <a:spcPts val="0"/>
              </a:spcAft>
              <a:buClr>
                <a:schemeClr val="lt2"/>
              </a:buClr>
              <a:buSzPct val="100000"/>
              <a:buFont typeface="Arial"/>
              <a:buChar char="-"/>
              <a:defRPr sz="1200" b="0" i="0" u="none" strike="noStrike" cap="none">
                <a:solidFill>
                  <a:srgbClr val="000000"/>
                </a:solidFill>
                <a:latin typeface="Arial"/>
                <a:ea typeface="Arial"/>
                <a:cs typeface="Arial"/>
                <a:sym typeface="Arial"/>
              </a:defRPr>
            </a:lvl3pPr>
            <a:lvl4pPr marL="781050" marR="0" lvl="3" indent="-6350" algn="l" rtl="0">
              <a:lnSpc>
                <a:spcPct val="130000"/>
              </a:lnSpc>
              <a:spcBef>
                <a:spcPts val="0"/>
              </a:spcBef>
              <a:spcAft>
                <a:spcPts val="0"/>
              </a:spcAft>
              <a:buClr>
                <a:schemeClr val="dk1"/>
              </a:buClr>
              <a:buFont typeface="Arial"/>
              <a:buNone/>
              <a:defRPr sz="1000" b="0" i="0" u="none" strike="noStrike" cap="none">
                <a:solidFill>
                  <a:schemeClr val="lt2"/>
                </a:solidFill>
                <a:latin typeface="Arial"/>
                <a:ea typeface="Arial"/>
                <a:cs typeface="Arial"/>
                <a:sym typeface="Arial"/>
              </a:defRPr>
            </a:lvl4pPr>
            <a:lvl5pPr marL="2057400" marR="0" lvl="4" indent="-165100" algn="l" rtl="0">
              <a:lnSpc>
                <a:spcPct val="130000"/>
              </a:lnSpc>
              <a:spcBef>
                <a:spcPts val="0"/>
              </a:spcBef>
              <a:spcAft>
                <a:spcPts val="0"/>
              </a:spcAft>
              <a:buClr>
                <a:schemeClr val="dk1"/>
              </a:buClr>
              <a:buSzPct val="100000"/>
              <a:buFont typeface="Arial"/>
              <a:buChar char="»"/>
              <a:defRPr sz="1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body" idx="7"/>
          </p:nvPr>
        </p:nvSpPr>
        <p:spPr>
          <a:xfrm>
            <a:off x="552450" y="1685925"/>
            <a:ext cx="4495800" cy="647700"/>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a:t>
            </a:fld>
            <a:endParaRPr lang="en-GB" sz="800" b="1" dirty="0">
              <a:solidFill>
                <a:schemeClr val="lt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541337" y="417599"/>
            <a:ext cx="5983288" cy="906375"/>
          </a:xfrm>
          <a:prstGeom prst="rect">
            <a:avLst/>
          </a:prstGeom>
          <a:noFill/>
          <a:ln>
            <a:noFill/>
          </a:ln>
        </p:spPr>
        <p:txBody>
          <a:bodyPr lIns="91425" tIns="91425" rIns="91425" bIns="91425" anchor="t" anchorCtr="0"/>
          <a:lstStyle>
            <a:lvl1pPr marL="0" marR="0" lvl="0" indent="0" algn="l" rtl="0">
              <a:lnSpc>
                <a:spcPct val="117647"/>
              </a:lnSpc>
              <a:spcBef>
                <a:spcPts val="0"/>
              </a:spcBef>
              <a:buClr>
                <a:schemeClr val="dk1"/>
              </a:buClr>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 name="Shape 8"/>
          <p:cNvSpPr txBox="1">
            <a:spLocks noGrp="1"/>
          </p:cNvSpPr>
          <p:nvPr>
            <p:ph type="body" idx="1"/>
          </p:nvPr>
        </p:nvSpPr>
        <p:spPr>
          <a:xfrm>
            <a:off x="534899" y="1704975"/>
            <a:ext cx="6001130" cy="4285174"/>
          </a:xfrm>
          <a:prstGeom prst="rect">
            <a:avLst/>
          </a:prstGeom>
          <a:noFill/>
          <a:ln>
            <a:noFill/>
          </a:ln>
        </p:spPr>
        <p:txBody>
          <a:bodyPr lIns="91425" tIns="91425" rIns="91425" bIns="91425" anchor="t" anchorCtr="0"/>
          <a:lstStyle>
            <a:lvl1pPr marL="0" marR="0" lvl="0" indent="0" algn="l" rtl="0">
              <a:lnSpc>
                <a:spcPct val="118750"/>
              </a:lnSpc>
              <a:spcBef>
                <a:spcPts val="0"/>
              </a:spcBef>
              <a:spcAft>
                <a:spcPts val="0"/>
              </a:spcAft>
              <a:buClr>
                <a:schemeClr val="dk1"/>
              </a:buClr>
              <a:buFont typeface="Arial"/>
              <a:buNone/>
              <a:defRPr sz="1600" b="0" i="0" u="none" strike="noStrike" cap="none">
                <a:solidFill>
                  <a:schemeClr val="dk1"/>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ct val="100000"/>
              <a:buFont typeface="Arial"/>
              <a:buChar char="•"/>
              <a:defRPr sz="1600" b="0" i="0" u="none" strike="noStrike" cap="none">
                <a:solidFill>
                  <a:schemeClr val="dk1"/>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9" name="Shape 9"/>
          <p:cNvCxnSpPr/>
          <p:nvPr/>
        </p:nvCxnSpPr>
        <p:spPr>
          <a:xfrm>
            <a:off x="8465042" y="6504780"/>
            <a:ext cx="0" cy="86399"/>
          </a:xfrm>
          <a:prstGeom prst="straightConnector1">
            <a:avLst/>
          </a:prstGeom>
          <a:noFill/>
          <a:ln w="9525" cap="flat" cmpd="sng">
            <a:solidFill>
              <a:schemeClr val="lt2"/>
            </a:solidFill>
            <a:prstDash val="solid"/>
            <a:round/>
            <a:headEnd type="none" w="med" len="med"/>
            <a:tailEnd type="none" w="med" len="med"/>
          </a:ln>
        </p:spPr>
      </p:cxnSp>
      <p:sp>
        <p:nvSpPr>
          <p:cNvPr id="10" name="Shape 10"/>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i="0" u="none" strike="noStrike" cap="none">
                <a:solidFill>
                  <a:schemeClr val="lt2"/>
                </a:solidFill>
                <a:latin typeface="Arial"/>
                <a:ea typeface="Arial"/>
                <a:cs typeface="Arial"/>
                <a:sym typeface="Arial"/>
              </a:rPr>
              <a:pPr marL="0" marR="0" lvl="0" indent="0" algn="l" rtl="0">
                <a:spcBef>
                  <a:spcPts val="0"/>
                </a:spcBef>
                <a:buSzPct val="25000"/>
                <a:buNone/>
              </a:pPr>
              <a:t>‹#›</a:t>
            </a:fld>
            <a:endParaRPr lang="en-GB" sz="800" b="1" i="0" u="none" strike="noStrike" cap="none" dirty="0">
              <a:solidFill>
                <a:schemeClr val="lt2"/>
              </a:solidFill>
              <a:latin typeface="Arial"/>
              <a:ea typeface="Arial"/>
              <a:cs typeface="Arial"/>
              <a:sym typeface="Arial"/>
            </a:endParaRPr>
          </a:p>
        </p:txBody>
      </p:sp>
      <p:pic>
        <p:nvPicPr>
          <p:cNvPr id="11" name="Shape 11"/>
          <p:cNvPicPr preferRelativeResize="0"/>
          <p:nvPr/>
        </p:nvPicPr>
        <p:blipFill rotWithShape="1">
          <a:blip r:embed="rId11">
            <a:alphaModFix/>
          </a:blip>
          <a:srcRect/>
          <a:stretch/>
        </p:blipFill>
        <p:spPr>
          <a:xfrm>
            <a:off x="500410" y="6376789"/>
            <a:ext cx="917999" cy="2799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9" r:id="rId4"/>
    <p:sldLayoutId id="2147483662" r:id="rId5"/>
    <p:sldLayoutId id="2147483672" r:id="rId6"/>
    <p:sldLayoutId id="2147483673" r:id="rId7"/>
    <p:sldLayoutId id="2147483674"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mailto:teachingskills@pearson.com"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ctrTitle"/>
          </p:nvPr>
        </p:nvSpPr>
        <p:spPr>
          <a:xfrm>
            <a:off x="447675" y="1680064"/>
            <a:ext cx="3682999" cy="2613032"/>
          </a:xfrm>
          <a:prstGeom prst="rect">
            <a:avLst/>
          </a:prstGeom>
          <a:noFill/>
          <a:ln>
            <a:noFill/>
          </a:ln>
        </p:spPr>
        <p:txBody>
          <a:bodyPr lIns="0" tIns="0" rIns="0" bIns="0" anchor="t" anchorCtr="0">
            <a:noAutofit/>
          </a:bodyPr>
          <a:lstStyle/>
          <a:p>
            <a:pPr lvl="0">
              <a:buSzPct val="25000"/>
            </a:pPr>
            <a:r>
              <a:rPr lang="en-US" b="0" dirty="0"/>
              <a:t>Getting Started with Workskills 2017 Specification</a:t>
            </a:r>
            <a:endParaRPr lang="en-GB" sz="3600" b="1" i="0" u="none" strike="noStrike" cap="none" dirty="0">
              <a:solidFill>
                <a:schemeClr val="lt1"/>
              </a:solidFill>
              <a:latin typeface="Times New Roman"/>
              <a:ea typeface="Times New Roman"/>
              <a:cs typeface="Times New Roman"/>
              <a:sym typeface="Times New Roman"/>
            </a:endParaRPr>
          </a:p>
        </p:txBody>
      </p:sp>
      <p:sp>
        <p:nvSpPr>
          <p:cNvPr id="199" name="Shape 199"/>
          <p:cNvSpPr txBox="1">
            <a:spLocks noGrp="1"/>
          </p:cNvSpPr>
          <p:nvPr>
            <p:ph type="subTitle" idx="1"/>
          </p:nvPr>
        </p:nvSpPr>
        <p:spPr>
          <a:xfrm>
            <a:off x="447675" y="4361662"/>
            <a:ext cx="3397200" cy="1467000"/>
          </a:xfrm>
          <a:prstGeom prst="rect">
            <a:avLst/>
          </a:prstGeom>
          <a:noFill/>
          <a:ln>
            <a:noFill/>
          </a:ln>
        </p:spPr>
        <p:txBody>
          <a:bodyPr lIns="0" tIns="0" rIns="0" bIns="0" anchor="t" anchorCtr="0">
            <a:noAutofit/>
          </a:bodyPr>
          <a:lstStyle/>
          <a:p>
            <a:pPr lvl="0">
              <a:buSzPct val="25000"/>
            </a:pPr>
            <a:r>
              <a:rPr lang="mr-IN" dirty="0"/>
              <a:t>16BVWS01/01</a:t>
            </a:r>
            <a:endParaRPr lang="en-GB" sz="1800" b="0" i="0" u="none" strike="noStrike" cap="none" dirty="0">
              <a:solidFill>
                <a:srgbClr val="FFFFFF"/>
              </a:solidFill>
              <a:latin typeface="Arial"/>
              <a:ea typeface="Arial"/>
              <a:cs typeface="Arial"/>
              <a:sym typeface="Arial"/>
            </a:endParaRPr>
          </a:p>
        </p:txBody>
      </p:sp>
      <p:sp>
        <p:nvSpPr>
          <p:cNvPr id="200" name="Shape 200"/>
          <p:cNvSpPr txBox="1">
            <a:spLocks noGrp="1"/>
          </p:cNvSpPr>
          <p:nvPr>
            <p:ph type="body" idx="2"/>
          </p:nvPr>
        </p:nvSpPr>
        <p:spPr>
          <a:xfrm>
            <a:off x="323528" y="6021288"/>
            <a:ext cx="3962399" cy="285750"/>
          </a:xfrm>
          <a:prstGeom prst="rect">
            <a:avLst/>
          </a:prstGeom>
          <a:noFill/>
          <a:ln>
            <a:noFill/>
          </a:ln>
        </p:spPr>
        <p:txBody>
          <a:bodyPr lIns="0" tIns="0" rIns="0" bIns="0" anchor="t" anchorCtr="0">
            <a:noAutofit/>
          </a:bodyPr>
          <a:lstStyle/>
          <a:p>
            <a:pPr marL="0" marR="0" lvl="0" indent="0" algn="l" rtl="0">
              <a:lnSpc>
                <a:spcPct val="122222"/>
              </a:lnSpc>
              <a:spcBef>
                <a:spcPts val="0"/>
              </a:spcBef>
              <a:spcAft>
                <a:spcPts val="0"/>
              </a:spcAft>
              <a:buClr>
                <a:srgbClr val="FFFFFF"/>
              </a:buClr>
              <a:buSzPct val="25000"/>
              <a:buFont typeface="Arial"/>
              <a:buNone/>
            </a:pPr>
            <a:r>
              <a:rPr lang="en-GB" sz="1800" b="0" i="0" u="none" strike="noStrike" cap="none" dirty="0" smtClean="0">
                <a:solidFill>
                  <a:srgbClr val="FFFFFF"/>
                </a:solidFill>
                <a:latin typeface="Arial"/>
                <a:ea typeface="Arial"/>
                <a:cs typeface="Arial"/>
                <a:sym typeface="Arial"/>
              </a:rPr>
              <a:t>May 2017</a:t>
            </a:r>
            <a:endParaRPr lang="en-GB" sz="1800" b="0" i="0" u="none" strike="noStrike" cap="none" dirty="0">
              <a:solidFill>
                <a:srgbClr val="FFFFFF"/>
              </a:solidFill>
              <a:latin typeface="Arial"/>
              <a:ea typeface="Arial"/>
              <a:cs typeface="Arial"/>
              <a:sym typeface="Arial"/>
            </a:endParaRPr>
          </a:p>
        </p:txBody>
      </p:sp>
      <p:cxnSp>
        <p:nvCxnSpPr>
          <p:cNvPr id="202" name="Shape 202"/>
          <p:cNvCxnSpPr/>
          <p:nvPr/>
        </p:nvCxnSpPr>
        <p:spPr>
          <a:xfrm>
            <a:off x="8465042" y="6504780"/>
            <a:ext cx="0" cy="86399"/>
          </a:xfrm>
          <a:prstGeom prst="straightConnector1">
            <a:avLst/>
          </a:prstGeom>
          <a:noFill/>
          <a:ln w="9525" cap="flat" cmpd="sng">
            <a:solidFill>
              <a:schemeClr val="lt2"/>
            </a:solidFill>
            <a:prstDash val="solid"/>
            <a:round/>
            <a:headEnd type="none" w="med" len="med"/>
            <a:tailEnd type="none" w="med" len="med"/>
          </a:ln>
        </p:spPr>
      </p:cxnSp>
      <p:sp>
        <p:nvSpPr>
          <p:cNvPr id="203" name="Shape 203"/>
          <p:cNvSpPr txBox="1"/>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i="0" u="none" strike="noStrike" cap="none">
                <a:solidFill>
                  <a:schemeClr val="lt2"/>
                </a:solidFill>
                <a:latin typeface="Arial"/>
                <a:ea typeface="Arial"/>
                <a:cs typeface="Arial"/>
                <a:sym typeface="Arial"/>
              </a:rPr>
              <a:pPr marL="0" marR="0" lvl="0" indent="0" algn="l" rtl="0">
                <a:spcBef>
                  <a:spcPts val="0"/>
                </a:spcBef>
                <a:buSzPct val="25000"/>
                <a:buNone/>
              </a:pPr>
              <a:t>1</a:t>
            </a:fld>
            <a:endParaRPr lang="en-GB" sz="800" b="1" i="0" u="none" strike="noStrike" cap="none" dirty="0">
              <a:solidFill>
                <a:schemeClr val="lt2"/>
              </a:solidFill>
              <a:latin typeface="Arial"/>
              <a:ea typeface="Arial"/>
              <a:cs typeface="Arial"/>
              <a:sym typeface="Arial"/>
            </a:endParaRPr>
          </a:p>
        </p:txBody>
      </p:sp>
      <p:sp>
        <p:nvSpPr>
          <p:cNvPr id="204" name="Shape 204"/>
          <p:cNvSpPr txBox="1"/>
          <p:nvPr/>
        </p:nvSpPr>
        <p:spPr>
          <a:xfrm>
            <a:off x="629364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i="0" u="none" strike="noStrike" cap="none" dirty="0">
                <a:solidFill>
                  <a:schemeClr val="lt2"/>
                </a:solidFill>
                <a:latin typeface="Arial"/>
                <a:ea typeface="Arial"/>
                <a:cs typeface="Arial"/>
                <a:sym typeface="Arial"/>
              </a:rPr>
              <a:t>Presentation Title Arial Bold 7 </a:t>
            </a:r>
            <a:r>
              <a:rPr lang="en-GB" sz="700" b="1" i="0" u="none" strike="noStrike" cap="none" dirty="0" err="1">
                <a:solidFill>
                  <a:schemeClr val="lt2"/>
                </a:solidFill>
                <a:latin typeface="Arial"/>
                <a:ea typeface="Arial"/>
                <a:cs typeface="Arial"/>
                <a:sym typeface="Arial"/>
              </a:rPr>
              <a:t>pt</a:t>
            </a:r>
            <a:endParaRPr lang="en-GB" sz="700" b="1" i="0" u="none" strike="noStrike" cap="none" dirty="0">
              <a:solidFill>
                <a:schemeClr val="lt2"/>
              </a:solidFill>
              <a:latin typeface="Arial"/>
              <a:ea typeface="Arial"/>
              <a:cs typeface="Arial"/>
              <a:sym typeface="Arial"/>
            </a:endParaRPr>
          </a:p>
        </p:txBody>
      </p:sp>
      <p:sp>
        <p:nvSpPr>
          <p:cNvPr id="205" name="Shape 205"/>
          <p:cNvSpPr txBox="1"/>
          <p:nvPr/>
        </p:nvSpPr>
        <p:spPr>
          <a:xfrm>
            <a:off x="6679578" y="161925"/>
            <a:ext cx="2249014"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b="0" i="0" u="none" strike="noStrike" cap="none">
                <a:solidFill>
                  <a:schemeClr val="dk1"/>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b="0" i="0" u="none" strike="noStrike" cap="none">
                <a:solidFill>
                  <a:srgbClr val="FFFFFF"/>
                </a:solidFill>
                <a:latin typeface="Arial"/>
                <a:ea typeface="Arial"/>
                <a:cs typeface="Arial"/>
                <a:sym typeface="Arial"/>
              </a:rPr>
              <a:t>Image by Photographer’s Name (Credit in white type)</a:t>
            </a:r>
          </a:p>
        </p:txBody>
      </p:sp>
      <p:sp>
        <p:nvSpPr>
          <p:cNvPr id="11" name="Picture Placeholder 10"/>
          <p:cNvSpPr>
            <a:spLocks noGrp="1"/>
          </p:cNvSpPr>
          <p:nvPr>
            <p:ph type="pic" idx="3"/>
          </p:nvPr>
        </p:nvSpPr>
        <p:spPr>
          <a:xfrm>
            <a:off x="4581525" y="0"/>
            <a:ext cx="4562475" cy="6858000"/>
          </a:xfrm>
        </p:spPr>
      </p:sp>
      <p:pic>
        <p:nvPicPr>
          <p:cNvPr id="2050" name="Picture 2" descr="C:\Users\UJameS3\Downloads\Ben-Wiseman_lock_stairs_man_RGB.png"/>
          <p:cNvPicPr>
            <a:picLocks noChangeAspect="1" noChangeArrowheads="1"/>
          </p:cNvPicPr>
          <p:nvPr/>
        </p:nvPicPr>
        <p:blipFill>
          <a:blip r:embed="rId3"/>
          <a:srcRect/>
          <a:stretch>
            <a:fillRect/>
          </a:stretch>
        </p:blipFill>
        <p:spPr bwMode="auto">
          <a:xfrm>
            <a:off x="4572000" y="0"/>
            <a:ext cx="4572000" cy="6858000"/>
          </a:xfrm>
          <a:prstGeom prst="rect">
            <a:avLst/>
          </a:prstGeom>
          <a:noFill/>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10</a:t>
            </a:fld>
            <a:endParaRPr lang="en-GB" sz="800" b="1" dirty="0">
              <a:solidFill>
                <a:schemeClr val="lt2"/>
              </a:solidFill>
              <a:latin typeface="Arial"/>
              <a:ea typeface="Arial"/>
              <a:cs typeface="Arial"/>
              <a:sym typeface="Arial"/>
            </a:endParaRPr>
          </a:p>
        </p:txBody>
      </p:sp>
      <p:sp>
        <p:nvSpPr>
          <p:cNvPr id="7" name="Title 1"/>
          <p:cNvSpPr txBox="1">
            <a:spLocks/>
          </p:cNvSpPr>
          <p:nvPr/>
        </p:nvSpPr>
        <p:spPr>
          <a:xfrm>
            <a:off x="539552" y="404664"/>
            <a:ext cx="7704411" cy="848775"/>
          </a:xfrm>
          <a:prstGeom prst="rect">
            <a:avLst/>
          </a:prstGeom>
          <a:noFill/>
          <a:ln>
            <a:noFill/>
          </a:ln>
        </p:spPr>
        <p:txBody>
          <a:bodyPr lIns="91425" tIns="91425" rIns="91425" bIns="91425" anchor="t" anchorCtr="0"/>
          <a:lstStyle/>
          <a:p>
            <a:pPr marL="0" marR="0" lvl="0" indent="0" algn="l" defTabSz="914400" rtl="0" eaLnBrk="1" fontAlgn="auto" latinLnBrk="0" hangingPunct="1">
              <a:lnSpc>
                <a:spcPct val="117647"/>
              </a:lnSpc>
              <a:spcBef>
                <a:spcPts val="0"/>
              </a:spcBef>
              <a:spcAft>
                <a:spcPts val="0"/>
              </a:spcAft>
              <a:buClr>
                <a:schemeClr val="dk2"/>
              </a:buClr>
              <a:buSzTx/>
              <a:buFont typeface="Times New Roman"/>
              <a:buNone/>
              <a:tabLst/>
              <a:defRPr/>
            </a:pPr>
            <a:r>
              <a:rPr kumimoji="0" lang="en-GB" sz="3400" b="1" i="0" u="none" strike="noStrike" kern="0" cap="none" spc="0" normalizeH="0" baseline="0" noProof="0" dirty="0" err="1" smtClean="0">
                <a:ln>
                  <a:noFill/>
                </a:ln>
                <a:solidFill>
                  <a:schemeClr val="dk2"/>
                </a:solidFill>
                <a:effectLst/>
                <a:uLnTx/>
                <a:uFillTx/>
                <a:latin typeface="Times New Roman"/>
                <a:ea typeface="Times New Roman"/>
                <a:cs typeface="Times New Roman"/>
                <a:sym typeface="Times New Roman"/>
              </a:rPr>
              <a:t>Workskills</a:t>
            </a:r>
            <a:r>
              <a:rPr kumimoji="0" lang="en-GB" sz="3400" b="1" i="0" u="none" strike="noStrike" kern="0" cap="none" spc="0" normalizeH="0" baseline="0" noProof="0" dirty="0" smtClean="0">
                <a:ln>
                  <a:noFill/>
                </a:ln>
                <a:solidFill>
                  <a:schemeClr val="dk2"/>
                </a:solidFill>
                <a:effectLst/>
                <a:uLnTx/>
                <a:uFillTx/>
                <a:latin typeface="Times New Roman"/>
                <a:ea typeface="Times New Roman"/>
                <a:cs typeface="Times New Roman"/>
                <a:sym typeface="Times New Roman"/>
              </a:rPr>
              <a:t> Qualifications - Features</a:t>
            </a:r>
            <a:endParaRPr kumimoji="0" lang="en-US" sz="3400" b="1" i="0" u="none" strike="noStrike" kern="0" cap="none" spc="0" normalizeH="0" baseline="0" noProof="0" dirty="0">
              <a:ln>
                <a:noFill/>
              </a:ln>
              <a:solidFill>
                <a:schemeClr val="dk2"/>
              </a:solidFill>
              <a:effectLst/>
              <a:uLnTx/>
              <a:uFillTx/>
              <a:latin typeface="Times New Roman"/>
              <a:ea typeface="Times New Roman"/>
              <a:cs typeface="Times New Roman"/>
              <a:sym typeface="Times New Roman"/>
            </a:endParaRPr>
          </a:p>
        </p:txBody>
      </p:sp>
      <p:graphicFrame>
        <p:nvGraphicFramePr>
          <p:cNvPr id="9" name="Diagram 8"/>
          <p:cNvGraphicFramePr/>
          <p:nvPr/>
        </p:nvGraphicFramePr>
        <p:xfrm>
          <a:off x="1043608" y="1340768"/>
          <a:ext cx="72008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7992443" cy="848775"/>
          </a:xfrm>
        </p:spPr>
        <p:txBody>
          <a:bodyPr/>
          <a:lstStyle/>
          <a:p>
            <a:r>
              <a:rPr lang="en-GB" dirty="0" err="1" smtClean="0"/>
              <a:t>Workskills</a:t>
            </a:r>
            <a:r>
              <a:rPr lang="en-GB" dirty="0" smtClean="0"/>
              <a:t> qualifications from 1.2.17 </a:t>
            </a:r>
            <a:br>
              <a:rPr lang="en-GB" dirty="0" smtClean="0"/>
            </a:b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11</a:t>
            </a:fld>
            <a:endParaRPr lang="en-GB" sz="800" b="1" dirty="0">
              <a:solidFill>
                <a:schemeClr val="lt2"/>
              </a:solidFill>
              <a:latin typeface="Arial"/>
              <a:ea typeface="Arial"/>
              <a:cs typeface="Arial"/>
              <a:sym typeface="Arial"/>
            </a:endParaRPr>
          </a:p>
        </p:txBody>
      </p:sp>
      <p:graphicFrame>
        <p:nvGraphicFramePr>
          <p:cNvPr id="7" name="Table 6"/>
          <p:cNvGraphicFramePr>
            <a:graphicFrameLocks noGrp="1"/>
          </p:cNvGraphicFramePr>
          <p:nvPr/>
        </p:nvGraphicFramePr>
        <p:xfrm>
          <a:off x="683568" y="2204864"/>
          <a:ext cx="7632849" cy="2383644"/>
        </p:xfrm>
        <a:graphic>
          <a:graphicData uri="http://schemas.openxmlformats.org/drawingml/2006/table">
            <a:tbl>
              <a:tblPr firstRow="1" bandRow="1">
                <a:tableStyleId>{68D230F3-CF80-4859-8CE7-A43EE81993B5}</a:tableStyleId>
              </a:tblPr>
              <a:tblGrid>
                <a:gridCol w="1090407"/>
                <a:gridCol w="1090407"/>
                <a:gridCol w="987538"/>
                <a:gridCol w="936104"/>
                <a:gridCol w="1080120"/>
                <a:gridCol w="1152128"/>
                <a:gridCol w="1296145"/>
              </a:tblGrid>
              <a:tr h="375816">
                <a:tc>
                  <a:txBody>
                    <a:bodyPr/>
                    <a:lstStyle/>
                    <a:p>
                      <a:endParaRPr lang="en-US" dirty="0"/>
                    </a:p>
                  </a:txBody>
                  <a:tcPr/>
                </a:tc>
                <a:tc gridSpan="3">
                  <a:txBody>
                    <a:bodyPr/>
                    <a:lstStyle/>
                    <a:p>
                      <a:pPr algn="ctr"/>
                      <a:r>
                        <a:rPr lang="en-GB" sz="1600" dirty="0" smtClean="0"/>
                        <a:t>AWARDS</a:t>
                      </a:r>
                      <a:endParaRPr lang="en-US" sz="1600" b="1" dirty="0">
                        <a:solidFill>
                          <a:srgbClr val="FFFFFF"/>
                        </a:solidFill>
                      </a:endParaRPr>
                    </a:p>
                  </a:txBody>
                  <a:tcPr/>
                </a:tc>
                <a:tc h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600" dirty="0" smtClean="0"/>
                        <a:t>CERTIFICATES</a:t>
                      </a:r>
                      <a:endParaRPr lang="en-US" sz="1600" dirty="0">
                        <a:solidFill>
                          <a:srgbClr val="FFFFFF"/>
                        </a:solidFill>
                      </a:endParaRPr>
                    </a:p>
                  </a:txBody>
                  <a:tcPr/>
                </a:tc>
                <a:tc h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smtClean="0"/>
                        <a:t>DIPLOMA</a:t>
                      </a:r>
                      <a:endParaRPr lang="en-US" sz="1600" dirty="0">
                        <a:solidFill>
                          <a:srgbClr val="FFFFFF"/>
                        </a:solidFill>
                      </a:endParaRPr>
                    </a:p>
                  </a:txBody>
                  <a:tcPr/>
                </a:tc>
              </a:tr>
              <a:tr h="375816">
                <a:tc>
                  <a:txBody>
                    <a:bodyPr/>
                    <a:lstStyle/>
                    <a:p>
                      <a:endParaRPr lang="en-US" dirty="0"/>
                    </a:p>
                  </a:txBody>
                  <a:tcPr/>
                </a:tc>
                <a:tc>
                  <a:txBody>
                    <a:bodyPr/>
                    <a:lstStyle/>
                    <a:p>
                      <a:r>
                        <a:rPr lang="en-GB" sz="1600" b="1" dirty="0" smtClean="0"/>
                        <a:t>30</a:t>
                      </a:r>
                      <a:r>
                        <a:rPr lang="en-GB" sz="1600" b="1" baseline="0" dirty="0" smtClean="0"/>
                        <a:t> GLH</a:t>
                      </a:r>
                      <a:endParaRPr lang="en-US" sz="1600" b="1" dirty="0"/>
                    </a:p>
                  </a:txBody>
                  <a:tcPr/>
                </a:tc>
                <a:tc>
                  <a:txBody>
                    <a:bodyPr/>
                    <a:lstStyle/>
                    <a:p>
                      <a:r>
                        <a:rPr lang="en-GB" sz="1600" b="1" dirty="0" smtClean="0"/>
                        <a:t>70 GLH</a:t>
                      </a:r>
                      <a:endParaRPr lang="en-US" sz="1600" b="1" dirty="0"/>
                    </a:p>
                  </a:txBody>
                  <a:tcPr/>
                </a:tc>
                <a:tc>
                  <a:txBody>
                    <a:bodyPr/>
                    <a:lstStyle/>
                    <a:p>
                      <a:r>
                        <a:rPr lang="en-GB" sz="1600" b="1" dirty="0" smtClean="0"/>
                        <a:t>95 GLH</a:t>
                      </a:r>
                      <a:endParaRPr lang="en-US" sz="1600" b="1" dirty="0"/>
                    </a:p>
                  </a:txBody>
                  <a:tcPr/>
                </a:tc>
                <a:tc>
                  <a:txBody>
                    <a:bodyPr/>
                    <a:lstStyle/>
                    <a:p>
                      <a:r>
                        <a:rPr lang="en-GB" sz="1600" b="1" dirty="0" smtClean="0"/>
                        <a:t>130 GLH</a:t>
                      </a:r>
                      <a:endParaRPr lang="en-US" sz="1600" b="1" dirty="0"/>
                    </a:p>
                  </a:txBody>
                  <a:tcPr/>
                </a:tc>
                <a:tc>
                  <a:txBody>
                    <a:bodyPr/>
                    <a:lstStyle/>
                    <a:p>
                      <a:r>
                        <a:rPr lang="en-GB" sz="1600" b="1" dirty="0" smtClean="0"/>
                        <a:t>200 GLH</a:t>
                      </a:r>
                      <a:endParaRPr lang="en-US" sz="1600" b="1" dirty="0"/>
                    </a:p>
                  </a:txBody>
                  <a:tcPr/>
                </a:tc>
                <a:tc>
                  <a:txBody>
                    <a:bodyPr/>
                    <a:lstStyle/>
                    <a:p>
                      <a:r>
                        <a:rPr lang="en-GB" sz="1600" b="1" dirty="0" smtClean="0"/>
                        <a:t>400 GLH</a:t>
                      </a:r>
                      <a:endParaRPr lang="en-US" sz="1600" b="1" dirty="0"/>
                    </a:p>
                  </a:txBody>
                  <a:tcPr/>
                </a:tc>
              </a:tr>
              <a:tr h="544004">
                <a:tc>
                  <a:txBody>
                    <a:bodyPr/>
                    <a:lstStyle/>
                    <a:p>
                      <a:r>
                        <a:rPr lang="en-GB" b="1" dirty="0" smtClean="0"/>
                        <a:t>Entry 3</a:t>
                      </a:r>
                      <a:endParaRPr lang="en-US" b="1"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solidFill>
                            <a:srgbClr val="FF0000"/>
                          </a:solidFill>
                        </a:rPr>
                        <a:t>NO</a:t>
                      </a:r>
                      <a:endParaRPr lang="en-US" dirty="0">
                        <a:solidFill>
                          <a:srgbClr val="FF0000"/>
                        </a:solidFill>
                      </a:endParaRPr>
                    </a:p>
                  </a:txBody>
                  <a:tcPr/>
                </a:tc>
                <a:tc>
                  <a:txBody>
                    <a:bodyPr/>
                    <a:lstStyle/>
                    <a:p>
                      <a:r>
                        <a:rPr lang="en-GB" dirty="0" smtClean="0">
                          <a:solidFill>
                            <a:srgbClr val="FF0000"/>
                          </a:solidFill>
                        </a:rPr>
                        <a:t>NO</a:t>
                      </a:r>
                      <a:endParaRPr lang="en-US" dirty="0">
                        <a:solidFill>
                          <a:srgbClr val="FF0000"/>
                        </a:solidFill>
                      </a:endParaRPr>
                    </a:p>
                  </a:txBody>
                  <a:tcPr/>
                </a:tc>
              </a:tr>
              <a:tr h="544004">
                <a:tc>
                  <a:txBody>
                    <a:bodyPr/>
                    <a:lstStyle/>
                    <a:p>
                      <a:r>
                        <a:rPr lang="en-GB" b="1" dirty="0" smtClean="0"/>
                        <a:t>Level 1</a:t>
                      </a:r>
                      <a:endParaRPr lang="en-US" b="1"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r>
              <a:tr h="544004">
                <a:tc>
                  <a:txBody>
                    <a:bodyPr/>
                    <a:lstStyle/>
                    <a:p>
                      <a:r>
                        <a:rPr lang="en-GB" b="1" dirty="0" smtClean="0"/>
                        <a:t>Level 2</a:t>
                      </a:r>
                      <a:endParaRPr lang="en-US" b="1" dirty="0"/>
                    </a:p>
                  </a:txBody>
                  <a:tcPr/>
                </a:tc>
                <a:tc>
                  <a:txBody>
                    <a:bodyPr/>
                    <a:lstStyle/>
                    <a:p>
                      <a:r>
                        <a:rPr lang="en-GB" dirty="0" smtClean="0">
                          <a:solidFill>
                            <a:srgbClr val="FF0000"/>
                          </a:solidFill>
                        </a:rPr>
                        <a:t>NO</a:t>
                      </a:r>
                      <a:endParaRPr lang="en-US" dirty="0">
                        <a:solidFill>
                          <a:srgbClr val="FF0000"/>
                        </a:solidFill>
                      </a:endParaRPr>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c>
                  <a:txBody>
                    <a:bodyPr/>
                    <a:lstStyle/>
                    <a:p>
                      <a:r>
                        <a:rPr lang="en-GB" dirty="0" smtClean="0"/>
                        <a:t>YES</a:t>
                      </a:r>
                      <a:endParaRPr lang="en-US" dirty="0"/>
                    </a:p>
                  </a:txBody>
                  <a:tcPr/>
                </a:tc>
              </a:tr>
            </a:tbl>
          </a:graphicData>
        </a:graphic>
      </p:graphicFrame>
      <p:sp>
        <p:nvSpPr>
          <p:cNvPr id="8" name="Shape 327"/>
          <p:cNvSpPr txBox="1">
            <a:spLocks noGrp="1"/>
          </p:cNvSpPr>
          <p:nvPr>
            <p:ph type="body" idx="3"/>
          </p:nvPr>
        </p:nvSpPr>
        <p:spPr>
          <a:xfrm>
            <a:off x="4997444" y="6357919"/>
            <a:ext cx="3343275" cy="257175"/>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7992443" cy="848775"/>
          </a:xfrm>
        </p:spPr>
        <p:txBody>
          <a:bodyPr/>
          <a:lstStyle/>
          <a:p>
            <a:r>
              <a:rPr lang="en-GB" dirty="0" smtClean="0"/>
              <a:t>New Qualification Titles and Numbers</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12</a:t>
            </a:fld>
            <a:endParaRPr lang="en-GB" sz="800" b="1" dirty="0">
              <a:solidFill>
                <a:schemeClr val="lt2"/>
              </a:solidFill>
              <a:latin typeface="Arial"/>
              <a:ea typeface="Arial"/>
              <a:cs typeface="Arial"/>
              <a:sym typeface="Arial"/>
            </a:endParaRPr>
          </a:p>
        </p:txBody>
      </p:sp>
      <p:graphicFrame>
        <p:nvGraphicFramePr>
          <p:cNvPr id="7" name="Table 6"/>
          <p:cNvGraphicFramePr>
            <a:graphicFrameLocks noGrp="1"/>
          </p:cNvGraphicFramePr>
          <p:nvPr/>
        </p:nvGraphicFramePr>
        <p:xfrm>
          <a:off x="611560" y="1484784"/>
          <a:ext cx="7920880" cy="4320469"/>
        </p:xfrm>
        <a:graphic>
          <a:graphicData uri="http://schemas.openxmlformats.org/drawingml/2006/table">
            <a:tbl>
              <a:tblPr/>
              <a:tblGrid>
                <a:gridCol w="6149860"/>
                <a:gridCol w="1771020"/>
              </a:tblGrid>
              <a:tr h="284440">
                <a:tc>
                  <a:txBody>
                    <a:bodyPr/>
                    <a:lstStyle/>
                    <a:p>
                      <a:pPr>
                        <a:lnSpc>
                          <a:spcPct val="115000"/>
                        </a:lnSpc>
                        <a:spcAft>
                          <a:spcPts val="0"/>
                        </a:spcAft>
                      </a:pPr>
                      <a:r>
                        <a:rPr lang="en-US" sz="1400" dirty="0">
                          <a:solidFill>
                            <a:srgbClr val="000000"/>
                          </a:solidFill>
                          <a:latin typeface="Verdana"/>
                          <a:ea typeface="Times New Roman"/>
                          <a:cs typeface="Times New Roman"/>
                        </a:rPr>
                        <a:t>Pearson BTEC Entry Level 30-GLH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(Entry 3)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601/9011/5</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Entry Level 70-GLH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(Entry 3)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601/9016/4</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GB" sz="1400" dirty="0" smtClean="0">
                          <a:latin typeface="Verdana" pitchFamily="34" charset="0"/>
                          <a:ea typeface="Verdana" pitchFamily="34" charset="0"/>
                          <a:cs typeface="Verdana" pitchFamily="34" charset="0"/>
                        </a:rPr>
                        <a:t>Pearson BTEC Entry</a:t>
                      </a:r>
                      <a:r>
                        <a:rPr lang="en-GB" sz="1400" baseline="0" dirty="0" smtClean="0">
                          <a:latin typeface="Verdana" pitchFamily="34" charset="0"/>
                          <a:ea typeface="Verdana" pitchFamily="34" charset="0"/>
                          <a:cs typeface="Verdana" pitchFamily="34" charset="0"/>
                        </a:rPr>
                        <a:t> Level 95-GLH Award in </a:t>
                      </a:r>
                      <a:r>
                        <a:rPr lang="en-GB" sz="1400" baseline="0" dirty="0" err="1" smtClean="0">
                          <a:latin typeface="Verdana" pitchFamily="34" charset="0"/>
                          <a:ea typeface="Verdana" pitchFamily="34" charset="0"/>
                          <a:cs typeface="Verdana" pitchFamily="34" charset="0"/>
                        </a:rPr>
                        <a:t>Workskills</a:t>
                      </a:r>
                      <a:r>
                        <a:rPr lang="en-GB" sz="1400" baseline="0" dirty="0" smtClean="0">
                          <a:latin typeface="Verdana" pitchFamily="34" charset="0"/>
                          <a:ea typeface="Verdana" pitchFamily="34" charset="0"/>
                          <a:cs typeface="Verdana" pitchFamily="34" charset="0"/>
                        </a:rPr>
                        <a:t> (Entry 3)</a:t>
                      </a:r>
                      <a:endParaRPr lang="en-US" sz="1400" dirty="0">
                        <a:latin typeface="Verdana" pitchFamily="34" charset="0"/>
                        <a:ea typeface="Verdana" pitchFamily="34" charset="0"/>
                        <a:cs typeface="Verdana"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Verdana" pitchFamily="34" charset="0"/>
                          <a:ea typeface="Verdana" pitchFamily="34" charset="0"/>
                          <a:cs typeface="Verdana" pitchFamily="34" charset="0"/>
                        </a:rPr>
                        <a:t>601/9018/8</a:t>
                      </a:r>
                      <a:endParaRPr lang="en-US" sz="1400" dirty="0">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Entry Level Certificate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(Entry 3)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601/9015/2</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1 30-GLH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601/9014/0</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1 70-GLH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601/9019/X</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GB" sz="1400" dirty="0" smtClean="0">
                          <a:latin typeface="Verdana" pitchFamily="34" charset="0"/>
                          <a:ea typeface="Verdana" pitchFamily="34" charset="0"/>
                          <a:cs typeface="Verdana" pitchFamily="34" charset="0"/>
                        </a:rPr>
                        <a:t>Pearson</a:t>
                      </a:r>
                      <a:r>
                        <a:rPr lang="en-GB" sz="1400" baseline="0" dirty="0" smtClean="0">
                          <a:latin typeface="Verdana" pitchFamily="34" charset="0"/>
                          <a:ea typeface="Verdana" pitchFamily="34" charset="0"/>
                          <a:cs typeface="Verdana" pitchFamily="34" charset="0"/>
                        </a:rPr>
                        <a:t> BTEC Level 1 95-GLH Award in </a:t>
                      </a:r>
                      <a:r>
                        <a:rPr lang="en-GB" sz="1400" baseline="0" dirty="0" err="1" smtClean="0">
                          <a:latin typeface="Verdana" pitchFamily="34" charset="0"/>
                          <a:ea typeface="Verdana" pitchFamily="34" charset="0"/>
                          <a:cs typeface="Verdana" pitchFamily="34" charset="0"/>
                        </a:rPr>
                        <a:t>Workskills</a:t>
                      </a:r>
                      <a:endParaRPr lang="en-US" sz="1400" dirty="0">
                        <a:latin typeface="Verdana" pitchFamily="34" charset="0"/>
                        <a:ea typeface="Verdana" pitchFamily="34" charset="0"/>
                        <a:cs typeface="Verdana"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Verdana" pitchFamily="34" charset="0"/>
                          <a:ea typeface="Verdana" pitchFamily="34" charset="0"/>
                          <a:cs typeface="Verdana" pitchFamily="34" charset="0"/>
                        </a:rPr>
                        <a:t>601/9013/9</a:t>
                      </a:r>
                      <a:endParaRPr lang="en-US" sz="1400" dirty="0">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1 Certificate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601/9012/7</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1 Extended Certificate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601/9009/7</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1 Diploma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601/9010/3</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2 70-GLH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rgbClr val="000000"/>
                          </a:solidFill>
                          <a:latin typeface="Verdana"/>
                          <a:ea typeface="Times New Roman"/>
                          <a:cs typeface="Times New Roman"/>
                        </a:rPr>
                        <a:t>601/9008/5</a:t>
                      </a:r>
                      <a:endParaRPr lang="en-US"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2 95-GLH Award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rgbClr val="000000"/>
                          </a:solidFill>
                          <a:latin typeface="Verdana"/>
                          <a:ea typeface="Times New Roman"/>
                          <a:cs typeface="Times New Roman"/>
                        </a:rPr>
                        <a:t>601/9017/6</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a:solidFill>
                            <a:srgbClr val="000000"/>
                          </a:solidFill>
                          <a:latin typeface="Verdana"/>
                          <a:ea typeface="Times New Roman"/>
                          <a:cs typeface="Times New Roman"/>
                        </a:rPr>
                        <a:t>Pearson BTEC Level 2 Certificate in Workskills </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rgbClr val="000000"/>
                          </a:solidFill>
                          <a:latin typeface="Verdana"/>
                          <a:ea typeface="Times New Roman"/>
                          <a:cs typeface="Times New Roman"/>
                        </a:rPr>
                        <a:t>601/9007/3</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46">
                <a:tc>
                  <a:txBody>
                    <a:bodyPr/>
                    <a:lstStyle/>
                    <a:p>
                      <a:pPr>
                        <a:lnSpc>
                          <a:spcPct val="115000"/>
                        </a:lnSpc>
                        <a:spcAft>
                          <a:spcPts val="0"/>
                        </a:spcAft>
                      </a:pPr>
                      <a:r>
                        <a:rPr lang="en-US" sz="1400">
                          <a:solidFill>
                            <a:srgbClr val="000000"/>
                          </a:solidFill>
                          <a:latin typeface="Verdana"/>
                          <a:ea typeface="Times New Roman"/>
                          <a:cs typeface="Times New Roman"/>
                        </a:rPr>
                        <a:t>Pearson BTEC Level 2 Extended Certificate in Workskills </a:t>
                      </a:r>
                      <a:endParaRPr lang="en-US" sz="14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rgbClr val="000000"/>
                          </a:solidFill>
                          <a:latin typeface="Verdana"/>
                          <a:ea typeface="Times New Roman"/>
                          <a:cs typeface="Times New Roman"/>
                        </a:rPr>
                        <a:t>601/9004/8</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231">
                <a:tc>
                  <a:txBody>
                    <a:bodyPr/>
                    <a:lstStyle/>
                    <a:p>
                      <a:pPr>
                        <a:lnSpc>
                          <a:spcPct val="115000"/>
                        </a:lnSpc>
                        <a:spcAft>
                          <a:spcPts val="0"/>
                        </a:spcAft>
                      </a:pPr>
                      <a:r>
                        <a:rPr lang="en-US" sz="1400" dirty="0">
                          <a:solidFill>
                            <a:srgbClr val="000000"/>
                          </a:solidFill>
                          <a:latin typeface="Verdana"/>
                          <a:ea typeface="Times New Roman"/>
                          <a:cs typeface="Times New Roman"/>
                        </a:rPr>
                        <a:t>Pearson BTEC Level 2 Diploma in </a:t>
                      </a:r>
                      <a:r>
                        <a:rPr lang="en-US" sz="1400" dirty="0" err="1">
                          <a:solidFill>
                            <a:srgbClr val="000000"/>
                          </a:solidFill>
                          <a:latin typeface="Verdana"/>
                          <a:ea typeface="Times New Roman"/>
                          <a:cs typeface="Times New Roman"/>
                        </a:rPr>
                        <a:t>Workskills</a:t>
                      </a:r>
                      <a:r>
                        <a:rPr lang="en-US" sz="1400" dirty="0">
                          <a:solidFill>
                            <a:srgbClr val="000000"/>
                          </a:solidFill>
                          <a:latin typeface="Verdana"/>
                          <a:ea typeface="Times New Roman"/>
                          <a:cs typeface="Times New Roman"/>
                        </a:rPr>
                        <a:t> </a:t>
                      </a:r>
                      <a:endParaRPr lang="en-US" sz="1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rgbClr val="000000"/>
                          </a:solidFill>
                          <a:latin typeface="Verdana"/>
                          <a:ea typeface="Times New Roman"/>
                          <a:cs typeface="Arial"/>
                        </a:rPr>
                        <a:t>601/9005/X</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Shape 327"/>
          <p:cNvSpPr txBox="1">
            <a:spLocks noGrp="1"/>
          </p:cNvSpPr>
          <p:nvPr>
            <p:ph type="body" idx="3"/>
          </p:nvPr>
        </p:nvSpPr>
        <p:spPr>
          <a:xfrm>
            <a:off x="5076056" y="6357936"/>
            <a:ext cx="3343275" cy="257175"/>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Selected New Units</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13</a:t>
            </a:fld>
            <a:endParaRPr lang="en-GB" sz="800" b="1" dirty="0">
              <a:solidFill>
                <a:schemeClr val="lt2"/>
              </a:solidFill>
              <a:latin typeface="Arial"/>
              <a:ea typeface="Arial"/>
              <a:cs typeface="Arial"/>
              <a:sym typeface="Arial"/>
            </a:endParaRPr>
          </a:p>
        </p:txBody>
      </p:sp>
      <p:graphicFrame>
        <p:nvGraphicFramePr>
          <p:cNvPr id="7" name="Diagram 6"/>
          <p:cNvGraphicFramePr/>
          <p:nvPr/>
        </p:nvGraphicFramePr>
        <p:xfrm>
          <a:off x="683568" y="1412776"/>
          <a:ext cx="784887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Rules of Combination – Entry 3</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14</a:t>
            </a:fld>
            <a:endParaRPr lang="en-GB" sz="800" b="1" dirty="0">
              <a:solidFill>
                <a:schemeClr val="lt2"/>
              </a:solidFill>
              <a:latin typeface="Arial"/>
              <a:ea typeface="Arial"/>
              <a:cs typeface="Arial"/>
              <a:sym typeface="Arial"/>
            </a:endParaRPr>
          </a:p>
        </p:txBody>
      </p:sp>
      <p:graphicFrame>
        <p:nvGraphicFramePr>
          <p:cNvPr id="7" name="Table 6"/>
          <p:cNvGraphicFramePr>
            <a:graphicFrameLocks noGrp="1"/>
          </p:cNvGraphicFramePr>
          <p:nvPr/>
        </p:nvGraphicFramePr>
        <p:xfrm>
          <a:off x="2051720" y="1484784"/>
          <a:ext cx="5400600" cy="2775825"/>
        </p:xfrm>
        <a:graphic>
          <a:graphicData uri="http://schemas.openxmlformats.org/drawingml/2006/table">
            <a:tbl>
              <a:tblPr firstRow="1" bandRow="1">
                <a:tableStyleId>{93296810-A885-4BE3-A3E7-6D5BEEA58F35}</a:tableStyleId>
              </a:tblPr>
              <a:tblGrid>
                <a:gridCol w="1814288"/>
                <a:gridCol w="1642096"/>
                <a:gridCol w="1944216"/>
              </a:tblGrid>
              <a:tr h="392527">
                <a:tc>
                  <a:txBody>
                    <a:bodyPr/>
                    <a:lstStyle/>
                    <a:p>
                      <a:r>
                        <a:rPr lang="en-GB" sz="1600" dirty="0" smtClean="0"/>
                        <a:t>Qualification</a:t>
                      </a:r>
                    </a:p>
                    <a:p>
                      <a:endParaRPr lang="en-US" sz="1600" dirty="0"/>
                    </a:p>
                  </a:txBody>
                  <a:tcPr/>
                </a:tc>
                <a:tc>
                  <a:txBody>
                    <a:bodyPr/>
                    <a:lstStyle/>
                    <a:p>
                      <a:r>
                        <a:rPr lang="en-GB" sz="1600" dirty="0" smtClean="0"/>
                        <a:t>Overall</a:t>
                      </a:r>
                      <a:r>
                        <a:rPr lang="en-GB" sz="1600" baseline="0" dirty="0" smtClean="0"/>
                        <a:t> GLH</a:t>
                      </a:r>
                      <a:endParaRPr lang="en-US" sz="1600" dirty="0"/>
                    </a:p>
                  </a:txBody>
                  <a:tcPr/>
                </a:tc>
                <a:tc>
                  <a:txBody>
                    <a:bodyPr/>
                    <a:lstStyle/>
                    <a:p>
                      <a:r>
                        <a:rPr lang="en-GB" sz="1600" dirty="0" smtClean="0"/>
                        <a:t>GLH at Entry 3</a:t>
                      </a:r>
                      <a:endParaRPr lang="en-US" sz="1600" dirty="0"/>
                    </a:p>
                  </a:txBody>
                  <a:tcPr/>
                </a:tc>
              </a:tr>
              <a:tr h="543577">
                <a:tc>
                  <a:txBody>
                    <a:bodyPr/>
                    <a:lstStyle/>
                    <a:p>
                      <a:r>
                        <a:rPr lang="en-GB" sz="1600" dirty="0" smtClean="0"/>
                        <a:t>30 GLH Award</a:t>
                      </a:r>
                    </a:p>
                  </a:txBody>
                  <a:tcPr/>
                </a:tc>
                <a:tc>
                  <a:txBody>
                    <a:bodyPr/>
                    <a:lstStyle/>
                    <a:p>
                      <a:pPr algn="ctr"/>
                      <a:r>
                        <a:rPr lang="en-GB" sz="1600" dirty="0" smtClean="0"/>
                        <a:t>30 (minimum of 2 units)</a:t>
                      </a:r>
                      <a:endParaRPr lang="en-US" sz="1600" dirty="0"/>
                    </a:p>
                  </a:txBody>
                  <a:tcPr/>
                </a:tc>
                <a:tc>
                  <a:txBody>
                    <a:bodyPr/>
                    <a:lstStyle/>
                    <a:p>
                      <a:pPr algn="ctr"/>
                      <a:r>
                        <a:rPr lang="en-GB" sz="1600" dirty="0" smtClean="0"/>
                        <a:t>All</a:t>
                      </a:r>
                      <a:endParaRPr lang="en-US" sz="1600" dirty="0"/>
                    </a:p>
                  </a:txBody>
                  <a:tcPr/>
                </a:tc>
              </a:tr>
              <a:tr h="612529">
                <a:tc>
                  <a:txBody>
                    <a:bodyPr/>
                    <a:lstStyle/>
                    <a:p>
                      <a:r>
                        <a:rPr lang="en-GB" sz="1600" dirty="0" smtClean="0"/>
                        <a:t>70 GLH Award</a:t>
                      </a:r>
                    </a:p>
                  </a:txBody>
                  <a:tcPr/>
                </a:tc>
                <a:tc>
                  <a:txBody>
                    <a:bodyPr/>
                    <a:lstStyle/>
                    <a:p>
                      <a:pPr algn="ctr"/>
                      <a:r>
                        <a:rPr lang="en-GB" sz="1600" dirty="0" smtClean="0"/>
                        <a:t>70</a:t>
                      </a:r>
                      <a:endParaRPr lang="en-US" sz="1600" dirty="0"/>
                    </a:p>
                  </a:txBody>
                  <a:tcPr/>
                </a:tc>
                <a:tc>
                  <a:txBody>
                    <a:bodyPr/>
                    <a:lstStyle/>
                    <a:p>
                      <a:pPr algn="ctr"/>
                      <a:r>
                        <a:rPr lang="en-GB" sz="1600" dirty="0" smtClean="0"/>
                        <a:t>40</a:t>
                      </a:r>
                      <a:endParaRPr lang="en-US" sz="1600" dirty="0"/>
                    </a:p>
                  </a:txBody>
                  <a:tcPr/>
                </a:tc>
              </a:tr>
              <a:tr h="576064">
                <a:tc>
                  <a:txBody>
                    <a:bodyPr/>
                    <a:lstStyle/>
                    <a:p>
                      <a:r>
                        <a:rPr lang="en-GB" sz="1600" dirty="0" smtClean="0"/>
                        <a:t>95</a:t>
                      </a:r>
                      <a:r>
                        <a:rPr lang="en-GB" sz="1600" baseline="0" dirty="0" smtClean="0"/>
                        <a:t> GLH Award</a:t>
                      </a:r>
                    </a:p>
                  </a:txBody>
                  <a:tcPr/>
                </a:tc>
                <a:tc>
                  <a:txBody>
                    <a:bodyPr/>
                    <a:lstStyle/>
                    <a:p>
                      <a:pPr algn="ctr"/>
                      <a:r>
                        <a:rPr lang="en-GB" sz="1600" dirty="0" smtClean="0"/>
                        <a:t>95</a:t>
                      </a:r>
                      <a:endParaRPr lang="en-US" sz="1600" dirty="0"/>
                    </a:p>
                  </a:txBody>
                  <a:tcPr/>
                </a:tc>
                <a:tc>
                  <a:txBody>
                    <a:bodyPr/>
                    <a:lstStyle/>
                    <a:p>
                      <a:pPr algn="ctr"/>
                      <a:r>
                        <a:rPr lang="en-GB" sz="1600" dirty="0" smtClean="0"/>
                        <a:t>50</a:t>
                      </a:r>
                      <a:endParaRPr lang="en-US" sz="1600" dirty="0"/>
                    </a:p>
                  </a:txBody>
                  <a:tcPr/>
                </a:tc>
              </a:tr>
              <a:tr h="428992">
                <a:tc>
                  <a:txBody>
                    <a:bodyPr/>
                    <a:lstStyle/>
                    <a:p>
                      <a:r>
                        <a:rPr lang="en-GB" sz="1600" dirty="0" smtClean="0"/>
                        <a:t>Certificate</a:t>
                      </a:r>
                    </a:p>
                  </a:txBody>
                  <a:tcPr/>
                </a:tc>
                <a:tc>
                  <a:txBody>
                    <a:bodyPr/>
                    <a:lstStyle/>
                    <a:p>
                      <a:pPr algn="ctr"/>
                      <a:r>
                        <a:rPr lang="en-GB" sz="1600" dirty="0" smtClean="0"/>
                        <a:t>130</a:t>
                      </a:r>
                      <a:endParaRPr lang="en-US" sz="1600" dirty="0"/>
                    </a:p>
                  </a:txBody>
                  <a:tcPr/>
                </a:tc>
                <a:tc>
                  <a:txBody>
                    <a:bodyPr/>
                    <a:lstStyle/>
                    <a:p>
                      <a:pPr algn="ctr"/>
                      <a:r>
                        <a:rPr lang="en-GB" sz="1600" dirty="0" smtClean="0"/>
                        <a:t>70</a:t>
                      </a:r>
                      <a:endParaRPr lang="en-US" sz="1600" dirty="0"/>
                    </a:p>
                  </a:txBody>
                  <a:tcPr/>
                </a:tc>
              </a:tr>
            </a:tbl>
          </a:graphicData>
        </a:graphic>
      </p:graphicFrame>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Rules of Combination – Level 1</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15</a:t>
            </a:fld>
            <a:endParaRPr lang="en-GB" sz="800" b="1" dirty="0">
              <a:solidFill>
                <a:schemeClr val="lt2"/>
              </a:solidFill>
              <a:latin typeface="Arial"/>
              <a:ea typeface="Arial"/>
              <a:cs typeface="Arial"/>
              <a:sym typeface="Arial"/>
            </a:endParaRPr>
          </a:p>
        </p:txBody>
      </p:sp>
      <p:graphicFrame>
        <p:nvGraphicFramePr>
          <p:cNvPr id="7" name="Table 6"/>
          <p:cNvGraphicFramePr>
            <a:graphicFrameLocks noGrp="1"/>
          </p:cNvGraphicFramePr>
          <p:nvPr/>
        </p:nvGraphicFramePr>
        <p:xfrm>
          <a:off x="611560" y="1268760"/>
          <a:ext cx="7848872" cy="4364956"/>
        </p:xfrm>
        <a:graphic>
          <a:graphicData uri="http://schemas.openxmlformats.org/drawingml/2006/table">
            <a:tbl>
              <a:tblPr firstRow="1" bandRow="1">
                <a:tableStyleId>{93296810-A885-4BE3-A3E7-6D5BEEA58F35}</a:tableStyleId>
              </a:tblPr>
              <a:tblGrid>
                <a:gridCol w="1420272"/>
                <a:gridCol w="1046516"/>
                <a:gridCol w="1644526"/>
                <a:gridCol w="2765792"/>
                <a:gridCol w="971766"/>
              </a:tblGrid>
              <a:tr h="392527">
                <a:tc>
                  <a:txBody>
                    <a:bodyPr/>
                    <a:lstStyle/>
                    <a:p>
                      <a:r>
                        <a:rPr lang="en-GB" sz="1600" dirty="0" smtClean="0"/>
                        <a:t>Qualification</a:t>
                      </a:r>
                    </a:p>
                    <a:p>
                      <a:endParaRPr lang="en-US" sz="1600" dirty="0"/>
                    </a:p>
                  </a:txBody>
                  <a:tcPr/>
                </a:tc>
                <a:tc>
                  <a:txBody>
                    <a:bodyPr/>
                    <a:lstStyle/>
                    <a:p>
                      <a:r>
                        <a:rPr lang="en-GB" sz="1600" dirty="0" smtClean="0"/>
                        <a:t>Overall</a:t>
                      </a:r>
                      <a:r>
                        <a:rPr lang="en-GB" sz="1600" baseline="0" dirty="0" smtClean="0"/>
                        <a:t> GLH</a:t>
                      </a:r>
                      <a:endParaRPr lang="en-US" sz="1600" dirty="0"/>
                    </a:p>
                  </a:txBody>
                  <a:tcPr/>
                </a:tc>
                <a:tc>
                  <a:txBody>
                    <a:bodyPr/>
                    <a:lstStyle/>
                    <a:p>
                      <a:r>
                        <a:rPr lang="en-GB" sz="1600" dirty="0" smtClean="0"/>
                        <a:t>Min GLH from Mandatory Group A</a:t>
                      </a:r>
                      <a:endParaRPr lang="en-US" sz="1600" dirty="0"/>
                    </a:p>
                  </a:txBody>
                  <a:tcPr/>
                </a:tc>
                <a:tc>
                  <a:txBody>
                    <a:bodyPr/>
                    <a:lstStyle/>
                    <a:p>
                      <a:r>
                        <a:rPr lang="en-GB" sz="1600" dirty="0" smtClean="0"/>
                        <a:t>Max GLH</a:t>
                      </a:r>
                      <a:r>
                        <a:rPr lang="en-GB" sz="1600" baseline="0" dirty="0" smtClean="0"/>
                        <a:t> from Optional Group B</a:t>
                      </a:r>
                      <a:endParaRPr lang="en-US" sz="1600" dirty="0"/>
                    </a:p>
                  </a:txBody>
                  <a:tcPr/>
                </a:tc>
                <a:tc>
                  <a:txBody>
                    <a:bodyPr/>
                    <a:lstStyle/>
                    <a:p>
                      <a:r>
                        <a:rPr lang="en-GB" sz="1600" dirty="0" smtClean="0"/>
                        <a:t>GLH at Level</a:t>
                      </a:r>
                      <a:r>
                        <a:rPr lang="en-GB" sz="1600" baseline="0" dirty="0" smtClean="0"/>
                        <a:t> 1</a:t>
                      </a:r>
                      <a:endParaRPr lang="en-US" sz="1600" dirty="0"/>
                    </a:p>
                  </a:txBody>
                  <a:tcPr/>
                </a:tc>
              </a:tr>
              <a:tr h="543577">
                <a:tc>
                  <a:txBody>
                    <a:bodyPr/>
                    <a:lstStyle/>
                    <a:p>
                      <a:r>
                        <a:rPr lang="en-GB" sz="1600" dirty="0" smtClean="0"/>
                        <a:t>30 GLH Award</a:t>
                      </a:r>
                    </a:p>
                  </a:txBody>
                  <a:tcPr/>
                </a:tc>
                <a:tc>
                  <a:txBody>
                    <a:bodyPr/>
                    <a:lstStyle/>
                    <a:p>
                      <a:pPr algn="ctr"/>
                      <a:r>
                        <a:rPr lang="en-GB" sz="1600" dirty="0" smtClean="0"/>
                        <a:t>30</a:t>
                      </a:r>
                      <a:endParaRPr lang="en-US" sz="1600" dirty="0"/>
                    </a:p>
                  </a:txBody>
                  <a:tcPr/>
                </a:tc>
                <a:tc>
                  <a:txBody>
                    <a:bodyPr/>
                    <a:lstStyle/>
                    <a:p>
                      <a:pPr algn="ctr"/>
                      <a:r>
                        <a:rPr lang="en-GB" sz="1600" dirty="0" smtClean="0"/>
                        <a:t>30 (minimum</a:t>
                      </a:r>
                      <a:r>
                        <a:rPr lang="en-GB" sz="1600" baseline="0" dirty="0" smtClean="0"/>
                        <a:t> 2 units)</a:t>
                      </a:r>
                      <a:endParaRPr lang="en-US" sz="1600" dirty="0"/>
                    </a:p>
                  </a:txBody>
                  <a:tcPr/>
                </a:tc>
                <a:tc>
                  <a:txBody>
                    <a:bodyPr/>
                    <a:lstStyle/>
                    <a:p>
                      <a:pPr algn="ctr"/>
                      <a:r>
                        <a:rPr lang="en-GB" sz="1600" dirty="0" smtClean="0"/>
                        <a:t>None</a:t>
                      </a:r>
                      <a:r>
                        <a:rPr lang="en-GB" sz="1600" baseline="0" dirty="0" smtClean="0"/>
                        <a:t> Permitted</a:t>
                      </a:r>
                      <a:endParaRPr lang="en-US" sz="1600" dirty="0"/>
                    </a:p>
                  </a:txBody>
                  <a:tcPr/>
                </a:tc>
                <a:tc>
                  <a:txBody>
                    <a:bodyPr/>
                    <a:lstStyle/>
                    <a:p>
                      <a:pPr algn="ctr"/>
                      <a:r>
                        <a:rPr lang="en-GB" sz="1600" dirty="0" smtClean="0"/>
                        <a:t>All</a:t>
                      </a:r>
                      <a:endParaRPr lang="en-US" sz="1600" dirty="0"/>
                    </a:p>
                  </a:txBody>
                  <a:tcPr/>
                </a:tc>
              </a:tr>
              <a:tr h="612529">
                <a:tc>
                  <a:txBody>
                    <a:bodyPr/>
                    <a:lstStyle/>
                    <a:p>
                      <a:r>
                        <a:rPr lang="en-GB" sz="1600" dirty="0" smtClean="0"/>
                        <a:t>70 GLH Award</a:t>
                      </a:r>
                    </a:p>
                  </a:txBody>
                  <a:tcPr/>
                </a:tc>
                <a:tc>
                  <a:txBody>
                    <a:bodyPr/>
                    <a:lstStyle/>
                    <a:p>
                      <a:pPr algn="ctr"/>
                      <a:r>
                        <a:rPr lang="en-GB" sz="1600" dirty="0" smtClean="0"/>
                        <a:t>70</a:t>
                      </a:r>
                      <a:endParaRPr lang="en-US" sz="1600" dirty="0"/>
                    </a:p>
                  </a:txBody>
                  <a:tcPr/>
                </a:tc>
                <a:tc>
                  <a:txBody>
                    <a:bodyPr/>
                    <a:lstStyle/>
                    <a:p>
                      <a:pPr algn="ctr"/>
                      <a:r>
                        <a:rPr lang="en-GB" sz="1600" dirty="0" smtClean="0"/>
                        <a:t>70</a:t>
                      </a:r>
                      <a:endParaRPr lang="en-US" sz="1600" dirty="0"/>
                    </a:p>
                  </a:txBody>
                  <a:tcPr/>
                </a:tc>
                <a:tc>
                  <a:txBody>
                    <a:bodyPr/>
                    <a:lstStyle/>
                    <a:p>
                      <a:pPr algn="ctr"/>
                      <a:r>
                        <a:rPr lang="en-GB" sz="1600" dirty="0" smtClean="0"/>
                        <a:t>None Permitted</a:t>
                      </a:r>
                      <a:endParaRPr lang="en-US" sz="1600" dirty="0"/>
                    </a:p>
                  </a:txBody>
                  <a:tcPr/>
                </a:tc>
                <a:tc>
                  <a:txBody>
                    <a:bodyPr/>
                    <a:lstStyle/>
                    <a:p>
                      <a:pPr algn="ctr"/>
                      <a:r>
                        <a:rPr lang="en-GB" sz="1600" dirty="0" smtClean="0"/>
                        <a:t>40</a:t>
                      </a:r>
                      <a:endParaRPr lang="en-US" sz="1600" dirty="0"/>
                    </a:p>
                  </a:txBody>
                  <a:tcPr/>
                </a:tc>
              </a:tr>
              <a:tr h="576064">
                <a:tc>
                  <a:txBody>
                    <a:bodyPr/>
                    <a:lstStyle/>
                    <a:p>
                      <a:r>
                        <a:rPr lang="en-GB" sz="1600" dirty="0" smtClean="0"/>
                        <a:t>95</a:t>
                      </a:r>
                      <a:r>
                        <a:rPr lang="en-GB" sz="1600" baseline="0" dirty="0" smtClean="0"/>
                        <a:t> GLH Award</a:t>
                      </a:r>
                    </a:p>
                  </a:txBody>
                  <a:tcPr/>
                </a:tc>
                <a:tc>
                  <a:txBody>
                    <a:bodyPr/>
                    <a:lstStyle/>
                    <a:p>
                      <a:pPr algn="ctr"/>
                      <a:r>
                        <a:rPr lang="en-GB" sz="1600" dirty="0" smtClean="0"/>
                        <a:t>95</a:t>
                      </a:r>
                      <a:endParaRPr lang="en-US" sz="1600" dirty="0"/>
                    </a:p>
                  </a:txBody>
                  <a:tcPr/>
                </a:tc>
                <a:tc>
                  <a:txBody>
                    <a:bodyPr/>
                    <a:lstStyle/>
                    <a:p>
                      <a:pPr algn="ctr"/>
                      <a:r>
                        <a:rPr lang="en-GB" sz="1600" dirty="0" smtClean="0"/>
                        <a:t>95</a:t>
                      </a:r>
                      <a:endParaRPr lang="en-US" sz="1600" dirty="0"/>
                    </a:p>
                  </a:txBody>
                  <a:tcPr/>
                </a:tc>
                <a:tc>
                  <a:txBody>
                    <a:bodyPr/>
                    <a:lstStyle/>
                    <a:p>
                      <a:pPr algn="ctr"/>
                      <a:r>
                        <a:rPr lang="en-GB" sz="1600" dirty="0" smtClean="0"/>
                        <a:t>None Permitted</a:t>
                      </a:r>
                      <a:endParaRPr lang="en-US" sz="1600" dirty="0"/>
                    </a:p>
                  </a:txBody>
                  <a:tcPr/>
                </a:tc>
                <a:tc>
                  <a:txBody>
                    <a:bodyPr/>
                    <a:lstStyle/>
                    <a:p>
                      <a:pPr algn="ctr"/>
                      <a:r>
                        <a:rPr lang="en-GB" sz="1600" dirty="0" smtClean="0"/>
                        <a:t>50</a:t>
                      </a:r>
                      <a:endParaRPr lang="en-US" sz="1600" dirty="0"/>
                    </a:p>
                  </a:txBody>
                  <a:tcPr/>
                </a:tc>
              </a:tr>
              <a:tr h="428992">
                <a:tc>
                  <a:txBody>
                    <a:bodyPr/>
                    <a:lstStyle/>
                    <a:p>
                      <a:r>
                        <a:rPr lang="en-GB" sz="1600" dirty="0" smtClean="0"/>
                        <a:t>Certificate</a:t>
                      </a:r>
                    </a:p>
                  </a:txBody>
                  <a:tcPr/>
                </a:tc>
                <a:tc>
                  <a:txBody>
                    <a:bodyPr/>
                    <a:lstStyle/>
                    <a:p>
                      <a:pPr algn="ctr"/>
                      <a:r>
                        <a:rPr lang="en-GB" sz="1600" dirty="0" smtClean="0"/>
                        <a:t>130</a:t>
                      </a:r>
                      <a:endParaRPr lang="en-US" sz="1600" dirty="0"/>
                    </a:p>
                  </a:txBody>
                  <a:tcPr/>
                </a:tc>
                <a:tc>
                  <a:txBody>
                    <a:bodyPr/>
                    <a:lstStyle/>
                    <a:p>
                      <a:pPr algn="ctr"/>
                      <a:r>
                        <a:rPr lang="en-GB" sz="1600" dirty="0" smtClean="0"/>
                        <a:t>100</a:t>
                      </a:r>
                      <a:endParaRPr lang="en-US" sz="1600" dirty="0"/>
                    </a:p>
                  </a:txBody>
                  <a:tcPr/>
                </a:tc>
                <a:tc>
                  <a:txBody>
                    <a:bodyPr/>
                    <a:lstStyle/>
                    <a:p>
                      <a:pPr algn="ctr"/>
                      <a:r>
                        <a:rPr lang="en-GB" sz="1600" dirty="0" smtClean="0"/>
                        <a:t>30 with</a:t>
                      </a:r>
                      <a:r>
                        <a:rPr lang="en-GB" sz="1600" baseline="0" dirty="0" smtClean="0"/>
                        <a:t> </a:t>
                      </a:r>
                      <a:r>
                        <a:rPr lang="en-GB" sz="1600" dirty="0" smtClean="0"/>
                        <a:t>a maximum</a:t>
                      </a:r>
                      <a:r>
                        <a:rPr lang="en-GB" sz="1600" baseline="0" dirty="0" smtClean="0"/>
                        <a:t> of one unit from group B1</a:t>
                      </a:r>
                      <a:endParaRPr lang="en-US" sz="1600" dirty="0"/>
                    </a:p>
                  </a:txBody>
                  <a:tcPr/>
                </a:tc>
                <a:tc>
                  <a:txBody>
                    <a:bodyPr/>
                    <a:lstStyle/>
                    <a:p>
                      <a:pPr algn="ctr"/>
                      <a:r>
                        <a:rPr lang="en-GB" sz="1600" dirty="0" smtClean="0"/>
                        <a:t>70</a:t>
                      </a:r>
                      <a:endParaRPr lang="en-US" sz="1600" dirty="0"/>
                    </a:p>
                  </a:txBody>
                  <a:tcPr/>
                </a:tc>
              </a:tr>
              <a:tr h="612987">
                <a:tc>
                  <a:txBody>
                    <a:bodyPr/>
                    <a:lstStyle/>
                    <a:p>
                      <a:r>
                        <a:rPr lang="en-GB" sz="1600" dirty="0" smtClean="0"/>
                        <a:t>Extended Certificate</a:t>
                      </a:r>
                      <a:endParaRPr lang="en-US" sz="1600" dirty="0"/>
                    </a:p>
                  </a:txBody>
                  <a:tcPr/>
                </a:tc>
                <a:tc>
                  <a:txBody>
                    <a:bodyPr/>
                    <a:lstStyle/>
                    <a:p>
                      <a:pPr algn="ctr"/>
                      <a:r>
                        <a:rPr lang="en-GB" sz="1600" dirty="0" smtClean="0"/>
                        <a:t>200</a:t>
                      </a:r>
                      <a:endParaRPr lang="en-US" sz="1600" dirty="0"/>
                    </a:p>
                  </a:txBody>
                  <a:tcPr/>
                </a:tc>
                <a:tc>
                  <a:txBody>
                    <a:bodyPr/>
                    <a:lstStyle/>
                    <a:p>
                      <a:pPr algn="ctr"/>
                      <a:r>
                        <a:rPr lang="en-GB" sz="1600" dirty="0" smtClean="0"/>
                        <a:t>140</a:t>
                      </a:r>
                      <a:endParaRPr lang="en-US" sz="1600" dirty="0"/>
                    </a:p>
                  </a:txBody>
                  <a:tcPr/>
                </a:tc>
                <a:tc>
                  <a:txBody>
                    <a:bodyPr/>
                    <a:lstStyle/>
                    <a:p>
                      <a:pPr algn="ctr"/>
                      <a:r>
                        <a:rPr lang="en-GB" sz="1600" dirty="0" smtClean="0"/>
                        <a:t>60 with a maximum of one</a:t>
                      </a:r>
                      <a:r>
                        <a:rPr lang="en-GB" sz="1600" baseline="0" dirty="0" smtClean="0"/>
                        <a:t> unit from group B1</a:t>
                      </a:r>
                      <a:endParaRPr lang="en-US" sz="1600" dirty="0"/>
                    </a:p>
                  </a:txBody>
                  <a:tcPr/>
                </a:tc>
                <a:tc>
                  <a:txBody>
                    <a:bodyPr/>
                    <a:lstStyle/>
                    <a:p>
                      <a:pPr algn="ctr"/>
                      <a:r>
                        <a:rPr lang="en-GB" sz="1600" dirty="0" smtClean="0"/>
                        <a:t>110</a:t>
                      </a:r>
                      <a:endParaRPr lang="en-US" sz="1600" dirty="0"/>
                    </a:p>
                  </a:txBody>
                  <a:tcPr/>
                </a:tc>
              </a:tr>
              <a:tr h="392527">
                <a:tc>
                  <a:txBody>
                    <a:bodyPr/>
                    <a:lstStyle/>
                    <a:p>
                      <a:r>
                        <a:rPr lang="en-GB" sz="1600" dirty="0" smtClean="0"/>
                        <a:t>Diploma</a:t>
                      </a:r>
                    </a:p>
                  </a:txBody>
                  <a:tcPr/>
                </a:tc>
                <a:tc>
                  <a:txBody>
                    <a:bodyPr/>
                    <a:lstStyle/>
                    <a:p>
                      <a:pPr algn="ctr"/>
                      <a:r>
                        <a:rPr lang="en-GB" sz="1600" dirty="0" smtClean="0"/>
                        <a:t>400</a:t>
                      </a:r>
                      <a:endParaRPr lang="en-US" sz="1600" dirty="0"/>
                    </a:p>
                  </a:txBody>
                  <a:tcPr/>
                </a:tc>
                <a:tc>
                  <a:txBody>
                    <a:bodyPr/>
                    <a:lstStyle/>
                    <a:p>
                      <a:pPr algn="ctr"/>
                      <a:r>
                        <a:rPr lang="en-GB" sz="1600" dirty="0" smtClean="0"/>
                        <a:t>210</a:t>
                      </a:r>
                      <a:endParaRPr lang="en-US" sz="1600" dirty="0"/>
                    </a:p>
                  </a:txBody>
                  <a:tcPr/>
                </a:tc>
                <a:tc>
                  <a:txBody>
                    <a:bodyPr/>
                    <a:lstStyle/>
                    <a:p>
                      <a:pPr algn="ctr"/>
                      <a:r>
                        <a:rPr lang="en-GB" sz="1600" dirty="0" smtClean="0"/>
                        <a:t>180</a:t>
                      </a:r>
                      <a:r>
                        <a:rPr lang="en-GB" sz="1600" baseline="0" dirty="0" smtClean="0"/>
                        <a:t> with a maximum of one unit from group B1</a:t>
                      </a:r>
                      <a:endParaRPr lang="en-US" sz="1600" dirty="0"/>
                    </a:p>
                  </a:txBody>
                  <a:tcPr/>
                </a:tc>
                <a:tc>
                  <a:txBody>
                    <a:bodyPr/>
                    <a:lstStyle/>
                    <a:p>
                      <a:pPr algn="ctr"/>
                      <a:r>
                        <a:rPr lang="en-GB" sz="1600" dirty="0" smtClean="0"/>
                        <a:t>210</a:t>
                      </a:r>
                      <a:endParaRPr lang="en-US" sz="1600" dirty="0"/>
                    </a:p>
                  </a:txBody>
                  <a:tcPr/>
                </a:tc>
              </a:tr>
            </a:tbl>
          </a:graphicData>
        </a:graphic>
      </p:graphicFrame>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Rules of Combination – Level 2</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16</a:t>
            </a:fld>
            <a:endParaRPr lang="en-GB" sz="800" b="1" dirty="0">
              <a:solidFill>
                <a:schemeClr val="lt2"/>
              </a:solidFill>
              <a:latin typeface="Arial"/>
              <a:ea typeface="Arial"/>
              <a:cs typeface="Arial"/>
              <a:sym typeface="Arial"/>
            </a:endParaRPr>
          </a:p>
        </p:txBody>
      </p:sp>
      <p:graphicFrame>
        <p:nvGraphicFramePr>
          <p:cNvPr id="7" name="Table 6"/>
          <p:cNvGraphicFramePr>
            <a:graphicFrameLocks noGrp="1"/>
          </p:cNvGraphicFramePr>
          <p:nvPr/>
        </p:nvGraphicFramePr>
        <p:xfrm>
          <a:off x="611560" y="1268760"/>
          <a:ext cx="7848872" cy="3785836"/>
        </p:xfrm>
        <a:graphic>
          <a:graphicData uri="http://schemas.openxmlformats.org/drawingml/2006/table">
            <a:tbl>
              <a:tblPr firstRow="1" bandRow="1">
                <a:tableStyleId>{93296810-A885-4BE3-A3E7-6D5BEEA58F35}</a:tableStyleId>
              </a:tblPr>
              <a:tblGrid>
                <a:gridCol w="1420272"/>
                <a:gridCol w="1046516"/>
                <a:gridCol w="1644526"/>
                <a:gridCol w="2765792"/>
                <a:gridCol w="971766"/>
              </a:tblGrid>
              <a:tr h="392527">
                <a:tc>
                  <a:txBody>
                    <a:bodyPr/>
                    <a:lstStyle/>
                    <a:p>
                      <a:r>
                        <a:rPr lang="en-GB" sz="1600" dirty="0" smtClean="0"/>
                        <a:t>Qualification</a:t>
                      </a:r>
                    </a:p>
                    <a:p>
                      <a:endParaRPr lang="en-US" sz="1600" dirty="0"/>
                    </a:p>
                  </a:txBody>
                  <a:tcPr/>
                </a:tc>
                <a:tc>
                  <a:txBody>
                    <a:bodyPr/>
                    <a:lstStyle/>
                    <a:p>
                      <a:r>
                        <a:rPr lang="en-GB" sz="1600" dirty="0" smtClean="0"/>
                        <a:t>Overall</a:t>
                      </a:r>
                      <a:r>
                        <a:rPr lang="en-GB" sz="1600" baseline="0" dirty="0" smtClean="0"/>
                        <a:t> GLH</a:t>
                      </a:r>
                      <a:endParaRPr lang="en-US" sz="1600" dirty="0"/>
                    </a:p>
                  </a:txBody>
                  <a:tcPr/>
                </a:tc>
                <a:tc>
                  <a:txBody>
                    <a:bodyPr/>
                    <a:lstStyle/>
                    <a:p>
                      <a:r>
                        <a:rPr lang="en-GB" sz="1600" dirty="0" smtClean="0"/>
                        <a:t>Min GLH from Mandatory Group A</a:t>
                      </a:r>
                      <a:endParaRPr lang="en-US" sz="1600" dirty="0"/>
                    </a:p>
                  </a:txBody>
                  <a:tcPr/>
                </a:tc>
                <a:tc>
                  <a:txBody>
                    <a:bodyPr/>
                    <a:lstStyle/>
                    <a:p>
                      <a:r>
                        <a:rPr lang="en-GB" sz="1600" dirty="0" smtClean="0"/>
                        <a:t>Max GLH</a:t>
                      </a:r>
                      <a:r>
                        <a:rPr lang="en-GB" sz="1600" baseline="0" dirty="0" smtClean="0"/>
                        <a:t> from Optional Group B</a:t>
                      </a:r>
                      <a:endParaRPr lang="en-US" sz="1600" dirty="0"/>
                    </a:p>
                  </a:txBody>
                  <a:tcPr/>
                </a:tc>
                <a:tc>
                  <a:txBody>
                    <a:bodyPr/>
                    <a:lstStyle/>
                    <a:p>
                      <a:r>
                        <a:rPr lang="en-GB" sz="1600" dirty="0" smtClean="0"/>
                        <a:t>GLH at Level</a:t>
                      </a:r>
                      <a:r>
                        <a:rPr lang="en-GB" sz="1600" baseline="0" dirty="0" smtClean="0"/>
                        <a:t> 2</a:t>
                      </a:r>
                      <a:endParaRPr lang="en-US" sz="1600" dirty="0"/>
                    </a:p>
                  </a:txBody>
                  <a:tcPr/>
                </a:tc>
              </a:tr>
              <a:tr h="612529">
                <a:tc>
                  <a:txBody>
                    <a:bodyPr/>
                    <a:lstStyle/>
                    <a:p>
                      <a:r>
                        <a:rPr lang="en-GB" sz="1600" dirty="0" smtClean="0"/>
                        <a:t>70 GLH Award</a:t>
                      </a:r>
                    </a:p>
                  </a:txBody>
                  <a:tcPr/>
                </a:tc>
                <a:tc>
                  <a:txBody>
                    <a:bodyPr/>
                    <a:lstStyle/>
                    <a:p>
                      <a:pPr algn="ctr"/>
                      <a:r>
                        <a:rPr lang="en-GB" sz="1600" dirty="0" smtClean="0"/>
                        <a:t>70</a:t>
                      </a:r>
                      <a:endParaRPr lang="en-US" sz="1600" dirty="0"/>
                    </a:p>
                  </a:txBody>
                  <a:tcPr/>
                </a:tc>
                <a:tc>
                  <a:txBody>
                    <a:bodyPr/>
                    <a:lstStyle/>
                    <a:p>
                      <a:pPr algn="ctr"/>
                      <a:r>
                        <a:rPr lang="en-GB" sz="1600" dirty="0" smtClean="0"/>
                        <a:t>70</a:t>
                      </a:r>
                      <a:endParaRPr lang="en-US" sz="1600" dirty="0"/>
                    </a:p>
                  </a:txBody>
                  <a:tcPr/>
                </a:tc>
                <a:tc>
                  <a:txBody>
                    <a:bodyPr/>
                    <a:lstStyle/>
                    <a:p>
                      <a:pPr algn="ctr"/>
                      <a:r>
                        <a:rPr lang="en-GB" sz="1600" dirty="0" smtClean="0"/>
                        <a:t>None Permitted</a:t>
                      </a:r>
                      <a:endParaRPr lang="en-US" sz="1600" dirty="0"/>
                    </a:p>
                  </a:txBody>
                  <a:tcPr/>
                </a:tc>
                <a:tc>
                  <a:txBody>
                    <a:bodyPr/>
                    <a:lstStyle/>
                    <a:p>
                      <a:pPr algn="ctr"/>
                      <a:r>
                        <a:rPr lang="en-GB" sz="1600" dirty="0" smtClean="0"/>
                        <a:t>All</a:t>
                      </a:r>
                      <a:endParaRPr lang="en-US" sz="1600" dirty="0"/>
                    </a:p>
                  </a:txBody>
                  <a:tcPr/>
                </a:tc>
              </a:tr>
              <a:tr h="576064">
                <a:tc>
                  <a:txBody>
                    <a:bodyPr/>
                    <a:lstStyle/>
                    <a:p>
                      <a:r>
                        <a:rPr lang="en-GB" sz="1600" dirty="0" smtClean="0"/>
                        <a:t>95</a:t>
                      </a:r>
                      <a:r>
                        <a:rPr lang="en-GB" sz="1600" baseline="0" dirty="0" smtClean="0"/>
                        <a:t> GLH Award</a:t>
                      </a:r>
                    </a:p>
                  </a:txBody>
                  <a:tcPr/>
                </a:tc>
                <a:tc>
                  <a:txBody>
                    <a:bodyPr/>
                    <a:lstStyle/>
                    <a:p>
                      <a:pPr algn="ctr"/>
                      <a:r>
                        <a:rPr lang="en-GB" sz="1600" dirty="0" smtClean="0"/>
                        <a:t>95</a:t>
                      </a:r>
                      <a:endParaRPr lang="en-US" sz="1600" dirty="0"/>
                    </a:p>
                  </a:txBody>
                  <a:tcPr/>
                </a:tc>
                <a:tc>
                  <a:txBody>
                    <a:bodyPr/>
                    <a:lstStyle/>
                    <a:p>
                      <a:pPr algn="ctr"/>
                      <a:r>
                        <a:rPr lang="en-GB" sz="1600" dirty="0" smtClean="0"/>
                        <a:t>95</a:t>
                      </a:r>
                      <a:endParaRPr lang="en-US" sz="1600" dirty="0"/>
                    </a:p>
                  </a:txBody>
                  <a:tcPr/>
                </a:tc>
                <a:tc>
                  <a:txBody>
                    <a:bodyPr/>
                    <a:lstStyle/>
                    <a:p>
                      <a:pPr algn="ctr"/>
                      <a:r>
                        <a:rPr lang="en-GB" sz="1600" dirty="0" smtClean="0"/>
                        <a:t>None Permitted</a:t>
                      </a:r>
                      <a:endParaRPr lang="en-US" sz="1600" dirty="0"/>
                    </a:p>
                  </a:txBody>
                  <a:tcPr/>
                </a:tc>
                <a:tc>
                  <a:txBody>
                    <a:bodyPr/>
                    <a:lstStyle/>
                    <a:p>
                      <a:pPr algn="ctr"/>
                      <a:r>
                        <a:rPr lang="en-GB" sz="1600" dirty="0" smtClean="0"/>
                        <a:t>50</a:t>
                      </a:r>
                      <a:endParaRPr lang="en-US" sz="1600" dirty="0"/>
                    </a:p>
                  </a:txBody>
                  <a:tcPr/>
                </a:tc>
              </a:tr>
              <a:tr h="428992">
                <a:tc>
                  <a:txBody>
                    <a:bodyPr/>
                    <a:lstStyle/>
                    <a:p>
                      <a:r>
                        <a:rPr lang="en-GB" sz="1600" dirty="0" smtClean="0"/>
                        <a:t>Certificate</a:t>
                      </a:r>
                    </a:p>
                  </a:txBody>
                  <a:tcPr/>
                </a:tc>
                <a:tc>
                  <a:txBody>
                    <a:bodyPr/>
                    <a:lstStyle/>
                    <a:p>
                      <a:pPr algn="ctr"/>
                      <a:r>
                        <a:rPr lang="en-GB" sz="1600" dirty="0" smtClean="0"/>
                        <a:t>130</a:t>
                      </a:r>
                      <a:endParaRPr lang="en-US" sz="1600" dirty="0"/>
                    </a:p>
                  </a:txBody>
                  <a:tcPr/>
                </a:tc>
                <a:tc>
                  <a:txBody>
                    <a:bodyPr/>
                    <a:lstStyle/>
                    <a:p>
                      <a:pPr algn="ctr"/>
                      <a:r>
                        <a:rPr lang="en-GB" sz="1600" dirty="0" smtClean="0"/>
                        <a:t>100</a:t>
                      </a:r>
                      <a:endParaRPr lang="en-US" sz="1600" dirty="0"/>
                    </a:p>
                  </a:txBody>
                  <a:tcPr/>
                </a:tc>
                <a:tc>
                  <a:txBody>
                    <a:bodyPr/>
                    <a:lstStyle/>
                    <a:p>
                      <a:pPr algn="ctr"/>
                      <a:r>
                        <a:rPr lang="en-GB" sz="1600" dirty="0" smtClean="0"/>
                        <a:t>30 with</a:t>
                      </a:r>
                      <a:r>
                        <a:rPr lang="en-GB" sz="1600" baseline="0" dirty="0" smtClean="0"/>
                        <a:t> </a:t>
                      </a:r>
                      <a:r>
                        <a:rPr lang="en-GB" sz="1600" dirty="0" smtClean="0"/>
                        <a:t>a maximum</a:t>
                      </a:r>
                      <a:r>
                        <a:rPr lang="en-GB" sz="1600" baseline="0" dirty="0" smtClean="0"/>
                        <a:t> of one unit from group B1</a:t>
                      </a:r>
                      <a:endParaRPr lang="en-US" sz="1600" dirty="0"/>
                    </a:p>
                  </a:txBody>
                  <a:tcPr/>
                </a:tc>
                <a:tc>
                  <a:txBody>
                    <a:bodyPr/>
                    <a:lstStyle/>
                    <a:p>
                      <a:pPr algn="ctr"/>
                      <a:r>
                        <a:rPr lang="en-GB" sz="1600" dirty="0" smtClean="0"/>
                        <a:t>70</a:t>
                      </a:r>
                      <a:endParaRPr lang="en-US" sz="1600" dirty="0"/>
                    </a:p>
                  </a:txBody>
                  <a:tcPr/>
                </a:tc>
              </a:tr>
              <a:tr h="612987">
                <a:tc>
                  <a:txBody>
                    <a:bodyPr/>
                    <a:lstStyle/>
                    <a:p>
                      <a:r>
                        <a:rPr lang="en-GB" sz="1600" dirty="0" smtClean="0"/>
                        <a:t>Extended Certificate</a:t>
                      </a:r>
                      <a:endParaRPr lang="en-US" sz="1600" dirty="0"/>
                    </a:p>
                  </a:txBody>
                  <a:tcPr/>
                </a:tc>
                <a:tc>
                  <a:txBody>
                    <a:bodyPr/>
                    <a:lstStyle/>
                    <a:p>
                      <a:pPr algn="ctr"/>
                      <a:r>
                        <a:rPr lang="en-GB" sz="1600" dirty="0" smtClean="0"/>
                        <a:t>200</a:t>
                      </a:r>
                      <a:endParaRPr lang="en-US" sz="1600" dirty="0"/>
                    </a:p>
                  </a:txBody>
                  <a:tcPr/>
                </a:tc>
                <a:tc>
                  <a:txBody>
                    <a:bodyPr/>
                    <a:lstStyle/>
                    <a:p>
                      <a:pPr algn="ctr"/>
                      <a:r>
                        <a:rPr lang="en-GB" sz="1600" dirty="0" smtClean="0"/>
                        <a:t>140</a:t>
                      </a:r>
                      <a:endParaRPr lang="en-US" sz="1600" dirty="0"/>
                    </a:p>
                  </a:txBody>
                  <a:tcPr/>
                </a:tc>
                <a:tc>
                  <a:txBody>
                    <a:bodyPr/>
                    <a:lstStyle/>
                    <a:p>
                      <a:pPr algn="ctr"/>
                      <a:r>
                        <a:rPr lang="en-GB" sz="1600" dirty="0" smtClean="0"/>
                        <a:t>60 with a maximum of one</a:t>
                      </a:r>
                      <a:r>
                        <a:rPr lang="en-GB" sz="1600" baseline="0" dirty="0" smtClean="0"/>
                        <a:t> unit from group B1</a:t>
                      </a:r>
                      <a:endParaRPr lang="en-US" sz="1600" dirty="0"/>
                    </a:p>
                  </a:txBody>
                  <a:tcPr/>
                </a:tc>
                <a:tc>
                  <a:txBody>
                    <a:bodyPr/>
                    <a:lstStyle/>
                    <a:p>
                      <a:pPr algn="ctr"/>
                      <a:r>
                        <a:rPr lang="en-GB" sz="1600" dirty="0" smtClean="0"/>
                        <a:t>110</a:t>
                      </a:r>
                      <a:endParaRPr lang="en-US" sz="1600" dirty="0"/>
                    </a:p>
                  </a:txBody>
                  <a:tcPr/>
                </a:tc>
              </a:tr>
              <a:tr h="392527">
                <a:tc>
                  <a:txBody>
                    <a:bodyPr/>
                    <a:lstStyle/>
                    <a:p>
                      <a:r>
                        <a:rPr lang="en-GB" sz="1600" dirty="0" smtClean="0"/>
                        <a:t>Diploma</a:t>
                      </a:r>
                    </a:p>
                  </a:txBody>
                  <a:tcPr/>
                </a:tc>
                <a:tc>
                  <a:txBody>
                    <a:bodyPr/>
                    <a:lstStyle/>
                    <a:p>
                      <a:pPr algn="ctr"/>
                      <a:r>
                        <a:rPr lang="en-GB" sz="1600" dirty="0" smtClean="0"/>
                        <a:t>400</a:t>
                      </a:r>
                      <a:endParaRPr lang="en-US" sz="1600" dirty="0"/>
                    </a:p>
                  </a:txBody>
                  <a:tcPr/>
                </a:tc>
                <a:tc>
                  <a:txBody>
                    <a:bodyPr/>
                    <a:lstStyle/>
                    <a:p>
                      <a:pPr algn="ctr"/>
                      <a:r>
                        <a:rPr lang="en-GB" sz="1600" dirty="0" smtClean="0"/>
                        <a:t>210</a:t>
                      </a:r>
                      <a:endParaRPr lang="en-US" sz="1600" dirty="0"/>
                    </a:p>
                  </a:txBody>
                  <a:tcPr/>
                </a:tc>
                <a:tc>
                  <a:txBody>
                    <a:bodyPr/>
                    <a:lstStyle/>
                    <a:p>
                      <a:pPr algn="ctr"/>
                      <a:r>
                        <a:rPr lang="en-GB" sz="1600" dirty="0" smtClean="0"/>
                        <a:t>180</a:t>
                      </a:r>
                      <a:r>
                        <a:rPr lang="en-GB" sz="1600" baseline="0" dirty="0" smtClean="0"/>
                        <a:t> with a maximum of one unit from group B1</a:t>
                      </a:r>
                      <a:endParaRPr lang="en-US" sz="1600" dirty="0"/>
                    </a:p>
                  </a:txBody>
                  <a:tcPr/>
                </a:tc>
                <a:tc>
                  <a:txBody>
                    <a:bodyPr/>
                    <a:lstStyle/>
                    <a:p>
                      <a:pPr algn="ctr"/>
                      <a:r>
                        <a:rPr lang="en-GB" sz="1600" dirty="0" smtClean="0"/>
                        <a:t>210</a:t>
                      </a:r>
                      <a:endParaRPr lang="en-US" sz="1600" dirty="0"/>
                    </a:p>
                  </a:txBody>
                  <a:tcPr/>
                </a:tc>
              </a:tr>
            </a:tbl>
          </a:graphicData>
        </a:graphic>
      </p:graphicFrame>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same?</a:t>
            </a:r>
            <a:endParaRPr lang="en-US" dirty="0"/>
          </a:p>
        </p:txBody>
      </p:sp>
      <p:sp>
        <p:nvSpPr>
          <p:cNvPr id="3" name="Text Placeholder 2"/>
          <p:cNvSpPr>
            <a:spLocks noGrp="1"/>
          </p:cNvSpPr>
          <p:nvPr>
            <p:ph type="body" idx="1"/>
          </p:nvPr>
        </p:nvSpPr>
        <p:spPr>
          <a:xfrm>
            <a:off x="539999" y="1400174"/>
            <a:ext cx="7632401" cy="4333082"/>
          </a:xfrm>
        </p:spPr>
        <p:txBody>
          <a:bodyPr/>
          <a:lstStyle/>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GB" b="1" dirty="0" smtClean="0"/>
          </a:p>
          <a:p>
            <a:pPr>
              <a:buFont typeface="Arial" pitchFamily="34" charset="0"/>
              <a:buChar char="•"/>
            </a:pP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17</a:t>
            </a:fld>
            <a:endParaRPr lang="en-GB" sz="800" b="1">
              <a:solidFill>
                <a:schemeClr val="lt2"/>
              </a:solidFill>
              <a:latin typeface="Arial"/>
              <a:ea typeface="Arial"/>
              <a:cs typeface="Arial"/>
              <a:sym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650528601"/>
              </p:ext>
            </p:extLst>
          </p:nvPr>
        </p:nvGraphicFramePr>
        <p:xfrm>
          <a:off x="755576" y="1340768"/>
          <a:ext cx="7344816" cy="3870960"/>
        </p:xfrm>
        <a:graphic>
          <a:graphicData uri="http://schemas.openxmlformats.org/drawingml/2006/table">
            <a:tbl>
              <a:tblPr firstRow="1" bandRow="1">
                <a:tableStyleId>{16D9F66E-5EB9-4882-86FB-DCBF35E3C3E4}</a:tableStyleId>
              </a:tblPr>
              <a:tblGrid>
                <a:gridCol w="2544535"/>
                <a:gridCol w="4800281"/>
              </a:tblGrid>
              <a:tr h="432048">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Flexible rule of combination </a:t>
                      </a:r>
                    </a:p>
                  </a:txBody>
                  <a:tcPr anchor="ctr"/>
                </a:tc>
                <a:tc>
                  <a:txBody>
                    <a:bodyPr/>
                    <a:lstStyle/>
                    <a:p>
                      <a:r>
                        <a:rPr lang="en-GB" sz="1600" b="0" dirty="0" smtClean="0"/>
                        <a:t>The employability units are still included</a:t>
                      </a:r>
                      <a:r>
                        <a:rPr lang="en-GB" sz="1600" b="0" baseline="0" dirty="0" smtClean="0"/>
                        <a:t> in a flexible rule of combination so that the programme can be formed according to the needs of the learner</a:t>
                      </a:r>
                      <a:endParaRPr lang="en-GB" sz="1600" b="0" dirty="0" smtClean="0"/>
                    </a:p>
                  </a:txBody>
                  <a:tcPr/>
                </a:tc>
              </a:tr>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Core content</a:t>
                      </a:r>
                    </a:p>
                  </a:txBody>
                  <a:tcPr anchor="ctr"/>
                </a:tc>
                <a:tc>
                  <a:txBody>
                    <a:bodyPr/>
                    <a:lstStyle/>
                    <a:p>
                      <a:r>
                        <a:rPr lang="en-GB" sz="1600" dirty="0" smtClean="0"/>
                        <a:t>Unit</a:t>
                      </a:r>
                      <a:r>
                        <a:rPr lang="en-GB" sz="1600" baseline="0" dirty="0" smtClean="0"/>
                        <a:t> content is still based on core employability skills.  The content included in the original version is still included in the new version</a:t>
                      </a:r>
                      <a:endParaRPr lang="en-GB" sz="1600" dirty="0" smtClean="0"/>
                    </a:p>
                  </a:txBody>
                  <a:tcPr/>
                </a:tc>
              </a:tr>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Range of different-sized qualifications</a:t>
                      </a:r>
                    </a:p>
                  </a:txBody>
                  <a:tcPr anchor="ctr"/>
                </a:tc>
                <a:tc>
                  <a:txBody>
                    <a:bodyPr/>
                    <a:lstStyle/>
                    <a:p>
                      <a:r>
                        <a:rPr lang="en-GB" sz="1600" dirty="0" smtClean="0"/>
                        <a:t>There is a range of different</a:t>
                      </a:r>
                      <a:r>
                        <a:rPr lang="en-GB" sz="1600" baseline="0" dirty="0" smtClean="0"/>
                        <a:t> sized qualifications, from Entry 3 to Level 2</a:t>
                      </a:r>
                      <a:endParaRPr lang="en-US" sz="1600" dirty="0"/>
                    </a:p>
                  </a:txBody>
                  <a:tcPr/>
                </a:tc>
              </a:tr>
              <a:tr h="370840">
                <a:tc>
                  <a:txBody>
                    <a:bodyPr/>
                    <a:lstStyle/>
                    <a:p>
                      <a:pPr lvl="2"/>
                      <a:r>
                        <a:rPr lang="en-GB" sz="1600" b="1" dirty="0" smtClean="0"/>
                        <a:t>Purpose of</a:t>
                      </a:r>
                      <a:r>
                        <a:rPr lang="en-GB" sz="1600" b="1" baseline="0" dirty="0" smtClean="0"/>
                        <a:t> </a:t>
                      </a:r>
                      <a:r>
                        <a:rPr lang="en-GB" sz="1600" b="1" dirty="0" smtClean="0"/>
                        <a:t>developing employability skills</a:t>
                      </a:r>
                      <a:endParaRPr lang="en-US" sz="1600" dirty="0"/>
                    </a:p>
                  </a:txBody>
                  <a:tcPr anchor="ctr"/>
                </a:tc>
                <a:tc>
                  <a:txBody>
                    <a:bodyPr/>
                    <a:lstStyle/>
                    <a:p>
                      <a:r>
                        <a:rPr lang="en-GB" sz="1600" dirty="0" smtClean="0"/>
                        <a:t>The</a:t>
                      </a:r>
                      <a:r>
                        <a:rPr lang="en-GB" sz="1600" baseline="0" dirty="0" smtClean="0"/>
                        <a:t> new qualifications are designed to be used with the same learners and for the same purpose as the previous versions</a:t>
                      </a:r>
                      <a:endParaRPr lang="en-US" sz="1600" dirty="0"/>
                    </a:p>
                  </a:txBody>
                  <a:tcPr/>
                </a:tc>
              </a:tr>
              <a:tr h="37084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Assessment methodology </a:t>
                      </a:r>
                    </a:p>
                  </a:txBody>
                  <a:tcPr anchor="ctr"/>
                </a:tc>
                <a:tc>
                  <a:txBody>
                    <a:bodyPr/>
                    <a:lstStyle/>
                    <a:p>
                      <a:r>
                        <a:rPr lang="en-GB" sz="1600" dirty="0" smtClean="0"/>
                        <a:t>WorkSkills</a:t>
                      </a:r>
                      <a:r>
                        <a:rPr lang="en-GB" sz="1600" baseline="0" dirty="0" smtClean="0"/>
                        <a:t> is still assessed internally for all units as previously</a:t>
                      </a:r>
                      <a:endParaRPr lang="en-US" sz="1600" dirty="0"/>
                    </a:p>
                  </a:txBody>
                  <a:tcPr/>
                </a:tc>
              </a:tr>
            </a:tbl>
          </a:graphicData>
        </a:graphic>
      </p:graphicFrame>
      <p:sp>
        <p:nvSpPr>
          <p:cNvPr id="9"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has changed?</a:t>
            </a:r>
            <a:endParaRPr lang="en-US" dirty="0"/>
          </a:p>
        </p:txBody>
      </p:sp>
      <p:sp>
        <p:nvSpPr>
          <p:cNvPr id="3" name="Text Placeholder 2"/>
          <p:cNvSpPr>
            <a:spLocks noGrp="1"/>
          </p:cNvSpPr>
          <p:nvPr>
            <p:ph type="body" idx="1"/>
          </p:nvPr>
        </p:nvSpPr>
        <p:spPr>
          <a:xfrm>
            <a:off x="611560" y="1340768"/>
            <a:ext cx="7632401" cy="4333082"/>
          </a:xfrm>
        </p:spPr>
        <p:txBody>
          <a:bodyPr/>
          <a:lstStyle/>
          <a:p>
            <a:pPr>
              <a:buFont typeface="Arial" pitchFamily="34" charset="0"/>
              <a:buChar char="•"/>
            </a:pPr>
            <a:endParaRPr lang="en-GB" b="1" dirty="0" smtClean="0"/>
          </a:p>
          <a:p>
            <a:pPr>
              <a:buFont typeface="Arial" pitchFamily="34" charset="0"/>
              <a:buChar char="•"/>
            </a:pPr>
            <a:endParaRPr lang="en-GB" dirty="0" smtClean="0"/>
          </a:p>
          <a:p>
            <a:pPr>
              <a:buFont typeface="Arial" pitchFamily="34" charset="0"/>
              <a:buChar char="•"/>
            </a:pP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18</a:t>
            </a:fld>
            <a:endParaRPr lang="en-GB" sz="800" b="1" dirty="0">
              <a:solidFill>
                <a:schemeClr val="lt2"/>
              </a:solidFill>
              <a:latin typeface="Arial"/>
              <a:ea typeface="Arial"/>
              <a:cs typeface="Arial"/>
              <a:sym typeface="Arial"/>
            </a:endParaRPr>
          </a:p>
        </p:txBody>
      </p:sp>
      <p:graphicFrame>
        <p:nvGraphicFramePr>
          <p:cNvPr id="8" name="Table 7"/>
          <p:cNvGraphicFramePr>
            <a:graphicFrameLocks noGrp="1"/>
          </p:cNvGraphicFramePr>
          <p:nvPr/>
        </p:nvGraphicFramePr>
        <p:xfrm>
          <a:off x="611560" y="1556792"/>
          <a:ext cx="7560840" cy="3478641"/>
        </p:xfrm>
        <a:graphic>
          <a:graphicData uri="http://schemas.openxmlformats.org/drawingml/2006/table">
            <a:tbl>
              <a:tblPr firstRow="1" bandRow="1">
                <a:tableStyleId>{16D9F66E-5EB9-4882-86FB-DCBF35E3C3E4}</a:tableStyleId>
              </a:tblPr>
              <a:tblGrid>
                <a:gridCol w="2619374"/>
                <a:gridCol w="4941466"/>
              </a:tblGrid>
              <a:tr h="53525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Rule of Combination</a:t>
                      </a:r>
                    </a:p>
                  </a:txBody>
                  <a:tcPr anchor="ctr"/>
                </a:tc>
                <a:tc>
                  <a:txBody>
                    <a:bodyPr/>
                    <a:lstStyle/>
                    <a:p>
                      <a:r>
                        <a:rPr lang="en-GB" sz="1600" b="0" dirty="0" smtClean="0"/>
                        <a:t>Is now based on Guided Learning Hours</a:t>
                      </a:r>
                    </a:p>
                  </a:txBody>
                  <a:tcPr/>
                </a:tc>
              </a:tr>
              <a:tr h="53525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New content</a:t>
                      </a:r>
                    </a:p>
                  </a:txBody>
                  <a:tcPr anchor="ctr"/>
                </a:tc>
                <a:tc>
                  <a:txBody>
                    <a:bodyPr/>
                    <a:lstStyle/>
                    <a:p>
                      <a:r>
                        <a:rPr lang="en-GB" sz="1600" b="0" dirty="0" smtClean="0"/>
                        <a:t>There</a:t>
                      </a:r>
                      <a:r>
                        <a:rPr lang="en-GB" sz="1600" b="0" baseline="0" dirty="0" smtClean="0"/>
                        <a:t> is new updated content , leading to some new units and in other cases slightly changed units.</a:t>
                      </a:r>
                      <a:endParaRPr lang="en-GB" sz="1600" b="0" dirty="0" smtClean="0"/>
                    </a:p>
                  </a:txBody>
                  <a:tcPr/>
                </a:tc>
              </a:tr>
              <a:tr h="53525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More emphasis</a:t>
                      </a:r>
                      <a:r>
                        <a:rPr lang="en-GB" sz="1600" b="1" baseline="0" dirty="0" smtClean="0"/>
                        <a:t> on practical skills</a:t>
                      </a:r>
                      <a:endParaRPr lang="en-GB" sz="1600" b="1" dirty="0" smtClean="0"/>
                    </a:p>
                  </a:txBody>
                  <a:tcPr anchor="ctr"/>
                </a:tc>
                <a:tc>
                  <a:txBody>
                    <a:bodyPr/>
                    <a:lstStyle/>
                    <a:p>
                      <a:r>
                        <a:rPr lang="en-GB" sz="1600" dirty="0" smtClean="0"/>
                        <a:t>Assessment</a:t>
                      </a:r>
                      <a:r>
                        <a:rPr lang="en-GB" sz="1600" baseline="0" dirty="0" smtClean="0"/>
                        <a:t> is now more based on the practical skills that learners need for work</a:t>
                      </a:r>
                      <a:endParaRPr lang="en-GB" sz="1600" dirty="0" smtClean="0"/>
                    </a:p>
                  </a:txBody>
                  <a:tcPr/>
                </a:tc>
              </a:tr>
              <a:tr h="755647">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New optional group for sector units</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GB" sz="1600" b="1" dirty="0" smtClean="0"/>
                    </a:p>
                  </a:txBody>
                  <a:tcPr anchor="ctr"/>
                </a:tc>
                <a:tc>
                  <a:txBody>
                    <a:bodyPr/>
                    <a:lstStyle/>
                    <a:p>
                      <a:r>
                        <a:rPr lang="en-GB" sz="1600" dirty="0" smtClean="0"/>
                        <a:t>There is an</a:t>
                      </a:r>
                      <a:r>
                        <a:rPr lang="en-GB" sz="1600" baseline="0" dirty="0" smtClean="0"/>
                        <a:t> optional group of units that include sector units.  No one has to take these units but they will help to support many programmes</a:t>
                      </a:r>
                      <a:endParaRPr lang="en-US" sz="1600" dirty="0"/>
                    </a:p>
                  </a:txBody>
                  <a:tcPr/>
                </a:tc>
              </a:tr>
              <a:tr h="383071">
                <a:tc>
                  <a:txBody>
                    <a:bodyPr/>
                    <a:lstStyle/>
                    <a:p>
                      <a:pPr lvl="2"/>
                      <a:r>
                        <a:rPr lang="en-GB" sz="1600" b="1" dirty="0" smtClean="0"/>
                        <a:t>Level 3 </a:t>
                      </a:r>
                      <a:r>
                        <a:rPr lang="en-GB" sz="1600" b="1" dirty="0" err="1" smtClean="0"/>
                        <a:t>Workskills</a:t>
                      </a:r>
                      <a:endParaRPr lang="en-US" sz="1600" b="1" dirty="0"/>
                    </a:p>
                  </a:txBody>
                  <a:tcPr anchor="ctr"/>
                </a:tc>
                <a:tc>
                  <a:txBody>
                    <a:bodyPr/>
                    <a:lstStyle/>
                    <a:p>
                      <a:r>
                        <a:rPr lang="en-GB" sz="1600" dirty="0" smtClean="0"/>
                        <a:t>Has been withdrawn without replacement</a:t>
                      </a:r>
                      <a:endParaRPr lang="en-US" sz="1600" dirty="0"/>
                    </a:p>
                  </a:txBody>
                  <a:tcPr/>
                </a:tc>
              </a:tr>
              <a:tr h="383071">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smtClean="0"/>
                        <a:t>Level</a:t>
                      </a:r>
                      <a:r>
                        <a:rPr lang="en-GB" sz="1600" b="1" baseline="0" dirty="0" smtClean="0"/>
                        <a:t> 2 </a:t>
                      </a:r>
                      <a:r>
                        <a:rPr lang="en-GB" sz="1600" b="1" baseline="0" dirty="0" err="1" smtClean="0"/>
                        <a:t>Workskills</a:t>
                      </a:r>
                      <a:endParaRPr lang="en-GB" sz="1600" b="1" dirty="0" smtClean="0"/>
                    </a:p>
                  </a:txBody>
                  <a:tcPr anchor="ctr"/>
                </a:tc>
                <a:tc>
                  <a:txBody>
                    <a:bodyPr/>
                    <a:lstStyle/>
                    <a:p>
                      <a:r>
                        <a:rPr lang="en-GB" sz="1600" dirty="0" smtClean="0"/>
                        <a:t>The 3-credit award has been withdrawn without replacement.</a:t>
                      </a:r>
                      <a:endParaRPr lang="en-US" sz="1600" dirty="0"/>
                    </a:p>
                  </a:txBody>
                  <a:tcPr/>
                </a:tc>
              </a:tr>
            </a:tbl>
          </a:graphicData>
        </a:graphic>
      </p:graphicFrame>
      <p:sp>
        <p:nvSpPr>
          <p:cNvPr id="9"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What existing centres need to check</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2339752" y="1340768"/>
            <a:ext cx="4334326" cy="393450"/>
          </a:xfrm>
          <a:prstGeom prst="rect">
            <a:avLst/>
          </a:prstGeom>
          <a:noFill/>
          <a:ln>
            <a:noFill/>
          </a:ln>
        </p:spPr>
        <p:txBody>
          <a:bodyPr lIns="0" tIns="0" rIns="0" bIns="0" anchor="b" anchorCtr="0">
            <a:noAutofit/>
          </a:bodyPr>
          <a:lstStyle/>
          <a:p>
            <a:pPr marR="0" lvl="0" algn="l" rtl="0">
              <a:lnSpc>
                <a:spcPct val="107692"/>
              </a:lnSpc>
              <a:spcBef>
                <a:spcPts val="0"/>
              </a:spcBef>
              <a:buClr>
                <a:schemeClr val="dk2"/>
              </a:buClr>
              <a:buSzPct val="25000"/>
              <a:buFont typeface="Times New Roman"/>
              <a:buNone/>
            </a:pPr>
            <a:r>
              <a:rPr lang="en-GB" sz="2600" b="1" i="0" u="none" strike="noStrike" cap="none" dirty="0" smtClean="0">
                <a:solidFill>
                  <a:schemeClr val="dk2"/>
                </a:solidFill>
                <a:latin typeface="Times New Roman"/>
                <a:ea typeface="Times New Roman"/>
                <a:cs typeface="Times New Roman"/>
                <a:sym typeface="Times New Roman"/>
              </a:rPr>
              <a:t>Outline</a:t>
            </a:r>
            <a:endParaRPr lang="en-GB" sz="2600" b="1" i="0" u="none" strike="noStrike" cap="none" dirty="0">
              <a:solidFill>
                <a:schemeClr val="dk2"/>
              </a:solidFill>
              <a:latin typeface="Times New Roman"/>
              <a:ea typeface="Times New Roman"/>
              <a:cs typeface="Times New Roman"/>
              <a:sym typeface="Times New Roman"/>
            </a:endParaRPr>
          </a:p>
        </p:txBody>
      </p:sp>
      <p:sp>
        <p:nvSpPr>
          <p:cNvPr id="235" name="Shape 235"/>
          <p:cNvSpPr txBox="1">
            <a:spLocks noGrp="1"/>
          </p:cNvSpPr>
          <p:nvPr>
            <p:ph type="body" idx="1"/>
          </p:nvPr>
        </p:nvSpPr>
        <p:spPr>
          <a:xfrm>
            <a:off x="2339752" y="1988840"/>
            <a:ext cx="4102100" cy="3543300"/>
          </a:xfrm>
          <a:prstGeom prst="rect">
            <a:avLst/>
          </a:prstGeom>
          <a:noFill/>
          <a:ln>
            <a:noFill/>
          </a:ln>
        </p:spPr>
        <p:txBody>
          <a:bodyPr lIns="0" tIns="0" rIns="0" bIns="0" anchor="t" anchorCtr="0">
            <a:noAutofit/>
          </a:bodyPr>
          <a:lstStyle/>
          <a:p>
            <a:pPr marL="428625" marR="0" lvl="0" indent="-428625" algn="l" rtl="0">
              <a:lnSpc>
                <a:spcPct val="100000"/>
              </a:lnSpc>
              <a:spcBef>
                <a:spcPts val="0"/>
              </a:spcBef>
              <a:spcAft>
                <a:spcPts val="0"/>
              </a:spcAft>
              <a:buClr>
                <a:schemeClr val="dk2"/>
              </a:buClr>
              <a:buSzPct val="25000"/>
              <a:buFont typeface="Arial"/>
              <a:buNone/>
            </a:pPr>
            <a:r>
              <a:rPr lang="en-GB" b="1" dirty="0" smtClean="0">
                <a:solidFill>
                  <a:schemeClr val="dk2"/>
                </a:solidFill>
                <a:latin typeface="Times New Roman"/>
                <a:cs typeface="Times New Roman"/>
                <a:sym typeface="Times New Roman"/>
              </a:rPr>
              <a:t>1</a:t>
            </a:r>
            <a:r>
              <a:rPr lang="en-GB" sz="1600" b="0" i="0" u="none" strike="noStrike" cap="none" dirty="0">
                <a:solidFill>
                  <a:schemeClr val="lt2"/>
                </a:solidFill>
                <a:latin typeface="Arial"/>
                <a:ea typeface="Arial"/>
                <a:cs typeface="Arial"/>
                <a:sym typeface="Arial"/>
              </a:rPr>
              <a:t>	</a:t>
            </a:r>
            <a:r>
              <a:rPr lang="en-GB" sz="1600" b="0" i="0" u="none" strike="noStrike" cap="none" dirty="0" smtClean="0">
                <a:solidFill>
                  <a:schemeClr val="lt2"/>
                </a:solidFill>
                <a:latin typeface="Arial"/>
                <a:ea typeface="Arial"/>
                <a:cs typeface="Arial"/>
                <a:sym typeface="Arial"/>
              </a:rPr>
              <a:t>Introduction </a:t>
            </a:r>
            <a:endParaRPr lang="en-GB" sz="1600" b="0" i="0" u="none" strike="noStrike" cap="none" dirty="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lt2"/>
              </a:buClr>
              <a:buSzPct val="25000"/>
              <a:buFont typeface="Arial"/>
              <a:buNone/>
            </a:pPr>
            <a:endParaRPr sz="1600" b="0" i="0" u="none" strike="noStrike" cap="none" dirty="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dk2"/>
              </a:buClr>
              <a:buSzPct val="25000"/>
              <a:buFont typeface="Arial"/>
              <a:buNone/>
            </a:pPr>
            <a:r>
              <a:rPr lang="en-GB" sz="1600" b="1" i="0" u="none" strike="noStrike" cap="none" dirty="0" smtClean="0">
                <a:solidFill>
                  <a:schemeClr val="dk2"/>
                </a:solidFill>
                <a:latin typeface="Times New Roman"/>
                <a:ea typeface="Times New Roman"/>
                <a:cs typeface="Times New Roman"/>
                <a:sym typeface="Times New Roman"/>
              </a:rPr>
              <a:t>2</a:t>
            </a:r>
            <a:r>
              <a:rPr lang="en-GB" sz="1600" b="0" i="0" u="none" strike="noStrike" cap="none" dirty="0">
                <a:solidFill>
                  <a:schemeClr val="lt2"/>
                </a:solidFill>
                <a:latin typeface="Arial"/>
                <a:ea typeface="Arial"/>
                <a:cs typeface="Arial"/>
                <a:sym typeface="Arial"/>
              </a:rPr>
              <a:t>	</a:t>
            </a:r>
            <a:r>
              <a:rPr lang="en-GB" dirty="0" smtClean="0"/>
              <a:t>Qualification structure</a:t>
            </a:r>
            <a:endParaRPr lang="en-GB" sz="1600" b="0" i="0" u="none" strike="noStrike" cap="none" dirty="0" smtClean="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lt2"/>
              </a:buClr>
              <a:buSzPct val="25000"/>
              <a:buFont typeface="Arial"/>
              <a:buNone/>
            </a:pPr>
            <a:endParaRPr sz="1600" b="0" i="0" u="none" strike="noStrike" cap="none" dirty="0" smtClean="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dk2"/>
              </a:buClr>
              <a:buSzPct val="25000"/>
              <a:buFont typeface="Arial"/>
              <a:buNone/>
            </a:pPr>
            <a:r>
              <a:rPr lang="en-GB" sz="1600" b="1" i="0" u="none" strike="noStrike" cap="none" dirty="0" smtClean="0">
                <a:solidFill>
                  <a:schemeClr val="dk2"/>
                </a:solidFill>
                <a:latin typeface="Times New Roman"/>
                <a:ea typeface="Times New Roman"/>
                <a:cs typeface="Times New Roman"/>
                <a:sym typeface="Times New Roman"/>
              </a:rPr>
              <a:t>3</a:t>
            </a:r>
            <a:r>
              <a:rPr lang="en-GB" sz="1600" b="0" i="0" u="none" strike="noStrike" cap="none" dirty="0" smtClean="0">
                <a:solidFill>
                  <a:schemeClr val="lt2"/>
                </a:solidFill>
                <a:latin typeface="Arial"/>
                <a:ea typeface="Arial"/>
                <a:cs typeface="Arial"/>
                <a:sym typeface="Arial"/>
              </a:rPr>
              <a:t>	</a:t>
            </a:r>
            <a:r>
              <a:rPr lang="en-GB" dirty="0" smtClean="0"/>
              <a:t>What existing centres need to check</a:t>
            </a:r>
            <a:endParaRPr lang="en-GB" sz="1600" b="0" i="0" u="none" strike="noStrike" cap="none" dirty="0" smtClean="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lt2"/>
              </a:buClr>
              <a:buSzPct val="25000"/>
              <a:buFont typeface="Arial"/>
              <a:buNone/>
            </a:pPr>
            <a:endParaRPr sz="1600" b="0" i="0" u="none" strike="noStrike" cap="none" dirty="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dk2"/>
              </a:buClr>
              <a:buSzPct val="25000"/>
              <a:buFont typeface="Arial"/>
              <a:buNone/>
            </a:pPr>
            <a:r>
              <a:rPr lang="en-GB" sz="1600" b="1" i="0" u="none" strike="noStrike" cap="none" dirty="0" smtClean="0">
                <a:solidFill>
                  <a:schemeClr val="dk2"/>
                </a:solidFill>
                <a:latin typeface="Times New Roman"/>
                <a:ea typeface="Times New Roman"/>
                <a:cs typeface="Times New Roman"/>
                <a:sym typeface="Times New Roman"/>
              </a:rPr>
              <a:t>4</a:t>
            </a:r>
            <a:r>
              <a:rPr lang="en-GB" sz="1600" b="0" i="0" u="none" strike="noStrike" cap="none" dirty="0" smtClean="0">
                <a:solidFill>
                  <a:schemeClr val="lt2"/>
                </a:solidFill>
                <a:latin typeface="Arial"/>
                <a:ea typeface="Arial"/>
                <a:cs typeface="Arial"/>
                <a:sym typeface="Arial"/>
              </a:rPr>
              <a:t>	Suggested programmes for centres</a:t>
            </a:r>
          </a:p>
          <a:p>
            <a:pPr marL="428625" marR="0" lvl="0" indent="-428625" algn="l" rtl="0">
              <a:lnSpc>
                <a:spcPct val="100000"/>
              </a:lnSpc>
              <a:spcBef>
                <a:spcPts val="600"/>
              </a:spcBef>
              <a:spcAft>
                <a:spcPts val="0"/>
              </a:spcAft>
              <a:buClr>
                <a:schemeClr val="lt2"/>
              </a:buClr>
              <a:buSzPct val="25000"/>
              <a:buFont typeface="Arial"/>
              <a:buNone/>
            </a:pPr>
            <a:endParaRPr sz="1600" b="0" i="0" u="none" strike="noStrike" cap="none" dirty="0" smtClean="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dk2"/>
              </a:buClr>
              <a:buSzPct val="25000"/>
              <a:buFont typeface="Arial"/>
              <a:buNone/>
            </a:pPr>
            <a:r>
              <a:rPr lang="en-GB" sz="1600" b="1" i="0" u="none" strike="noStrike" cap="none" dirty="0" smtClean="0">
                <a:solidFill>
                  <a:schemeClr val="dk2"/>
                </a:solidFill>
                <a:latin typeface="Times New Roman"/>
                <a:ea typeface="Times New Roman"/>
                <a:cs typeface="Times New Roman"/>
                <a:sym typeface="Times New Roman"/>
              </a:rPr>
              <a:t>5</a:t>
            </a:r>
            <a:r>
              <a:rPr lang="en-GB" sz="1600" b="0" i="0" u="none" strike="noStrike" cap="none" dirty="0" smtClean="0">
                <a:solidFill>
                  <a:schemeClr val="lt2"/>
                </a:solidFill>
                <a:latin typeface="Arial"/>
                <a:ea typeface="Arial"/>
                <a:cs typeface="Arial"/>
                <a:sym typeface="Arial"/>
              </a:rPr>
              <a:t>	Creative </a:t>
            </a:r>
            <a:r>
              <a:rPr lang="en-GB" dirty="0" smtClean="0"/>
              <a:t>Programming</a:t>
            </a:r>
            <a:endParaRPr lang="en-GB" sz="1600" b="0" i="0" u="none" strike="noStrike" cap="none" dirty="0" smtClean="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lt2"/>
              </a:buClr>
              <a:buSzPct val="25000"/>
              <a:buFont typeface="Arial"/>
              <a:buNone/>
            </a:pPr>
            <a:endParaRPr sz="1600" b="0" i="0" u="none" strike="noStrike" cap="none" dirty="0">
              <a:solidFill>
                <a:schemeClr val="lt2"/>
              </a:solidFill>
              <a:latin typeface="Arial"/>
              <a:ea typeface="Arial"/>
              <a:cs typeface="Arial"/>
              <a:sym typeface="Arial"/>
            </a:endParaRPr>
          </a:p>
          <a:p>
            <a:pPr marL="428625" marR="0" lvl="0" indent="-428625" algn="l" rtl="0">
              <a:lnSpc>
                <a:spcPct val="100000"/>
              </a:lnSpc>
              <a:spcBef>
                <a:spcPts val="600"/>
              </a:spcBef>
              <a:spcAft>
                <a:spcPts val="0"/>
              </a:spcAft>
              <a:buClr>
                <a:schemeClr val="dk2"/>
              </a:buClr>
              <a:buSzPct val="25000"/>
              <a:buFont typeface="Arial"/>
              <a:buNone/>
            </a:pPr>
            <a:r>
              <a:rPr lang="en-GB" sz="1600" b="1" i="0" u="none" strike="noStrike" cap="none" dirty="0" smtClean="0">
                <a:solidFill>
                  <a:schemeClr val="dk2"/>
                </a:solidFill>
                <a:latin typeface="Times New Roman"/>
                <a:ea typeface="Times New Roman"/>
                <a:cs typeface="Times New Roman"/>
                <a:sym typeface="Times New Roman"/>
              </a:rPr>
              <a:t>6</a:t>
            </a:r>
            <a:r>
              <a:rPr lang="en-GB" sz="1600" b="0" i="0" u="none" strike="noStrike" cap="none" dirty="0" smtClean="0">
                <a:solidFill>
                  <a:schemeClr val="lt2"/>
                </a:solidFill>
                <a:latin typeface="Arial"/>
                <a:ea typeface="Arial"/>
                <a:cs typeface="Arial"/>
                <a:sym typeface="Arial"/>
              </a:rPr>
              <a:t>	Internal Verification and Assessment</a:t>
            </a:r>
            <a:endParaRPr lang="en-GB" sz="1600" b="0" i="0" u="none" strike="noStrike" cap="none" dirty="0">
              <a:solidFill>
                <a:schemeClr val="lt2"/>
              </a:solidFill>
              <a:latin typeface="Arial"/>
              <a:ea typeface="Arial"/>
              <a:cs typeface="Arial"/>
              <a:sym typeface="Arial"/>
            </a:endParaRPr>
          </a:p>
        </p:txBody>
      </p:sp>
      <p:sp>
        <p:nvSpPr>
          <p:cNvPr id="236" name="Shape 23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i="0" u="none" strike="noStrike" cap="none">
                <a:solidFill>
                  <a:schemeClr val="lt2"/>
                </a:solidFill>
                <a:latin typeface="Arial"/>
                <a:ea typeface="Arial"/>
                <a:cs typeface="Arial"/>
                <a:sym typeface="Arial"/>
              </a:rPr>
              <a:pPr marL="0" marR="0" lvl="0" indent="0" algn="l" rtl="0">
                <a:spcBef>
                  <a:spcPts val="0"/>
                </a:spcBef>
                <a:buSzPct val="25000"/>
                <a:buNone/>
              </a:pPr>
              <a:t>2</a:t>
            </a:fld>
            <a:endParaRPr lang="en-GB" sz="800" b="1" i="0" u="none" strike="noStrike" cap="none">
              <a:solidFill>
                <a:schemeClr val="lt2"/>
              </a:solidFill>
              <a:latin typeface="Arial"/>
              <a:ea typeface="Arial"/>
              <a:cs typeface="Arial"/>
              <a:sym typeface="Arial"/>
            </a:endParaRPr>
          </a:p>
        </p:txBody>
      </p:sp>
      <p:cxnSp>
        <p:nvCxnSpPr>
          <p:cNvPr id="237" name="Shape 237"/>
          <p:cNvCxnSpPr/>
          <p:nvPr/>
        </p:nvCxnSpPr>
        <p:spPr>
          <a:xfrm>
            <a:off x="2411760" y="1844824"/>
            <a:ext cx="4114800" cy="0"/>
          </a:xfrm>
          <a:prstGeom prst="straightConnector1">
            <a:avLst/>
          </a:prstGeom>
          <a:noFill/>
          <a:ln w="9525" cap="flat" cmpd="sng">
            <a:solidFill>
              <a:schemeClr val="dk2"/>
            </a:solidFill>
            <a:prstDash val="solid"/>
            <a:round/>
            <a:headEnd type="none" w="med" len="med"/>
            <a:tailEnd type="none" w="med" len="med"/>
          </a:ln>
        </p:spPr>
      </p:cxnSp>
      <p:cxnSp>
        <p:nvCxnSpPr>
          <p:cNvPr id="238" name="Shape 238"/>
          <p:cNvCxnSpPr/>
          <p:nvPr/>
        </p:nvCxnSpPr>
        <p:spPr>
          <a:xfrm>
            <a:off x="2411760" y="2420888"/>
            <a:ext cx="4114800" cy="0"/>
          </a:xfrm>
          <a:prstGeom prst="straightConnector1">
            <a:avLst/>
          </a:prstGeom>
          <a:noFill/>
          <a:ln w="9525" cap="flat" cmpd="sng">
            <a:solidFill>
              <a:schemeClr val="dk2"/>
            </a:solidFill>
            <a:prstDash val="solid"/>
            <a:round/>
            <a:headEnd type="none" w="med" len="med"/>
            <a:tailEnd type="none" w="med" len="med"/>
          </a:ln>
        </p:spPr>
      </p:cxnSp>
      <p:cxnSp>
        <p:nvCxnSpPr>
          <p:cNvPr id="239" name="Shape 239"/>
          <p:cNvCxnSpPr/>
          <p:nvPr/>
        </p:nvCxnSpPr>
        <p:spPr>
          <a:xfrm>
            <a:off x="2411760" y="2996952"/>
            <a:ext cx="4114800" cy="0"/>
          </a:xfrm>
          <a:prstGeom prst="straightConnector1">
            <a:avLst/>
          </a:prstGeom>
          <a:noFill/>
          <a:ln w="9525" cap="flat" cmpd="sng">
            <a:solidFill>
              <a:schemeClr val="dk2"/>
            </a:solidFill>
            <a:prstDash val="solid"/>
            <a:round/>
            <a:headEnd type="none" w="med" len="med"/>
            <a:tailEnd type="none" w="med" len="med"/>
          </a:ln>
        </p:spPr>
      </p:cxnSp>
      <p:cxnSp>
        <p:nvCxnSpPr>
          <p:cNvPr id="240" name="Shape 240"/>
          <p:cNvCxnSpPr/>
          <p:nvPr/>
        </p:nvCxnSpPr>
        <p:spPr>
          <a:xfrm>
            <a:off x="2483768" y="3717032"/>
            <a:ext cx="4114800" cy="0"/>
          </a:xfrm>
          <a:prstGeom prst="straightConnector1">
            <a:avLst/>
          </a:prstGeom>
          <a:noFill/>
          <a:ln w="9525" cap="flat" cmpd="sng">
            <a:solidFill>
              <a:schemeClr val="dk2"/>
            </a:solidFill>
            <a:prstDash val="solid"/>
            <a:round/>
            <a:headEnd type="none" w="med" len="med"/>
            <a:tailEnd type="none" w="med" len="med"/>
          </a:ln>
        </p:spPr>
      </p:cxnSp>
      <p:cxnSp>
        <p:nvCxnSpPr>
          <p:cNvPr id="241" name="Shape 241"/>
          <p:cNvCxnSpPr/>
          <p:nvPr/>
        </p:nvCxnSpPr>
        <p:spPr>
          <a:xfrm>
            <a:off x="2411760" y="4365104"/>
            <a:ext cx="4114800" cy="0"/>
          </a:xfrm>
          <a:prstGeom prst="straightConnector1">
            <a:avLst/>
          </a:prstGeom>
          <a:noFill/>
          <a:ln w="9525" cap="flat" cmpd="sng">
            <a:solidFill>
              <a:schemeClr val="dk2"/>
            </a:solidFill>
            <a:prstDash val="solid"/>
            <a:round/>
            <a:headEnd type="none" w="med" len="med"/>
            <a:tailEnd type="none" w="med" len="med"/>
          </a:ln>
        </p:spPr>
      </p:cxnSp>
      <p:cxnSp>
        <p:nvCxnSpPr>
          <p:cNvPr id="242" name="Shape 242"/>
          <p:cNvCxnSpPr/>
          <p:nvPr/>
        </p:nvCxnSpPr>
        <p:spPr>
          <a:xfrm>
            <a:off x="2483768" y="5013176"/>
            <a:ext cx="4114800" cy="0"/>
          </a:xfrm>
          <a:prstGeom prst="straightConnector1">
            <a:avLst/>
          </a:prstGeom>
          <a:noFill/>
          <a:ln w="9525" cap="flat" cmpd="sng">
            <a:solidFill>
              <a:schemeClr val="dk2"/>
            </a:solidFill>
            <a:prstDash val="solid"/>
            <a:round/>
            <a:headEnd type="none" w="med" len="med"/>
            <a:tailEnd type="none" w="med" len="med"/>
          </a:ln>
        </p:spPr>
      </p:cxnSp>
      <p:sp>
        <p:nvSpPr>
          <p:cNvPr id="12"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 is vital to check:</a:t>
            </a:r>
            <a:endParaRPr lang="en-US" dirty="0"/>
          </a:p>
        </p:txBody>
      </p:sp>
      <p:sp>
        <p:nvSpPr>
          <p:cNvPr id="3" name="Text Placeholder 2"/>
          <p:cNvSpPr>
            <a:spLocks noGrp="1"/>
          </p:cNvSpPr>
          <p:nvPr>
            <p:ph type="body" idx="1"/>
          </p:nvPr>
        </p:nvSpPr>
        <p:spPr>
          <a:xfrm>
            <a:off x="539999" y="1400174"/>
            <a:ext cx="7632401" cy="4333082"/>
          </a:xfrm>
        </p:spPr>
        <p:txBody>
          <a:bodyPr/>
          <a:lstStyle/>
          <a:p>
            <a:pPr>
              <a:buFont typeface="Arial" pitchFamily="34" charset="0"/>
              <a:buChar char="•"/>
            </a:pPr>
            <a:endParaRPr lang="en-GB" b="1" dirty="0" smtClean="0"/>
          </a:p>
          <a:p>
            <a:pPr>
              <a:buFont typeface="Arial" pitchFamily="34" charset="0"/>
              <a:buChar char="•"/>
            </a:pPr>
            <a:endParaRPr lang="en-GB" dirty="0" smtClean="0"/>
          </a:p>
          <a:p>
            <a:pPr>
              <a:buFont typeface="Arial" pitchFamily="34" charset="0"/>
              <a:buChar char="•"/>
            </a:pP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20</a:t>
            </a:fld>
            <a:endParaRPr lang="en-GB" sz="800" b="1">
              <a:solidFill>
                <a:schemeClr val="lt2"/>
              </a:solidFill>
              <a:latin typeface="Arial"/>
              <a:ea typeface="Arial"/>
              <a:cs typeface="Arial"/>
              <a:sym typeface="Arial"/>
            </a:endParaRPr>
          </a:p>
        </p:txBody>
      </p:sp>
      <p:graphicFrame>
        <p:nvGraphicFramePr>
          <p:cNvPr id="8" name="Diagram 7"/>
          <p:cNvGraphicFramePr/>
          <p:nvPr/>
        </p:nvGraphicFramePr>
        <p:xfrm>
          <a:off x="683568" y="1397000"/>
          <a:ext cx="75608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latin typeface="Times New Roman" panose="02020603050405020304" pitchFamily="18" charset="0"/>
                <a:cs typeface="Times New Roman" panose="02020603050405020304" pitchFamily="18" charset="0"/>
                <a:sym typeface="Tahoma"/>
              </a:rPr>
              <a:t>So what do you need to consider?</a:t>
            </a:r>
            <a:endParaRPr lang="en-GB" dirty="0"/>
          </a:p>
        </p:txBody>
      </p:sp>
      <p:sp>
        <p:nvSpPr>
          <p:cNvPr id="3" name="Text Placeholder 2"/>
          <p:cNvSpPr>
            <a:spLocks noGrp="1"/>
          </p:cNvSpPr>
          <p:nvPr>
            <p:ph type="body" idx="1"/>
          </p:nvPr>
        </p:nvSpPr>
        <p:spPr/>
        <p:txBody>
          <a:bodyPr/>
          <a:lstStyle/>
          <a:p>
            <a:pPr marL="257175" indent="-257175">
              <a:buFont typeface="Arial" charset="0"/>
              <a:buChar char="•"/>
            </a:pPr>
            <a:r>
              <a:rPr lang="en-GB" dirty="0">
                <a:latin typeface="Tahoma"/>
                <a:ea typeface="Tahoma"/>
                <a:cs typeface="Tahoma"/>
                <a:sym typeface="Tahoma"/>
              </a:rPr>
              <a:t>All of the answers from your table discussions!</a:t>
            </a:r>
          </a:p>
          <a:p>
            <a:pPr marL="257175" indent="-257175">
              <a:buFont typeface="Arial" charset="0"/>
              <a:buChar char="•"/>
            </a:pPr>
            <a:r>
              <a:rPr lang="en-GB" dirty="0">
                <a:latin typeface="Tahoma"/>
                <a:ea typeface="Tahoma"/>
                <a:cs typeface="Tahoma"/>
                <a:sym typeface="Tahoma"/>
              </a:rPr>
              <a:t>New or changed units</a:t>
            </a:r>
          </a:p>
          <a:p>
            <a:pPr marL="257175" indent="-257175">
              <a:buFont typeface="Arial" charset="0"/>
              <a:buChar char="•"/>
            </a:pPr>
            <a:r>
              <a:rPr lang="en-GB" dirty="0">
                <a:latin typeface="Tahoma"/>
                <a:ea typeface="Tahoma"/>
                <a:cs typeface="Tahoma"/>
                <a:sym typeface="Tahoma"/>
              </a:rPr>
              <a:t>Size of programme</a:t>
            </a:r>
          </a:p>
          <a:p>
            <a:pPr marL="257175" indent="-257175">
              <a:buFont typeface="Arial" charset="0"/>
              <a:buChar char="•"/>
            </a:pPr>
            <a:r>
              <a:rPr lang="en-GB" dirty="0">
                <a:latin typeface="Tahoma"/>
                <a:ea typeface="Tahoma"/>
                <a:cs typeface="Tahoma"/>
                <a:sym typeface="Tahoma"/>
              </a:rPr>
              <a:t>Flexibility of programme</a:t>
            </a:r>
          </a:p>
          <a:p>
            <a:pPr marL="257175" indent="-257175">
              <a:buFont typeface="Arial" charset="0"/>
              <a:buChar char="•"/>
            </a:pPr>
            <a:r>
              <a:rPr lang="en-GB" dirty="0">
                <a:latin typeface="Tahoma"/>
                <a:ea typeface="Tahoma"/>
                <a:cs typeface="Tahoma"/>
                <a:sym typeface="Tahoma"/>
              </a:rPr>
              <a:t>Resources available</a:t>
            </a:r>
          </a:p>
          <a:p>
            <a:pPr marL="600075" lvl="1" indent="-257175">
              <a:spcBef>
                <a:spcPts val="375"/>
              </a:spcBef>
              <a:buFont typeface="Arial" charset="0"/>
              <a:buChar char="•"/>
            </a:pPr>
            <a:r>
              <a:rPr lang="en-GB" i="0" dirty="0">
                <a:latin typeface="Tahoma"/>
                <a:ea typeface="Tahoma"/>
                <a:cs typeface="Tahoma"/>
                <a:sym typeface="Tahoma"/>
              </a:rPr>
              <a:t>Staff</a:t>
            </a:r>
          </a:p>
          <a:p>
            <a:pPr marL="600075" lvl="1" indent="-257175">
              <a:spcBef>
                <a:spcPts val="375"/>
              </a:spcBef>
              <a:buFont typeface="Arial" charset="0"/>
              <a:buChar char="•"/>
            </a:pPr>
            <a:r>
              <a:rPr lang="en-GB" i="0" dirty="0">
                <a:latin typeface="Tahoma"/>
                <a:ea typeface="Tahoma"/>
                <a:cs typeface="Tahoma"/>
                <a:sym typeface="Tahoma"/>
              </a:rPr>
              <a:t>Locality</a:t>
            </a:r>
          </a:p>
          <a:p>
            <a:pPr marL="600075" lvl="1" indent="-257175">
              <a:spcBef>
                <a:spcPts val="375"/>
              </a:spcBef>
              <a:buFont typeface="Arial" charset="0"/>
              <a:buChar char="•"/>
            </a:pPr>
            <a:r>
              <a:rPr lang="en-GB" i="0" dirty="0">
                <a:latin typeface="Tahoma"/>
                <a:ea typeface="Tahoma"/>
                <a:cs typeface="Tahoma"/>
                <a:sym typeface="Tahoma"/>
              </a:rPr>
              <a:t>Physical resources</a:t>
            </a:r>
          </a:p>
          <a:p>
            <a:pPr marL="600075" lvl="1" indent="-257175">
              <a:spcBef>
                <a:spcPts val="375"/>
              </a:spcBef>
              <a:buFont typeface="Arial" charset="0"/>
              <a:buChar char="•"/>
            </a:pPr>
            <a:r>
              <a:rPr lang="en-GB" i="0" dirty="0">
                <a:latin typeface="Tahoma"/>
                <a:ea typeface="Tahoma"/>
                <a:cs typeface="Tahoma"/>
                <a:sym typeface="Tahoma"/>
              </a:rPr>
              <a:t>Time</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21</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861393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Suggested Programmes for Centres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40000" y="417600"/>
            <a:ext cx="5956050" cy="525375"/>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dirty="0" smtClean="0"/>
              <a:t>Suggested plans</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351" name="Shape 351"/>
          <p:cNvSpPr txBox="1">
            <a:spLocks noGrp="1"/>
          </p:cNvSpPr>
          <p:nvPr>
            <p:ph type="body" idx="1"/>
          </p:nvPr>
        </p:nvSpPr>
        <p:spPr>
          <a:xfrm>
            <a:off x="611560" y="1772816"/>
            <a:ext cx="4608512" cy="4392488"/>
          </a:xfrm>
          <a:prstGeom prst="rect">
            <a:avLst/>
          </a:prstGeom>
          <a:noFill/>
          <a:ln>
            <a:noFill/>
          </a:ln>
        </p:spPr>
        <p:txBody>
          <a:bodyPr lIns="0" tIns="0" rIns="0" bIns="0" anchor="t" anchorCtr="0">
            <a:noAutofit/>
          </a:bodyPr>
          <a:lstStyle/>
          <a:p>
            <a:pPr marL="0" marR="0" lvl="0" indent="0" algn="l" rtl="0">
              <a:lnSpc>
                <a:spcPct val="115384"/>
              </a:lnSpc>
              <a:spcBef>
                <a:spcPts val="0"/>
              </a:spcBef>
              <a:spcAft>
                <a:spcPts val="0"/>
              </a:spcAft>
              <a:buClr>
                <a:srgbClr val="FFFFFF"/>
              </a:buClr>
              <a:buSzPct val="25000"/>
              <a:buFont typeface="Arial"/>
              <a:buNone/>
            </a:pPr>
            <a:r>
              <a:rPr lang="en-GB" sz="1400" dirty="0" smtClean="0"/>
              <a:t>Programme A: Supporting unemployed learners to find work</a:t>
            </a:r>
          </a:p>
          <a:p>
            <a:pPr marL="352425" lvl="1" indent="-171450">
              <a:lnSpc>
                <a:spcPct val="115384"/>
              </a:lnSpc>
              <a:spcAft>
                <a:spcPts val="0"/>
              </a:spcAft>
              <a:buClr>
                <a:srgbClr val="FFFFFF"/>
              </a:buClr>
              <a:buSzPct val="25000"/>
            </a:pPr>
            <a:r>
              <a:rPr lang="en-GB" sz="1400" dirty="0" smtClean="0">
                <a:solidFill>
                  <a:srgbClr val="FFFFFF"/>
                </a:solidFill>
              </a:rPr>
              <a:t>Self Assessment (Entry 3 10 GLH)</a:t>
            </a:r>
          </a:p>
          <a:p>
            <a:pPr marL="352425" lvl="1" indent="-171450">
              <a:lnSpc>
                <a:spcPct val="115384"/>
              </a:lnSpc>
              <a:spcAft>
                <a:spcPts val="0"/>
              </a:spcAft>
              <a:buClr>
                <a:srgbClr val="FFFFFF"/>
              </a:buClr>
              <a:buSzPct val="25000"/>
            </a:pPr>
            <a:r>
              <a:rPr lang="en-GB" sz="1400" dirty="0" smtClean="0">
                <a:solidFill>
                  <a:srgbClr val="FFFFFF"/>
                </a:solidFill>
              </a:rPr>
              <a:t>Using a CV and Covering Letter to apply for a Job (Level 1 20 GLH)</a:t>
            </a:r>
          </a:p>
          <a:p>
            <a:pPr marL="352425" lvl="1" indent="-171450">
              <a:lnSpc>
                <a:spcPct val="115384"/>
              </a:lnSpc>
              <a:spcAft>
                <a:spcPts val="0"/>
              </a:spcAft>
              <a:buClr>
                <a:srgbClr val="FFFFFF"/>
              </a:buClr>
              <a:buSzPct val="25000"/>
            </a:pPr>
            <a:r>
              <a:rPr lang="en-GB" sz="1400" dirty="0" smtClean="0">
                <a:solidFill>
                  <a:srgbClr val="FFFFFF"/>
                </a:solidFill>
              </a:rPr>
              <a:t>Maintaining a suitable online presence for Employment (Level 1 10 GLH)</a:t>
            </a:r>
          </a:p>
          <a:p>
            <a:pPr marL="352425" lvl="1" indent="-171450">
              <a:lnSpc>
                <a:spcPct val="115384"/>
              </a:lnSpc>
              <a:spcAft>
                <a:spcPts val="0"/>
              </a:spcAft>
              <a:buClr>
                <a:srgbClr val="FFFFFF"/>
              </a:buClr>
              <a:buSzPct val="25000"/>
            </a:pPr>
            <a:r>
              <a:rPr lang="en-GB" sz="1400" dirty="0" smtClean="0">
                <a:solidFill>
                  <a:srgbClr val="FFFFFF"/>
                </a:solidFill>
              </a:rPr>
              <a:t>Applying for Jobs (Level 1 15 GLH)*</a:t>
            </a:r>
          </a:p>
          <a:p>
            <a:pPr marL="352425" lvl="1" indent="-171450">
              <a:lnSpc>
                <a:spcPct val="115384"/>
              </a:lnSpc>
              <a:spcAft>
                <a:spcPts val="0"/>
              </a:spcAft>
              <a:buClr>
                <a:srgbClr val="FFFFFF"/>
              </a:buClr>
              <a:buSzPct val="25000"/>
            </a:pPr>
            <a:r>
              <a:rPr lang="en-GB" sz="1400" dirty="0" smtClean="0">
                <a:solidFill>
                  <a:srgbClr val="FFFFFF"/>
                </a:solidFill>
              </a:rPr>
              <a:t>Achieving Success at Interview (Level 1 15 GLH)*</a:t>
            </a:r>
          </a:p>
          <a:p>
            <a:pPr marL="352425" lvl="1" indent="-171450">
              <a:lnSpc>
                <a:spcPct val="115384"/>
              </a:lnSpc>
              <a:spcAft>
                <a:spcPts val="0"/>
              </a:spcAft>
              <a:buClr>
                <a:srgbClr val="FFFFFF"/>
              </a:buClr>
              <a:buSzPct val="25000"/>
              <a:buNone/>
            </a:pPr>
            <a:endParaRPr lang="en-GB" sz="1400" dirty="0" smtClean="0">
              <a:solidFill>
                <a:srgbClr val="FFFFFF"/>
              </a:solidFill>
            </a:endParaRPr>
          </a:p>
          <a:p>
            <a:pPr marL="0" lvl="1" indent="0">
              <a:lnSpc>
                <a:spcPct val="115384"/>
              </a:lnSpc>
              <a:spcAft>
                <a:spcPts val="0"/>
              </a:spcAft>
              <a:buClr>
                <a:srgbClr val="FFFFFF"/>
              </a:buClr>
              <a:buSzPct val="25000"/>
              <a:buNone/>
            </a:pPr>
            <a:r>
              <a:rPr lang="en-GB" sz="1400" dirty="0" smtClean="0">
                <a:solidFill>
                  <a:srgbClr val="FFFFFF"/>
                </a:solidFill>
              </a:rPr>
              <a:t>Programme B: Supporting learners about to start searching for work </a:t>
            </a:r>
          </a:p>
          <a:p>
            <a:pPr marL="352425" lvl="1" indent="-171450">
              <a:lnSpc>
                <a:spcPct val="115384"/>
              </a:lnSpc>
              <a:spcAft>
                <a:spcPts val="0"/>
              </a:spcAft>
              <a:buClr>
                <a:srgbClr val="FFFFFF"/>
              </a:buClr>
              <a:buSzPct val="25000"/>
            </a:pPr>
            <a:r>
              <a:rPr lang="en-GB" sz="1400" dirty="0" smtClean="0">
                <a:solidFill>
                  <a:srgbClr val="FFFFFF"/>
                </a:solidFill>
              </a:rPr>
              <a:t>Investigating  Rights and Responsibilities at Work (Level 1 10 GLH)</a:t>
            </a:r>
          </a:p>
          <a:p>
            <a:pPr marL="352425" lvl="1" indent="-171450">
              <a:lnSpc>
                <a:spcPct val="115384"/>
              </a:lnSpc>
              <a:spcAft>
                <a:spcPts val="0"/>
              </a:spcAft>
              <a:buClr>
                <a:srgbClr val="FFFFFF"/>
              </a:buClr>
              <a:buSzPct val="25000"/>
            </a:pPr>
            <a:r>
              <a:rPr lang="en-GB" sz="1400" dirty="0" smtClean="0">
                <a:solidFill>
                  <a:srgbClr val="FFFFFF"/>
                </a:solidFill>
              </a:rPr>
              <a:t>Personal Behaviour for success (Level 1 30 GLH)</a:t>
            </a:r>
          </a:p>
          <a:p>
            <a:pPr marL="352425" lvl="1" indent="-171450">
              <a:lnSpc>
                <a:spcPct val="115384"/>
              </a:lnSpc>
              <a:spcAft>
                <a:spcPts val="0"/>
              </a:spcAft>
              <a:buClr>
                <a:srgbClr val="FFFFFF"/>
              </a:buClr>
              <a:buSzPct val="25000"/>
            </a:pPr>
            <a:r>
              <a:rPr lang="en-GB" sz="1400" dirty="0" smtClean="0">
                <a:solidFill>
                  <a:srgbClr val="FFFFFF"/>
                </a:solidFill>
              </a:rPr>
              <a:t>Personal Presentation for the Workplace  (Level 1 15 GLH)*</a:t>
            </a:r>
          </a:p>
          <a:p>
            <a:pPr marL="352425" lvl="1" indent="-171450">
              <a:lnSpc>
                <a:spcPct val="115384"/>
              </a:lnSpc>
              <a:spcAft>
                <a:spcPts val="0"/>
              </a:spcAft>
              <a:buClr>
                <a:srgbClr val="FFFFFF"/>
              </a:buClr>
              <a:buSzPct val="25000"/>
            </a:pPr>
            <a:r>
              <a:rPr lang="en-GB" sz="1400" dirty="0" smtClean="0">
                <a:solidFill>
                  <a:srgbClr val="FFFFFF"/>
                </a:solidFill>
              </a:rPr>
              <a:t>Managing your Own Money (Level 1 15 GLH)*</a:t>
            </a:r>
          </a:p>
          <a:p>
            <a:pPr marL="268288" lvl="1" indent="0">
              <a:lnSpc>
                <a:spcPct val="115384"/>
              </a:lnSpc>
              <a:spcAft>
                <a:spcPts val="0"/>
              </a:spcAft>
              <a:buClr>
                <a:srgbClr val="FFFFFF"/>
              </a:buClr>
              <a:buSzPct val="25000"/>
              <a:buNone/>
            </a:pPr>
            <a:r>
              <a:rPr lang="en-GB" sz="1400" dirty="0" smtClean="0">
                <a:solidFill>
                  <a:srgbClr val="FFFFFF"/>
                </a:solidFill>
              </a:rPr>
              <a:t>bb</a:t>
            </a:r>
          </a:p>
        </p:txBody>
      </p:sp>
      <p:sp>
        <p:nvSpPr>
          <p:cNvPr id="353" name="Shape 353"/>
          <p:cNvSpPr txBox="1">
            <a:spLocks noGrp="1"/>
          </p:cNvSpPr>
          <p:nvPr>
            <p:ph type="body" idx="3"/>
          </p:nvPr>
        </p:nvSpPr>
        <p:spPr>
          <a:xfrm>
            <a:off x="5663788" y="3457573"/>
            <a:ext cx="2868651" cy="2707731"/>
          </a:xfrm>
          <a:prstGeom prst="rect">
            <a:avLst/>
          </a:prstGeom>
          <a:noFill/>
          <a:ln>
            <a:noFill/>
          </a:ln>
        </p:spPr>
        <p:txBody>
          <a:bodyPr lIns="0" tIns="0" rIns="0" bIns="0" anchor="t" anchorCtr="0">
            <a:noAutofit/>
          </a:bodyPr>
          <a:lstStyle/>
          <a:p>
            <a:pPr lvl="0">
              <a:lnSpc>
                <a:spcPct val="115384"/>
              </a:lnSpc>
              <a:spcBef>
                <a:spcPts val="0"/>
              </a:spcBef>
              <a:buClr>
                <a:srgbClr val="FFFFFF"/>
              </a:buClr>
              <a:buSzPct val="25000"/>
            </a:pPr>
            <a:r>
              <a:rPr lang="en-GB" sz="1400" b="0" dirty="0" smtClean="0">
                <a:solidFill>
                  <a:schemeClr val="tx2"/>
                </a:solidFill>
              </a:rPr>
              <a:t>Individually, programme A and B achieve:</a:t>
            </a:r>
            <a:endParaRPr lang="en-GB" sz="1400" dirty="0" smtClean="0">
              <a:solidFill>
                <a:schemeClr val="tx2"/>
              </a:solidFill>
            </a:endParaRPr>
          </a:p>
          <a:p>
            <a:pPr lvl="0">
              <a:lnSpc>
                <a:spcPct val="115384"/>
              </a:lnSpc>
              <a:spcBef>
                <a:spcPts val="0"/>
              </a:spcBef>
              <a:buClr>
                <a:srgbClr val="FFFFFF"/>
              </a:buClr>
              <a:buSzPct val="25000"/>
            </a:pPr>
            <a:r>
              <a:rPr lang="en-GB" sz="1400" u="sng" dirty="0" smtClean="0">
                <a:solidFill>
                  <a:schemeClr val="tx2"/>
                </a:solidFill>
              </a:rPr>
              <a:t>Pearson BTEC Level 1 70-GLH Award in </a:t>
            </a:r>
            <a:r>
              <a:rPr lang="en-GB" sz="1400" u="sng" dirty="0" err="1" smtClean="0">
                <a:solidFill>
                  <a:schemeClr val="tx2"/>
                </a:solidFill>
              </a:rPr>
              <a:t>Workskills</a:t>
            </a:r>
            <a:endParaRPr lang="en-GB" sz="1400" u="sng" dirty="0" smtClean="0">
              <a:solidFill>
                <a:schemeClr val="tx2"/>
              </a:solidFill>
            </a:endParaRPr>
          </a:p>
          <a:p>
            <a:pPr lvl="0">
              <a:lnSpc>
                <a:spcPct val="115384"/>
              </a:lnSpc>
              <a:spcBef>
                <a:spcPts val="0"/>
              </a:spcBef>
              <a:buClr>
                <a:srgbClr val="FFFFFF"/>
              </a:buClr>
              <a:buSzPct val="25000"/>
            </a:pPr>
            <a:endParaRPr lang="en-GB" sz="1400"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Could be combined to achieve:</a:t>
            </a:r>
            <a:endParaRPr lang="en-GB" sz="1400" dirty="0" smtClean="0">
              <a:solidFill>
                <a:schemeClr val="tx2"/>
              </a:solidFill>
            </a:endParaRPr>
          </a:p>
          <a:p>
            <a:pPr lvl="0">
              <a:lnSpc>
                <a:spcPct val="115384"/>
              </a:lnSpc>
              <a:spcBef>
                <a:spcPts val="0"/>
              </a:spcBef>
              <a:buClr>
                <a:srgbClr val="FFFFFF"/>
              </a:buClr>
              <a:buSzPct val="25000"/>
            </a:pPr>
            <a:r>
              <a:rPr lang="en-GB" sz="1400" u="sng" dirty="0" smtClean="0">
                <a:solidFill>
                  <a:schemeClr val="tx2"/>
                </a:solidFill>
              </a:rPr>
              <a:t>Pearson BTEC Level 1 Certificate in </a:t>
            </a:r>
            <a:r>
              <a:rPr lang="en-GB" sz="1400" u="sng" dirty="0" err="1" smtClean="0">
                <a:solidFill>
                  <a:schemeClr val="tx2"/>
                </a:solidFill>
              </a:rPr>
              <a:t>Workskills</a:t>
            </a:r>
            <a:endParaRPr lang="en-GB" sz="1400" u="sng" dirty="0" smtClean="0">
              <a:solidFill>
                <a:schemeClr val="tx2"/>
              </a:solidFill>
            </a:endParaRPr>
          </a:p>
          <a:p>
            <a:pPr lvl="0">
              <a:lnSpc>
                <a:spcPct val="115384"/>
              </a:lnSpc>
              <a:spcBef>
                <a:spcPts val="0"/>
              </a:spcBef>
              <a:buClr>
                <a:srgbClr val="FFFFFF"/>
              </a:buClr>
              <a:buSzPct val="25000"/>
            </a:pPr>
            <a:endParaRPr lang="en-GB" sz="1400" u="sng"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 Achieves </a:t>
            </a:r>
            <a:r>
              <a:rPr lang="en-GB" sz="1400" u="sng" dirty="0" smtClean="0">
                <a:solidFill>
                  <a:schemeClr val="tx2"/>
                </a:solidFill>
              </a:rPr>
              <a:t>Pearson BTEC Level 1 30-GLH Award in </a:t>
            </a:r>
            <a:r>
              <a:rPr lang="en-GB" sz="1400" u="sng" dirty="0" err="1" smtClean="0">
                <a:solidFill>
                  <a:schemeClr val="tx2"/>
                </a:solidFill>
              </a:rPr>
              <a:t>Workskills</a:t>
            </a:r>
            <a:endParaRPr lang="en-GB" sz="1400" u="sng" dirty="0">
              <a:solidFill>
                <a:schemeClr val="tx2"/>
              </a:solidFill>
            </a:endParaRPr>
          </a:p>
        </p:txBody>
      </p:sp>
      <p:sp>
        <p:nvSpPr>
          <p:cNvPr id="354" name="Shape 354"/>
          <p:cNvSpPr txBox="1">
            <a:spLocks noGrp="1"/>
          </p:cNvSpPr>
          <p:nvPr>
            <p:ph type="body" idx="4"/>
          </p:nvPr>
        </p:nvSpPr>
        <p:spPr>
          <a:xfrm>
            <a:off x="542925" y="1076325"/>
            <a:ext cx="4381500" cy="400049"/>
          </a:xfrm>
          <a:prstGeom prst="rect">
            <a:avLst/>
          </a:prstGeom>
          <a:noFill/>
          <a:ln>
            <a:noFill/>
          </a:ln>
        </p:spPr>
        <p:txBody>
          <a:bodyPr lIns="0" tIns="0" rIns="0" bIns="0" anchor="t" anchorCtr="0">
            <a:noAutofit/>
          </a:bodyPr>
          <a:lstStyle/>
          <a:p>
            <a:pPr>
              <a:buSzPct val="25000"/>
            </a:pPr>
            <a:r>
              <a:rPr lang="en-GB" dirty="0" smtClean="0"/>
              <a:t>For Unemployed Learners undertaking short programmes. </a:t>
            </a:r>
            <a:endParaRPr lang="en-GB" sz="1600" dirty="0" smtClean="0"/>
          </a:p>
          <a:p>
            <a:pPr marL="0" marR="0" lvl="0" indent="0" algn="l" rtl="0">
              <a:lnSpc>
                <a:spcPct val="100000"/>
              </a:lnSpc>
              <a:spcBef>
                <a:spcPts val="0"/>
              </a:spcBef>
              <a:spcAft>
                <a:spcPts val="0"/>
              </a:spcAft>
              <a:buClr>
                <a:schemeClr val="dk2"/>
              </a:buClr>
              <a:buSzPct val="25000"/>
              <a:buFont typeface="Arial"/>
              <a:buNone/>
            </a:pPr>
            <a:endParaRPr lang="en-GB" sz="1500" b="1" i="0" u="none" strike="noStrike" cap="none" dirty="0">
              <a:solidFill>
                <a:schemeClr val="dk2"/>
              </a:solidFill>
              <a:latin typeface="Arial"/>
              <a:ea typeface="Arial"/>
              <a:cs typeface="Arial"/>
              <a:sym typeface="Arial"/>
            </a:endParaRPr>
          </a:p>
        </p:txBody>
      </p:sp>
      <p:sp>
        <p:nvSpPr>
          <p:cNvPr id="356" name="Shape 35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23</a:t>
            </a:fld>
            <a:endParaRPr lang="en-GB" sz="800" b="1">
              <a:solidFill>
                <a:schemeClr val="lt2"/>
              </a:solidFill>
              <a:latin typeface="Arial"/>
              <a:ea typeface="Arial"/>
              <a:cs typeface="Arial"/>
              <a:sym typeface="Arial"/>
            </a:endParaRPr>
          </a:p>
        </p:txBody>
      </p:sp>
      <p:sp>
        <p:nvSpPr>
          <p:cNvPr id="358" name="Shape 358"/>
          <p:cNvSpPr txBox="1"/>
          <p:nvPr/>
        </p:nvSpPr>
        <p:spPr>
          <a:xfrm>
            <a:off x="6271607" y="1838325"/>
            <a:ext cx="2247410"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dirty="0">
                <a:solidFill>
                  <a:srgbClr val="000000"/>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dirty="0">
                <a:solidFill>
                  <a:srgbClr val="FFFFFF"/>
                </a:solidFill>
                <a:latin typeface="Arial"/>
                <a:ea typeface="Arial"/>
                <a:cs typeface="Arial"/>
                <a:sym typeface="Arial"/>
              </a:rPr>
              <a:t>Image by Photographer's Name (Credit in white type)</a:t>
            </a:r>
          </a:p>
        </p:txBody>
      </p:sp>
      <p:pic>
        <p:nvPicPr>
          <p:cNvPr id="7170" name="Picture 2"/>
          <p:cNvPicPr>
            <a:picLocks noGrp="1" noChangeAspect="1" noChangeArrowheads="1"/>
          </p:cNvPicPr>
          <p:nvPr>
            <p:ph type="pic" idx="2"/>
          </p:nvPr>
        </p:nvPicPr>
        <p:blipFill>
          <a:blip r:embed="rId3"/>
          <a:srcRect t="11964" b="11964"/>
          <a:stretch>
            <a:fillRect/>
          </a:stretch>
        </p:blipFill>
        <p:spPr bwMode="auto">
          <a:xfrm>
            <a:off x="5524500" y="1752600"/>
            <a:ext cx="3095625" cy="1571625"/>
          </a:xfrm>
          <a:prstGeom prst="rect">
            <a:avLst/>
          </a:prstGeom>
          <a:noFill/>
          <a:ln w="9525">
            <a:noFill/>
            <a:miter lim="800000"/>
            <a:headEnd/>
            <a:tailEnd/>
          </a:ln>
          <a:effectLst/>
        </p:spPr>
      </p:pic>
      <p:sp>
        <p:nvSpPr>
          <p:cNvPr id="11"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40000" y="417600"/>
            <a:ext cx="5956050" cy="525375"/>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dirty="0" smtClean="0"/>
              <a:t>Suggested plans</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351" name="Shape 351"/>
          <p:cNvSpPr txBox="1">
            <a:spLocks noGrp="1"/>
          </p:cNvSpPr>
          <p:nvPr>
            <p:ph type="body" idx="1"/>
          </p:nvPr>
        </p:nvSpPr>
        <p:spPr>
          <a:xfrm>
            <a:off x="611560" y="1772816"/>
            <a:ext cx="4257674" cy="4464496"/>
          </a:xfrm>
          <a:prstGeom prst="rect">
            <a:avLst/>
          </a:prstGeom>
          <a:noFill/>
          <a:ln>
            <a:noFill/>
          </a:ln>
        </p:spPr>
        <p:txBody>
          <a:bodyPr lIns="0" tIns="0" rIns="0" bIns="0" anchor="t" anchorCtr="0">
            <a:noAutofit/>
          </a:bodyPr>
          <a:lstStyle/>
          <a:p>
            <a:pPr lvl="0">
              <a:buSzPct val="25000"/>
            </a:pPr>
            <a:r>
              <a:rPr lang="en-GB" sz="1400" dirty="0" smtClean="0">
                <a:solidFill>
                  <a:srgbClr val="FFFFFF"/>
                </a:solidFill>
              </a:rPr>
              <a:t>Programme C – Level 1</a:t>
            </a:r>
          </a:p>
          <a:p>
            <a:pPr lvl="0">
              <a:buSzPct val="25000"/>
            </a:pPr>
            <a:r>
              <a:rPr lang="en-GB" sz="1400" dirty="0" smtClean="0"/>
              <a:t>- Planning an Enterprise Activity (Entry 3 10 GLH)</a:t>
            </a:r>
          </a:p>
          <a:p>
            <a:pPr marL="95250" lvl="0" indent="-95250">
              <a:buSzPct val="25000"/>
            </a:pPr>
            <a:r>
              <a:rPr lang="en-GB" sz="1400" dirty="0" smtClean="0"/>
              <a:t>- How and Why Businesses Operate (Level 1 10 GLH)</a:t>
            </a:r>
          </a:p>
          <a:p>
            <a:pPr marL="95250" lvl="0" indent="-95250">
              <a:buSzPct val="25000"/>
            </a:pPr>
            <a:r>
              <a:rPr lang="en-GB" sz="1400" dirty="0" smtClean="0"/>
              <a:t>- Producing a Product (Level 1 20 GLH)*</a:t>
            </a:r>
          </a:p>
          <a:p>
            <a:pPr marL="95250" lvl="0" indent="-95250">
              <a:buSzPct val="25000"/>
            </a:pPr>
            <a:r>
              <a:rPr lang="en-GB" sz="1400" dirty="0" smtClean="0"/>
              <a:t>- Running an Enterprise Activity (Level 1 10 GLH)*</a:t>
            </a:r>
          </a:p>
          <a:p>
            <a:pPr marL="95250" lvl="0" indent="-95250">
              <a:buSzPct val="25000"/>
            </a:pPr>
            <a:r>
              <a:rPr lang="en-GB" sz="1400" dirty="0" smtClean="0"/>
              <a:t>- Working in a Team (Level 1 20 GLH)</a:t>
            </a:r>
          </a:p>
          <a:p>
            <a:pPr marL="95250" lvl="0" indent="-95250">
              <a:buSzPct val="25000"/>
            </a:pPr>
            <a:endParaRPr lang="en-GB" sz="1400" dirty="0" smtClean="0"/>
          </a:p>
          <a:p>
            <a:pPr marL="95250" lvl="0" indent="-95250">
              <a:buSzPct val="25000"/>
            </a:pPr>
            <a:r>
              <a:rPr lang="en-GB" sz="1400" dirty="0" smtClean="0"/>
              <a:t>Programme D – Level 2</a:t>
            </a:r>
          </a:p>
          <a:p>
            <a:r>
              <a:rPr lang="en-GB" sz="1400" dirty="0" smtClean="0"/>
              <a:t>- Planning an Enterprise Activity (Level 2 10 GLH)*</a:t>
            </a:r>
            <a:endParaRPr lang="en-US" sz="1400" dirty="0" smtClean="0"/>
          </a:p>
          <a:p>
            <a:r>
              <a:rPr lang="en-GB" sz="1400" dirty="0" smtClean="0"/>
              <a:t>- How and Why Businesses Operate (Level 2 10 GLH)*</a:t>
            </a:r>
            <a:endParaRPr lang="en-US" sz="1400" dirty="0" smtClean="0"/>
          </a:p>
          <a:p>
            <a:r>
              <a:rPr lang="en-GB" sz="1400" dirty="0" smtClean="0"/>
              <a:t>- Producing a Product (Level 2 20 GLH)*</a:t>
            </a:r>
            <a:endParaRPr lang="en-US" sz="1400" dirty="0" smtClean="0"/>
          </a:p>
          <a:p>
            <a:r>
              <a:rPr lang="en-GB" sz="1400" dirty="0" smtClean="0"/>
              <a:t>- Running an Enterprise Activity (Level 2 20 GLH)*</a:t>
            </a:r>
            <a:endParaRPr lang="en-US" sz="1400" dirty="0" smtClean="0"/>
          </a:p>
          <a:p>
            <a:r>
              <a:rPr lang="en-GB" sz="1400" dirty="0" smtClean="0"/>
              <a:t>- Working in a Team (Level 2 30 GLH)</a:t>
            </a:r>
            <a:endParaRPr lang="en-US" sz="1400" dirty="0" smtClean="0"/>
          </a:p>
          <a:p>
            <a:r>
              <a:rPr lang="en-GB" sz="1400" dirty="0" smtClean="0"/>
              <a:t>- Reviewing and Improving Own Performance (level 2 10 GLH)</a:t>
            </a:r>
          </a:p>
          <a:p>
            <a:pPr marL="95250" lvl="0" indent="-95250">
              <a:buSzPct val="25000"/>
            </a:pPr>
            <a:endParaRPr lang="en-GB" sz="1400" dirty="0" smtClean="0"/>
          </a:p>
          <a:p>
            <a:pPr marL="95250" lvl="0" indent="-95250">
              <a:buSzPct val="25000"/>
              <a:buFontTx/>
              <a:buChar char="-"/>
            </a:pPr>
            <a:endParaRPr lang="en-GB" sz="1400" dirty="0" smtClean="0"/>
          </a:p>
          <a:p>
            <a:pPr lvl="0">
              <a:buSzPct val="25000"/>
            </a:pPr>
            <a:endParaRPr lang="en-GB" sz="1400" dirty="0" smtClean="0"/>
          </a:p>
          <a:p>
            <a:pPr lvl="0">
              <a:buSzPct val="25000"/>
            </a:pPr>
            <a:endParaRPr lang="en-GB" sz="1400" dirty="0" smtClean="0">
              <a:solidFill>
                <a:srgbClr val="FFFFFF"/>
              </a:solidFill>
            </a:endParaRPr>
          </a:p>
          <a:p>
            <a:pPr lvl="0">
              <a:buSzPct val="25000"/>
            </a:pPr>
            <a:endParaRPr lang="en-GB" sz="1400" dirty="0" smtClean="0">
              <a:solidFill>
                <a:srgbClr val="FFFFFF"/>
              </a:solidFill>
            </a:endParaRPr>
          </a:p>
          <a:p>
            <a:pPr lvl="0">
              <a:buSzPct val="25000"/>
            </a:pPr>
            <a:endParaRPr lang="en-GB" sz="1400" dirty="0">
              <a:solidFill>
                <a:srgbClr val="FFFFFF"/>
              </a:solidFill>
            </a:endParaRPr>
          </a:p>
        </p:txBody>
      </p:sp>
      <p:sp>
        <p:nvSpPr>
          <p:cNvPr id="353" name="Shape 353"/>
          <p:cNvSpPr txBox="1">
            <a:spLocks noGrp="1"/>
          </p:cNvSpPr>
          <p:nvPr>
            <p:ph type="body" idx="3"/>
          </p:nvPr>
        </p:nvSpPr>
        <p:spPr>
          <a:xfrm>
            <a:off x="5663789" y="3457573"/>
            <a:ext cx="2756310" cy="2779739"/>
          </a:xfrm>
          <a:prstGeom prst="rect">
            <a:avLst/>
          </a:prstGeom>
          <a:noFill/>
          <a:ln>
            <a:noFill/>
          </a:ln>
        </p:spPr>
        <p:txBody>
          <a:bodyPr lIns="0" tIns="0" rIns="0" bIns="0" anchor="t" anchorCtr="0">
            <a:noAutofit/>
          </a:bodyPr>
          <a:lstStyle/>
          <a:p>
            <a:pPr lvl="0">
              <a:lnSpc>
                <a:spcPct val="115384"/>
              </a:lnSpc>
              <a:spcBef>
                <a:spcPts val="0"/>
              </a:spcBef>
              <a:buClr>
                <a:srgbClr val="FFFFFF"/>
              </a:buClr>
              <a:buSzPct val="25000"/>
            </a:pPr>
            <a:r>
              <a:rPr lang="en-GB" sz="1400" b="0" dirty="0">
                <a:solidFill>
                  <a:schemeClr val="tx2"/>
                </a:solidFill>
              </a:rPr>
              <a:t>Programme </a:t>
            </a:r>
            <a:r>
              <a:rPr lang="en-GB" sz="1400" b="0" dirty="0" smtClean="0">
                <a:solidFill>
                  <a:schemeClr val="tx2"/>
                </a:solidFill>
              </a:rPr>
              <a:t>C achieves:</a:t>
            </a:r>
          </a:p>
          <a:p>
            <a:pPr lvl="0">
              <a:lnSpc>
                <a:spcPct val="115384"/>
              </a:lnSpc>
              <a:spcBef>
                <a:spcPts val="0"/>
              </a:spcBef>
              <a:buClr>
                <a:srgbClr val="FFFFFF"/>
              </a:buClr>
              <a:buSzPct val="25000"/>
            </a:pPr>
            <a:r>
              <a:rPr lang="en-GB" sz="1400" u="sng" dirty="0" smtClean="0">
                <a:solidFill>
                  <a:schemeClr val="tx2"/>
                </a:solidFill>
              </a:rPr>
              <a:t>Pearson BTEC Level 1 70-GLH Award in </a:t>
            </a:r>
            <a:r>
              <a:rPr lang="en-GB" sz="1400" u="sng" dirty="0" err="1" smtClean="0">
                <a:solidFill>
                  <a:schemeClr val="tx2"/>
                </a:solidFill>
              </a:rPr>
              <a:t>Workskills</a:t>
            </a:r>
            <a:endParaRPr lang="en-GB" sz="1400" u="sng"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Units with * combine to achieve the 30-GLH Award</a:t>
            </a:r>
          </a:p>
          <a:p>
            <a:pPr lvl="0">
              <a:lnSpc>
                <a:spcPct val="115384"/>
              </a:lnSpc>
              <a:spcBef>
                <a:spcPts val="0"/>
              </a:spcBef>
              <a:buClr>
                <a:srgbClr val="FFFFFF"/>
              </a:buClr>
              <a:buSzPct val="25000"/>
            </a:pPr>
            <a:endParaRPr lang="en-GB" sz="1400" b="0"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Programme D achieves:</a:t>
            </a:r>
          </a:p>
          <a:p>
            <a:pPr lvl="0">
              <a:lnSpc>
                <a:spcPct val="115384"/>
              </a:lnSpc>
              <a:spcBef>
                <a:spcPts val="0"/>
              </a:spcBef>
              <a:buClr>
                <a:srgbClr val="FFFFFF"/>
              </a:buClr>
              <a:buSzPct val="25000"/>
            </a:pPr>
            <a:r>
              <a:rPr lang="en-GB" sz="1400" u="sng" dirty="0" smtClean="0">
                <a:solidFill>
                  <a:schemeClr val="tx2"/>
                </a:solidFill>
              </a:rPr>
              <a:t>Pearson BTEC Level 2 95-GLH Award in </a:t>
            </a:r>
            <a:r>
              <a:rPr lang="en-GB" sz="1400" u="sng" dirty="0" err="1" smtClean="0">
                <a:solidFill>
                  <a:schemeClr val="tx2"/>
                </a:solidFill>
              </a:rPr>
              <a:t>Workskills</a:t>
            </a:r>
            <a:r>
              <a:rPr lang="en-GB" sz="1400" u="sng" dirty="0" smtClean="0">
                <a:solidFill>
                  <a:schemeClr val="tx2"/>
                </a:solidFill>
              </a:rPr>
              <a:t> </a:t>
            </a:r>
            <a:r>
              <a:rPr lang="en-GB" sz="1400" b="0" dirty="0" smtClean="0">
                <a:solidFill>
                  <a:schemeClr val="tx2"/>
                </a:solidFill>
              </a:rPr>
              <a:t>Units with * combine to achieve the 70-GLH Award</a:t>
            </a:r>
            <a:endParaRPr lang="en-GB" sz="1400" u="sng" dirty="0">
              <a:solidFill>
                <a:schemeClr val="tx2"/>
              </a:solidFill>
            </a:endParaRPr>
          </a:p>
          <a:p>
            <a:pPr marL="352425" lvl="1" indent="-171450">
              <a:lnSpc>
                <a:spcPct val="115384"/>
              </a:lnSpc>
              <a:buClr>
                <a:srgbClr val="FFFFFF"/>
              </a:buClr>
              <a:buSzPct val="25000"/>
            </a:pPr>
            <a:r>
              <a:rPr lang="en-GB" dirty="0" smtClean="0">
                <a:solidFill>
                  <a:srgbClr val="FFFFFF"/>
                </a:solidFill>
              </a:rPr>
              <a:t>)</a:t>
            </a:r>
            <a:endParaRPr lang="en-GB" dirty="0">
              <a:solidFill>
                <a:srgbClr val="FFFFFF"/>
              </a:solidFill>
            </a:endParaRPr>
          </a:p>
        </p:txBody>
      </p:sp>
      <p:sp>
        <p:nvSpPr>
          <p:cNvPr id="354" name="Shape 354"/>
          <p:cNvSpPr txBox="1">
            <a:spLocks noGrp="1"/>
          </p:cNvSpPr>
          <p:nvPr>
            <p:ph type="body" idx="4"/>
          </p:nvPr>
        </p:nvSpPr>
        <p:spPr>
          <a:xfrm>
            <a:off x="542925" y="1076325"/>
            <a:ext cx="4381500" cy="40004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GB" dirty="0" smtClean="0"/>
              <a:t>To support learners undertaking enterprise</a:t>
            </a:r>
            <a:endParaRPr lang="en-GB" sz="1500" b="1" i="0" u="none" strike="noStrike" cap="none" dirty="0">
              <a:solidFill>
                <a:schemeClr val="dk2"/>
              </a:solidFill>
              <a:latin typeface="Arial"/>
              <a:ea typeface="Arial"/>
              <a:cs typeface="Arial"/>
              <a:sym typeface="Arial"/>
            </a:endParaRPr>
          </a:p>
        </p:txBody>
      </p:sp>
      <p:sp>
        <p:nvSpPr>
          <p:cNvPr id="356" name="Shape 35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24</a:t>
            </a:fld>
            <a:endParaRPr lang="en-GB" sz="800" b="1">
              <a:solidFill>
                <a:schemeClr val="lt2"/>
              </a:solidFill>
              <a:latin typeface="Arial"/>
              <a:ea typeface="Arial"/>
              <a:cs typeface="Arial"/>
              <a:sym typeface="Arial"/>
            </a:endParaRPr>
          </a:p>
        </p:txBody>
      </p:sp>
      <p:sp>
        <p:nvSpPr>
          <p:cNvPr id="358" name="Shape 358"/>
          <p:cNvSpPr txBox="1"/>
          <p:nvPr/>
        </p:nvSpPr>
        <p:spPr>
          <a:xfrm>
            <a:off x="6271607" y="1838325"/>
            <a:ext cx="2247410"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a:solidFill>
                  <a:srgbClr val="000000"/>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a:solidFill>
                  <a:srgbClr val="FFFFFF"/>
                </a:solidFill>
                <a:latin typeface="Arial"/>
                <a:ea typeface="Arial"/>
                <a:cs typeface="Arial"/>
                <a:sym typeface="Arial"/>
              </a:rPr>
              <a:t>Image by Photographer's Name (Credit in white type)</a:t>
            </a:r>
          </a:p>
        </p:txBody>
      </p:sp>
      <p:pic>
        <p:nvPicPr>
          <p:cNvPr id="6146" name="Picture 2" descr="C:\Users\UJameS3\Documents\pictures\Image_SueBarr_US_2.jpg"/>
          <p:cNvPicPr>
            <a:picLocks noGrp="1" noChangeAspect="1" noChangeArrowheads="1"/>
          </p:cNvPicPr>
          <p:nvPr>
            <p:ph type="pic" idx="2"/>
          </p:nvPr>
        </p:nvPicPr>
        <p:blipFill>
          <a:blip r:embed="rId3"/>
          <a:srcRect t="11964" b="11964"/>
          <a:stretch>
            <a:fillRect/>
          </a:stretch>
        </p:blipFill>
        <p:spPr bwMode="auto">
          <a:xfrm>
            <a:off x="5524500" y="1752600"/>
            <a:ext cx="3095625" cy="1571625"/>
          </a:xfrm>
          <a:prstGeom prst="rect">
            <a:avLst/>
          </a:prstGeom>
          <a:noFill/>
        </p:spPr>
      </p:pic>
      <p:sp>
        <p:nvSpPr>
          <p:cNvPr id="11"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48861020"/>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40000" y="417600"/>
            <a:ext cx="5956050" cy="525375"/>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dirty="0" smtClean="0"/>
              <a:t>Suggested plans</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351" name="Shape 351"/>
          <p:cNvSpPr txBox="1">
            <a:spLocks noGrp="1"/>
          </p:cNvSpPr>
          <p:nvPr>
            <p:ph type="body" idx="1"/>
          </p:nvPr>
        </p:nvSpPr>
        <p:spPr>
          <a:xfrm>
            <a:off x="611560" y="1772816"/>
            <a:ext cx="4680520" cy="4464496"/>
          </a:xfrm>
          <a:prstGeom prst="rect">
            <a:avLst/>
          </a:prstGeom>
          <a:noFill/>
          <a:ln>
            <a:noFill/>
          </a:ln>
        </p:spPr>
        <p:txBody>
          <a:bodyPr lIns="0" tIns="0" rIns="0" bIns="0" anchor="t" anchorCtr="0">
            <a:noAutofit/>
          </a:bodyPr>
          <a:lstStyle/>
          <a:p>
            <a:pPr lvl="0">
              <a:buSzPct val="25000"/>
            </a:pPr>
            <a:r>
              <a:rPr lang="en-GB" sz="1400" dirty="0" smtClean="0">
                <a:solidFill>
                  <a:srgbClr val="FFFFFF"/>
                </a:solidFill>
              </a:rPr>
              <a:t>Programme E - Level 1</a:t>
            </a:r>
          </a:p>
          <a:p>
            <a:pPr lvl="0">
              <a:buSzPct val="25000"/>
            </a:pPr>
            <a:r>
              <a:rPr lang="en-GB" sz="1400" dirty="0" smtClean="0"/>
              <a:t>- Managing Transition into Work (Level 1 10 GLH)*</a:t>
            </a:r>
          </a:p>
          <a:p>
            <a:pPr lvl="0">
              <a:buSzPct val="25000"/>
            </a:pPr>
            <a:r>
              <a:rPr lang="en-GB" sz="1400" dirty="0" smtClean="0">
                <a:solidFill>
                  <a:srgbClr val="FFFFFF"/>
                </a:solidFill>
              </a:rPr>
              <a:t>- Preparing for Work Placement (Level 1 10 GLH)*</a:t>
            </a:r>
          </a:p>
          <a:p>
            <a:pPr lvl="0">
              <a:buSzPct val="25000"/>
            </a:pPr>
            <a:r>
              <a:rPr lang="en-GB" sz="1400" dirty="0" smtClean="0">
                <a:solidFill>
                  <a:srgbClr val="FFFFFF"/>
                </a:solidFill>
              </a:rPr>
              <a:t>- Health and Safety at Work (Level 1 20 GLH)</a:t>
            </a:r>
          </a:p>
          <a:p>
            <a:pPr lvl="0">
              <a:buSzPct val="25000"/>
            </a:pPr>
            <a:r>
              <a:rPr lang="en-GB" sz="1400" dirty="0" smtClean="0">
                <a:solidFill>
                  <a:srgbClr val="FFFFFF"/>
                </a:solidFill>
              </a:rPr>
              <a:t>- Learning from More Experienced People (Level 1 20 GLH)</a:t>
            </a:r>
          </a:p>
          <a:p>
            <a:pPr lvl="0">
              <a:buSzPct val="25000"/>
            </a:pPr>
            <a:r>
              <a:rPr lang="en-GB" sz="1400" dirty="0" smtClean="0">
                <a:solidFill>
                  <a:srgbClr val="FFFFFF"/>
                </a:solidFill>
              </a:rPr>
              <a:t>- Learning From Work Placement (Level 1 10 GLH)*</a:t>
            </a:r>
          </a:p>
          <a:p>
            <a:pPr lvl="0">
              <a:buSzPct val="25000"/>
            </a:pPr>
            <a:endParaRPr lang="en-GB" sz="1400" dirty="0" smtClean="0">
              <a:solidFill>
                <a:srgbClr val="FFFFFF"/>
              </a:solidFill>
            </a:endParaRPr>
          </a:p>
          <a:p>
            <a:pPr lvl="0">
              <a:buSzPct val="25000"/>
            </a:pPr>
            <a:r>
              <a:rPr lang="en-GB" sz="1400" dirty="0" smtClean="0"/>
              <a:t>Programme F - Level 2</a:t>
            </a:r>
          </a:p>
          <a:p>
            <a:r>
              <a:rPr lang="en-GB" sz="1400" dirty="0" smtClean="0"/>
              <a:t>- Managing Transition into Work (Level 2 10 GLH)</a:t>
            </a:r>
            <a:endParaRPr lang="en-US" sz="1400" dirty="0" smtClean="0"/>
          </a:p>
          <a:p>
            <a:r>
              <a:rPr lang="en-GB" sz="1400" dirty="0" smtClean="0"/>
              <a:t>- Preparing for Work Placement (Level 2 10 GLH)</a:t>
            </a:r>
            <a:endParaRPr lang="en-US" sz="1400" dirty="0" smtClean="0"/>
          </a:p>
          <a:p>
            <a:r>
              <a:rPr lang="en-GB" sz="1400" dirty="0" smtClean="0"/>
              <a:t>- Health and Safety at Work (Level 1 20 GLH)</a:t>
            </a:r>
            <a:endParaRPr lang="en-US" sz="1400" dirty="0" smtClean="0"/>
          </a:p>
          <a:p>
            <a:r>
              <a:rPr lang="en-GB" sz="1400" dirty="0" smtClean="0"/>
              <a:t>- Learning from More Experienced People (Level 2 15 GLH)</a:t>
            </a:r>
            <a:endParaRPr lang="en-US" sz="1400" dirty="0" smtClean="0"/>
          </a:p>
          <a:p>
            <a:r>
              <a:rPr lang="en-GB" sz="1400" dirty="0" smtClean="0"/>
              <a:t>- Learning from Work Placement (Level 2 20 GLH)</a:t>
            </a:r>
            <a:endParaRPr lang="en-US" sz="1400" dirty="0" smtClean="0"/>
          </a:p>
          <a:p>
            <a:r>
              <a:rPr lang="en-GB" sz="1400" dirty="0" smtClean="0"/>
              <a:t>- Developing Resilience for Work (Level 2 10 GLH)</a:t>
            </a:r>
            <a:endParaRPr lang="en-US" sz="1400" dirty="0" smtClean="0"/>
          </a:p>
          <a:p>
            <a:r>
              <a:rPr lang="en-GB" sz="1400" dirty="0" smtClean="0"/>
              <a:t>- Reviewing and Improving Own Performance (Level 2 10 GLH)</a:t>
            </a:r>
            <a:endParaRPr lang="en-US" sz="1400" dirty="0" smtClean="0"/>
          </a:p>
          <a:p>
            <a:pPr lvl="0">
              <a:buSzPct val="25000"/>
            </a:pPr>
            <a:endParaRPr lang="en-GB" sz="1400" dirty="0">
              <a:solidFill>
                <a:srgbClr val="FFFFFF"/>
              </a:solidFill>
            </a:endParaRPr>
          </a:p>
        </p:txBody>
      </p:sp>
      <p:sp>
        <p:nvSpPr>
          <p:cNvPr id="353" name="Shape 353"/>
          <p:cNvSpPr txBox="1">
            <a:spLocks noGrp="1"/>
          </p:cNvSpPr>
          <p:nvPr>
            <p:ph type="body" idx="3"/>
          </p:nvPr>
        </p:nvSpPr>
        <p:spPr>
          <a:xfrm>
            <a:off x="5663789" y="3457573"/>
            <a:ext cx="2756310" cy="2779739"/>
          </a:xfrm>
          <a:prstGeom prst="rect">
            <a:avLst/>
          </a:prstGeom>
          <a:noFill/>
          <a:ln>
            <a:noFill/>
          </a:ln>
        </p:spPr>
        <p:txBody>
          <a:bodyPr lIns="0" tIns="0" rIns="0" bIns="0" anchor="t" anchorCtr="0">
            <a:noAutofit/>
          </a:bodyPr>
          <a:lstStyle/>
          <a:p>
            <a:pPr lvl="0">
              <a:lnSpc>
                <a:spcPct val="115384"/>
              </a:lnSpc>
              <a:spcBef>
                <a:spcPts val="0"/>
              </a:spcBef>
              <a:buClr>
                <a:srgbClr val="FFFFFF"/>
              </a:buClr>
              <a:buSzPct val="25000"/>
            </a:pPr>
            <a:r>
              <a:rPr lang="en-GB" sz="1400" b="0" dirty="0" smtClean="0">
                <a:solidFill>
                  <a:schemeClr val="tx2"/>
                </a:solidFill>
              </a:rPr>
              <a:t>Programme E achieves:</a:t>
            </a:r>
          </a:p>
          <a:p>
            <a:pPr lvl="0">
              <a:lnSpc>
                <a:spcPct val="115384"/>
              </a:lnSpc>
              <a:spcBef>
                <a:spcPts val="0"/>
              </a:spcBef>
              <a:buClr>
                <a:srgbClr val="FFFFFF"/>
              </a:buClr>
              <a:buSzPct val="25000"/>
            </a:pPr>
            <a:r>
              <a:rPr lang="en-GB" sz="1400" u="sng" dirty="0" smtClean="0">
                <a:solidFill>
                  <a:schemeClr val="tx2"/>
                </a:solidFill>
              </a:rPr>
              <a:t>Pearson BTEC Level 1 70-GLH Award in </a:t>
            </a:r>
            <a:r>
              <a:rPr lang="en-GB" sz="1400" u="sng" dirty="0" err="1" smtClean="0">
                <a:solidFill>
                  <a:schemeClr val="tx2"/>
                </a:solidFill>
              </a:rPr>
              <a:t>Workskills</a:t>
            </a:r>
            <a:endParaRPr lang="en-GB" sz="1400" u="sng"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Units with * combine to achieve the Level 1 30-GLH Award</a:t>
            </a:r>
          </a:p>
          <a:p>
            <a:pPr lvl="0">
              <a:lnSpc>
                <a:spcPct val="115384"/>
              </a:lnSpc>
              <a:spcBef>
                <a:spcPts val="0"/>
              </a:spcBef>
              <a:buClr>
                <a:srgbClr val="FFFFFF"/>
              </a:buClr>
              <a:buSzPct val="25000"/>
            </a:pPr>
            <a:endParaRPr lang="en-GB" sz="1400" dirty="0" smtClean="0">
              <a:solidFill>
                <a:schemeClr val="tx2"/>
              </a:solidFill>
            </a:endParaRPr>
          </a:p>
          <a:p>
            <a:pPr lvl="0">
              <a:lnSpc>
                <a:spcPct val="115384"/>
              </a:lnSpc>
              <a:spcBef>
                <a:spcPts val="0"/>
              </a:spcBef>
              <a:buClr>
                <a:srgbClr val="FFFFFF"/>
              </a:buClr>
              <a:buSzPct val="25000"/>
            </a:pPr>
            <a:r>
              <a:rPr lang="en-GB" sz="1400" b="0" dirty="0" smtClean="0">
                <a:solidFill>
                  <a:schemeClr val="tx2"/>
                </a:solidFill>
              </a:rPr>
              <a:t>Programme F achieves:</a:t>
            </a:r>
          </a:p>
          <a:p>
            <a:pPr lvl="0">
              <a:lnSpc>
                <a:spcPct val="115384"/>
              </a:lnSpc>
              <a:spcBef>
                <a:spcPts val="0"/>
              </a:spcBef>
              <a:buClr>
                <a:srgbClr val="FFFFFF"/>
              </a:buClr>
              <a:buSzPct val="25000"/>
            </a:pPr>
            <a:r>
              <a:rPr lang="en-GB" sz="1400" u="sng" dirty="0" smtClean="0">
                <a:solidFill>
                  <a:schemeClr val="tx2"/>
                </a:solidFill>
              </a:rPr>
              <a:t>Pearson BTEC Level 2 95-GLH Award in </a:t>
            </a:r>
            <a:r>
              <a:rPr lang="en-GB" sz="1400" u="sng" dirty="0" err="1" smtClean="0">
                <a:solidFill>
                  <a:schemeClr val="tx2"/>
                </a:solidFill>
              </a:rPr>
              <a:t>Workskills</a:t>
            </a:r>
            <a:r>
              <a:rPr lang="en-GB" sz="1400" u="sng" dirty="0" smtClean="0">
                <a:solidFill>
                  <a:schemeClr val="tx2"/>
                </a:solidFill>
              </a:rPr>
              <a:t> </a:t>
            </a:r>
          </a:p>
          <a:p>
            <a:pPr lvl="0">
              <a:lnSpc>
                <a:spcPct val="115384"/>
              </a:lnSpc>
              <a:spcBef>
                <a:spcPts val="0"/>
              </a:spcBef>
              <a:buClr>
                <a:srgbClr val="FFFFFF"/>
              </a:buClr>
              <a:buSzPct val="25000"/>
            </a:pPr>
            <a:endParaRPr lang="en-GB" sz="1400" u="sng" dirty="0" smtClean="0">
              <a:solidFill>
                <a:schemeClr val="tx2"/>
              </a:solidFill>
            </a:endParaRPr>
          </a:p>
          <a:p>
            <a:pPr lvl="0">
              <a:lnSpc>
                <a:spcPct val="115384"/>
              </a:lnSpc>
              <a:spcBef>
                <a:spcPts val="0"/>
              </a:spcBef>
              <a:buClr>
                <a:srgbClr val="FFFFFF"/>
              </a:buClr>
              <a:buSzPct val="25000"/>
            </a:pPr>
            <a:endParaRPr lang="en-GB" sz="1400" u="sng" dirty="0" smtClean="0">
              <a:solidFill>
                <a:schemeClr val="tx2"/>
              </a:solidFill>
            </a:endParaRPr>
          </a:p>
          <a:p>
            <a:pPr lvl="0">
              <a:lnSpc>
                <a:spcPct val="115384"/>
              </a:lnSpc>
              <a:spcBef>
                <a:spcPts val="0"/>
              </a:spcBef>
              <a:buClr>
                <a:srgbClr val="FFFFFF"/>
              </a:buClr>
              <a:buSzPct val="25000"/>
            </a:pPr>
            <a:endParaRPr lang="en-GB" sz="1400" dirty="0">
              <a:solidFill>
                <a:schemeClr val="tx2"/>
              </a:solidFill>
            </a:endParaRPr>
          </a:p>
        </p:txBody>
      </p:sp>
      <p:sp>
        <p:nvSpPr>
          <p:cNvPr id="354" name="Shape 354"/>
          <p:cNvSpPr txBox="1">
            <a:spLocks noGrp="1"/>
          </p:cNvSpPr>
          <p:nvPr>
            <p:ph type="body" idx="4"/>
          </p:nvPr>
        </p:nvSpPr>
        <p:spPr>
          <a:xfrm>
            <a:off x="539552" y="1124744"/>
            <a:ext cx="4381500" cy="40004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GB" sz="1500" b="1" i="0" u="none" strike="noStrike" cap="none" dirty="0" smtClean="0">
                <a:solidFill>
                  <a:schemeClr val="dk2"/>
                </a:solidFill>
                <a:latin typeface="Arial"/>
                <a:ea typeface="Arial"/>
                <a:cs typeface="Arial"/>
                <a:sym typeface="Arial"/>
              </a:rPr>
              <a:t>To support learners on Work Placement</a:t>
            </a:r>
            <a:endParaRPr lang="en-GB" sz="1500" b="1" i="0" u="none" strike="noStrike" cap="none" dirty="0">
              <a:solidFill>
                <a:schemeClr val="dk2"/>
              </a:solidFill>
              <a:latin typeface="Arial"/>
              <a:ea typeface="Arial"/>
              <a:cs typeface="Arial"/>
              <a:sym typeface="Arial"/>
            </a:endParaRPr>
          </a:p>
        </p:txBody>
      </p:sp>
      <p:sp>
        <p:nvSpPr>
          <p:cNvPr id="356" name="Shape 35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25</a:t>
            </a:fld>
            <a:endParaRPr lang="en-GB" sz="800" b="1">
              <a:solidFill>
                <a:schemeClr val="lt2"/>
              </a:solidFill>
              <a:latin typeface="Arial"/>
              <a:ea typeface="Arial"/>
              <a:cs typeface="Arial"/>
              <a:sym typeface="Arial"/>
            </a:endParaRPr>
          </a:p>
        </p:txBody>
      </p:sp>
      <p:sp>
        <p:nvSpPr>
          <p:cNvPr id="358" name="Shape 358"/>
          <p:cNvSpPr txBox="1"/>
          <p:nvPr/>
        </p:nvSpPr>
        <p:spPr>
          <a:xfrm>
            <a:off x="6271607" y="1838325"/>
            <a:ext cx="2247410"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a:solidFill>
                  <a:srgbClr val="000000"/>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a:solidFill>
                  <a:srgbClr val="FFFFFF"/>
                </a:solidFill>
                <a:latin typeface="Arial"/>
                <a:ea typeface="Arial"/>
                <a:cs typeface="Arial"/>
                <a:sym typeface="Arial"/>
              </a:rPr>
              <a:t>Image by Photographer's Name (Credit in white type)</a:t>
            </a:r>
          </a:p>
        </p:txBody>
      </p:sp>
      <p:pic>
        <p:nvPicPr>
          <p:cNvPr id="5122" name="Picture 2" descr="C:\Users\UJameS3\Documents\pictures\Image_JuanJosePantinoVallejo_Peru_2.jpg"/>
          <p:cNvPicPr>
            <a:picLocks noGrp="1" noChangeAspect="1" noChangeArrowheads="1"/>
          </p:cNvPicPr>
          <p:nvPr>
            <p:ph type="pic" idx="2"/>
          </p:nvPr>
        </p:nvPicPr>
        <p:blipFill>
          <a:blip r:embed="rId3"/>
          <a:srcRect t="11918" b="11918"/>
          <a:stretch>
            <a:fillRect/>
          </a:stretch>
        </p:blipFill>
        <p:spPr bwMode="auto">
          <a:xfrm>
            <a:off x="5524500" y="1752600"/>
            <a:ext cx="3095625" cy="1571625"/>
          </a:xfrm>
          <a:prstGeom prst="rect">
            <a:avLst/>
          </a:prstGeom>
          <a:noFill/>
        </p:spPr>
      </p:pic>
      <p:sp>
        <p:nvSpPr>
          <p:cNvPr id="11"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347465903"/>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40000" y="417600"/>
            <a:ext cx="5956050" cy="525375"/>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dirty="0" smtClean="0"/>
              <a:t>Suggested plans</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351" name="Shape 351"/>
          <p:cNvSpPr txBox="1">
            <a:spLocks noGrp="1"/>
          </p:cNvSpPr>
          <p:nvPr>
            <p:ph type="body" idx="1"/>
          </p:nvPr>
        </p:nvSpPr>
        <p:spPr>
          <a:xfrm>
            <a:off x="790575" y="1943100"/>
            <a:ext cx="4257674" cy="3790156"/>
          </a:xfrm>
          <a:prstGeom prst="rect">
            <a:avLst/>
          </a:prstGeom>
          <a:noFill/>
          <a:ln>
            <a:noFill/>
          </a:ln>
        </p:spPr>
        <p:txBody>
          <a:bodyPr lIns="0" tIns="0" rIns="0" bIns="0" anchor="t" anchorCtr="0">
            <a:noAutofit/>
          </a:bodyPr>
          <a:lstStyle/>
          <a:p>
            <a:pPr lvl="0">
              <a:buSzPct val="25000"/>
            </a:pPr>
            <a:r>
              <a:rPr lang="en-GB" sz="1400" dirty="0"/>
              <a:t>Programme </a:t>
            </a:r>
            <a:r>
              <a:rPr lang="en-GB" sz="1400" dirty="0" smtClean="0"/>
              <a:t>G – Achieves Level 1 Extended Certificate in </a:t>
            </a:r>
            <a:r>
              <a:rPr lang="en-GB" sz="1400" dirty="0" err="1" smtClean="0"/>
              <a:t>Workskills</a:t>
            </a:r>
            <a:r>
              <a:rPr lang="en-GB" sz="1400" dirty="0" smtClean="0"/>
              <a:t> (200GLH)</a:t>
            </a:r>
            <a:endParaRPr lang="en-GB" sz="1400" dirty="0"/>
          </a:p>
          <a:p>
            <a:pPr lvl="0">
              <a:buSzPct val="25000"/>
            </a:pPr>
            <a:endParaRPr lang="en-GB" sz="1400" dirty="0"/>
          </a:p>
          <a:p>
            <a:pPr marL="352425" lvl="1" indent="-171450">
              <a:lnSpc>
                <a:spcPct val="115384"/>
              </a:lnSpc>
              <a:spcAft>
                <a:spcPts val="0"/>
              </a:spcAft>
              <a:buClr>
                <a:srgbClr val="FFFFFF"/>
              </a:buClr>
              <a:buSzPct val="25000"/>
              <a:buNone/>
            </a:pPr>
            <a:r>
              <a:rPr lang="en-GB" sz="1400" dirty="0" smtClean="0">
                <a:solidFill>
                  <a:srgbClr val="FFFFFF"/>
                </a:solidFill>
              </a:rPr>
              <a:t>- Self Assessment (Level 1 15GLH)</a:t>
            </a:r>
          </a:p>
          <a:p>
            <a:pPr marL="352425" lvl="1" indent="-171450">
              <a:lnSpc>
                <a:spcPct val="115384"/>
              </a:lnSpc>
              <a:spcAft>
                <a:spcPts val="0"/>
              </a:spcAft>
              <a:buClr>
                <a:srgbClr val="FFFFFF"/>
              </a:buClr>
              <a:buSzPct val="25000"/>
              <a:buNone/>
            </a:pPr>
            <a:r>
              <a:rPr lang="en-GB" sz="1400" dirty="0" smtClean="0">
                <a:solidFill>
                  <a:srgbClr val="FFFFFF"/>
                </a:solidFill>
              </a:rPr>
              <a:t>- Personal Behaviour for Success (Level 1 30GLH)</a:t>
            </a:r>
          </a:p>
          <a:p>
            <a:pPr marL="352425" lvl="1" indent="-171450">
              <a:lnSpc>
                <a:spcPct val="115384"/>
              </a:lnSpc>
              <a:spcAft>
                <a:spcPts val="0"/>
              </a:spcAft>
              <a:buClr>
                <a:srgbClr val="FFFFFF"/>
              </a:buClr>
              <a:buSzPct val="25000"/>
              <a:buNone/>
            </a:pPr>
            <a:r>
              <a:rPr lang="en-GB" sz="1400" dirty="0" smtClean="0">
                <a:solidFill>
                  <a:srgbClr val="FFFFFF"/>
                </a:solidFill>
              </a:rPr>
              <a:t>- Supporting Employability and Personal Effectiveness (Level 1 50GLH)</a:t>
            </a:r>
            <a:endParaRPr lang="en-GB" sz="1400" dirty="0">
              <a:solidFill>
                <a:srgbClr val="FFFFFF"/>
              </a:solidFill>
            </a:endParaRPr>
          </a:p>
          <a:p>
            <a:pPr marL="352425" lvl="1" indent="-171450">
              <a:lnSpc>
                <a:spcPct val="115384"/>
              </a:lnSpc>
              <a:spcAft>
                <a:spcPts val="0"/>
              </a:spcAft>
              <a:buClr>
                <a:srgbClr val="FFFFFF"/>
              </a:buClr>
              <a:buSzPct val="25000"/>
              <a:buNone/>
            </a:pPr>
            <a:r>
              <a:rPr lang="en-GB" sz="1400" dirty="0" smtClean="0">
                <a:solidFill>
                  <a:srgbClr val="FFFFFF"/>
                </a:solidFill>
              </a:rPr>
              <a:t>- Health and Safety at Work (Level 1 20GLH)</a:t>
            </a:r>
          </a:p>
          <a:p>
            <a:pPr marL="352425" lvl="1" indent="-171450">
              <a:lnSpc>
                <a:spcPct val="115384"/>
              </a:lnSpc>
              <a:spcAft>
                <a:spcPts val="0"/>
              </a:spcAft>
              <a:buClr>
                <a:srgbClr val="FFFFFF"/>
              </a:buClr>
              <a:buSzPct val="25000"/>
              <a:buNone/>
            </a:pPr>
            <a:r>
              <a:rPr lang="en-GB" sz="1400" dirty="0" smtClean="0">
                <a:solidFill>
                  <a:srgbClr val="FFFFFF"/>
                </a:solidFill>
              </a:rPr>
              <a:t>- Personal Presentation for the Workplace (Level 1 15GLH)</a:t>
            </a:r>
            <a:endParaRPr lang="en-GB" sz="1400" dirty="0">
              <a:solidFill>
                <a:srgbClr val="FFFFFF"/>
              </a:solidFill>
            </a:endParaRPr>
          </a:p>
          <a:p>
            <a:pPr marL="352425" lvl="1" indent="-171450">
              <a:lnSpc>
                <a:spcPct val="115384"/>
              </a:lnSpc>
              <a:spcAft>
                <a:spcPts val="0"/>
              </a:spcAft>
              <a:buClr>
                <a:srgbClr val="FFFFFF"/>
              </a:buClr>
              <a:buSzPct val="25000"/>
              <a:buNone/>
            </a:pPr>
            <a:r>
              <a:rPr lang="en-GB" sz="1400" dirty="0" smtClean="0">
                <a:solidFill>
                  <a:srgbClr val="FFFFFF"/>
                </a:solidFill>
              </a:rPr>
              <a:t>- Understand how to deal with Customers Requests, Queries and Problems (Level 1 20GLH) </a:t>
            </a:r>
          </a:p>
          <a:p>
            <a:pPr marL="352425" lvl="1" indent="-171450">
              <a:lnSpc>
                <a:spcPct val="115384"/>
              </a:lnSpc>
              <a:spcAft>
                <a:spcPts val="0"/>
              </a:spcAft>
              <a:buClr>
                <a:srgbClr val="FFFFFF"/>
              </a:buClr>
              <a:buSzPct val="25000"/>
              <a:buNone/>
            </a:pPr>
            <a:r>
              <a:rPr lang="en-GB" sz="1400" dirty="0" smtClean="0">
                <a:solidFill>
                  <a:srgbClr val="FFFFFF"/>
                </a:solidFill>
              </a:rPr>
              <a:t>-  Building Working Relationships with Customers (Level 2 20GLH)</a:t>
            </a:r>
          </a:p>
          <a:p>
            <a:pPr marL="352425" lvl="1" indent="-171450">
              <a:lnSpc>
                <a:spcPct val="115384"/>
              </a:lnSpc>
              <a:spcAft>
                <a:spcPts val="0"/>
              </a:spcAft>
              <a:buClr>
                <a:srgbClr val="FFFFFF"/>
              </a:buClr>
              <a:buSzPct val="25000"/>
              <a:buNone/>
            </a:pPr>
            <a:r>
              <a:rPr lang="en-GB" sz="1400" dirty="0" smtClean="0">
                <a:solidFill>
                  <a:srgbClr val="FFFFFF"/>
                </a:solidFill>
              </a:rPr>
              <a:t>-  Applying for Jobs (Level 1 15GLH)</a:t>
            </a:r>
          </a:p>
          <a:p>
            <a:pPr marL="352425" lvl="1" indent="-171450">
              <a:lnSpc>
                <a:spcPct val="115384"/>
              </a:lnSpc>
              <a:spcAft>
                <a:spcPts val="0"/>
              </a:spcAft>
              <a:buClr>
                <a:srgbClr val="FFFFFF"/>
              </a:buClr>
              <a:buSzPct val="25000"/>
              <a:buNone/>
            </a:pPr>
            <a:r>
              <a:rPr lang="en-GB" sz="1400" dirty="0" smtClean="0">
                <a:solidFill>
                  <a:srgbClr val="FFFFFF"/>
                </a:solidFill>
              </a:rPr>
              <a:t>- Achieving success at Interview (Level 1 15GLH)</a:t>
            </a:r>
            <a:endParaRPr lang="en-GB" sz="1400" dirty="0">
              <a:solidFill>
                <a:srgbClr val="FFFFFF"/>
              </a:solidFill>
            </a:endParaRPr>
          </a:p>
        </p:txBody>
      </p:sp>
      <p:sp>
        <p:nvSpPr>
          <p:cNvPr id="352" name="Shape 352"/>
          <p:cNvSpPr>
            <a:spLocks noGrp="1"/>
          </p:cNvSpPr>
          <p:nvPr>
            <p:ph type="pic" idx="2"/>
          </p:nvPr>
        </p:nvSpPr>
        <p:spPr>
          <a:xfrm>
            <a:off x="5524500" y="1752600"/>
            <a:ext cx="3095999" cy="1571623"/>
          </a:xfrm>
          <a:prstGeom prst="rect">
            <a:avLst/>
          </a:prstGeom>
          <a:solidFill>
            <a:srgbClr val="BBBBBB"/>
          </a:solidFill>
          <a:ln>
            <a:noFill/>
          </a:ln>
        </p:spPr>
        <p:txBody>
          <a:bodyPr lIns="91425" tIns="91425" rIns="91425" bIns="91425" anchor="t" anchorCtr="0">
            <a:noAutofit/>
          </a:bodyPr>
          <a:lstStyle/>
          <a:p>
            <a:pPr lvl="0">
              <a:spcBef>
                <a:spcPts val="0"/>
              </a:spcBef>
              <a:buNone/>
            </a:pPr>
            <a:endParaRPr dirty="0"/>
          </a:p>
          <a:p>
            <a:pPr lvl="0">
              <a:spcBef>
                <a:spcPts val="0"/>
              </a:spcBef>
              <a:buNone/>
            </a:pPr>
            <a:endParaRPr dirty="0"/>
          </a:p>
          <a:p>
            <a:pPr lvl="0">
              <a:spcBef>
                <a:spcPts val="0"/>
              </a:spcBef>
              <a:buNone/>
            </a:pPr>
            <a:r>
              <a:rPr lang="en-GB" dirty="0"/>
              <a:t>Image placeholder</a:t>
            </a:r>
          </a:p>
        </p:txBody>
      </p:sp>
      <p:sp>
        <p:nvSpPr>
          <p:cNvPr id="353" name="Shape 353"/>
          <p:cNvSpPr txBox="1">
            <a:spLocks noGrp="1"/>
          </p:cNvSpPr>
          <p:nvPr>
            <p:ph type="body" idx="3"/>
          </p:nvPr>
        </p:nvSpPr>
        <p:spPr>
          <a:xfrm>
            <a:off x="5663789" y="3457573"/>
            <a:ext cx="2756310" cy="2635723"/>
          </a:xfrm>
          <a:prstGeom prst="rect">
            <a:avLst/>
          </a:prstGeom>
          <a:noFill/>
          <a:ln>
            <a:noFill/>
          </a:ln>
        </p:spPr>
        <p:txBody>
          <a:bodyPr lIns="0" tIns="0" rIns="0" bIns="0" anchor="t" anchorCtr="0">
            <a:noAutofit/>
          </a:bodyPr>
          <a:lstStyle/>
          <a:p>
            <a:pPr lvl="0">
              <a:lnSpc>
                <a:spcPct val="115384"/>
              </a:lnSpc>
              <a:spcBef>
                <a:spcPts val="0"/>
              </a:spcBef>
              <a:buClr>
                <a:srgbClr val="FFFFFF"/>
              </a:buClr>
              <a:buSzPct val="25000"/>
            </a:pPr>
            <a:r>
              <a:rPr lang="en-GB" sz="1400" dirty="0">
                <a:solidFill>
                  <a:schemeClr val="tx2"/>
                </a:solidFill>
              </a:rPr>
              <a:t>Programme </a:t>
            </a:r>
            <a:r>
              <a:rPr lang="en-GB" sz="1400" dirty="0" smtClean="0">
                <a:solidFill>
                  <a:schemeClr val="tx2"/>
                </a:solidFill>
              </a:rPr>
              <a:t>description</a:t>
            </a:r>
            <a:endParaRPr lang="en-GB" sz="1400" dirty="0">
              <a:solidFill>
                <a:schemeClr val="tx2"/>
              </a:solidFill>
            </a:endParaRPr>
          </a:p>
          <a:p>
            <a:pPr marL="0" lvl="1" indent="0">
              <a:lnSpc>
                <a:spcPct val="115384"/>
              </a:lnSpc>
              <a:buClr>
                <a:srgbClr val="FFFFFF"/>
              </a:buClr>
              <a:buSzPct val="25000"/>
            </a:pPr>
            <a:r>
              <a:rPr lang="en-GB" sz="1400" dirty="0" smtClean="0">
                <a:solidFill>
                  <a:schemeClr val="tx2"/>
                </a:solidFill>
              </a:rPr>
              <a:t>This programme has an introduction, where learners develop generic skills.  In the middle part of the programme they then develop job specific skills, towards the end achieving a customer relations unit at level 2.  The final part concentrates on securing a job.</a:t>
            </a:r>
            <a:endParaRPr lang="en-GB" sz="1400" dirty="0">
              <a:solidFill>
                <a:schemeClr val="tx2"/>
              </a:solidFill>
            </a:endParaRPr>
          </a:p>
        </p:txBody>
      </p:sp>
      <p:sp>
        <p:nvSpPr>
          <p:cNvPr id="354" name="Shape 354"/>
          <p:cNvSpPr txBox="1">
            <a:spLocks noGrp="1"/>
          </p:cNvSpPr>
          <p:nvPr>
            <p:ph type="body" idx="4"/>
          </p:nvPr>
        </p:nvSpPr>
        <p:spPr>
          <a:xfrm>
            <a:off x="542924" y="1076325"/>
            <a:ext cx="4677147" cy="40004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GB" sz="1500" b="1" i="0" u="none" strike="noStrike" cap="none" dirty="0" smtClean="0">
                <a:solidFill>
                  <a:schemeClr val="dk2"/>
                </a:solidFill>
                <a:latin typeface="Arial"/>
                <a:ea typeface="Arial"/>
                <a:cs typeface="Arial"/>
                <a:sym typeface="Arial"/>
              </a:rPr>
              <a:t>For </a:t>
            </a:r>
            <a:r>
              <a:rPr lang="en-GB" dirty="0" smtClean="0"/>
              <a:t>Sector Based Work Academy</a:t>
            </a:r>
            <a:endParaRPr lang="en-GB" sz="1500" b="1" i="0" u="none" strike="noStrike" cap="none" dirty="0">
              <a:solidFill>
                <a:schemeClr val="dk2"/>
              </a:solidFill>
              <a:latin typeface="Arial"/>
              <a:ea typeface="Arial"/>
              <a:cs typeface="Arial"/>
              <a:sym typeface="Arial"/>
            </a:endParaRPr>
          </a:p>
        </p:txBody>
      </p:sp>
      <p:sp>
        <p:nvSpPr>
          <p:cNvPr id="356" name="Shape 35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26</a:t>
            </a:fld>
            <a:endParaRPr lang="en-GB" sz="800" b="1" dirty="0">
              <a:solidFill>
                <a:schemeClr val="lt2"/>
              </a:solidFill>
              <a:latin typeface="Arial"/>
              <a:ea typeface="Arial"/>
              <a:cs typeface="Arial"/>
              <a:sym typeface="Arial"/>
            </a:endParaRPr>
          </a:p>
        </p:txBody>
      </p:sp>
      <p:sp>
        <p:nvSpPr>
          <p:cNvPr id="358" name="Shape 358"/>
          <p:cNvSpPr txBox="1"/>
          <p:nvPr/>
        </p:nvSpPr>
        <p:spPr>
          <a:xfrm>
            <a:off x="6271607" y="1838325"/>
            <a:ext cx="2247410"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dirty="0">
                <a:solidFill>
                  <a:srgbClr val="000000"/>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dirty="0">
                <a:solidFill>
                  <a:srgbClr val="FFFFFF"/>
                </a:solidFill>
                <a:latin typeface="Arial"/>
                <a:ea typeface="Arial"/>
                <a:cs typeface="Arial"/>
                <a:sym typeface="Arial"/>
              </a:rPr>
              <a:t>Image by Photographer's Name (Credit in white type)</a:t>
            </a:r>
          </a:p>
        </p:txBody>
      </p:sp>
      <p:pic>
        <p:nvPicPr>
          <p:cNvPr id="13" name="Picture 12" descr="Image_LuYi_China_2.jpg"/>
          <p:cNvPicPr>
            <a:picLocks noChangeAspect="1"/>
          </p:cNvPicPr>
          <p:nvPr/>
        </p:nvPicPr>
        <p:blipFill>
          <a:blip r:embed="rId3"/>
          <a:stretch>
            <a:fillRect/>
          </a:stretch>
        </p:blipFill>
        <p:spPr>
          <a:xfrm>
            <a:off x="5508104" y="1772816"/>
            <a:ext cx="3168352" cy="1584176"/>
          </a:xfrm>
          <a:prstGeom prst="rect">
            <a:avLst/>
          </a:prstGeom>
        </p:spPr>
      </p:pic>
      <p:sp>
        <p:nvSpPr>
          <p:cNvPr id="11"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2161548020"/>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Creative Programming</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solidFill>
                  <a:schemeClr val="tx2">
                    <a:lumMod val="90000"/>
                    <a:lumOff val="10000"/>
                  </a:schemeClr>
                </a:solidFill>
              </a:rPr>
              <a:t>Using the Changes to suit staffing</a:t>
            </a:r>
            <a:endParaRPr lang="en-GB" dirty="0"/>
          </a:p>
        </p:txBody>
      </p:sp>
      <p:sp>
        <p:nvSpPr>
          <p:cNvPr id="3" name="Text Placeholder 2"/>
          <p:cNvSpPr>
            <a:spLocks noGrp="1"/>
          </p:cNvSpPr>
          <p:nvPr>
            <p:ph type="body" idx="1"/>
          </p:nvPr>
        </p:nvSpPr>
        <p:spPr>
          <a:xfrm>
            <a:off x="539996" y="1794898"/>
            <a:ext cx="6840313" cy="3124200"/>
          </a:xfrm>
        </p:spPr>
        <p:txBody>
          <a:bodyPr/>
          <a:lstStyle/>
          <a:p>
            <a:pPr marL="285750" indent="-285750">
              <a:lnSpc>
                <a:spcPct val="125000"/>
              </a:lnSpc>
              <a:buFont typeface="Arial" charset="0"/>
              <a:buChar char="•"/>
            </a:pPr>
            <a:r>
              <a:rPr lang="en-GB" dirty="0"/>
              <a:t>Lots of unit content is now generic to suit your local circumstances</a:t>
            </a:r>
          </a:p>
          <a:p>
            <a:pPr marL="285750" indent="-285750">
              <a:lnSpc>
                <a:spcPct val="125000"/>
              </a:lnSpc>
              <a:buFont typeface="Arial" charset="0"/>
              <a:buChar char="•"/>
            </a:pPr>
            <a:r>
              <a:rPr lang="en-GB" dirty="0"/>
              <a:t>Clear crossovers exist with units and other qualifications</a:t>
            </a:r>
          </a:p>
          <a:p>
            <a:pPr marL="285750" indent="-285750">
              <a:lnSpc>
                <a:spcPct val="125000"/>
              </a:lnSpc>
              <a:buFont typeface="Arial" charset="0"/>
              <a:buChar char="•"/>
            </a:pPr>
            <a:r>
              <a:rPr lang="en-GB" dirty="0"/>
              <a:t>Teaching and assessment team can be developed using  input from any area of vocational specialism</a:t>
            </a:r>
          </a:p>
          <a:p>
            <a:pPr marL="285750" indent="-285750">
              <a:lnSpc>
                <a:spcPct val="125000"/>
              </a:lnSpc>
              <a:buFont typeface="Arial" charset="0"/>
              <a:buChar char="•"/>
            </a:pPr>
            <a:r>
              <a:rPr lang="en-GB" dirty="0"/>
              <a:t>Teaching and Learning is most effective when teachers are knowledgeable and passionate</a:t>
            </a:r>
          </a:p>
          <a:p>
            <a:pPr marL="285750" indent="-285750">
              <a:lnSpc>
                <a:spcPct val="125000"/>
              </a:lnSpc>
              <a:buFont typeface="Arial" charset="0"/>
              <a:buChar char="•"/>
            </a:pPr>
            <a:r>
              <a:rPr lang="en-GB" dirty="0"/>
              <a:t>Should you base your programme around teachers availability?</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28</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3683812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40000" y="417600"/>
            <a:ext cx="5956050" cy="525375"/>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sz="3400" b="1" i="0" u="none" strike="noStrike" cap="none" dirty="0" smtClean="0">
                <a:solidFill>
                  <a:schemeClr val="dk2"/>
                </a:solidFill>
                <a:latin typeface="Times New Roman"/>
                <a:ea typeface="Times New Roman"/>
                <a:cs typeface="Times New Roman"/>
                <a:sym typeface="Times New Roman"/>
              </a:rPr>
              <a:t>Implications for Teaching</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351" name="Shape 351"/>
          <p:cNvSpPr txBox="1">
            <a:spLocks noGrp="1"/>
          </p:cNvSpPr>
          <p:nvPr>
            <p:ph type="body" idx="1"/>
          </p:nvPr>
        </p:nvSpPr>
        <p:spPr>
          <a:xfrm>
            <a:off x="790575" y="1943100"/>
            <a:ext cx="4257674" cy="3162300"/>
          </a:xfrm>
          <a:prstGeom prst="rect">
            <a:avLst/>
          </a:prstGeom>
          <a:noFill/>
          <a:ln>
            <a:noFill/>
          </a:ln>
        </p:spPr>
        <p:txBody>
          <a:bodyPr lIns="0" tIns="0" rIns="0" bIns="0" anchor="t" anchorCtr="0">
            <a:noAutofit/>
          </a:bodyPr>
          <a:lstStyle/>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r>
              <a:rPr lang="en-GB" sz="1400" b="0" i="0" u="none" strike="noStrike" cap="none" dirty="0" smtClean="0">
                <a:solidFill>
                  <a:srgbClr val="FFFFFF"/>
                </a:solidFill>
                <a:latin typeface="Arial"/>
                <a:ea typeface="Arial"/>
                <a:cs typeface="Arial"/>
                <a:sym typeface="Arial"/>
              </a:rPr>
              <a:t>Learner focused from Day 1</a:t>
            </a:r>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endParaRPr lang="en-GB" sz="1400" dirty="0"/>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r>
              <a:rPr lang="en-GB" sz="1400" dirty="0"/>
              <a:t>R</a:t>
            </a:r>
            <a:r>
              <a:rPr lang="en-GB" sz="1400" b="0" i="0" u="none" strike="noStrike" cap="none" dirty="0" smtClean="0">
                <a:solidFill>
                  <a:srgbClr val="FFFFFF"/>
                </a:solidFill>
                <a:latin typeface="Arial"/>
                <a:ea typeface="Arial"/>
                <a:cs typeface="Arial"/>
                <a:sym typeface="Arial"/>
              </a:rPr>
              <a:t>ooted in th</a:t>
            </a:r>
            <a:r>
              <a:rPr lang="en-GB" sz="1400" dirty="0" smtClean="0"/>
              <a:t>e ‘Real World’</a:t>
            </a:r>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endParaRPr lang="en-GB" sz="1400" b="0" i="0" u="none" strike="noStrike" cap="none" dirty="0">
              <a:solidFill>
                <a:srgbClr val="FFFFFF"/>
              </a:solidFill>
              <a:latin typeface="Arial"/>
              <a:ea typeface="Arial"/>
              <a:cs typeface="Arial"/>
              <a:sym typeface="Arial"/>
            </a:endParaRPr>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r>
              <a:rPr lang="en-GB" sz="1400" dirty="0" smtClean="0"/>
              <a:t>Engaging and interesting</a:t>
            </a:r>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endParaRPr lang="en-GB" sz="1400" b="0" i="0" u="none" strike="noStrike" cap="none" dirty="0">
              <a:solidFill>
                <a:srgbClr val="FFFFFF"/>
              </a:solidFill>
              <a:latin typeface="Arial"/>
              <a:ea typeface="Arial"/>
              <a:cs typeface="Arial"/>
              <a:sym typeface="Arial"/>
            </a:endParaRPr>
          </a:p>
          <a:p>
            <a:pPr marL="285750" marR="0" lvl="0" indent="-285750" algn="l" rtl="0">
              <a:lnSpc>
                <a:spcPct val="115384"/>
              </a:lnSpc>
              <a:spcBef>
                <a:spcPts val="0"/>
              </a:spcBef>
              <a:spcAft>
                <a:spcPts val="0"/>
              </a:spcAft>
              <a:buClr>
                <a:srgbClr val="FFFFFF"/>
              </a:buClr>
              <a:buSzPct val="25000"/>
              <a:buFont typeface="Arial" panose="020B0604020202020204" pitchFamily="34" charset="0"/>
              <a:buChar char="•"/>
            </a:pPr>
            <a:r>
              <a:rPr lang="en-GB" sz="1400" dirty="0" smtClean="0"/>
              <a:t>Reflective</a:t>
            </a:r>
            <a:endParaRPr lang="en-GB" sz="1400" b="0" i="0" u="none" strike="noStrike" cap="none" dirty="0">
              <a:solidFill>
                <a:srgbClr val="FFFFFF"/>
              </a:solidFill>
              <a:latin typeface="Arial"/>
              <a:ea typeface="Arial"/>
              <a:cs typeface="Arial"/>
              <a:sym typeface="Arial"/>
            </a:endParaRPr>
          </a:p>
        </p:txBody>
      </p:sp>
      <p:sp>
        <p:nvSpPr>
          <p:cNvPr id="352" name="Shape 352"/>
          <p:cNvSpPr>
            <a:spLocks noGrp="1"/>
          </p:cNvSpPr>
          <p:nvPr>
            <p:ph type="pic" idx="2"/>
          </p:nvPr>
        </p:nvSpPr>
        <p:spPr>
          <a:xfrm>
            <a:off x="5524500" y="1752600"/>
            <a:ext cx="3095999" cy="1571623"/>
          </a:xfrm>
          <a:prstGeom prst="rect">
            <a:avLst/>
          </a:prstGeom>
          <a:solidFill>
            <a:srgbClr val="BBBBBB"/>
          </a:solidFill>
          <a:ln>
            <a:noFill/>
          </a:ln>
        </p:spPr>
        <p:txBody>
          <a:bodyPr lIns="91425" tIns="91425" rIns="91425" bIns="91425" anchor="t" anchorCtr="0">
            <a:noAutofit/>
          </a:bodyPr>
          <a:lstStyle/>
          <a:p>
            <a:pPr lvl="0">
              <a:spcBef>
                <a:spcPts val="0"/>
              </a:spcBef>
              <a:buNone/>
            </a:pPr>
            <a:endParaRPr dirty="0"/>
          </a:p>
          <a:p>
            <a:pPr lvl="0">
              <a:spcBef>
                <a:spcPts val="0"/>
              </a:spcBef>
              <a:buNone/>
            </a:pPr>
            <a:endParaRPr dirty="0"/>
          </a:p>
          <a:p>
            <a:pPr lvl="0">
              <a:spcBef>
                <a:spcPts val="0"/>
              </a:spcBef>
              <a:buNone/>
            </a:pPr>
            <a:r>
              <a:rPr lang="en-GB" dirty="0"/>
              <a:t>Image placeholder</a:t>
            </a:r>
          </a:p>
        </p:txBody>
      </p:sp>
      <p:sp>
        <p:nvSpPr>
          <p:cNvPr id="353" name="Shape 353"/>
          <p:cNvSpPr txBox="1">
            <a:spLocks noGrp="1"/>
          </p:cNvSpPr>
          <p:nvPr>
            <p:ph type="body" idx="3"/>
          </p:nvPr>
        </p:nvSpPr>
        <p:spPr>
          <a:xfrm>
            <a:off x="5663789" y="3457573"/>
            <a:ext cx="2756310" cy="2390775"/>
          </a:xfrm>
          <a:prstGeom prst="rect">
            <a:avLst/>
          </a:prstGeom>
          <a:noFill/>
          <a:ln>
            <a:noFill/>
          </a:ln>
        </p:spPr>
        <p:txBody>
          <a:bodyPr lIns="0" tIns="0" rIns="0" bIns="0" anchor="t" anchorCtr="0">
            <a:noAutofit/>
          </a:bodyPr>
          <a:lstStyle/>
          <a:p>
            <a:pPr marL="0" marR="0" lvl="0" indent="0" algn="l" rtl="0">
              <a:lnSpc>
                <a:spcPct val="122222"/>
              </a:lnSpc>
              <a:spcBef>
                <a:spcPts val="0"/>
              </a:spcBef>
              <a:spcAft>
                <a:spcPts val="0"/>
              </a:spcAft>
              <a:buClr>
                <a:schemeClr val="lt2"/>
              </a:buClr>
              <a:buSzPct val="25000"/>
              <a:buFont typeface="Arial"/>
              <a:buNone/>
            </a:pPr>
            <a:r>
              <a:rPr lang="en-GB" sz="1400" b="0" i="0" u="none" strike="noStrike" cap="none" dirty="0" smtClean="0">
                <a:solidFill>
                  <a:schemeClr val="lt2"/>
                </a:solidFill>
                <a:latin typeface="Arial"/>
                <a:ea typeface="Arial"/>
                <a:cs typeface="Arial"/>
                <a:sym typeface="Arial"/>
              </a:rPr>
              <a:t>“You don’t learn to walk by following rules, you learn by doing and falling over”</a:t>
            </a:r>
          </a:p>
          <a:p>
            <a:pPr marL="0" marR="0" lvl="0" indent="0" algn="r" rtl="0">
              <a:lnSpc>
                <a:spcPct val="122222"/>
              </a:lnSpc>
              <a:spcBef>
                <a:spcPts val="0"/>
              </a:spcBef>
              <a:spcAft>
                <a:spcPts val="0"/>
              </a:spcAft>
              <a:buClr>
                <a:schemeClr val="lt2"/>
              </a:buClr>
              <a:buSzPct val="25000"/>
              <a:buFont typeface="Arial"/>
              <a:buNone/>
            </a:pPr>
            <a:r>
              <a:rPr lang="en-GB" sz="1400" b="0" dirty="0" smtClean="0"/>
              <a:t>Richard Branson</a:t>
            </a:r>
            <a:endParaRPr lang="en-GB" sz="1400" b="0" i="0" u="none" strike="noStrike" cap="none" dirty="0">
              <a:solidFill>
                <a:schemeClr val="lt2"/>
              </a:solidFill>
              <a:latin typeface="Arial"/>
              <a:ea typeface="Arial"/>
              <a:cs typeface="Arial"/>
              <a:sym typeface="Arial"/>
            </a:endParaRPr>
          </a:p>
        </p:txBody>
      </p:sp>
      <p:sp>
        <p:nvSpPr>
          <p:cNvPr id="354" name="Shape 354"/>
          <p:cNvSpPr txBox="1">
            <a:spLocks noGrp="1"/>
          </p:cNvSpPr>
          <p:nvPr>
            <p:ph type="body" idx="4"/>
          </p:nvPr>
        </p:nvSpPr>
        <p:spPr>
          <a:xfrm>
            <a:off x="542925" y="1076325"/>
            <a:ext cx="4381500" cy="40004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GB" sz="1500" b="1" i="0" u="none" strike="noStrike" cap="none" dirty="0" smtClean="0">
                <a:solidFill>
                  <a:schemeClr val="dk2"/>
                </a:solidFill>
                <a:latin typeface="Arial"/>
                <a:ea typeface="Arial"/>
                <a:cs typeface="Arial"/>
                <a:sym typeface="Arial"/>
              </a:rPr>
              <a:t>Successful Employability Programmes are:</a:t>
            </a:r>
            <a:endParaRPr lang="en-GB" sz="1500" b="1" i="0" u="none" strike="noStrike" cap="none" dirty="0">
              <a:solidFill>
                <a:schemeClr val="dk2"/>
              </a:solidFill>
              <a:latin typeface="Arial"/>
              <a:ea typeface="Arial"/>
              <a:cs typeface="Arial"/>
              <a:sym typeface="Arial"/>
            </a:endParaRPr>
          </a:p>
        </p:txBody>
      </p:sp>
      <p:sp>
        <p:nvSpPr>
          <p:cNvPr id="356" name="Shape 35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29</a:t>
            </a:fld>
            <a:endParaRPr lang="en-GB" sz="800" b="1">
              <a:solidFill>
                <a:schemeClr val="lt2"/>
              </a:solidFill>
              <a:latin typeface="Arial"/>
              <a:ea typeface="Arial"/>
              <a:cs typeface="Arial"/>
              <a:sym typeface="Arial"/>
            </a:endParaRPr>
          </a:p>
        </p:txBody>
      </p:sp>
      <p:sp>
        <p:nvSpPr>
          <p:cNvPr id="358" name="Shape 358"/>
          <p:cNvSpPr txBox="1"/>
          <p:nvPr/>
        </p:nvSpPr>
        <p:spPr>
          <a:xfrm>
            <a:off x="6271607" y="1838325"/>
            <a:ext cx="2247410" cy="230832"/>
          </a:xfrm>
          <a:prstGeom prst="rect">
            <a:avLst/>
          </a:prstGeom>
          <a:noFill/>
          <a:ln>
            <a:noFill/>
          </a:ln>
        </p:spPr>
        <p:txBody>
          <a:bodyPr lIns="0" tIns="0" rIns="0" bIns="0" anchor="t" anchorCtr="0">
            <a:noAutofit/>
          </a:bodyPr>
          <a:lstStyle/>
          <a:p>
            <a:pPr marL="0" marR="0" lvl="0" indent="0" algn="r" rtl="0">
              <a:lnSpc>
                <a:spcPct val="128571"/>
              </a:lnSpc>
              <a:spcBef>
                <a:spcPts val="0"/>
              </a:spcBef>
              <a:buSzPct val="25000"/>
              <a:buNone/>
            </a:pPr>
            <a:r>
              <a:rPr lang="en-GB" sz="700" dirty="0">
                <a:solidFill>
                  <a:srgbClr val="000000"/>
                </a:solidFill>
                <a:latin typeface="Arial"/>
                <a:ea typeface="Arial"/>
                <a:cs typeface="Arial"/>
                <a:sym typeface="Arial"/>
              </a:rPr>
              <a:t>Image by Photographer's Name (Credit in black type) or </a:t>
            </a:r>
          </a:p>
          <a:p>
            <a:pPr marL="0" marR="0" lvl="0" indent="0" algn="r" rtl="0">
              <a:lnSpc>
                <a:spcPct val="128571"/>
              </a:lnSpc>
              <a:spcBef>
                <a:spcPts val="0"/>
              </a:spcBef>
              <a:buSzPct val="25000"/>
              <a:buNone/>
            </a:pPr>
            <a:r>
              <a:rPr lang="en-GB" sz="700" dirty="0">
                <a:solidFill>
                  <a:srgbClr val="FFFFFF"/>
                </a:solidFill>
                <a:latin typeface="Arial"/>
                <a:ea typeface="Arial"/>
                <a:cs typeface="Arial"/>
                <a:sym typeface="Arial"/>
              </a:rPr>
              <a:t>Image by Photographer's Name (Credit in white type)</a:t>
            </a:r>
          </a:p>
        </p:txBody>
      </p:sp>
      <p:pic>
        <p:nvPicPr>
          <p:cNvPr id="13" name="Picture 12" descr="Image_HollyPowers_SouthAfrica_1.jpg"/>
          <p:cNvPicPr>
            <a:picLocks noChangeAspect="1"/>
          </p:cNvPicPr>
          <p:nvPr/>
        </p:nvPicPr>
        <p:blipFill>
          <a:blip r:embed="rId3"/>
          <a:stretch>
            <a:fillRect/>
          </a:stretch>
        </p:blipFill>
        <p:spPr>
          <a:xfrm>
            <a:off x="5508104" y="1772816"/>
            <a:ext cx="3096344" cy="1622814"/>
          </a:xfrm>
          <a:prstGeom prst="rect">
            <a:avLst/>
          </a:prstGeom>
        </p:spPr>
      </p:pic>
      <p:sp>
        <p:nvSpPr>
          <p:cNvPr id="12"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766423084"/>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2430000" y="2973600"/>
            <a:ext cx="4283999" cy="1043999"/>
          </a:xfrm>
          <a:prstGeom prst="rect">
            <a:avLst/>
          </a:prstGeom>
          <a:noFill/>
          <a:ln>
            <a:noFill/>
          </a:ln>
        </p:spPr>
        <p:txBody>
          <a:bodyPr lIns="0" tIns="0" rIns="0" bIns="0" anchor="ctr" anchorCtr="0">
            <a:noAutofit/>
          </a:bodyPr>
          <a:lstStyle/>
          <a:p>
            <a:pPr marL="0" marR="0" lvl="0" indent="0" algn="ctr" rtl="0">
              <a:lnSpc>
                <a:spcPct val="105882"/>
              </a:lnSpc>
              <a:spcBef>
                <a:spcPts val="0"/>
              </a:spcBef>
              <a:buClr>
                <a:schemeClr val="dk2"/>
              </a:buClr>
              <a:buSzPct val="25000"/>
              <a:buFont typeface="Times New Roman"/>
              <a:buNone/>
            </a:pPr>
            <a:r>
              <a:rPr lang="en-GB" dirty="0" smtClean="0"/>
              <a:t>Introduction</a:t>
            </a:r>
            <a:endParaRPr lang="en-GB" sz="3400" b="1" i="0" u="none" strike="noStrike" cap="none" dirty="0">
              <a:solidFill>
                <a:schemeClr val="dk2"/>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a:spLocks noChangeArrowheads="1"/>
          </p:cNvSpPr>
          <p:nvPr/>
        </p:nvSpPr>
        <p:spPr bwMode="auto">
          <a:xfrm>
            <a:off x="0" y="2886075"/>
            <a:ext cx="9144000" cy="1114425"/>
          </a:xfrm>
          <a:prstGeom prst="rect">
            <a:avLst/>
          </a:prstGeom>
          <a:gradFill rotWithShape="1">
            <a:gsLst>
              <a:gs pos="0">
                <a:srgbClr val="241F61">
                  <a:alpha val="0"/>
                </a:srgbClr>
              </a:gs>
              <a:gs pos="100000">
                <a:schemeClr val="accent1">
                  <a:alpha val="17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en-US" altLang="en-US" sz="1400"/>
          </a:p>
        </p:txBody>
      </p:sp>
      <p:sp>
        <p:nvSpPr>
          <p:cNvPr id="72" name="AutoShape 13"/>
          <p:cNvSpPr>
            <a:spLocks noChangeArrowheads="1"/>
          </p:cNvSpPr>
          <p:nvPr/>
        </p:nvSpPr>
        <p:spPr bwMode="auto">
          <a:xfrm>
            <a:off x="3940175" y="2560638"/>
            <a:ext cx="754063" cy="874712"/>
          </a:xfrm>
          <a:prstGeom prst="homePlate">
            <a:avLst>
              <a:gd name="adj" fmla="val 44208"/>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es-ES" altLang="en-US" sz="1400"/>
          </a:p>
        </p:txBody>
      </p:sp>
      <p:sp>
        <p:nvSpPr>
          <p:cNvPr id="73" name="AutoShape 13"/>
          <p:cNvSpPr>
            <a:spLocks noChangeArrowheads="1"/>
          </p:cNvSpPr>
          <p:nvPr/>
        </p:nvSpPr>
        <p:spPr bwMode="auto">
          <a:xfrm>
            <a:off x="6086475" y="2560638"/>
            <a:ext cx="754063" cy="874712"/>
          </a:xfrm>
          <a:prstGeom prst="homePlate">
            <a:avLst>
              <a:gd name="adj" fmla="val 44208"/>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es-ES" altLang="en-US" sz="1400"/>
          </a:p>
        </p:txBody>
      </p:sp>
      <p:sp>
        <p:nvSpPr>
          <p:cNvPr id="69" name="AutoShape 13"/>
          <p:cNvSpPr>
            <a:spLocks noChangeArrowheads="1"/>
          </p:cNvSpPr>
          <p:nvPr/>
        </p:nvSpPr>
        <p:spPr bwMode="auto">
          <a:xfrm>
            <a:off x="1731963" y="2560638"/>
            <a:ext cx="754062" cy="874712"/>
          </a:xfrm>
          <a:prstGeom prst="homePlate">
            <a:avLst>
              <a:gd name="adj" fmla="val 44208"/>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es-ES" altLang="en-US" sz="1400"/>
          </a:p>
        </p:txBody>
      </p:sp>
      <p:sp>
        <p:nvSpPr>
          <p:cNvPr id="189445" name="Title 1"/>
          <p:cNvSpPr>
            <a:spLocks noGrp="1"/>
          </p:cNvSpPr>
          <p:nvPr>
            <p:ph type="title" idx="4294967295"/>
          </p:nvPr>
        </p:nvSpPr>
        <p:spPr bwMode="auto">
          <a:xfrm>
            <a:off x="365125" y="395288"/>
            <a:ext cx="8229600" cy="900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solidFill>
                  <a:schemeClr val="bg2"/>
                </a:solidFill>
                <a:ea typeface="ＭＳ Ｐゴシック" panose="020B0600070205080204" pitchFamily="34" charset="-128"/>
              </a:rPr>
              <a:t>Building a Programme (Activity 2)</a:t>
            </a:r>
          </a:p>
        </p:txBody>
      </p:sp>
      <p:sp>
        <p:nvSpPr>
          <p:cNvPr id="189446" name="Slide Number Placeholder 3"/>
          <p:cNvSpPr txBox="1">
            <a:spLocks noGrp="1"/>
          </p:cNvSpPr>
          <p:nvPr/>
        </p:nvSpPr>
        <p:spPr bwMode="gray">
          <a:xfrm>
            <a:off x="152400" y="6545263"/>
            <a:ext cx="331788"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fld id="{C3BA6B05-9B4A-4D36-8261-C596B16ACAF8}" type="slidenum">
              <a:rPr lang="en-GB" altLang="en-US" sz="900">
                <a:solidFill>
                  <a:schemeClr val="bg1"/>
                </a:solidFill>
              </a:rPr>
              <a:pPr eaLnBrk="1" hangingPunct="1"/>
              <a:t>30</a:t>
            </a:fld>
            <a:endParaRPr lang="en-GB" altLang="en-US" sz="900">
              <a:solidFill>
                <a:schemeClr val="bg1"/>
              </a:solidFill>
            </a:endParaRPr>
          </a:p>
        </p:txBody>
      </p:sp>
      <p:sp>
        <p:nvSpPr>
          <p:cNvPr id="41" name="Donut 40"/>
          <p:cNvSpPr/>
          <p:nvPr/>
        </p:nvSpPr>
        <p:spPr bwMode="auto">
          <a:xfrm>
            <a:off x="303213" y="2133600"/>
            <a:ext cx="1774825" cy="1773238"/>
          </a:xfrm>
          <a:prstGeom prst="donut">
            <a:avLst>
              <a:gd name="adj" fmla="val 3162"/>
            </a:avLst>
          </a:prstGeom>
          <a:solidFill>
            <a:schemeClr val="accent1">
              <a:alpha val="13000"/>
            </a:schemeClr>
          </a:solidFill>
          <a:ln>
            <a:noFill/>
          </a:ln>
          <a:effectLst/>
        </p:spPr>
        <p:txBody>
          <a:bodyPr lIns="0" tIns="0" rIns="0" bIns="0"/>
          <a:lstStyle/>
          <a:p>
            <a:pPr>
              <a:spcBef>
                <a:spcPct val="50000"/>
              </a:spcBef>
              <a:defRPr/>
            </a:pPr>
            <a:endParaRPr lang="en-GB" sz="1400">
              <a:ea typeface="Arial" charset="0"/>
            </a:endParaRPr>
          </a:p>
        </p:txBody>
      </p:sp>
      <p:sp>
        <p:nvSpPr>
          <p:cNvPr id="42" name="Donut 41"/>
          <p:cNvSpPr/>
          <p:nvPr/>
        </p:nvSpPr>
        <p:spPr bwMode="auto">
          <a:xfrm>
            <a:off x="385763" y="2212975"/>
            <a:ext cx="1611312" cy="1612900"/>
          </a:xfrm>
          <a:prstGeom prst="donut">
            <a:avLst/>
          </a:prstGeom>
          <a:solidFill>
            <a:schemeClr val="accent1"/>
          </a:solidFill>
          <a:ln>
            <a:noFill/>
          </a:ln>
          <a:effectLst/>
        </p:spPr>
        <p:txBody>
          <a:bodyPr lIns="0" tIns="0" rIns="0" bIns="0"/>
          <a:lstStyle/>
          <a:p>
            <a:pPr>
              <a:spcBef>
                <a:spcPct val="50000"/>
              </a:spcBef>
              <a:defRPr/>
            </a:pPr>
            <a:endParaRPr lang="en-GB" sz="1400" dirty="0">
              <a:ea typeface="Arial" charset="0"/>
            </a:endParaRPr>
          </a:p>
        </p:txBody>
      </p:sp>
      <p:sp>
        <p:nvSpPr>
          <p:cNvPr id="43" name="Oval 4"/>
          <p:cNvSpPr>
            <a:spLocks noChangeArrowheads="1"/>
          </p:cNvSpPr>
          <p:nvPr/>
        </p:nvSpPr>
        <p:spPr bwMode="auto">
          <a:xfrm>
            <a:off x="422275" y="2251075"/>
            <a:ext cx="1538288" cy="1536700"/>
          </a:xfrm>
          <a:prstGeom prst="ellipse">
            <a:avLst/>
          </a:prstGeom>
          <a:solidFill>
            <a:schemeClr val="tx2"/>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US" sz="1400">
              <a:latin typeface="Verdana" charset="0"/>
              <a:ea typeface="ＭＳ Ｐゴシック" charset="0"/>
            </a:endParaRPr>
          </a:p>
        </p:txBody>
      </p:sp>
      <p:sp>
        <p:nvSpPr>
          <p:cNvPr id="44" name="Donut 43"/>
          <p:cNvSpPr/>
          <p:nvPr/>
        </p:nvSpPr>
        <p:spPr bwMode="auto">
          <a:xfrm>
            <a:off x="422275" y="2251075"/>
            <a:ext cx="1538288" cy="1536700"/>
          </a:xfrm>
          <a:prstGeom prst="donut">
            <a:avLst>
              <a:gd name="adj" fmla="val 5474"/>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45" name="Donut 44"/>
          <p:cNvSpPr/>
          <p:nvPr/>
        </p:nvSpPr>
        <p:spPr bwMode="auto">
          <a:xfrm>
            <a:off x="0" y="2348880"/>
            <a:ext cx="1774825" cy="1773238"/>
          </a:xfrm>
          <a:prstGeom prst="donut">
            <a:avLst>
              <a:gd name="adj" fmla="val 823"/>
            </a:avLst>
          </a:prstGeom>
          <a:solidFill>
            <a:schemeClr val="bg2">
              <a:alpha val="13000"/>
            </a:schemeClr>
          </a:solidFill>
          <a:ln>
            <a:noFill/>
          </a:ln>
          <a:effectLst/>
        </p:spPr>
        <p:txBody>
          <a:bodyPr lIns="0" tIns="0" rIns="0" bIns="0"/>
          <a:lstStyle/>
          <a:p>
            <a:pPr>
              <a:spcBef>
                <a:spcPct val="50000"/>
              </a:spcBef>
              <a:defRPr/>
            </a:pPr>
            <a:endParaRPr lang="en-GB" sz="1400">
              <a:ea typeface="Arial" charset="0"/>
            </a:endParaRPr>
          </a:p>
        </p:txBody>
      </p:sp>
      <p:sp>
        <p:nvSpPr>
          <p:cNvPr id="46" name="TextBox 45"/>
          <p:cNvSpPr txBox="1">
            <a:spLocks noChangeArrowheads="1"/>
          </p:cNvSpPr>
          <p:nvPr/>
        </p:nvSpPr>
        <p:spPr bwMode="auto">
          <a:xfrm>
            <a:off x="750888" y="2336800"/>
            <a:ext cx="7445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GB" altLang="en-US" sz="8000" b="1" dirty="0">
                <a:solidFill>
                  <a:srgbClr val="FFFFFF"/>
                </a:solidFill>
              </a:rPr>
              <a:t>1</a:t>
            </a:r>
          </a:p>
        </p:txBody>
      </p:sp>
      <p:sp>
        <p:nvSpPr>
          <p:cNvPr id="47" name="Donut 46"/>
          <p:cNvSpPr/>
          <p:nvPr/>
        </p:nvSpPr>
        <p:spPr bwMode="auto">
          <a:xfrm>
            <a:off x="422275" y="2251075"/>
            <a:ext cx="1538288" cy="1536700"/>
          </a:xfrm>
          <a:prstGeom prst="donut">
            <a:avLst>
              <a:gd name="adj" fmla="val 5474"/>
            </a:avLst>
          </a:prstGeom>
          <a:solidFill>
            <a:schemeClr val="accent1">
              <a:alpha val="13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GB" sz="1400" dirty="0">
              <a:solidFill>
                <a:schemeClr val="tx2"/>
              </a:solidFill>
              <a:ea typeface="Arial" charset="0"/>
            </a:endParaRPr>
          </a:p>
        </p:txBody>
      </p:sp>
      <p:sp>
        <p:nvSpPr>
          <p:cNvPr id="48" name="Donut 47"/>
          <p:cNvSpPr/>
          <p:nvPr/>
        </p:nvSpPr>
        <p:spPr bwMode="auto">
          <a:xfrm>
            <a:off x="2536825" y="2133600"/>
            <a:ext cx="1773238" cy="1773238"/>
          </a:xfrm>
          <a:prstGeom prst="donut">
            <a:avLst>
              <a:gd name="adj" fmla="val 3162"/>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49" name="Donut 48"/>
          <p:cNvSpPr/>
          <p:nvPr/>
        </p:nvSpPr>
        <p:spPr bwMode="auto">
          <a:xfrm>
            <a:off x="2617788" y="2212975"/>
            <a:ext cx="1612900" cy="1612900"/>
          </a:xfrm>
          <a:prstGeom prst="donut">
            <a:avLst/>
          </a:prstGeom>
          <a:solidFill>
            <a:schemeClr val="accent1"/>
          </a:solidFill>
          <a:ln>
            <a:noFill/>
          </a:ln>
          <a:effectLst/>
        </p:spPr>
        <p:txBody>
          <a:bodyPr lIns="0" tIns="0" rIns="0" bIns="0"/>
          <a:lstStyle/>
          <a:p>
            <a:pPr>
              <a:spcBef>
                <a:spcPct val="50000"/>
              </a:spcBef>
              <a:defRPr/>
            </a:pPr>
            <a:endParaRPr lang="en-GB" sz="1400">
              <a:ea typeface="Arial" charset="0"/>
            </a:endParaRPr>
          </a:p>
        </p:txBody>
      </p:sp>
      <p:sp>
        <p:nvSpPr>
          <p:cNvPr id="50" name="Oval 4"/>
          <p:cNvSpPr>
            <a:spLocks noChangeArrowheads="1"/>
          </p:cNvSpPr>
          <p:nvPr/>
        </p:nvSpPr>
        <p:spPr bwMode="auto">
          <a:xfrm>
            <a:off x="2655888" y="2251075"/>
            <a:ext cx="1536700" cy="1536700"/>
          </a:xfrm>
          <a:prstGeom prst="ellipse">
            <a:avLst/>
          </a:prstGeom>
          <a:solidFill>
            <a:schemeClr val="bg2"/>
          </a:solidFill>
          <a:ln w="9525">
            <a:noFill/>
            <a:round/>
            <a:headEnd/>
            <a:tailEnd/>
          </a:ln>
        </p:spPr>
        <p:txBody>
          <a:bodyPr lIns="0" tIns="0" rIns="0" bIns="0"/>
          <a:lstStyle/>
          <a:p>
            <a:pPr>
              <a:spcBef>
                <a:spcPct val="50000"/>
              </a:spcBef>
              <a:defRPr/>
            </a:pPr>
            <a:endParaRPr lang="en-US" sz="1400">
              <a:latin typeface="Verdana" charset="0"/>
              <a:ea typeface="ＭＳ Ｐゴシック" charset="0"/>
            </a:endParaRPr>
          </a:p>
        </p:txBody>
      </p:sp>
      <p:sp>
        <p:nvSpPr>
          <p:cNvPr id="51" name="Donut 50"/>
          <p:cNvSpPr/>
          <p:nvPr/>
        </p:nvSpPr>
        <p:spPr bwMode="auto">
          <a:xfrm>
            <a:off x="2655888" y="2251075"/>
            <a:ext cx="1536700" cy="1536700"/>
          </a:xfrm>
          <a:prstGeom prst="donut">
            <a:avLst>
              <a:gd name="adj" fmla="val 5474"/>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52" name="Donut 51"/>
          <p:cNvSpPr/>
          <p:nvPr/>
        </p:nvSpPr>
        <p:spPr bwMode="auto">
          <a:xfrm>
            <a:off x="2536825" y="2133600"/>
            <a:ext cx="1773238" cy="1773238"/>
          </a:xfrm>
          <a:prstGeom prst="donut">
            <a:avLst>
              <a:gd name="adj" fmla="val 823"/>
            </a:avLst>
          </a:prstGeom>
          <a:solidFill>
            <a:schemeClr val="accent1">
              <a:alpha val="13000"/>
            </a:schemeClr>
          </a:solidFill>
          <a:ln>
            <a:noFill/>
          </a:ln>
          <a:effectLst/>
        </p:spPr>
        <p:txBody>
          <a:bodyPr lIns="0" tIns="0" rIns="0" bIns="0"/>
          <a:lstStyle/>
          <a:p>
            <a:pPr>
              <a:spcBef>
                <a:spcPct val="50000"/>
              </a:spcBef>
              <a:defRPr/>
            </a:pPr>
            <a:endParaRPr lang="en-GB" sz="1400">
              <a:ea typeface="Arial" charset="0"/>
            </a:endParaRPr>
          </a:p>
        </p:txBody>
      </p:sp>
      <p:sp>
        <p:nvSpPr>
          <p:cNvPr id="53" name="TextBox 52"/>
          <p:cNvSpPr txBox="1">
            <a:spLocks noChangeArrowheads="1"/>
          </p:cNvSpPr>
          <p:nvPr/>
        </p:nvSpPr>
        <p:spPr bwMode="auto">
          <a:xfrm>
            <a:off x="2984500" y="2336800"/>
            <a:ext cx="742950" cy="1323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GB" altLang="en-US" sz="8000" b="1" dirty="0">
                <a:solidFill>
                  <a:srgbClr val="FFFFFF"/>
                </a:solidFill>
              </a:rPr>
              <a:t>2</a:t>
            </a:r>
          </a:p>
        </p:txBody>
      </p:sp>
      <p:sp>
        <p:nvSpPr>
          <p:cNvPr id="54" name="Donut 53"/>
          <p:cNvSpPr/>
          <p:nvPr/>
        </p:nvSpPr>
        <p:spPr bwMode="auto">
          <a:xfrm>
            <a:off x="2655888" y="2251075"/>
            <a:ext cx="1536700" cy="1536700"/>
          </a:xfrm>
          <a:prstGeom prst="donut">
            <a:avLst>
              <a:gd name="adj" fmla="val 5474"/>
            </a:avLst>
          </a:prstGeom>
          <a:solidFill>
            <a:schemeClr val="accent1">
              <a:alpha val="13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GB" sz="1400" dirty="0">
              <a:ea typeface="Arial" charset="0"/>
            </a:endParaRPr>
          </a:p>
        </p:txBody>
      </p:sp>
      <p:sp>
        <p:nvSpPr>
          <p:cNvPr id="55" name="Donut 54"/>
          <p:cNvSpPr/>
          <p:nvPr/>
        </p:nvSpPr>
        <p:spPr bwMode="auto">
          <a:xfrm>
            <a:off x="4725988" y="2133600"/>
            <a:ext cx="1773237" cy="1773238"/>
          </a:xfrm>
          <a:prstGeom prst="donut">
            <a:avLst>
              <a:gd name="adj" fmla="val 3162"/>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56" name="Donut 55"/>
          <p:cNvSpPr/>
          <p:nvPr/>
        </p:nvSpPr>
        <p:spPr bwMode="auto">
          <a:xfrm>
            <a:off x="4808538" y="2212975"/>
            <a:ext cx="1611312" cy="1612900"/>
          </a:xfrm>
          <a:prstGeom prst="donut">
            <a:avLst/>
          </a:prstGeom>
          <a:solidFill>
            <a:schemeClr val="tx2"/>
          </a:solidFill>
          <a:ln>
            <a:solidFill>
              <a:schemeClr val="tx2"/>
            </a:solidFill>
          </a:ln>
          <a:effectLst/>
        </p:spPr>
        <p:txBody>
          <a:bodyPr lIns="0" tIns="0" rIns="0" bIns="0"/>
          <a:lstStyle/>
          <a:p>
            <a:pPr>
              <a:spcBef>
                <a:spcPct val="50000"/>
              </a:spcBef>
              <a:defRPr/>
            </a:pPr>
            <a:endParaRPr lang="en-GB" sz="1400">
              <a:ea typeface="Arial" charset="0"/>
            </a:endParaRPr>
          </a:p>
        </p:txBody>
      </p:sp>
      <p:sp>
        <p:nvSpPr>
          <p:cNvPr id="57" name="Oval 4"/>
          <p:cNvSpPr>
            <a:spLocks noChangeArrowheads="1"/>
          </p:cNvSpPr>
          <p:nvPr/>
        </p:nvSpPr>
        <p:spPr bwMode="auto">
          <a:xfrm>
            <a:off x="4932040" y="2276872"/>
            <a:ext cx="1538288" cy="1536700"/>
          </a:xfrm>
          <a:prstGeom prst="ellipse">
            <a:avLst/>
          </a:prstGeom>
          <a:solidFill>
            <a:schemeClr val="tx2"/>
          </a:solidFill>
          <a:ln w="9525">
            <a:noFill/>
            <a:round/>
            <a:headEnd/>
            <a:tailEnd/>
          </a:ln>
        </p:spPr>
        <p:txBody>
          <a:bodyPr lIns="0" tIns="0" rIns="0" bIns="0"/>
          <a:lstStyle/>
          <a:p>
            <a:pPr>
              <a:spcBef>
                <a:spcPct val="50000"/>
              </a:spcBef>
              <a:defRPr/>
            </a:pPr>
            <a:endParaRPr lang="en-US" sz="1400">
              <a:latin typeface="Verdana" charset="0"/>
              <a:ea typeface="ＭＳ Ｐゴシック" charset="0"/>
            </a:endParaRPr>
          </a:p>
        </p:txBody>
      </p:sp>
      <p:sp>
        <p:nvSpPr>
          <p:cNvPr id="58" name="Donut 57"/>
          <p:cNvSpPr/>
          <p:nvPr/>
        </p:nvSpPr>
        <p:spPr bwMode="auto">
          <a:xfrm>
            <a:off x="4845050" y="2251075"/>
            <a:ext cx="1538288" cy="1536700"/>
          </a:xfrm>
          <a:prstGeom prst="donut">
            <a:avLst>
              <a:gd name="adj" fmla="val 5474"/>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59" name="Donut 58"/>
          <p:cNvSpPr/>
          <p:nvPr/>
        </p:nvSpPr>
        <p:spPr bwMode="auto">
          <a:xfrm>
            <a:off x="4725988" y="2133600"/>
            <a:ext cx="1773237" cy="1773238"/>
          </a:xfrm>
          <a:prstGeom prst="donut">
            <a:avLst>
              <a:gd name="adj" fmla="val 823"/>
            </a:avLst>
          </a:prstGeom>
          <a:solidFill>
            <a:schemeClr val="accent1">
              <a:alpha val="13000"/>
            </a:schemeClr>
          </a:solidFill>
          <a:ln>
            <a:noFill/>
          </a:ln>
          <a:effectLst/>
        </p:spPr>
        <p:txBody>
          <a:bodyPr lIns="0" tIns="0" rIns="0" bIns="0"/>
          <a:lstStyle/>
          <a:p>
            <a:pPr>
              <a:spcBef>
                <a:spcPct val="50000"/>
              </a:spcBef>
              <a:defRPr/>
            </a:pPr>
            <a:endParaRPr lang="en-GB" sz="1400">
              <a:ea typeface="Arial" charset="0"/>
            </a:endParaRPr>
          </a:p>
        </p:txBody>
      </p:sp>
      <p:sp>
        <p:nvSpPr>
          <p:cNvPr id="60" name="TextBox 59"/>
          <p:cNvSpPr txBox="1">
            <a:spLocks noChangeArrowheads="1"/>
          </p:cNvSpPr>
          <p:nvPr/>
        </p:nvSpPr>
        <p:spPr bwMode="auto">
          <a:xfrm>
            <a:off x="5173663" y="2336800"/>
            <a:ext cx="7445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GB" altLang="en-US" sz="8000" b="1" dirty="0">
                <a:solidFill>
                  <a:srgbClr val="FFFFFF"/>
                </a:solidFill>
              </a:rPr>
              <a:t>3</a:t>
            </a:r>
          </a:p>
        </p:txBody>
      </p:sp>
      <p:sp>
        <p:nvSpPr>
          <p:cNvPr id="61" name="Donut 60"/>
          <p:cNvSpPr/>
          <p:nvPr/>
        </p:nvSpPr>
        <p:spPr bwMode="auto">
          <a:xfrm>
            <a:off x="4845050" y="2251075"/>
            <a:ext cx="1538288" cy="1536700"/>
          </a:xfrm>
          <a:prstGeom prst="donut">
            <a:avLst>
              <a:gd name="adj" fmla="val 5474"/>
            </a:avLst>
          </a:prstGeom>
          <a:solidFill>
            <a:schemeClr val="tx2">
              <a:alpha val="13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GB" sz="1400">
              <a:ea typeface="Arial" charset="0"/>
            </a:endParaRPr>
          </a:p>
        </p:txBody>
      </p:sp>
      <p:sp>
        <p:nvSpPr>
          <p:cNvPr id="62" name="Donut 61"/>
          <p:cNvSpPr/>
          <p:nvPr/>
        </p:nvSpPr>
        <p:spPr bwMode="auto">
          <a:xfrm>
            <a:off x="6897688" y="2133600"/>
            <a:ext cx="1774825" cy="1773238"/>
          </a:xfrm>
          <a:prstGeom prst="donut">
            <a:avLst>
              <a:gd name="adj" fmla="val 3162"/>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63" name="Donut 62"/>
          <p:cNvSpPr/>
          <p:nvPr/>
        </p:nvSpPr>
        <p:spPr bwMode="auto">
          <a:xfrm>
            <a:off x="6980238" y="2212975"/>
            <a:ext cx="1611312" cy="1612900"/>
          </a:xfrm>
          <a:prstGeom prst="donut">
            <a:avLst/>
          </a:prstGeom>
          <a:solidFill>
            <a:schemeClr val="accent1"/>
          </a:solidFill>
          <a:ln>
            <a:noFill/>
          </a:ln>
          <a:effectLst/>
        </p:spPr>
        <p:txBody>
          <a:bodyPr lIns="0" tIns="0" rIns="0" bIns="0"/>
          <a:lstStyle/>
          <a:p>
            <a:pPr>
              <a:spcBef>
                <a:spcPct val="50000"/>
              </a:spcBef>
              <a:defRPr/>
            </a:pPr>
            <a:endParaRPr lang="en-GB" sz="1400">
              <a:ea typeface="Arial" charset="0"/>
            </a:endParaRPr>
          </a:p>
        </p:txBody>
      </p:sp>
      <p:sp>
        <p:nvSpPr>
          <p:cNvPr id="64" name="Oval 4"/>
          <p:cNvSpPr>
            <a:spLocks noChangeArrowheads="1"/>
          </p:cNvSpPr>
          <p:nvPr/>
        </p:nvSpPr>
        <p:spPr bwMode="auto">
          <a:xfrm>
            <a:off x="7016750" y="2251075"/>
            <a:ext cx="1538288" cy="1536700"/>
          </a:xfrm>
          <a:prstGeom prst="ellipse">
            <a:avLst/>
          </a:prstGeom>
          <a:solidFill>
            <a:schemeClr val="bg2"/>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US" sz="1400">
              <a:latin typeface="Verdana" charset="0"/>
              <a:ea typeface="ＭＳ Ｐゴシック" charset="0"/>
            </a:endParaRPr>
          </a:p>
        </p:txBody>
      </p:sp>
      <p:sp>
        <p:nvSpPr>
          <p:cNvPr id="65" name="Donut 64"/>
          <p:cNvSpPr/>
          <p:nvPr/>
        </p:nvSpPr>
        <p:spPr bwMode="auto">
          <a:xfrm>
            <a:off x="7016750" y="2251075"/>
            <a:ext cx="1538288" cy="1536700"/>
          </a:xfrm>
          <a:prstGeom prst="donut">
            <a:avLst>
              <a:gd name="adj" fmla="val 5474"/>
            </a:avLst>
          </a:prstGeom>
          <a:solidFill>
            <a:srgbClr val="241F61">
              <a:alpha val="13000"/>
            </a:srgbClr>
          </a:solidFill>
          <a:ln>
            <a:noFill/>
          </a:ln>
          <a:effectLst/>
        </p:spPr>
        <p:txBody>
          <a:bodyPr lIns="0" tIns="0" rIns="0" bIns="0"/>
          <a:lstStyle/>
          <a:p>
            <a:pPr>
              <a:spcBef>
                <a:spcPct val="50000"/>
              </a:spcBef>
              <a:defRPr/>
            </a:pPr>
            <a:endParaRPr lang="en-GB" sz="1400">
              <a:ea typeface="Arial" charset="0"/>
            </a:endParaRPr>
          </a:p>
        </p:txBody>
      </p:sp>
      <p:sp>
        <p:nvSpPr>
          <p:cNvPr id="66" name="Donut 65"/>
          <p:cNvSpPr/>
          <p:nvPr/>
        </p:nvSpPr>
        <p:spPr bwMode="auto">
          <a:xfrm>
            <a:off x="6897688" y="2133600"/>
            <a:ext cx="1774825" cy="1773238"/>
          </a:xfrm>
          <a:prstGeom prst="donut">
            <a:avLst>
              <a:gd name="adj" fmla="val 823"/>
            </a:avLst>
          </a:prstGeom>
          <a:solidFill>
            <a:schemeClr val="accent1">
              <a:alpha val="13000"/>
            </a:schemeClr>
          </a:solidFill>
          <a:ln>
            <a:noFill/>
          </a:ln>
          <a:effectLst/>
        </p:spPr>
        <p:txBody>
          <a:bodyPr lIns="0" tIns="0" rIns="0" bIns="0"/>
          <a:lstStyle/>
          <a:p>
            <a:pPr>
              <a:spcBef>
                <a:spcPct val="50000"/>
              </a:spcBef>
              <a:defRPr/>
            </a:pPr>
            <a:endParaRPr lang="en-GB" sz="1400">
              <a:ea typeface="Arial" charset="0"/>
            </a:endParaRPr>
          </a:p>
        </p:txBody>
      </p:sp>
      <p:sp>
        <p:nvSpPr>
          <p:cNvPr id="67" name="TextBox 66"/>
          <p:cNvSpPr txBox="1">
            <a:spLocks noChangeArrowheads="1"/>
          </p:cNvSpPr>
          <p:nvPr/>
        </p:nvSpPr>
        <p:spPr bwMode="auto">
          <a:xfrm>
            <a:off x="7345363" y="2336800"/>
            <a:ext cx="7445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GB" altLang="en-US" sz="8000" b="1" dirty="0">
                <a:solidFill>
                  <a:srgbClr val="FFFFFF"/>
                </a:solidFill>
              </a:rPr>
              <a:t>4</a:t>
            </a:r>
          </a:p>
        </p:txBody>
      </p:sp>
      <p:sp>
        <p:nvSpPr>
          <p:cNvPr id="68" name="Donut 67"/>
          <p:cNvSpPr/>
          <p:nvPr/>
        </p:nvSpPr>
        <p:spPr bwMode="auto">
          <a:xfrm>
            <a:off x="7016750" y="2251075"/>
            <a:ext cx="1538288" cy="1536700"/>
          </a:xfrm>
          <a:prstGeom prst="donut">
            <a:avLst>
              <a:gd name="adj" fmla="val 5474"/>
            </a:avLst>
          </a:prstGeom>
          <a:solidFill>
            <a:schemeClr val="accent1">
              <a:alpha val="13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spcBef>
                <a:spcPct val="50000"/>
              </a:spcBef>
              <a:defRPr/>
            </a:pPr>
            <a:endParaRPr lang="en-GB" sz="1400">
              <a:ea typeface="Arial" charset="0"/>
            </a:endParaRPr>
          </a:p>
        </p:txBody>
      </p:sp>
      <p:sp>
        <p:nvSpPr>
          <p:cNvPr id="74" name="Rectangle 73"/>
          <p:cNvSpPr>
            <a:spLocks noChangeArrowheads="1"/>
          </p:cNvSpPr>
          <p:nvPr/>
        </p:nvSpPr>
        <p:spPr bwMode="auto">
          <a:xfrm>
            <a:off x="68263" y="3986213"/>
            <a:ext cx="2266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pPr>
            <a:r>
              <a:rPr lang="en-GB" altLang="en-US" sz="1600" b="1" dirty="0">
                <a:solidFill>
                  <a:schemeClr val="tx2"/>
                </a:solidFill>
              </a:rPr>
              <a:t>What are the aims for your learners?</a:t>
            </a:r>
          </a:p>
        </p:txBody>
      </p:sp>
      <p:sp>
        <p:nvSpPr>
          <p:cNvPr id="75" name="Rectangle 74"/>
          <p:cNvSpPr>
            <a:spLocks noChangeArrowheads="1"/>
          </p:cNvSpPr>
          <p:nvPr/>
        </p:nvSpPr>
        <p:spPr bwMode="auto">
          <a:xfrm>
            <a:off x="2289175" y="3986213"/>
            <a:ext cx="2266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pPr>
            <a:r>
              <a:rPr lang="en-GB" altLang="en-US" sz="1600" b="1" dirty="0">
                <a:solidFill>
                  <a:schemeClr val="bg2"/>
                </a:solidFill>
              </a:rPr>
              <a:t>What areas of Employability do you need to consider to meet these aims?</a:t>
            </a:r>
          </a:p>
        </p:txBody>
      </p:sp>
      <p:sp>
        <p:nvSpPr>
          <p:cNvPr id="76" name="Rectangle 75"/>
          <p:cNvSpPr>
            <a:spLocks noChangeArrowheads="1"/>
          </p:cNvSpPr>
          <p:nvPr/>
        </p:nvSpPr>
        <p:spPr bwMode="auto">
          <a:xfrm>
            <a:off x="4503738" y="3986213"/>
            <a:ext cx="22669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pPr>
            <a:r>
              <a:rPr lang="en-GB" altLang="en-US" sz="1600" b="1" dirty="0">
                <a:solidFill>
                  <a:schemeClr val="tx2"/>
                </a:solidFill>
              </a:rPr>
              <a:t>How long have you got to deliver, including mop-ups?</a:t>
            </a:r>
          </a:p>
        </p:txBody>
      </p:sp>
      <p:sp>
        <p:nvSpPr>
          <p:cNvPr id="77" name="Rectangle 76"/>
          <p:cNvSpPr>
            <a:spLocks noChangeArrowheads="1"/>
          </p:cNvSpPr>
          <p:nvPr/>
        </p:nvSpPr>
        <p:spPr bwMode="auto">
          <a:xfrm>
            <a:off x="6686550" y="3986213"/>
            <a:ext cx="2266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pPr>
            <a:r>
              <a:rPr lang="en-GB" altLang="en-US" sz="1600" b="1" dirty="0">
                <a:solidFill>
                  <a:schemeClr val="bg2"/>
                </a:solidFill>
              </a:rPr>
              <a:t>What opportunities exist to do more?</a:t>
            </a:r>
          </a:p>
        </p:txBody>
      </p:sp>
      <p:sp>
        <p:nvSpPr>
          <p:cNvPr id="70"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
        <p:nvSpPr>
          <p:cNvPr id="71" name="Slide Number Placeholder 5"/>
          <p:cNvSpPr>
            <a:spLocks noGrp="1"/>
          </p:cNvSpPr>
          <p:nvPr>
            <p:ph type="sldNum" idx="12"/>
          </p:nvPr>
        </p:nvSpPr>
        <p:spPr>
          <a:xfrm>
            <a:off x="8497764" y="6489578"/>
            <a:ext cx="433137" cy="125533"/>
          </a:xfrm>
        </p:spPr>
        <p:txBody>
          <a:bodyPr/>
          <a:lstStyle/>
          <a:p>
            <a:pPr marL="0" marR="0" lvl="0" indent="0" algn="l" rtl="0">
              <a:spcBef>
                <a:spcPts val="0"/>
              </a:spcBef>
              <a:buSzPct val="25000"/>
              <a:buNone/>
            </a:pPr>
            <a:r>
              <a:rPr lang="en-GB" sz="800" b="1" dirty="0" smtClean="0">
                <a:solidFill>
                  <a:schemeClr val="lt2"/>
                </a:solidFill>
              </a:rPr>
              <a:t>30</a:t>
            </a:r>
            <a:endParaRPr lang="en-GB" sz="800" b="1"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539499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500"/>
                                        <p:tgtEl>
                                          <p:spTgt spid="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1000"/>
                                        <p:tgtEl>
                                          <p:spTgt spid="78"/>
                                        </p:tgtEl>
                                      </p:cBhvr>
                                    </p:animEffect>
                                    <p:anim calcmode="lin" valueType="num">
                                      <p:cBhvr>
                                        <p:cTn id="11" dur="1000" fill="hold"/>
                                        <p:tgtEl>
                                          <p:spTgt spid="78"/>
                                        </p:tgtEl>
                                        <p:attrNameLst>
                                          <p:attrName>ppt_x</p:attrName>
                                        </p:attrNameLst>
                                      </p:cBhvr>
                                      <p:tavLst>
                                        <p:tav tm="0">
                                          <p:val>
                                            <p:strVal val="#ppt_x"/>
                                          </p:val>
                                        </p:tav>
                                        <p:tav tm="100000">
                                          <p:val>
                                            <p:strVal val="#ppt_x"/>
                                          </p:val>
                                        </p:tav>
                                      </p:tavLst>
                                    </p:anim>
                                    <p:anim calcmode="lin" valueType="num">
                                      <p:cBhvr>
                                        <p:cTn id="12" dur="1000" fill="hold"/>
                                        <p:tgtEl>
                                          <p:spTgt spid="78"/>
                                        </p:tgtEl>
                                        <p:attrNameLst>
                                          <p:attrName>ppt_y</p:attrName>
                                        </p:attrNameLst>
                                      </p:cBhvr>
                                      <p:tavLst>
                                        <p:tav tm="0">
                                          <p:val>
                                            <p:strVal val="#ppt_y-.1"/>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strVal val="4*#ppt_w"/>
                                          </p:val>
                                        </p:tav>
                                        <p:tav tm="100000">
                                          <p:val>
                                            <p:strVal val="#ppt_w"/>
                                          </p:val>
                                        </p:tav>
                                      </p:tavLst>
                                    </p:anim>
                                    <p:anim calcmode="lin" valueType="num">
                                      <p:cBhvr>
                                        <p:cTn id="16" dur="1000" fill="hold"/>
                                        <p:tgtEl>
                                          <p:spTgt spid="41"/>
                                        </p:tgtEl>
                                        <p:attrNameLst>
                                          <p:attrName>ppt_h</p:attrName>
                                        </p:attrNameLst>
                                      </p:cBhvr>
                                      <p:tavLst>
                                        <p:tav tm="0">
                                          <p:val>
                                            <p:strVal val="4*#ppt_h"/>
                                          </p:val>
                                        </p:tav>
                                        <p:tav tm="100000">
                                          <p:val>
                                            <p:strVal val="#ppt_h"/>
                                          </p:val>
                                        </p:tav>
                                      </p:tavLst>
                                    </p:anim>
                                  </p:childTnLst>
                                </p:cTn>
                              </p:par>
                              <p:par>
                                <p:cTn id="17" presetID="53"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ircle(out)">
                                      <p:cBhvr>
                                        <p:cTn id="24" dur="1000"/>
                                        <p:tgtEl>
                                          <p:spTgt spid="43"/>
                                        </p:tgtEl>
                                      </p:cBhvr>
                                    </p:animEffect>
                                  </p:childTnLst>
                                </p:cTn>
                              </p:par>
                              <p:par>
                                <p:cTn id="25" presetID="21" presetClass="entr" presetSubtype="1"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heel(1)">
                                      <p:cBhvr>
                                        <p:cTn id="27" dur="1000"/>
                                        <p:tgtEl>
                                          <p:spTgt spid="44"/>
                                        </p:tgtEl>
                                      </p:cBhvr>
                                    </p:animEffect>
                                  </p:childTnLst>
                                </p:cTn>
                              </p:par>
                              <p:par>
                                <p:cTn id="28" presetID="6" presetClass="emph" presetSubtype="0" fill="hold" nodeType="withEffect">
                                  <p:stCondLst>
                                    <p:cond delay="0"/>
                                  </p:stCondLst>
                                  <p:childTnLst>
                                    <p:animScale>
                                      <p:cBhvr>
                                        <p:cTn id="29" dur="2000" fill="hold"/>
                                        <p:tgtEl>
                                          <p:spTgt spid="44"/>
                                        </p:tgtEl>
                                      </p:cBhvr>
                                      <p:by x="150000" y="150000"/>
                                    </p:animScale>
                                  </p:childTnLst>
                                </p:cTn>
                              </p:par>
                              <p:par>
                                <p:cTn id="30" presetID="10" presetClass="exit" presetSubtype="0" fill="hold" nodeType="withEffect">
                                  <p:stCondLst>
                                    <p:cond delay="0"/>
                                  </p:stCondLst>
                                  <p:childTnLst>
                                    <p:animEffect transition="out" filter="fade">
                                      <p:cBhvr>
                                        <p:cTn id="31" dur="2000"/>
                                        <p:tgtEl>
                                          <p:spTgt spid="44"/>
                                        </p:tgtEl>
                                      </p:cBhvr>
                                    </p:animEffect>
                                    <p:set>
                                      <p:cBhvr>
                                        <p:cTn id="32" dur="1" fill="hold">
                                          <p:stCondLst>
                                            <p:cond delay="1999"/>
                                          </p:stCondLst>
                                        </p:cTn>
                                        <p:tgtEl>
                                          <p:spTgt spid="4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childTnLst>
                                </p:cTn>
                              </p:par>
                              <p:par>
                                <p:cTn id="39" presetID="42" presetClass="entr" presetSubtype="0" fill="hold" grpId="0" nodeType="withEffect">
                                  <p:stCondLst>
                                    <p:cond delay="100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1000"/>
                                        <p:tgtEl>
                                          <p:spTgt spid="74"/>
                                        </p:tgtEl>
                                      </p:cBhvr>
                                    </p:animEffect>
                                    <p:anim calcmode="lin" valueType="num">
                                      <p:cBhvr>
                                        <p:cTn id="42" dur="1000" fill="hold"/>
                                        <p:tgtEl>
                                          <p:spTgt spid="74"/>
                                        </p:tgtEl>
                                        <p:attrNameLst>
                                          <p:attrName>ppt_x</p:attrName>
                                        </p:attrNameLst>
                                      </p:cBhvr>
                                      <p:tavLst>
                                        <p:tav tm="0">
                                          <p:val>
                                            <p:strVal val="#ppt_x"/>
                                          </p:val>
                                        </p:tav>
                                        <p:tav tm="100000">
                                          <p:val>
                                            <p:strVal val="#ppt_x"/>
                                          </p:val>
                                        </p:tav>
                                      </p:tavLst>
                                    </p:anim>
                                    <p:anim calcmode="lin" valueType="num">
                                      <p:cBhvr>
                                        <p:cTn id="43" dur="1000" fill="hold"/>
                                        <p:tgtEl>
                                          <p:spTgt spid="74"/>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2000"/>
                            </p:stCondLst>
                            <p:childTnLst>
                              <p:par>
                                <p:cTn id="45" presetID="12" presetClass="entr" presetSubtype="8"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slide(fromLeft)">
                                      <p:cBhvr>
                                        <p:cTn id="47" dur="500"/>
                                        <p:tgtEl>
                                          <p:spTgt spid="69"/>
                                        </p:tgtEl>
                                      </p:cBhvr>
                                    </p:animEffect>
                                  </p:childTnLst>
                                </p:cTn>
                              </p:par>
                            </p:childTnLst>
                          </p:cTn>
                        </p:par>
                        <p:par>
                          <p:cTn id="48" fill="hold" nodeType="afterGroup">
                            <p:stCondLst>
                              <p:cond delay="2500"/>
                            </p:stCondLst>
                            <p:childTnLst>
                              <p:par>
                                <p:cTn id="49" presetID="21" presetClass="entr" presetSubtype="1"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heel(1)">
                                      <p:cBhvr>
                                        <p:cTn id="51" dur="500"/>
                                        <p:tgtEl>
                                          <p:spTgt spid="52"/>
                                        </p:tgtEl>
                                      </p:cBhvr>
                                    </p:animEffect>
                                  </p:childTnLst>
                                </p:cTn>
                              </p:par>
                              <p:par>
                                <p:cTn id="52" presetID="23" presetClass="entr" presetSubtype="32"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1000" fill="hold"/>
                                        <p:tgtEl>
                                          <p:spTgt spid="48"/>
                                        </p:tgtEl>
                                        <p:attrNameLst>
                                          <p:attrName>ppt_w</p:attrName>
                                        </p:attrNameLst>
                                      </p:cBhvr>
                                      <p:tavLst>
                                        <p:tav tm="0">
                                          <p:val>
                                            <p:strVal val="4*#ppt_w"/>
                                          </p:val>
                                        </p:tav>
                                        <p:tav tm="100000">
                                          <p:val>
                                            <p:strVal val="#ppt_w"/>
                                          </p:val>
                                        </p:tav>
                                      </p:tavLst>
                                    </p:anim>
                                    <p:anim calcmode="lin" valueType="num">
                                      <p:cBhvr>
                                        <p:cTn id="55" dur="1000" fill="hold"/>
                                        <p:tgtEl>
                                          <p:spTgt spid="48"/>
                                        </p:tgtEl>
                                        <p:attrNameLst>
                                          <p:attrName>ppt_h</p:attrName>
                                        </p:attrNameLst>
                                      </p:cBhvr>
                                      <p:tavLst>
                                        <p:tav tm="0">
                                          <p:val>
                                            <p:strVal val="4*#ppt_h"/>
                                          </p:val>
                                        </p:tav>
                                        <p:tav tm="100000">
                                          <p:val>
                                            <p:strVal val="#ppt_h"/>
                                          </p:val>
                                        </p:tav>
                                      </p:tavLst>
                                    </p:anim>
                                  </p:childTnLst>
                                </p:cTn>
                              </p:par>
                              <p:par>
                                <p:cTn id="56" presetID="53"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p:cTn id="58" dur="500" fill="hold"/>
                                        <p:tgtEl>
                                          <p:spTgt spid="49"/>
                                        </p:tgtEl>
                                        <p:attrNameLst>
                                          <p:attrName>ppt_w</p:attrName>
                                        </p:attrNameLst>
                                      </p:cBhvr>
                                      <p:tavLst>
                                        <p:tav tm="0">
                                          <p:val>
                                            <p:fltVal val="0"/>
                                          </p:val>
                                        </p:tav>
                                        <p:tav tm="100000">
                                          <p:val>
                                            <p:strVal val="#ppt_w"/>
                                          </p:val>
                                        </p:tav>
                                      </p:tavLst>
                                    </p:anim>
                                    <p:anim calcmode="lin" valueType="num">
                                      <p:cBhvr>
                                        <p:cTn id="59" dur="500" fill="hold"/>
                                        <p:tgtEl>
                                          <p:spTgt spid="49"/>
                                        </p:tgtEl>
                                        <p:attrNameLst>
                                          <p:attrName>ppt_h</p:attrName>
                                        </p:attrNameLst>
                                      </p:cBhvr>
                                      <p:tavLst>
                                        <p:tav tm="0">
                                          <p:val>
                                            <p:fltVal val="0"/>
                                          </p:val>
                                        </p:tav>
                                        <p:tav tm="100000">
                                          <p:val>
                                            <p:strVal val="#ppt_h"/>
                                          </p:val>
                                        </p:tav>
                                      </p:tavLst>
                                    </p:anim>
                                    <p:animEffect transition="in" filter="fade">
                                      <p:cBhvr>
                                        <p:cTn id="60" dur="500"/>
                                        <p:tgtEl>
                                          <p:spTgt spid="49"/>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circle(out)">
                                      <p:cBhvr>
                                        <p:cTn id="63" dur="1000"/>
                                        <p:tgtEl>
                                          <p:spTgt spid="50"/>
                                        </p:tgtEl>
                                      </p:cBhvr>
                                    </p:animEffect>
                                  </p:childTnLst>
                                </p:cTn>
                              </p:par>
                              <p:par>
                                <p:cTn id="64" presetID="21" presetClass="entr" presetSubtype="1"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heel(1)">
                                      <p:cBhvr>
                                        <p:cTn id="66" dur="1000"/>
                                        <p:tgtEl>
                                          <p:spTgt spid="51"/>
                                        </p:tgtEl>
                                      </p:cBhvr>
                                    </p:animEffect>
                                  </p:childTnLst>
                                </p:cTn>
                              </p:par>
                              <p:par>
                                <p:cTn id="67" presetID="6" presetClass="emph" presetSubtype="0" fill="hold" nodeType="withEffect">
                                  <p:stCondLst>
                                    <p:cond delay="0"/>
                                  </p:stCondLst>
                                  <p:childTnLst>
                                    <p:animScale>
                                      <p:cBhvr>
                                        <p:cTn id="68" dur="2000" fill="hold"/>
                                        <p:tgtEl>
                                          <p:spTgt spid="51"/>
                                        </p:tgtEl>
                                      </p:cBhvr>
                                      <p:by x="150000" y="150000"/>
                                    </p:animScale>
                                  </p:childTnLst>
                                </p:cTn>
                              </p:par>
                              <p:par>
                                <p:cTn id="69" presetID="10" presetClass="exit" presetSubtype="0" fill="hold" nodeType="withEffect">
                                  <p:stCondLst>
                                    <p:cond delay="0"/>
                                  </p:stCondLst>
                                  <p:childTnLst>
                                    <p:animEffect transition="out" filter="fade">
                                      <p:cBhvr>
                                        <p:cTn id="70" dur="2000"/>
                                        <p:tgtEl>
                                          <p:spTgt spid="51"/>
                                        </p:tgtEl>
                                      </p:cBhvr>
                                    </p:animEffect>
                                    <p:set>
                                      <p:cBhvr>
                                        <p:cTn id="71" dur="1" fill="hold">
                                          <p:stCondLst>
                                            <p:cond delay="1999"/>
                                          </p:stCondLst>
                                        </p:cTn>
                                        <p:tgtEl>
                                          <p:spTgt spid="51"/>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childTnLst>
                                </p:cTn>
                              </p:par>
                              <p:par>
                                <p:cTn id="78" presetID="42" presetClass="entr" presetSubtype="0" fill="hold" grpId="0" nodeType="withEffect">
                                  <p:stCondLst>
                                    <p:cond delay="90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1000"/>
                                        <p:tgtEl>
                                          <p:spTgt spid="75"/>
                                        </p:tgtEl>
                                      </p:cBhvr>
                                    </p:animEffect>
                                    <p:anim calcmode="lin" valueType="num">
                                      <p:cBhvr>
                                        <p:cTn id="81" dur="1000" fill="hold"/>
                                        <p:tgtEl>
                                          <p:spTgt spid="75"/>
                                        </p:tgtEl>
                                        <p:attrNameLst>
                                          <p:attrName>ppt_x</p:attrName>
                                        </p:attrNameLst>
                                      </p:cBhvr>
                                      <p:tavLst>
                                        <p:tav tm="0">
                                          <p:val>
                                            <p:strVal val="#ppt_x"/>
                                          </p:val>
                                        </p:tav>
                                        <p:tav tm="100000">
                                          <p:val>
                                            <p:strVal val="#ppt_x"/>
                                          </p:val>
                                        </p:tav>
                                      </p:tavLst>
                                    </p:anim>
                                    <p:anim calcmode="lin" valueType="num">
                                      <p:cBhvr>
                                        <p:cTn id="82" dur="1000" fill="hold"/>
                                        <p:tgtEl>
                                          <p:spTgt spid="75"/>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4500"/>
                            </p:stCondLst>
                            <p:childTnLst>
                              <p:par>
                                <p:cTn id="84" presetID="12" presetClass="entr" presetSubtype="8" fill="hold" grpId="0" nodeType="after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slide(fromLeft)">
                                      <p:cBhvr>
                                        <p:cTn id="86" dur="500"/>
                                        <p:tgtEl>
                                          <p:spTgt spid="72"/>
                                        </p:tgtEl>
                                      </p:cBhvr>
                                    </p:animEffect>
                                  </p:childTnLst>
                                </p:cTn>
                              </p:par>
                            </p:childTnLst>
                          </p:cTn>
                        </p:par>
                        <p:par>
                          <p:cTn id="87" fill="hold" nodeType="afterGroup">
                            <p:stCondLst>
                              <p:cond delay="5000"/>
                            </p:stCondLst>
                            <p:childTnLst>
                              <p:par>
                                <p:cTn id="88" presetID="21" presetClass="entr" presetSubtype="1"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heel(1)">
                                      <p:cBhvr>
                                        <p:cTn id="90" dur="500"/>
                                        <p:tgtEl>
                                          <p:spTgt spid="59"/>
                                        </p:tgtEl>
                                      </p:cBhvr>
                                    </p:animEffect>
                                  </p:childTnLst>
                                </p:cTn>
                              </p:par>
                              <p:par>
                                <p:cTn id="91" presetID="23" presetClass="entr" presetSubtype="32" fill="hold" nodeType="with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p:cTn id="93" dur="1000" fill="hold"/>
                                        <p:tgtEl>
                                          <p:spTgt spid="55"/>
                                        </p:tgtEl>
                                        <p:attrNameLst>
                                          <p:attrName>ppt_w</p:attrName>
                                        </p:attrNameLst>
                                      </p:cBhvr>
                                      <p:tavLst>
                                        <p:tav tm="0">
                                          <p:val>
                                            <p:strVal val="4*#ppt_w"/>
                                          </p:val>
                                        </p:tav>
                                        <p:tav tm="100000">
                                          <p:val>
                                            <p:strVal val="#ppt_w"/>
                                          </p:val>
                                        </p:tav>
                                      </p:tavLst>
                                    </p:anim>
                                    <p:anim calcmode="lin" valueType="num">
                                      <p:cBhvr>
                                        <p:cTn id="94" dur="1000" fill="hold"/>
                                        <p:tgtEl>
                                          <p:spTgt spid="55"/>
                                        </p:tgtEl>
                                        <p:attrNameLst>
                                          <p:attrName>ppt_h</p:attrName>
                                        </p:attrNameLst>
                                      </p:cBhvr>
                                      <p:tavLst>
                                        <p:tav tm="0">
                                          <p:val>
                                            <p:strVal val="4*#ppt_h"/>
                                          </p:val>
                                        </p:tav>
                                        <p:tav tm="100000">
                                          <p:val>
                                            <p:strVal val="#ppt_h"/>
                                          </p:val>
                                        </p:tav>
                                      </p:tavLst>
                                    </p:anim>
                                  </p:childTnLst>
                                </p:cTn>
                              </p:par>
                              <p:par>
                                <p:cTn id="95" presetID="53" presetClass="entr" presetSubtype="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6" presetClass="entr" presetSubtype="32" fill="hold" grpId="0"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circle(out)">
                                      <p:cBhvr>
                                        <p:cTn id="102" dur="1000"/>
                                        <p:tgtEl>
                                          <p:spTgt spid="57"/>
                                        </p:tgtEl>
                                      </p:cBhvr>
                                    </p:animEffect>
                                  </p:childTnLst>
                                </p:cTn>
                              </p:par>
                              <p:par>
                                <p:cTn id="103" presetID="21" presetClass="entr" presetSubtype="1"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heel(1)">
                                      <p:cBhvr>
                                        <p:cTn id="105" dur="1000"/>
                                        <p:tgtEl>
                                          <p:spTgt spid="58"/>
                                        </p:tgtEl>
                                      </p:cBhvr>
                                    </p:animEffect>
                                  </p:childTnLst>
                                </p:cTn>
                              </p:par>
                              <p:par>
                                <p:cTn id="106" presetID="6" presetClass="emph" presetSubtype="0" fill="hold" nodeType="withEffect">
                                  <p:stCondLst>
                                    <p:cond delay="0"/>
                                  </p:stCondLst>
                                  <p:childTnLst>
                                    <p:animScale>
                                      <p:cBhvr>
                                        <p:cTn id="107" dur="2000" fill="hold"/>
                                        <p:tgtEl>
                                          <p:spTgt spid="58"/>
                                        </p:tgtEl>
                                      </p:cBhvr>
                                      <p:by x="150000" y="150000"/>
                                    </p:animScale>
                                  </p:childTnLst>
                                </p:cTn>
                              </p:par>
                              <p:par>
                                <p:cTn id="108" presetID="10" presetClass="exit" presetSubtype="0" fill="hold" nodeType="withEffect">
                                  <p:stCondLst>
                                    <p:cond delay="0"/>
                                  </p:stCondLst>
                                  <p:childTnLst>
                                    <p:animEffect transition="out" filter="fade">
                                      <p:cBhvr>
                                        <p:cTn id="109" dur="2000"/>
                                        <p:tgtEl>
                                          <p:spTgt spid="58"/>
                                        </p:tgtEl>
                                      </p:cBhvr>
                                    </p:animEffect>
                                    <p:set>
                                      <p:cBhvr>
                                        <p:cTn id="110" dur="1" fill="hold">
                                          <p:stCondLst>
                                            <p:cond delay="1999"/>
                                          </p:stCondLst>
                                        </p:cTn>
                                        <p:tgtEl>
                                          <p:spTgt spid="58"/>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fade">
                                      <p:cBhvr>
                                        <p:cTn id="113" dur="1000"/>
                                        <p:tgtEl>
                                          <p:spTgt spid="6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1000"/>
                                        <p:tgtEl>
                                          <p:spTgt spid="60"/>
                                        </p:tgtEl>
                                      </p:cBhvr>
                                    </p:animEffect>
                                  </p:childTnLst>
                                </p:cTn>
                              </p:par>
                              <p:par>
                                <p:cTn id="117" presetID="42" presetClass="entr" presetSubtype="0" fill="hold" grpId="0" nodeType="withEffect">
                                  <p:stCondLst>
                                    <p:cond delay="1000"/>
                                  </p:stCondLst>
                                  <p:childTnLst>
                                    <p:set>
                                      <p:cBhvr>
                                        <p:cTn id="118" dur="1" fill="hold">
                                          <p:stCondLst>
                                            <p:cond delay="0"/>
                                          </p:stCondLst>
                                        </p:cTn>
                                        <p:tgtEl>
                                          <p:spTgt spid="76"/>
                                        </p:tgtEl>
                                        <p:attrNameLst>
                                          <p:attrName>style.visibility</p:attrName>
                                        </p:attrNameLst>
                                      </p:cBhvr>
                                      <p:to>
                                        <p:strVal val="visible"/>
                                      </p:to>
                                    </p:set>
                                    <p:animEffect transition="in" filter="fade">
                                      <p:cBhvr>
                                        <p:cTn id="119" dur="1000"/>
                                        <p:tgtEl>
                                          <p:spTgt spid="76"/>
                                        </p:tgtEl>
                                      </p:cBhvr>
                                    </p:animEffect>
                                    <p:anim calcmode="lin" valueType="num">
                                      <p:cBhvr>
                                        <p:cTn id="120" dur="1000" fill="hold"/>
                                        <p:tgtEl>
                                          <p:spTgt spid="76"/>
                                        </p:tgtEl>
                                        <p:attrNameLst>
                                          <p:attrName>ppt_x</p:attrName>
                                        </p:attrNameLst>
                                      </p:cBhvr>
                                      <p:tavLst>
                                        <p:tav tm="0">
                                          <p:val>
                                            <p:strVal val="#ppt_x"/>
                                          </p:val>
                                        </p:tav>
                                        <p:tav tm="100000">
                                          <p:val>
                                            <p:strVal val="#ppt_x"/>
                                          </p:val>
                                        </p:tav>
                                      </p:tavLst>
                                    </p:anim>
                                    <p:anim calcmode="lin" valueType="num">
                                      <p:cBhvr>
                                        <p:cTn id="121" dur="1000" fill="hold"/>
                                        <p:tgtEl>
                                          <p:spTgt spid="76"/>
                                        </p:tgtEl>
                                        <p:attrNameLst>
                                          <p:attrName>ppt_y</p:attrName>
                                        </p:attrNameLst>
                                      </p:cBhvr>
                                      <p:tavLst>
                                        <p:tav tm="0">
                                          <p:val>
                                            <p:strVal val="#ppt_y+.1"/>
                                          </p:val>
                                        </p:tav>
                                        <p:tav tm="100000">
                                          <p:val>
                                            <p:strVal val="#ppt_y"/>
                                          </p:val>
                                        </p:tav>
                                      </p:tavLst>
                                    </p:anim>
                                  </p:childTnLst>
                                </p:cTn>
                              </p:par>
                            </p:childTnLst>
                          </p:cTn>
                        </p:par>
                        <p:par>
                          <p:cTn id="122" fill="hold" nodeType="afterGroup">
                            <p:stCondLst>
                              <p:cond delay="7000"/>
                            </p:stCondLst>
                            <p:childTnLst>
                              <p:par>
                                <p:cTn id="123" presetID="12" presetClass="entr" presetSubtype="8" fill="hold" nodeType="afterEffect">
                                  <p:stCondLst>
                                    <p:cond delay="0"/>
                                  </p:stCondLst>
                                  <p:childTnLst>
                                    <p:set>
                                      <p:cBhvr>
                                        <p:cTn id="124" dur="1" fill="hold">
                                          <p:stCondLst>
                                            <p:cond delay="0"/>
                                          </p:stCondLst>
                                        </p:cTn>
                                        <p:tgtEl>
                                          <p:spTgt spid="73"/>
                                        </p:tgtEl>
                                        <p:attrNameLst>
                                          <p:attrName>style.visibility</p:attrName>
                                        </p:attrNameLst>
                                      </p:cBhvr>
                                      <p:to>
                                        <p:strVal val="visible"/>
                                      </p:to>
                                    </p:set>
                                    <p:animEffect transition="in" filter="slide(fromLeft)">
                                      <p:cBhvr>
                                        <p:cTn id="125" dur="500"/>
                                        <p:tgtEl>
                                          <p:spTgt spid="73"/>
                                        </p:tgtEl>
                                      </p:cBhvr>
                                    </p:animEffect>
                                  </p:childTnLst>
                                </p:cTn>
                              </p:par>
                            </p:childTnLst>
                          </p:cTn>
                        </p:par>
                        <p:par>
                          <p:cTn id="126" fill="hold" nodeType="afterGroup">
                            <p:stCondLst>
                              <p:cond delay="7500"/>
                            </p:stCondLst>
                            <p:childTnLst>
                              <p:par>
                                <p:cTn id="127" presetID="21" presetClass="entr" presetSubtype="1" fill="hold" nodeType="after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wheel(1)">
                                      <p:cBhvr>
                                        <p:cTn id="129" dur="500"/>
                                        <p:tgtEl>
                                          <p:spTgt spid="66"/>
                                        </p:tgtEl>
                                      </p:cBhvr>
                                    </p:animEffect>
                                  </p:childTnLst>
                                </p:cTn>
                              </p:par>
                              <p:par>
                                <p:cTn id="130" presetID="23" presetClass="entr" presetSubtype="32" fill="hold" nodeType="withEffect">
                                  <p:stCondLst>
                                    <p:cond delay="0"/>
                                  </p:stCondLst>
                                  <p:childTnLst>
                                    <p:set>
                                      <p:cBhvr>
                                        <p:cTn id="131" dur="1" fill="hold">
                                          <p:stCondLst>
                                            <p:cond delay="0"/>
                                          </p:stCondLst>
                                        </p:cTn>
                                        <p:tgtEl>
                                          <p:spTgt spid="62"/>
                                        </p:tgtEl>
                                        <p:attrNameLst>
                                          <p:attrName>style.visibility</p:attrName>
                                        </p:attrNameLst>
                                      </p:cBhvr>
                                      <p:to>
                                        <p:strVal val="visible"/>
                                      </p:to>
                                    </p:set>
                                    <p:anim calcmode="lin" valueType="num">
                                      <p:cBhvr>
                                        <p:cTn id="132" dur="1000" fill="hold"/>
                                        <p:tgtEl>
                                          <p:spTgt spid="62"/>
                                        </p:tgtEl>
                                        <p:attrNameLst>
                                          <p:attrName>ppt_w</p:attrName>
                                        </p:attrNameLst>
                                      </p:cBhvr>
                                      <p:tavLst>
                                        <p:tav tm="0">
                                          <p:val>
                                            <p:strVal val="4*#ppt_w"/>
                                          </p:val>
                                        </p:tav>
                                        <p:tav tm="100000">
                                          <p:val>
                                            <p:strVal val="#ppt_w"/>
                                          </p:val>
                                        </p:tav>
                                      </p:tavLst>
                                    </p:anim>
                                    <p:anim calcmode="lin" valueType="num">
                                      <p:cBhvr>
                                        <p:cTn id="133" dur="1000" fill="hold"/>
                                        <p:tgtEl>
                                          <p:spTgt spid="62"/>
                                        </p:tgtEl>
                                        <p:attrNameLst>
                                          <p:attrName>ppt_h</p:attrName>
                                        </p:attrNameLst>
                                      </p:cBhvr>
                                      <p:tavLst>
                                        <p:tav tm="0">
                                          <p:val>
                                            <p:strVal val="4*#ppt_h"/>
                                          </p:val>
                                        </p:tav>
                                        <p:tav tm="100000">
                                          <p:val>
                                            <p:strVal val="#ppt_h"/>
                                          </p:val>
                                        </p:tav>
                                      </p:tavLst>
                                    </p:anim>
                                  </p:childTnLst>
                                </p:cTn>
                              </p:par>
                              <p:par>
                                <p:cTn id="134" presetID="53" presetClass="entr" presetSubtype="0" fill="hold"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Effect transition="in" filter="fade">
                                      <p:cBhvr>
                                        <p:cTn id="138" dur="500"/>
                                        <p:tgtEl>
                                          <p:spTgt spid="63"/>
                                        </p:tgtEl>
                                      </p:cBhvr>
                                    </p:animEffect>
                                  </p:childTnLst>
                                </p:cTn>
                              </p:par>
                              <p:par>
                                <p:cTn id="139" presetID="6" presetClass="entr" presetSubtype="32" fill="hold" nodeType="withEffect">
                                  <p:stCondLst>
                                    <p:cond delay="0"/>
                                  </p:stCondLst>
                                  <p:childTnLst>
                                    <p:set>
                                      <p:cBhvr>
                                        <p:cTn id="140" dur="1" fill="hold">
                                          <p:stCondLst>
                                            <p:cond delay="0"/>
                                          </p:stCondLst>
                                        </p:cTn>
                                        <p:tgtEl>
                                          <p:spTgt spid="64"/>
                                        </p:tgtEl>
                                        <p:attrNameLst>
                                          <p:attrName>style.visibility</p:attrName>
                                        </p:attrNameLst>
                                      </p:cBhvr>
                                      <p:to>
                                        <p:strVal val="visible"/>
                                      </p:to>
                                    </p:set>
                                    <p:animEffect transition="in" filter="circle(out)">
                                      <p:cBhvr>
                                        <p:cTn id="141" dur="1000"/>
                                        <p:tgtEl>
                                          <p:spTgt spid="64"/>
                                        </p:tgtEl>
                                      </p:cBhvr>
                                    </p:animEffect>
                                  </p:childTnLst>
                                </p:cTn>
                              </p:par>
                              <p:par>
                                <p:cTn id="142" presetID="21" presetClass="entr" presetSubtype="1" fill="hold" nodeType="withEffect">
                                  <p:stCondLst>
                                    <p:cond delay="0"/>
                                  </p:stCondLst>
                                  <p:childTnLst>
                                    <p:set>
                                      <p:cBhvr>
                                        <p:cTn id="143" dur="1" fill="hold">
                                          <p:stCondLst>
                                            <p:cond delay="0"/>
                                          </p:stCondLst>
                                        </p:cTn>
                                        <p:tgtEl>
                                          <p:spTgt spid="65"/>
                                        </p:tgtEl>
                                        <p:attrNameLst>
                                          <p:attrName>style.visibility</p:attrName>
                                        </p:attrNameLst>
                                      </p:cBhvr>
                                      <p:to>
                                        <p:strVal val="visible"/>
                                      </p:to>
                                    </p:set>
                                    <p:animEffect transition="in" filter="wheel(1)">
                                      <p:cBhvr>
                                        <p:cTn id="144" dur="1000"/>
                                        <p:tgtEl>
                                          <p:spTgt spid="65"/>
                                        </p:tgtEl>
                                      </p:cBhvr>
                                    </p:animEffect>
                                  </p:childTnLst>
                                </p:cTn>
                              </p:par>
                              <p:par>
                                <p:cTn id="145" presetID="6" presetClass="emph" presetSubtype="0" fill="hold" nodeType="withEffect">
                                  <p:stCondLst>
                                    <p:cond delay="0"/>
                                  </p:stCondLst>
                                  <p:childTnLst>
                                    <p:animScale>
                                      <p:cBhvr>
                                        <p:cTn id="146" dur="2000" fill="hold"/>
                                        <p:tgtEl>
                                          <p:spTgt spid="65"/>
                                        </p:tgtEl>
                                      </p:cBhvr>
                                      <p:by x="150000" y="150000"/>
                                    </p:animScale>
                                  </p:childTnLst>
                                </p:cTn>
                              </p:par>
                              <p:par>
                                <p:cTn id="147" presetID="10" presetClass="exit" presetSubtype="0" fill="hold" nodeType="withEffect">
                                  <p:stCondLst>
                                    <p:cond delay="0"/>
                                  </p:stCondLst>
                                  <p:childTnLst>
                                    <p:animEffect transition="out" filter="fade">
                                      <p:cBhvr>
                                        <p:cTn id="148" dur="2000"/>
                                        <p:tgtEl>
                                          <p:spTgt spid="65"/>
                                        </p:tgtEl>
                                      </p:cBhvr>
                                    </p:animEffect>
                                    <p:set>
                                      <p:cBhvr>
                                        <p:cTn id="149" dur="1" fill="hold">
                                          <p:stCondLst>
                                            <p:cond delay="1999"/>
                                          </p:stCondLst>
                                        </p:cTn>
                                        <p:tgtEl>
                                          <p:spTgt spid="65"/>
                                        </p:tgtEl>
                                        <p:attrNameLst>
                                          <p:attrName>style.visibility</p:attrName>
                                        </p:attrNameLst>
                                      </p:cBhvr>
                                      <p:to>
                                        <p:strVal val="hidden"/>
                                      </p:to>
                                    </p:set>
                                  </p:childTnLst>
                                </p:cTn>
                              </p:par>
                              <p:par>
                                <p:cTn id="150" presetID="10" presetClass="entr" presetSubtype="0" fill="hold" nodeType="withEffect">
                                  <p:stCondLst>
                                    <p:cond delay="0"/>
                                  </p:stCondLst>
                                  <p:childTnLst>
                                    <p:set>
                                      <p:cBhvr>
                                        <p:cTn id="151" dur="1" fill="hold">
                                          <p:stCondLst>
                                            <p:cond delay="0"/>
                                          </p:stCondLst>
                                        </p:cTn>
                                        <p:tgtEl>
                                          <p:spTgt spid="68"/>
                                        </p:tgtEl>
                                        <p:attrNameLst>
                                          <p:attrName>style.visibility</p:attrName>
                                        </p:attrNameLst>
                                      </p:cBhvr>
                                      <p:to>
                                        <p:strVal val="visible"/>
                                      </p:to>
                                    </p:set>
                                    <p:animEffect transition="in" filter="fade">
                                      <p:cBhvr>
                                        <p:cTn id="152" dur="1000"/>
                                        <p:tgtEl>
                                          <p:spTgt spid="68"/>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fade">
                                      <p:cBhvr>
                                        <p:cTn id="155" dur="1000"/>
                                        <p:tgtEl>
                                          <p:spTgt spid="67"/>
                                        </p:tgtEl>
                                      </p:cBhvr>
                                    </p:animEffect>
                                  </p:childTnLst>
                                </p:cTn>
                              </p:par>
                              <p:par>
                                <p:cTn id="156" presetID="42" presetClass="entr" presetSubtype="0" fill="hold" grpId="0" nodeType="withEffect">
                                  <p:stCondLst>
                                    <p:cond delay="1000"/>
                                  </p:stCondLst>
                                  <p:childTnLst>
                                    <p:set>
                                      <p:cBhvr>
                                        <p:cTn id="157" dur="1" fill="hold">
                                          <p:stCondLst>
                                            <p:cond delay="0"/>
                                          </p:stCondLst>
                                        </p:cTn>
                                        <p:tgtEl>
                                          <p:spTgt spid="77"/>
                                        </p:tgtEl>
                                        <p:attrNameLst>
                                          <p:attrName>style.visibility</p:attrName>
                                        </p:attrNameLst>
                                      </p:cBhvr>
                                      <p:to>
                                        <p:strVal val="visible"/>
                                      </p:to>
                                    </p:set>
                                    <p:animEffect transition="in" filter="fade">
                                      <p:cBhvr>
                                        <p:cTn id="158" dur="1000"/>
                                        <p:tgtEl>
                                          <p:spTgt spid="77"/>
                                        </p:tgtEl>
                                      </p:cBhvr>
                                    </p:animEffect>
                                    <p:anim calcmode="lin" valueType="num">
                                      <p:cBhvr>
                                        <p:cTn id="159" dur="1000" fill="hold"/>
                                        <p:tgtEl>
                                          <p:spTgt spid="77"/>
                                        </p:tgtEl>
                                        <p:attrNameLst>
                                          <p:attrName>ppt_x</p:attrName>
                                        </p:attrNameLst>
                                      </p:cBhvr>
                                      <p:tavLst>
                                        <p:tav tm="0">
                                          <p:val>
                                            <p:strVal val="#ppt_x"/>
                                          </p:val>
                                        </p:tav>
                                        <p:tav tm="100000">
                                          <p:val>
                                            <p:strVal val="#ppt_x"/>
                                          </p:val>
                                        </p:tav>
                                      </p:tavLst>
                                    </p:anim>
                                    <p:anim calcmode="lin" valueType="num">
                                      <p:cBhvr>
                                        <p:cTn id="160"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2" grpId="0" animBg="1"/>
      <p:bldP spid="69" grpId="0" animBg="1"/>
      <p:bldP spid="43" grpId="0" animBg="1"/>
      <p:bldP spid="46" grpId="0"/>
      <p:bldP spid="50" grpId="0" animBg="1"/>
      <p:bldP spid="53" grpId="0" animBg="1"/>
      <p:bldP spid="57" grpId="0" animBg="1"/>
      <p:bldP spid="60" grpId="0"/>
      <p:bldP spid="67" grpId="0"/>
      <p:bldP spid="74" grpId="0"/>
      <p:bldP spid="75" grpId="0"/>
      <p:bldP spid="76" grpId="0"/>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t>Activity 3</a:t>
            </a:r>
          </a:p>
        </p:txBody>
      </p:sp>
      <p:sp>
        <p:nvSpPr>
          <p:cNvPr id="3" name="Text Placeholder 2"/>
          <p:cNvSpPr>
            <a:spLocks noGrp="1"/>
          </p:cNvSpPr>
          <p:nvPr>
            <p:ph type="body" idx="1"/>
          </p:nvPr>
        </p:nvSpPr>
        <p:spPr>
          <a:xfrm>
            <a:off x="539996" y="1794898"/>
            <a:ext cx="6840313" cy="3124200"/>
          </a:xfrm>
        </p:spPr>
        <p:txBody>
          <a:bodyPr/>
          <a:lstStyle/>
          <a:p>
            <a:pPr marL="285750" indent="-285750">
              <a:buFont typeface="Arial" charset="0"/>
              <a:buChar char="•"/>
            </a:pPr>
            <a:r>
              <a:rPr lang="en-GB" dirty="0"/>
              <a:t>Consider the employability areas you identified in Activity 2</a:t>
            </a:r>
          </a:p>
          <a:p>
            <a:pPr marL="285750" indent="-285750">
              <a:buFont typeface="Arial" charset="0"/>
              <a:buChar char="•"/>
            </a:pPr>
            <a:r>
              <a:rPr lang="en-GB" dirty="0"/>
              <a:t>Select the units from the programme that meet those aims</a:t>
            </a:r>
          </a:p>
          <a:p>
            <a:pPr marL="285750" indent="-285750">
              <a:buFont typeface="Arial" charset="0"/>
              <a:buChar char="•"/>
            </a:pPr>
            <a:r>
              <a:rPr lang="en-GB" dirty="0"/>
              <a:t>Read units and consider if any overlap?</a:t>
            </a:r>
          </a:p>
          <a:p>
            <a:pPr marL="285750" indent="-285750">
              <a:buFont typeface="Arial" charset="0"/>
              <a:buChar char="•"/>
            </a:pPr>
            <a:r>
              <a:rPr lang="en-GB" dirty="0"/>
              <a:t>Do the units have a natural sequence?</a:t>
            </a:r>
          </a:p>
          <a:p>
            <a:pPr marL="285750" indent="-285750">
              <a:buFont typeface="Arial" charset="0"/>
              <a:buChar char="•"/>
            </a:pPr>
            <a:r>
              <a:rPr lang="en-GB" dirty="0"/>
              <a:t>Create an engaging assignment 'outline' on your table that considers two (or more units)</a:t>
            </a:r>
          </a:p>
          <a:p>
            <a:pPr marL="285750" indent="-285750">
              <a:buFont typeface="Arial" charset="0"/>
              <a:buChar char="•"/>
            </a:pPr>
            <a:r>
              <a:rPr lang="en-GB" dirty="0"/>
              <a:t>Swap with another table and 'internally verify' it</a:t>
            </a:r>
          </a:p>
          <a:p>
            <a:pPr marL="285750" indent="-285750">
              <a:buFont typeface="Arial" charset="0"/>
              <a:buChar char="•"/>
            </a:pPr>
            <a:r>
              <a:rPr lang="en-GB" dirty="0"/>
              <a:t>Feedback</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31</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674390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508104" y="1772816"/>
            <a:ext cx="3096344" cy="4464496"/>
          </a:xfrm>
          <a:prstGeom prst="rect">
            <a:avLst/>
          </a:prstGeom>
          <a:solidFill>
            <a:srgbClr val="C8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Fresh Start- Fresh ideas?</a:t>
            </a:r>
            <a:endParaRPr lang="en-US" dirty="0"/>
          </a:p>
        </p:txBody>
      </p:sp>
      <p:sp>
        <p:nvSpPr>
          <p:cNvPr id="3" name="Text Placeholder 2"/>
          <p:cNvSpPr>
            <a:spLocks noGrp="1"/>
          </p:cNvSpPr>
          <p:nvPr>
            <p:ph type="body" idx="1"/>
          </p:nvPr>
        </p:nvSpPr>
        <p:spPr/>
        <p:txBody>
          <a:bodyPr>
            <a:noAutofit/>
          </a:bodyPr>
          <a:lstStyle/>
          <a:p>
            <a:pPr marL="285750" indent="-285750">
              <a:buFont typeface="Arial" charset="0"/>
              <a:buChar char="•"/>
            </a:pPr>
            <a:r>
              <a:rPr lang="en-US" sz="1400" dirty="0" smtClean="0"/>
              <a:t>WorkSkills can be a tailored programme that allows </a:t>
            </a:r>
            <a:r>
              <a:rPr lang="en-US" sz="1400" u="sng" dirty="0" smtClean="0"/>
              <a:t>your </a:t>
            </a:r>
            <a:r>
              <a:rPr lang="en-US" sz="1400" dirty="0" smtClean="0"/>
              <a:t>learners to gain the skills that </a:t>
            </a:r>
            <a:r>
              <a:rPr lang="en-US" sz="1400" u="sng" dirty="0" smtClean="0"/>
              <a:t>they </a:t>
            </a:r>
            <a:r>
              <a:rPr lang="en-US" sz="1400" dirty="0" smtClean="0"/>
              <a:t>need</a:t>
            </a:r>
          </a:p>
          <a:p>
            <a:pPr marL="285750" indent="-285750">
              <a:buFont typeface="Arial" charset="0"/>
              <a:buChar char="•"/>
            </a:pPr>
            <a:endParaRPr lang="en-US" sz="1400" u="sng" dirty="0"/>
          </a:p>
          <a:p>
            <a:pPr marL="285750" indent="-285750">
              <a:buFont typeface="Arial" charset="0"/>
              <a:buChar char="•"/>
            </a:pPr>
            <a:r>
              <a:rPr lang="en-US" sz="1400" dirty="0" smtClean="0"/>
              <a:t>Nowhere does it say:</a:t>
            </a:r>
          </a:p>
          <a:p>
            <a:pPr marL="466725" lvl="1" indent="-285750">
              <a:buFont typeface="Arial" charset="0"/>
              <a:buChar char="•"/>
            </a:pPr>
            <a:r>
              <a:rPr lang="en-US" sz="1400" dirty="0" smtClean="0">
                <a:solidFill>
                  <a:srgbClr val="FFFFFF"/>
                </a:solidFill>
              </a:rPr>
              <a:t>Unit x must be followed by unit y</a:t>
            </a:r>
          </a:p>
          <a:p>
            <a:pPr marL="466725" lvl="1" indent="-285750">
              <a:buFont typeface="Arial" charset="0"/>
              <a:buChar char="•"/>
            </a:pPr>
            <a:r>
              <a:rPr lang="en-US" sz="1400" dirty="0" smtClean="0">
                <a:solidFill>
                  <a:srgbClr val="FFFFFF"/>
                </a:solidFill>
              </a:rPr>
              <a:t>That assessment has to be written</a:t>
            </a:r>
          </a:p>
          <a:p>
            <a:pPr marL="466725" lvl="1" indent="-285750">
              <a:buFont typeface="Arial" charset="0"/>
              <a:buChar char="•"/>
            </a:pPr>
            <a:r>
              <a:rPr lang="en-US" sz="1400" dirty="0" smtClean="0">
                <a:solidFill>
                  <a:srgbClr val="FFFFFF"/>
                </a:solidFill>
              </a:rPr>
              <a:t>That assessment must be knowledge driven</a:t>
            </a:r>
            <a:endParaRPr lang="en-US" sz="1400" dirty="0">
              <a:solidFill>
                <a:srgbClr val="FFFFFF"/>
              </a:solidFill>
            </a:endParaRPr>
          </a:p>
          <a:p>
            <a:pPr marL="285750" indent="-285750">
              <a:buFont typeface="Arial" charset="0"/>
              <a:buChar char="•"/>
            </a:pPr>
            <a:endParaRPr lang="en-US" sz="1400" dirty="0"/>
          </a:p>
          <a:p>
            <a:pPr marL="285750" indent="-285750">
              <a:buFont typeface="Arial" charset="0"/>
              <a:buChar char="•"/>
            </a:pPr>
            <a:r>
              <a:rPr lang="en-US" sz="1400" dirty="0" smtClean="0"/>
              <a:t>To succeed in work is to enjoy it, to match skills to interests and to develop by making mistakes and learning from them</a:t>
            </a:r>
          </a:p>
          <a:p>
            <a:pPr marL="285750" indent="-285750">
              <a:buFont typeface="Arial" charset="0"/>
              <a:buChar char="•"/>
            </a:pPr>
            <a:endParaRPr lang="en-US" sz="1400" dirty="0"/>
          </a:p>
          <a:p>
            <a:pPr marL="285750" indent="-285750">
              <a:buFont typeface="Arial" charset="0"/>
              <a:buChar char="•"/>
            </a:pPr>
            <a:r>
              <a:rPr lang="en-US" sz="1400" dirty="0" smtClean="0"/>
              <a:t>Creative approaches to WorkSkills are more fun to be part of and to deliver</a:t>
            </a:r>
          </a:p>
        </p:txBody>
      </p:sp>
      <p:sp>
        <p:nvSpPr>
          <p:cNvPr id="5" name="Text Placeholder 4"/>
          <p:cNvSpPr>
            <a:spLocks noGrp="1"/>
          </p:cNvSpPr>
          <p:nvPr>
            <p:ph type="body" idx="3"/>
          </p:nvPr>
        </p:nvSpPr>
        <p:spPr>
          <a:xfrm>
            <a:off x="5686906" y="1741791"/>
            <a:ext cx="2756310" cy="1700053"/>
          </a:xfrm>
        </p:spPr>
        <p:txBody>
          <a:bodyPr/>
          <a:lstStyle/>
          <a:p>
            <a:r>
              <a:rPr lang="en-US" sz="1400" dirty="0" smtClean="0">
                <a:solidFill>
                  <a:schemeClr val="tx1"/>
                </a:solidFill>
              </a:rPr>
              <a:t>“Success </a:t>
            </a:r>
            <a:r>
              <a:rPr lang="en-US" sz="1400" dirty="0">
                <a:solidFill>
                  <a:schemeClr val="tx1"/>
                </a:solidFill>
              </a:rPr>
              <a:t>consists of going from failure to failure without loss of enthusiasm</a:t>
            </a:r>
            <a:r>
              <a:rPr lang="en-US" sz="1400" dirty="0" smtClean="0"/>
              <a:t>.”</a:t>
            </a:r>
            <a:endParaRPr lang="en-US" sz="1400" dirty="0"/>
          </a:p>
          <a:p>
            <a:pPr algn="r"/>
            <a:r>
              <a:rPr lang="en-US" dirty="0"/>
              <a:t> </a:t>
            </a:r>
            <a:r>
              <a:rPr lang="en-US" sz="1200" dirty="0">
                <a:solidFill>
                  <a:schemeClr val="tx1"/>
                </a:solidFill>
              </a:rPr>
              <a:t>Winston Churchill</a:t>
            </a:r>
          </a:p>
          <a:p>
            <a:endParaRPr lang="en-US" dirty="0"/>
          </a:p>
        </p:txBody>
      </p:sp>
      <p:sp>
        <p:nvSpPr>
          <p:cNvPr id="6" name="Text Placeholder 5"/>
          <p:cNvSpPr>
            <a:spLocks noGrp="1"/>
          </p:cNvSpPr>
          <p:nvPr>
            <p:ph type="body" idx="4"/>
          </p:nvPr>
        </p:nvSpPr>
        <p:spPr/>
        <p:txBody>
          <a:bodyPr>
            <a:normAutofit lnSpcReduction="10000"/>
          </a:bodyPr>
          <a:lstStyle/>
          <a:p>
            <a:r>
              <a:rPr lang="en-US" dirty="0" smtClean="0"/>
              <a:t>Thinking imaginatively</a:t>
            </a:r>
            <a:endParaRPr lang="en-US" dirty="0"/>
          </a:p>
        </p:txBody>
      </p:sp>
      <p:sp>
        <p:nvSpPr>
          <p:cNvPr id="8" name="Slide Number Placeholder 7"/>
          <p:cNvSpPr>
            <a:spLocks noGrp="1"/>
          </p:cNvSpPr>
          <p:nvPr>
            <p:ph type="sldNum" idx="12"/>
          </p:nvPr>
        </p:nvSpPr>
        <p:spPr/>
        <p:txBody>
          <a:bodyPr/>
          <a:lstStyle/>
          <a:p>
            <a:pPr algn="l">
              <a:buSzPct val="25000"/>
            </a:pPr>
            <a:fld id="{00000000-1234-1234-1234-123412341234}" type="slidenum">
              <a:rPr lang="en-GB" sz="800" b="1">
                <a:solidFill>
                  <a:schemeClr val="lt2"/>
                </a:solidFill>
                <a:latin typeface="Arial"/>
                <a:ea typeface="Arial"/>
                <a:cs typeface="Arial"/>
                <a:sym typeface="Arial"/>
              </a:rPr>
              <a:pPr algn="l">
                <a:buSzPct val="25000"/>
              </a:pPr>
              <a:t>32</a:t>
            </a:fld>
            <a:endParaRPr lang="en-GB" sz="800" b="1" dirty="0">
              <a:solidFill>
                <a:schemeClr val="lt2"/>
              </a:solidFill>
              <a:latin typeface="Arial"/>
              <a:ea typeface="Arial"/>
              <a:cs typeface="Arial"/>
              <a:sym typeface="Arial"/>
            </a:endParaRPr>
          </a:p>
        </p:txBody>
      </p:sp>
      <p:sp>
        <p:nvSpPr>
          <p:cNvPr id="9" name="Text Placeholder 4"/>
          <p:cNvSpPr txBox="1">
            <a:spLocks/>
          </p:cNvSpPr>
          <p:nvPr/>
        </p:nvSpPr>
        <p:spPr>
          <a:xfrm>
            <a:off x="5580112" y="2921607"/>
            <a:ext cx="2917653" cy="3263437"/>
          </a:xfrm>
          <a:prstGeom prst="rect">
            <a:avLst/>
          </a:prstGeom>
          <a:noFill/>
          <a:ln>
            <a:noFill/>
          </a:ln>
        </p:spPr>
        <p:txBody>
          <a:bodyPr vert="horz" lIns="91425" tIns="91425" rIns="91425" bIns="91425" rtlCol="0" anchor="t" anchorCtr="0">
            <a:normAutofit/>
          </a:bodyPr>
          <a:lstStyle>
            <a:lvl1pPr marL="0" marR="0" lvl="0" indent="0" algn="l" defTabSz="914400" rtl="0" eaLnBrk="1" latinLnBrk="0" hangingPunct="1">
              <a:lnSpc>
                <a:spcPct val="122222"/>
              </a:lnSpc>
              <a:spcBef>
                <a:spcPts val="600"/>
              </a:spcBef>
              <a:spcAft>
                <a:spcPts val="0"/>
              </a:spcAft>
              <a:buClr>
                <a:schemeClr val="lt2"/>
              </a:buClr>
              <a:buFont typeface="Arial"/>
              <a:buNone/>
              <a:defRPr sz="900" b="1" i="0" u="none" strike="noStrike" kern="1200" cap="none">
                <a:solidFill>
                  <a:schemeClr val="lt2"/>
                </a:solidFill>
                <a:latin typeface="Arial"/>
                <a:ea typeface="Arial"/>
                <a:cs typeface="Arial"/>
                <a:sym typeface="Arial"/>
              </a:defRPr>
            </a:lvl1pPr>
            <a:lvl2pPr marL="114300" marR="0" lvl="1" indent="-57150" algn="l" defTabSz="914400" rtl="0" eaLnBrk="1" latinLnBrk="0" hangingPunct="1">
              <a:lnSpc>
                <a:spcPct val="122222"/>
              </a:lnSpc>
              <a:spcBef>
                <a:spcPts val="600"/>
              </a:spcBef>
              <a:spcAft>
                <a:spcPts val="0"/>
              </a:spcAft>
              <a:buClr>
                <a:schemeClr val="dk2"/>
              </a:buClr>
              <a:buSzPct val="100000"/>
              <a:buFont typeface="Arial"/>
              <a:buChar char="•"/>
              <a:defRPr sz="900" b="0" i="0" u="none" strike="noStrike" kern="1200" cap="none">
                <a:solidFill>
                  <a:schemeClr val="lt2"/>
                </a:solidFill>
                <a:latin typeface="Arial"/>
                <a:ea typeface="Arial"/>
                <a:cs typeface="Arial"/>
                <a:sym typeface="Arial"/>
              </a:defRPr>
            </a:lvl2pPr>
            <a:lvl3pPr marL="352425" marR="0" lvl="2" indent="-111125" algn="l" defTabSz="914400" rtl="0" eaLnBrk="1" latinLnBrk="0" hangingPunct="1">
              <a:lnSpc>
                <a:spcPct val="130000"/>
              </a:lnSpc>
              <a:spcBef>
                <a:spcPts val="0"/>
              </a:spcBef>
              <a:spcAft>
                <a:spcPts val="567"/>
              </a:spcAft>
              <a:buClr>
                <a:schemeClr val="accent4"/>
              </a:buClr>
              <a:buSzPct val="100000"/>
              <a:buFont typeface="Arial"/>
              <a:buChar char="‒"/>
              <a:defRPr sz="1000" b="0" i="0" u="none" strike="noStrike" kern="1200" cap="none">
                <a:solidFill>
                  <a:schemeClr val="lt1"/>
                </a:solidFill>
                <a:latin typeface="Arial"/>
                <a:ea typeface="Arial"/>
                <a:cs typeface="Arial"/>
                <a:sym typeface="Arial"/>
              </a:defRPr>
            </a:lvl3pPr>
            <a:lvl4pPr marL="781050" marR="0" lvl="3" indent="-6350" algn="l" defTabSz="914400" rtl="0" eaLnBrk="1" latinLnBrk="0" hangingPunct="1">
              <a:lnSpc>
                <a:spcPct val="130000"/>
              </a:lnSpc>
              <a:spcBef>
                <a:spcPts val="0"/>
              </a:spcBef>
              <a:spcAft>
                <a:spcPts val="567"/>
              </a:spcAft>
              <a:buClr>
                <a:schemeClr val="dk1"/>
              </a:buClr>
              <a:buFont typeface="Arial"/>
              <a:buNone/>
              <a:defRPr sz="1000" b="0" i="0" u="none" strike="noStrike" kern="1200" cap="none">
                <a:solidFill>
                  <a:schemeClr val="lt1"/>
                </a:solidFill>
                <a:latin typeface="Arial"/>
                <a:ea typeface="Arial"/>
                <a:cs typeface="Arial"/>
                <a:sym typeface="Arial"/>
              </a:defRPr>
            </a:lvl4pPr>
            <a:lvl5pPr marL="2057400" marR="0" lvl="4" indent="-165100" algn="l" defTabSz="914400" rtl="0" eaLnBrk="1" latinLnBrk="0" hangingPunct="1">
              <a:lnSpc>
                <a:spcPct val="130000"/>
              </a:lnSpc>
              <a:spcBef>
                <a:spcPts val="0"/>
              </a:spcBef>
              <a:spcAft>
                <a:spcPts val="567"/>
              </a:spcAft>
              <a:buClr>
                <a:schemeClr val="lt1"/>
              </a:buClr>
              <a:buSzPct val="100000"/>
              <a:buFont typeface="Arial"/>
              <a:buChar char="»"/>
              <a:defRPr sz="1000" b="0" i="0" u="none" strike="noStrike" kern="1200" cap="none">
                <a:solidFill>
                  <a:schemeClr val="lt1"/>
                </a:solidFill>
                <a:latin typeface="Arial"/>
                <a:ea typeface="Arial"/>
                <a:cs typeface="Arial"/>
                <a:sym typeface="Arial"/>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9pPr>
          </a:lstStyle>
          <a:p>
            <a:pPr algn="ctr"/>
            <a:r>
              <a:rPr lang="en-US" sz="1200" u="sng" dirty="0" smtClean="0">
                <a:solidFill>
                  <a:schemeClr val="tx1"/>
                </a:solidFill>
              </a:rPr>
              <a:t>Tips</a:t>
            </a:r>
          </a:p>
          <a:p>
            <a:pPr marL="171450" indent="-171450">
              <a:buClr>
                <a:schemeClr val="tx1"/>
              </a:buClr>
              <a:buFont typeface="Arial" charset="0"/>
              <a:buChar char="•"/>
            </a:pPr>
            <a:r>
              <a:rPr lang="en-US" sz="1200" dirty="0" smtClean="0">
                <a:solidFill>
                  <a:schemeClr val="tx1"/>
                </a:solidFill>
              </a:rPr>
              <a:t>Think about what your learners need to succeed and not about what you fancy delivering</a:t>
            </a:r>
          </a:p>
          <a:p>
            <a:pPr marL="171450" indent="-171450">
              <a:buClr>
                <a:schemeClr val="tx1"/>
              </a:buClr>
              <a:buFont typeface="Arial" charset="0"/>
              <a:buChar char="•"/>
            </a:pPr>
            <a:r>
              <a:rPr lang="en-US" sz="1200" dirty="0" smtClean="0">
                <a:solidFill>
                  <a:schemeClr val="tx1"/>
                </a:solidFill>
              </a:rPr>
              <a:t>Think about units that complement each other</a:t>
            </a:r>
          </a:p>
          <a:p>
            <a:pPr marL="171450" indent="-171450">
              <a:buClr>
                <a:schemeClr val="tx1"/>
              </a:buClr>
              <a:buFont typeface="Arial" charset="0"/>
              <a:buChar char="•"/>
            </a:pPr>
            <a:r>
              <a:rPr lang="en-US" sz="1200" dirty="0" smtClean="0">
                <a:solidFill>
                  <a:schemeClr val="tx1"/>
                </a:solidFill>
              </a:rPr>
              <a:t>Think about exciting and engaging projects and work backwards from the outcome to the units and assessment</a:t>
            </a:r>
          </a:p>
          <a:p>
            <a:pPr marL="171450" indent="-171450">
              <a:buClr>
                <a:schemeClr val="tx1"/>
              </a:buClr>
              <a:buFont typeface="Arial" charset="0"/>
              <a:buChar char="•"/>
            </a:pPr>
            <a:r>
              <a:rPr lang="en-US" sz="1200" dirty="0" smtClean="0">
                <a:solidFill>
                  <a:schemeClr val="tx1"/>
                </a:solidFill>
              </a:rPr>
              <a:t>DON</a:t>
            </a:r>
            <a:r>
              <a:rPr lang="mr-IN" sz="1200" dirty="0" smtClean="0">
                <a:solidFill>
                  <a:schemeClr val="tx1"/>
                </a:solidFill>
              </a:rPr>
              <a:t>’</a:t>
            </a:r>
            <a:r>
              <a:rPr lang="en-US" sz="1200" dirty="0" smtClean="0">
                <a:solidFill>
                  <a:schemeClr val="tx1"/>
                </a:solidFill>
              </a:rPr>
              <a:t>T repeat yourself if you notice a crossover </a:t>
            </a:r>
            <a:r>
              <a:rPr lang="en-US" sz="1200" dirty="0" err="1" smtClean="0">
                <a:solidFill>
                  <a:schemeClr val="tx1"/>
                </a:solidFill>
              </a:rPr>
              <a:t>capitalise</a:t>
            </a:r>
            <a:r>
              <a:rPr lang="en-US" sz="1200" dirty="0" smtClean="0">
                <a:solidFill>
                  <a:schemeClr val="tx1"/>
                </a:solidFill>
              </a:rPr>
              <a:t> on it!</a:t>
            </a:r>
          </a:p>
        </p:txBody>
      </p:sp>
      <p:sp>
        <p:nvSpPr>
          <p:cNvPr id="10"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667789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508104" y="1772816"/>
            <a:ext cx="3096344" cy="4464496"/>
          </a:xfrm>
          <a:prstGeom prst="rect">
            <a:avLst/>
          </a:prstGeom>
          <a:solidFill>
            <a:srgbClr val="C8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0000" y="417600"/>
            <a:ext cx="6552280" cy="525375"/>
          </a:xfrm>
        </p:spPr>
        <p:txBody>
          <a:bodyPr>
            <a:normAutofit fontScale="90000"/>
          </a:bodyPr>
          <a:lstStyle/>
          <a:p>
            <a:r>
              <a:rPr lang="en-US" dirty="0" smtClean="0"/>
              <a:t>Fresh Start- Creative </a:t>
            </a:r>
            <a:r>
              <a:rPr lang="en-US" dirty="0" err="1" smtClean="0"/>
              <a:t>Programmes</a:t>
            </a:r>
            <a:endParaRPr lang="en-US" dirty="0"/>
          </a:p>
        </p:txBody>
      </p:sp>
      <p:sp>
        <p:nvSpPr>
          <p:cNvPr id="3" name="Text Placeholder 2"/>
          <p:cNvSpPr>
            <a:spLocks noGrp="1"/>
          </p:cNvSpPr>
          <p:nvPr>
            <p:ph type="body" idx="1"/>
          </p:nvPr>
        </p:nvSpPr>
        <p:spPr>
          <a:xfrm>
            <a:off x="5508104" y="1844824"/>
            <a:ext cx="3024336" cy="4464496"/>
          </a:xfrm>
        </p:spPr>
        <p:txBody>
          <a:bodyPr>
            <a:noAutofit/>
          </a:bodyPr>
          <a:lstStyle/>
          <a:p>
            <a:pPr marL="285750" indent="-285750">
              <a:buFont typeface="Arial" charset="0"/>
              <a:buChar char="•"/>
            </a:pPr>
            <a:r>
              <a:rPr lang="en-US" sz="1400" dirty="0" smtClean="0">
                <a:solidFill>
                  <a:schemeClr val="tx1"/>
                </a:solidFill>
              </a:rPr>
              <a:t>The basis for creative </a:t>
            </a:r>
            <a:r>
              <a:rPr lang="en-US" sz="1400" dirty="0" err="1" smtClean="0">
                <a:solidFill>
                  <a:schemeClr val="tx1"/>
                </a:solidFill>
              </a:rPr>
              <a:t>programmes</a:t>
            </a:r>
            <a:r>
              <a:rPr lang="en-US" sz="1400" dirty="0" smtClean="0">
                <a:solidFill>
                  <a:schemeClr val="tx1"/>
                </a:solidFill>
              </a:rPr>
              <a:t> is to work from the project outcome and not from the unit titles or learning outcomes</a:t>
            </a:r>
          </a:p>
          <a:p>
            <a:pPr marL="285750" indent="-285750">
              <a:buFont typeface="Arial" charset="0"/>
              <a:buChar char="•"/>
            </a:pPr>
            <a:endParaRPr lang="en-GB" sz="1400" dirty="0" smtClean="0">
              <a:solidFill>
                <a:schemeClr val="tx1"/>
              </a:solidFill>
            </a:endParaRPr>
          </a:p>
          <a:p>
            <a:pPr marL="285750" indent="-285750">
              <a:buFont typeface="Arial" charset="0"/>
              <a:buChar char="•"/>
            </a:pPr>
            <a:r>
              <a:rPr lang="en-GB" sz="1400" dirty="0" smtClean="0">
                <a:solidFill>
                  <a:schemeClr val="tx1"/>
                </a:solidFill>
              </a:rPr>
              <a:t>Projects could be:</a:t>
            </a:r>
          </a:p>
          <a:p>
            <a:pPr marL="536575" indent="-274638"/>
            <a:r>
              <a:rPr lang="en-GB" sz="1400" dirty="0" smtClean="0">
                <a:solidFill>
                  <a:schemeClr val="tx1"/>
                </a:solidFill>
              </a:rPr>
              <a:t>- Social Enterprises</a:t>
            </a:r>
          </a:p>
          <a:p>
            <a:pPr marL="536575" indent="-274638"/>
            <a:r>
              <a:rPr lang="en-GB" sz="1400" dirty="0" smtClean="0">
                <a:solidFill>
                  <a:schemeClr val="tx1"/>
                </a:solidFill>
              </a:rPr>
              <a:t>- Community Volunteering</a:t>
            </a:r>
          </a:p>
          <a:p>
            <a:pPr marL="536575" indent="-274638"/>
            <a:r>
              <a:rPr lang="en-GB" sz="1400" dirty="0" smtClean="0">
                <a:solidFill>
                  <a:schemeClr val="tx1"/>
                </a:solidFill>
              </a:rPr>
              <a:t>- Concerts/ Events</a:t>
            </a:r>
          </a:p>
          <a:p>
            <a:pPr marL="536575" indent="-274638"/>
            <a:r>
              <a:rPr lang="en-GB" sz="1400" dirty="0" smtClean="0">
                <a:solidFill>
                  <a:schemeClr val="tx1"/>
                </a:solidFill>
              </a:rPr>
              <a:t>- Commissioned Work</a:t>
            </a:r>
          </a:p>
          <a:p>
            <a:pPr marL="536575" indent="-274638"/>
            <a:endParaRPr lang="en-GB" sz="1400" dirty="0" smtClean="0">
              <a:solidFill>
                <a:schemeClr val="tx1"/>
              </a:solidFill>
            </a:endParaRPr>
          </a:p>
          <a:p>
            <a:pPr marL="261938" indent="-261938">
              <a:buFont typeface="Arial" pitchFamily="34" charset="0"/>
              <a:buChar char="•"/>
            </a:pPr>
            <a:r>
              <a:rPr lang="en-GB" sz="1400" dirty="0" smtClean="0">
                <a:solidFill>
                  <a:schemeClr val="tx1"/>
                </a:solidFill>
              </a:rPr>
              <a:t>Units such as SEPE allow a range of different experiences to be captured.  Many units can be delivered in the context of a specific industry or learner.</a:t>
            </a:r>
          </a:p>
          <a:p>
            <a:pPr marL="536575" indent="-274638"/>
            <a:r>
              <a:rPr lang="en-GB" sz="1400" dirty="0" smtClean="0"/>
              <a:t> </a:t>
            </a:r>
            <a:endParaRPr lang="en-US" sz="1400" dirty="0" smtClean="0"/>
          </a:p>
          <a:p>
            <a:pPr marL="285750" indent="-285750">
              <a:buFont typeface="Arial" charset="0"/>
              <a:buChar char="•"/>
            </a:pPr>
            <a:endParaRPr lang="en-GB" sz="1400" dirty="0" smtClean="0"/>
          </a:p>
          <a:p>
            <a:pPr marL="285750" indent="-285750">
              <a:buFont typeface="Arial" charset="0"/>
              <a:buChar char="•"/>
            </a:pPr>
            <a:endParaRPr lang="en-US" sz="1400" dirty="0" smtClean="0"/>
          </a:p>
          <a:p>
            <a:pPr marL="285750" indent="-285750">
              <a:buFont typeface="Arial" charset="0"/>
              <a:buChar char="•"/>
            </a:pPr>
            <a:endParaRPr lang="en-US" sz="1400" u="sng" dirty="0"/>
          </a:p>
        </p:txBody>
      </p:sp>
      <p:sp>
        <p:nvSpPr>
          <p:cNvPr id="6" name="Text Placeholder 5"/>
          <p:cNvSpPr>
            <a:spLocks noGrp="1"/>
          </p:cNvSpPr>
          <p:nvPr>
            <p:ph type="body" idx="4"/>
          </p:nvPr>
        </p:nvSpPr>
        <p:spPr/>
        <p:txBody>
          <a:bodyPr>
            <a:normAutofit lnSpcReduction="10000"/>
          </a:bodyPr>
          <a:lstStyle/>
          <a:p>
            <a:r>
              <a:rPr lang="en-US" dirty="0" smtClean="0"/>
              <a:t>Thinking imaginatively</a:t>
            </a:r>
            <a:endParaRPr lang="en-US" dirty="0"/>
          </a:p>
        </p:txBody>
      </p:sp>
      <p:sp>
        <p:nvSpPr>
          <p:cNvPr id="8" name="Slide Number Placeholder 7"/>
          <p:cNvSpPr>
            <a:spLocks noGrp="1"/>
          </p:cNvSpPr>
          <p:nvPr>
            <p:ph type="sldNum" idx="12"/>
          </p:nvPr>
        </p:nvSpPr>
        <p:spPr/>
        <p:txBody>
          <a:bodyPr/>
          <a:lstStyle/>
          <a:p>
            <a:pPr algn="l">
              <a:buSzPct val="25000"/>
            </a:pPr>
            <a:fld id="{00000000-1234-1234-1234-123412341234}" type="slidenum">
              <a:rPr lang="en-GB" sz="800" b="1">
                <a:solidFill>
                  <a:schemeClr val="lt2"/>
                </a:solidFill>
                <a:latin typeface="Arial"/>
                <a:ea typeface="Arial"/>
                <a:cs typeface="Arial"/>
                <a:sym typeface="Arial"/>
              </a:rPr>
              <a:pPr algn="l">
                <a:buSzPct val="25000"/>
              </a:pPr>
              <a:t>33</a:t>
            </a:fld>
            <a:endParaRPr lang="en-GB" sz="800" b="1" dirty="0">
              <a:solidFill>
                <a:schemeClr val="lt2"/>
              </a:solidFill>
              <a:latin typeface="Arial"/>
              <a:ea typeface="Arial"/>
              <a:cs typeface="Arial"/>
              <a:sym typeface="Arial"/>
            </a:endParaRPr>
          </a:p>
        </p:txBody>
      </p:sp>
      <p:sp>
        <p:nvSpPr>
          <p:cNvPr id="9" name="Text Placeholder 4"/>
          <p:cNvSpPr txBox="1">
            <a:spLocks/>
          </p:cNvSpPr>
          <p:nvPr/>
        </p:nvSpPr>
        <p:spPr>
          <a:xfrm>
            <a:off x="683568" y="1772816"/>
            <a:ext cx="4608512" cy="4412229"/>
          </a:xfrm>
          <a:prstGeom prst="rect">
            <a:avLst/>
          </a:prstGeom>
          <a:noFill/>
          <a:ln>
            <a:noFill/>
          </a:ln>
        </p:spPr>
        <p:txBody>
          <a:bodyPr vert="horz" lIns="91425" tIns="91425" rIns="91425" bIns="91425" rtlCol="0" anchor="t" anchorCtr="0">
            <a:normAutofit fontScale="92500" lnSpcReduction="20000"/>
          </a:bodyPr>
          <a:lstStyle>
            <a:lvl1pPr marL="0" marR="0" lvl="0" indent="0" algn="l" defTabSz="914400" rtl="0" eaLnBrk="1" latinLnBrk="0" hangingPunct="1">
              <a:lnSpc>
                <a:spcPct val="122222"/>
              </a:lnSpc>
              <a:spcBef>
                <a:spcPts val="600"/>
              </a:spcBef>
              <a:spcAft>
                <a:spcPts val="0"/>
              </a:spcAft>
              <a:buClr>
                <a:schemeClr val="lt2"/>
              </a:buClr>
              <a:buFont typeface="Arial"/>
              <a:buNone/>
              <a:defRPr sz="900" b="1" i="0" u="none" strike="noStrike" kern="1200" cap="none">
                <a:solidFill>
                  <a:schemeClr val="lt2"/>
                </a:solidFill>
                <a:latin typeface="Arial"/>
                <a:ea typeface="Arial"/>
                <a:cs typeface="Arial"/>
                <a:sym typeface="Arial"/>
              </a:defRPr>
            </a:lvl1pPr>
            <a:lvl2pPr marL="114300" marR="0" lvl="1" indent="-57150" algn="l" defTabSz="914400" rtl="0" eaLnBrk="1" latinLnBrk="0" hangingPunct="1">
              <a:lnSpc>
                <a:spcPct val="122222"/>
              </a:lnSpc>
              <a:spcBef>
                <a:spcPts val="600"/>
              </a:spcBef>
              <a:spcAft>
                <a:spcPts val="0"/>
              </a:spcAft>
              <a:buClr>
                <a:schemeClr val="dk2"/>
              </a:buClr>
              <a:buSzPct val="100000"/>
              <a:buFont typeface="Arial"/>
              <a:buChar char="•"/>
              <a:defRPr sz="900" b="0" i="0" u="none" strike="noStrike" kern="1200" cap="none">
                <a:solidFill>
                  <a:schemeClr val="lt2"/>
                </a:solidFill>
                <a:latin typeface="Arial"/>
                <a:ea typeface="Arial"/>
                <a:cs typeface="Arial"/>
                <a:sym typeface="Arial"/>
              </a:defRPr>
            </a:lvl2pPr>
            <a:lvl3pPr marL="352425" marR="0" lvl="2" indent="-111125" algn="l" defTabSz="914400" rtl="0" eaLnBrk="1" latinLnBrk="0" hangingPunct="1">
              <a:lnSpc>
                <a:spcPct val="130000"/>
              </a:lnSpc>
              <a:spcBef>
                <a:spcPts val="0"/>
              </a:spcBef>
              <a:spcAft>
                <a:spcPts val="567"/>
              </a:spcAft>
              <a:buClr>
                <a:schemeClr val="accent4"/>
              </a:buClr>
              <a:buSzPct val="100000"/>
              <a:buFont typeface="Arial"/>
              <a:buChar char="‒"/>
              <a:defRPr sz="1000" b="0" i="0" u="none" strike="noStrike" kern="1200" cap="none">
                <a:solidFill>
                  <a:schemeClr val="lt1"/>
                </a:solidFill>
                <a:latin typeface="Arial"/>
                <a:ea typeface="Arial"/>
                <a:cs typeface="Arial"/>
                <a:sym typeface="Arial"/>
              </a:defRPr>
            </a:lvl3pPr>
            <a:lvl4pPr marL="781050" marR="0" lvl="3" indent="-6350" algn="l" defTabSz="914400" rtl="0" eaLnBrk="1" latinLnBrk="0" hangingPunct="1">
              <a:lnSpc>
                <a:spcPct val="130000"/>
              </a:lnSpc>
              <a:spcBef>
                <a:spcPts val="0"/>
              </a:spcBef>
              <a:spcAft>
                <a:spcPts val="567"/>
              </a:spcAft>
              <a:buClr>
                <a:schemeClr val="dk1"/>
              </a:buClr>
              <a:buFont typeface="Arial"/>
              <a:buNone/>
              <a:defRPr sz="1000" b="0" i="0" u="none" strike="noStrike" kern="1200" cap="none">
                <a:solidFill>
                  <a:schemeClr val="lt1"/>
                </a:solidFill>
                <a:latin typeface="Arial"/>
                <a:ea typeface="Arial"/>
                <a:cs typeface="Arial"/>
                <a:sym typeface="Arial"/>
              </a:defRPr>
            </a:lvl4pPr>
            <a:lvl5pPr marL="2057400" marR="0" lvl="4" indent="-165100" algn="l" defTabSz="914400" rtl="0" eaLnBrk="1" latinLnBrk="0" hangingPunct="1">
              <a:lnSpc>
                <a:spcPct val="130000"/>
              </a:lnSpc>
              <a:spcBef>
                <a:spcPts val="0"/>
              </a:spcBef>
              <a:spcAft>
                <a:spcPts val="567"/>
              </a:spcAft>
              <a:buClr>
                <a:schemeClr val="lt1"/>
              </a:buClr>
              <a:buSzPct val="100000"/>
              <a:buFont typeface="Arial"/>
              <a:buChar char="»"/>
              <a:defRPr sz="1000" b="0" i="0" u="none" strike="noStrike" kern="1200" cap="none">
                <a:solidFill>
                  <a:schemeClr val="lt1"/>
                </a:solidFill>
                <a:latin typeface="Arial"/>
                <a:ea typeface="Arial"/>
                <a:cs typeface="Arial"/>
                <a:sym typeface="Arial"/>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Arial"/>
                <a:ea typeface="Arial"/>
                <a:cs typeface="Arial"/>
                <a:sym typeface="Arial"/>
              </a:defRPr>
            </a:lvl9pPr>
          </a:lstStyle>
          <a:p>
            <a:r>
              <a:rPr lang="en-GB" sz="1500" u="sng" dirty="0" smtClean="0">
                <a:solidFill>
                  <a:srgbClr val="FFFFFF"/>
                </a:solidFill>
              </a:rPr>
              <a:t>A local company are looking for support with a social media marketing strategy.  </a:t>
            </a:r>
          </a:p>
          <a:p>
            <a:r>
              <a:rPr lang="en-GB" sz="1500" b="0" dirty="0" smtClean="0">
                <a:solidFill>
                  <a:srgbClr val="FFFFFF"/>
                </a:solidFill>
              </a:rPr>
              <a:t>Learners investigate the company, carry out market research, devise a strategy, prepare a pitch to the MD, obtain feedback and review then implement the strategy.</a:t>
            </a:r>
          </a:p>
          <a:p>
            <a:endParaRPr lang="en-GB" sz="1500" b="0" dirty="0" smtClean="0">
              <a:solidFill>
                <a:srgbClr val="FFFFFF"/>
              </a:solidFill>
            </a:endParaRPr>
          </a:p>
          <a:p>
            <a:r>
              <a:rPr lang="en-GB" sz="1500" dirty="0" smtClean="0">
                <a:solidFill>
                  <a:srgbClr val="FFFFFF"/>
                </a:solidFill>
              </a:rPr>
              <a:t>Possible Units:</a:t>
            </a:r>
          </a:p>
          <a:p>
            <a:pPr>
              <a:spcBef>
                <a:spcPts val="0"/>
              </a:spcBef>
              <a:buFont typeface="Arial" pitchFamily="34" charset="0"/>
              <a:buChar char="•"/>
            </a:pPr>
            <a:r>
              <a:rPr lang="en-GB" sz="1500" b="0" dirty="0" smtClean="0">
                <a:solidFill>
                  <a:srgbClr val="FFFFFF"/>
                </a:solidFill>
              </a:rPr>
              <a:t>- Supporting Employability and Personal Effectiveness (Level 1 50GLH)</a:t>
            </a:r>
          </a:p>
          <a:p>
            <a:pPr>
              <a:spcBef>
                <a:spcPts val="0"/>
              </a:spcBef>
              <a:buFont typeface="Arial" pitchFamily="34" charset="0"/>
              <a:buChar char="•"/>
            </a:pPr>
            <a:r>
              <a:rPr lang="en-GB" sz="1500" b="0" dirty="0" smtClean="0">
                <a:solidFill>
                  <a:srgbClr val="FFFFFF"/>
                </a:solidFill>
              </a:rPr>
              <a:t>- Online Branding for Career Success (Level 2 10GLH)</a:t>
            </a:r>
          </a:p>
          <a:p>
            <a:pPr>
              <a:spcBef>
                <a:spcPts val="0"/>
              </a:spcBef>
              <a:buFont typeface="Arial" pitchFamily="34" charset="0"/>
              <a:buChar char="•"/>
            </a:pPr>
            <a:r>
              <a:rPr lang="en-GB" sz="1500" b="0" dirty="0" smtClean="0">
                <a:solidFill>
                  <a:srgbClr val="FFFFFF"/>
                </a:solidFill>
              </a:rPr>
              <a:t>- How and Why Businesses Operate (Level 2 10GLH)</a:t>
            </a:r>
          </a:p>
          <a:p>
            <a:pPr>
              <a:spcBef>
                <a:spcPts val="0"/>
              </a:spcBef>
              <a:buFont typeface="Arial" pitchFamily="34" charset="0"/>
              <a:buChar char="•"/>
            </a:pPr>
            <a:r>
              <a:rPr lang="en-GB" sz="1500" b="0" dirty="0" smtClean="0">
                <a:solidFill>
                  <a:srgbClr val="FFFFFF"/>
                </a:solidFill>
              </a:rPr>
              <a:t>- Working in a Team (Level 2 30GLH)</a:t>
            </a:r>
          </a:p>
          <a:p>
            <a:pPr>
              <a:spcBef>
                <a:spcPts val="0"/>
              </a:spcBef>
              <a:buFont typeface="Arial" pitchFamily="34" charset="0"/>
              <a:buChar char="•"/>
            </a:pPr>
            <a:r>
              <a:rPr lang="en-GB" sz="1500" b="0" dirty="0" smtClean="0">
                <a:solidFill>
                  <a:srgbClr val="FFFFFF"/>
                </a:solidFill>
              </a:rPr>
              <a:t>- Solving Work Related Problems (Level 2 20GLH)</a:t>
            </a:r>
          </a:p>
          <a:p>
            <a:pPr>
              <a:spcBef>
                <a:spcPts val="0"/>
              </a:spcBef>
              <a:buFont typeface="Arial" pitchFamily="34" charset="0"/>
              <a:buChar char="•"/>
            </a:pPr>
            <a:r>
              <a:rPr lang="en-GB" sz="1500" b="0" dirty="0" smtClean="0">
                <a:solidFill>
                  <a:srgbClr val="FFFFFF"/>
                </a:solidFill>
              </a:rPr>
              <a:t>- IT Communication Fundamentals (Level 2 15GLH)</a:t>
            </a:r>
          </a:p>
          <a:p>
            <a:pPr>
              <a:spcBef>
                <a:spcPts val="0"/>
              </a:spcBef>
            </a:pPr>
            <a:endParaRPr lang="en-GB" sz="1500" b="0" dirty="0" smtClean="0">
              <a:solidFill>
                <a:srgbClr val="FFFFFF"/>
              </a:solidFill>
            </a:endParaRPr>
          </a:p>
          <a:p>
            <a:pPr>
              <a:spcBef>
                <a:spcPts val="0"/>
              </a:spcBef>
            </a:pPr>
            <a:r>
              <a:rPr lang="en-GB" sz="1500" b="0" dirty="0" smtClean="0">
                <a:solidFill>
                  <a:srgbClr val="FFFFFF"/>
                </a:solidFill>
              </a:rPr>
              <a:t>Outcome is </a:t>
            </a:r>
            <a:r>
              <a:rPr lang="en-GB" sz="1500" dirty="0" smtClean="0">
                <a:solidFill>
                  <a:srgbClr val="FFFFFF"/>
                </a:solidFill>
              </a:rPr>
              <a:t>Pearson BTEC Level 2 Certificate in </a:t>
            </a:r>
            <a:r>
              <a:rPr lang="en-GB" sz="1500" dirty="0" err="1" smtClean="0">
                <a:solidFill>
                  <a:srgbClr val="FFFFFF"/>
                </a:solidFill>
              </a:rPr>
              <a:t>Workskills</a:t>
            </a:r>
            <a:r>
              <a:rPr lang="en-GB" sz="1500" dirty="0" smtClean="0">
                <a:solidFill>
                  <a:srgbClr val="FFFFFF"/>
                </a:solidFill>
              </a:rPr>
              <a:t> </a:t>
            </a:r>
            <a:r>
              <a:rPr lang="en-GB" sz="1500" b="0" dirty="0" smtClean="0">
                <a:solidFill>
                  <a:srgbClr val="FFFFFF"/>
                </a:solidFill>
              </a:rPr>
              <a:t>(130GLH)</a:t>
            </a:r>
          </a:p>
          <a:p>
            <a:endParaRPr lang="en-GB" sz="1400" b="0" dirty="0" smtClean="0">
              <a:solidFill>
                <a:schemeClr val="tx1"/>
              </a:solidFill>
            </a:endParaRPr>
          </a:p>
        </p:txBody>
      </p:sp>
      <p:sp>
        <p:nvSpPr>
          <p:cNvPr id="10"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66778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t>Activity 4</a:t>
            </a:r>
          </a:p>
        </p:txBody>
      </p:sp>
      <p:sp>
        <p:nvSpPr>
          <p:cNvPr id="3" name="Text Placeholder 2"/>
          <p:cNvSpPr>
            <a:spLocks noGrp="1"/>
          </p:cNvSpPr>
          <p:nvPr>
            <p:ph type="body" idx="1"/>
          </p:nvPr>
        </p:nvSpPr>
        <p:spPr>
          <a:xfrm>
            <a:off x="539996" y="1794898"/>
            <a:ext cx="6840313" cy="3124200"/>
          </a:xfrm>
        </p:spPr>
        <p:txBody>
          <a:bodyPr/>
          <a:lstStyle/>
          <a:p>
            <a:pPr marL="285750" indent="-285750">
              <a:buFont typeface="Arial" charset="0"/>
              <a:buChar char="•"/>
            </a:pPr>
            <a:r>
              <a:rPr lang="en-GB" dirty="0"/>
              <a:t>Consider the creative programme on the previous slide</a:t>
            </a:r>
          </a:p>
          <a:p>
            <a:pPr marL="285750" indent="-285750">
              <a:buFont typeface="Arial" charset="0"/>
              <a:buChar char="•"/>
            </a:pPr>
            <a:r>
              <a:rPr lang="en-GB" dirty="0"/>
              <a:t>Identify the 'milestones' in the programme</a:t>
            </a:r>
          </a:p>
          <a:p>
            <a:pPr marL="285750" indent="-285750">
              <a:buFont typeface="Arial" charset="0"/>
              <a:buChar char="•"/>
            </a:pPr>
            <a:r>
              <a:rPr lang="en-GB" dirty="0"/>
              <a:t>Identify the taught elements</a:t>
            </a:r>
          </a:p>
          <a:p>
            <a:pPr marL="285750" indent="-285750">
              <a:buFont typeface="Arial" charset="0"/>
              <a:buChar char="•"/>
            </a:pPr>
            <a:r>
              <a:rPr lang="en-GB" dirty="0"/>
              <a:t>Identify the 'products' that learners will produce that could be assessed</a:t>
            </a:r>
          </a:p>
          <a:p>
            <a:pPr marL="285750" indent="-285750">
              <a:buFont typeface="Arial" charset="0"/>
              <a:buChar char="•"/>
            </a:pPr>
            <a:r>
              <a:rPr lang="en-GB" dirty="0"/>
              <a:t>Sequence the learning and assessment in a flowchart</a:t>
            </a:r>
          </a:p>
          <a:p>
            <a:pPr marL="285750" indent="-285750">
              <a:buFont typeface="Arial" charset="0"/>
              <a:buChar char="•"/>
            </a:pPr>
            <a:r>
              <a:rPr lang="en-GB" dirty="0"/>
              <a:t>Swap with another table and 'internally verify' it</a:t>
            </a:r>
          </a:p>
          <a:p>
            <a:pPr marL="285750" indent="-285750">
              <a:buFont typeface="Arial" charset="0"/>
              <a:buChar char="•"/>
            </a:pPr>
            <a:r>
              <a:rPr lang="en-GB" dirty="0"/>
              <a:t>Feedback</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34</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2840251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best to succeed</a:t>
            </a:r>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35</a:t>
            </a:fld>
            <a:endParaRPr lang="en-GB" sz="800" b="1" dirty="0">
              <a:solidFill>
                <a:schemeClr val="lt2"/>
              </a:solidFill>
              <a:latin typeface="Arial"/>
              <a:ea typeface="Arial"/>
              <a:cs typeface="Arial"/>
              <a:sym typeface="Arial"/>
            </a:endParaRPr>
          </a:p>
        </p:txBody>
      </p:sp>
      <p:sp>
        <p:nvSpPr>
          <p:cNvPr id="9" name="Text Placeholder 2"/>
          <p:cNvSpPr txBox="1">
            <a:spLocks/>
          </p:cNvSpPr>
          <p:nvPr/>
        </p:nvSpPr>
        <p:spPr>
          <a:xfrm>
            <a:off x="755577" y="1484784"/>
            <a:ext cx="3744416" cy="31242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18750"/>
              </a:lnSpc>
              <a:spcBef>
                <a:spcPts val="0"/>
              </a:spcBef>
              <a:spcAft>
                <a:spcPts val="0"/>
              </a:spcAft>
              <a:buClr>
                <a:schemeClr val="dk1"/>
              </a:buClr>
              <a:buFont typeface="Arial"/>
              <a:buNone/>
              <a:defRPr sz="1600" b="0" i="0" u="none" strike="noStrike" cap="none">
                <a:solidFill>
                  <a:srgbClr val="000000"/>
                </a:solidFill>
                <a:latin typeface="Arial"/>
                <a:ea typeface="Arial"/>
                <a:cs typeface="Arial"/>
                <a:sym typeface="Arial"/>
              </a:defRPr>
            </a:lvl1pPr>
            <a:lvl2pPr marL="0" marR="0" lvl="1" indent="0" algn="l" rtl="0">
              <a:lnSpc>
                <a:spcPct val="133333"/>
              </a:lnSpc>
              <a:spcBef>
                <a:spcPts val="1701"/>
              </a:spcBef>
              <a:spcAft>
                <a:spcPts val="0"/>
              </a:spcAft>
              <a:buClr>
                <a:schemeClr val="lt2"/>
              </a:buClr>
              <a:buSzPct val="100000"/>
              <a:buFont typeface="Arial"/>
              <a:buNone/>
              <a:defRPr sz="1200" b="0" i="1" u="none" strike="noStrike" cap="none">
                <a:solidFill>
                  <a:srgbClr val="000000"/>
                </a:solidFill>
                <a:latin typeface="Arial"/>
                <a:ea typeface="Arial"/>
                <a:cs typeface="Arial"/>
                <a:sym typeface="Arial"/>
              </a:defRPr>
            </a:lvl2pPr>
            <a:lvl3pPr marL="658800" marR="0" lvl="2" indent="-163500" algn="l" rtl="0">
              <a:lnSpc>
                <a:spcPct val="118750"/>
              </a:lnSpc>
              <a:spcBef>
                <a:spcPts val="0"/>
              </a:spcBef>
              <a:spcAft>
                <a:spcPts val="0"/>
              </a:spcAft>
              <a:buClr>
                <a:schemeClr val="accent4"/>
              </a:buClr>
              <a:buSzPct val="100000"/>
              <a:buFont typeface="Arial"/>
              <a:buChar char="‒"/>
              <a:defRPr sz="16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285750" indent="-285750">
              <a:buFont typeface="Arial" charset="0"/>
              <a:buChar char="•"/>
            </a:pPr>
            <a:r>
              <a:rPr lang="en-GB" dirty="0" smtClean="0"/>
              <a:t>Teach in a project based way</a:t>
            </a:r>
          </a:p>
          <a:p>
            <a:pPr marL="285750" indent="-285750">
              <a:buFont typeface="Arial" charset="0"/>
              <a:buChar char="•"/>
            </a:pPr>
            <a:r>
              <a:rPr lang="en-GB" dirty="0" smtClean="0"/>
              <a:t>If your delivery and assessment is case study and research focused learners are better prepared for work and assessment</a:t>
            </a:r>
          </a:p>
          <a:p>
            <a:pPr marL="285750" indent="-285750">
              <a:buFont typeface="Arial" charset="0"/>
              <a:buChar char="•"/>
            </a:pPr>
            <a:r>
              <a:rPr lang="en-GB" dirty="0" smtClean="0"/>
              <a:t>Combine teaching across units</a:t>
            </a:r>
          </a:p>
          <a:p>
            <a:pPr marL="285750" indent="-285750">
              <a:buFont typeface="Arial" charset="0"/>
              <a:buChar char="•"/>
            </a:pPr>
            <a:r>
              <a:rPr lang="en-GB" dirty="0" smtClean="0"/>
              <a:t>Identify the 'products' that learners will produce that could be assessed</a:t>
            </a:r>
          </a:p>
          <a:p>
            <a:pPr marL="285750" indent="-285750">
              <a:buFont typeface="Arial" charset="0"/>
              <a:buChar char="•"/>
            </a:pPr>
            <a:r>
              <a:rPr lang="en-GB" dirty="0" smtClean="0"/>
              <a:t>By taking a practical approach learners get what they want and you can guide them ‘in teaching’</a:t>
            </a:r>
          </a:p>
          <a:p>
            <a:endParaRPr lang="en-GB" dirty="0"/>
          </a:p>
        </p:txBody>
      </p:sp>
      <p:sp>
        <p:nvSpPr>
          <p:cNvPr id="11"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pic>
        <p:nvPicPr>
          <p:cNvPr id="13" name="Picture 12"/>
          <p:cNvPicPr>
            <a:picLocks noChangeAspect="1"/>
          </p:cNvPicPr>
          <p:nvPr/>
        </p:nvPicPr>
        <p:blipFill>
          <a:blip r:embed="rId2"/>
          <a:stretch>
            <a:fillRect/>
          </a:stretch>
        </p:blipFill>
        <p:spPr>
          <a:xfrm>
            <a:off x="4644008" y="2060848"/>
            <a:ext cx="3981450" cy="2238375"/>
          </a:xfrm>
          <a:prstGeom prst="rect">
            <a:avLst/>
          </a:prstGeom>
        </p:spPr>
      </p:pic>
    </p:spTree>
    <p:extLst>
      <p:ext uri="{BB962C8B-B14F-4D97-AF65-F5344CB8AC3E}">
        <p14:creationId xmlns:p14="http://schemas.microsoft.com/office/powerpoint/2010/main" val="713885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sldNum" sz="quarter" idx="4294967295"/>
          </p:nvPr>
        </p:nvSpPr>
        <p:spPr>
          <a:xfrm>
            <a:off x="8532440" y="6453336"/>
            <a:ext cx="202282" cy="21680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z="800" b="1">
                <a:solidFill>
                  <a:schemeClr val="bg2">
                    <a:lumMod val="75000"/>
                  </a:schemeClr>
                </a:solidFill>
              </a:rPr>
              <a:t>36</a:t>
            </a:fld>
            <a:endParaRPr sz="800" b="1" dirty="0">
              <a:solidFill>
                <a:schemeClr val="bg2">
                  <a:lumMod val="75000"/>
                </a:schemeClr>
              </a:solidFill>
            </a:endParaRPr>
          </a:p>
        </p:txBody>
      </p:sp>
      <p:sp>
        <p:nvSpPr>
          <p:cNvPr id="371" name="Shape 371"/>
          <p:cNvSpPr>
            <a:spLocks noGrp="1"/>
          </p:cNvSpPr>
          <p:nvPr>
            <p:ph type="title" idx="4294967295"/>
          </p:nvPr>
        </p:nvSpPr>
        <p:spPr>
          <a:xfrm>
            <a:off x="273844" y="759409"/>
            <a:ext cx="7909973" cy="675085"/>
          </a:xfrm>
          <a:prstGeom prst="rect">
            <a:avLst/>
          </a:prstGeom>
        </p:spPr>
        <p:txBody>
          <a:bodyPr lIns="0" tIns="0" rIns="0" bIns="0" anchor="t" anchorCtr="0"/>
          <a:lstStyle>
            <a:lvl1pPr>
              <a:lnSpc>
                <a:spcPct val="100000"/>
              </a:lnSpc>
              <a:defRPr sz="2700" b="1">
                <a:latin typeface="Verdana"/>
                <a:ea typeface="Verdana"/>
                <a:cs typeface="Verdana"/>
                <a:sym typeface="Verdana"/>
              </a:defRPr>
            </a:lvl1pPr>
          </a:lstStyle>
          <a:p>
            <a:r>
              <a:rPr sz="3400" dirty="0">
                <a:solidFill>
                  <a:schemeClr val="bg2">
                    <a:lumMod val="75000"/>
                  </a:schemeClr>
                </a:solidFill>
                <a:latin typeface="Times New Roman" panose="02020603050405020304" pitchFamily="18" charset="0"/>
                <a:cs typeface="Times New Roman" panose="02020603050405020304" pitchFamily="18" charset="0"/>
              </a:rPr>
              <a:t>Assessment tools &amp; assignments</a:t>
            </a:r>
          </a:p>
        </p:txBody>
      </p:sp>
      <p:pic>
        <p:nvPicPr>
          <p:cNvPr id="372" name="image.png"/>
          <p:cNvPicPr>
            <a:picLocks noChangeAspect="1"/>
          </p:cNvPicPr>
          <p:nvPr/>
        </p:nvPicPr>
        <p:blipFill>
          <a:blip r:embed="rId3">
            <a:extLst/>
          </a:blip>
          <a:stretch>
            <a:fillRect/>
          </a:stretch>
        </p:blipFill>
        <p:spPr>
          <a:xfrm>
            <a:off x="499725" y="1556792"/>
            <a:ext cx="7458209" cy="4116114"/>
          </a:xfrm>
          <a:prstGeom prst="rect">
            <a:avLst/>
          </a:prstGeom>
          <a:ln w="12700">
            <a:miter lim="400000"/>
          </a:ln>
          <a:effectLst>
            <a:outerShdw blurRad="254000" dist="127000" dir="16200000" rotWithShape="0">
              <a:srgbClr val="000000">
                <a:alpha val="70000"/>
              </a:srgbClr>
            </a:outerShdw>
          </a:effectLst>
        </p:spPr>
      </p:pic>
      <p:sp>
        <p:nvSpPr>
          <p:cNvPr id="5"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0191493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dvAuto="0"/>
      <p:bldP spid="372"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7300498" cy="848775"/>
          </a:xfrm>
        </p:spPr>
        <p:txBody>
          <a:bodyPr/>
          <a:lstStyle/>
          <a:p>
            <a:r>
              <a:rPr lang="en-GB" dirty="0"/>
              <a:t>The Principles of Effective Assessment design</a:t>
            </a:r>
          </a:p>
        </p:txBody>
      </p:sp>
      <p:sp>
        <p:nvSpPr>
          <p:cNvPr id="3" name="Text Placeholder 2"/>
          <p:cNvSpPr>
            <a:spLocks noGrp="1"/>
          </p:cNvSpPr>
          <p:nvPr>
            <p:ph type="body" idx="1"/>
          </p:nvPr>
        </p:nvSpPr>
        <p:spPr>
          <a:xfrm>
            <a:off x="570495" y="2060848"/>
            <a:ext cx="6840313" cy="3124200"/>
          </a:xfrm>
        </p:spPr>
        <p:txBody>
          <a:bodyPr/>
          <a:lstStyle/>
          <a:p>
            <a:pPr marL="342900" indent="-342900">
              <a:buFont typeface="Arial" charset="0"/>
              <a:buChar char="•"/>
            </a:pPr>
            <a:r>
              <a:rPr lang="en-GB" dirty="0"/>
              <a:t>Basics</a:t>
            </a:r>
          </a:p>
          <a:p>
            <a:pPr marL="342900" indent="-342900">
              <a:buFont typeface="Arial" charset="0"/>
              <a:buChar char="•"/>
            </a:pPr>
            <a:r>
              <a:rPr lang="en-GB" dirty="0"/>
              <a:t>Must be engaging</a:t>
            </a:r>
          </a:p>
          <a:p>
            <a:pPr marL="342900" indent="-342900">
              <a:buFont typeface="Arial" charset="0"/>
              <a:buChar char="•"/>
            </a:pPr>
            <a:r>
              <a:rPr lang="en-GB" dirty="0"/>
              <a:t>Must be relevant</a:t>
            </a:r>
          </a:p>
          <a:p>
            <a:pPr marL="342900" indent="-342900">
              <a:buFont typeface="Arial" charset="0"/>
              <a:buChar char="•"/>
            </a:pPr>
            <a:r>
              <a:rPr lang="en-GB" dirty="0"/>
              <a:t>Think about assessments that prevent repetition</a:t>
            </a:r>
          </a:p>
          <a:p>
            <a:pPr marL="342900" indent="-342900">
              <a:buFont typeface="Arial" charset="0"/>
              <a:buChar char="•"/>
            </a:pPr>
            <a:r>
              <a:rPr lang="en-GB" dirty="0"/>
              <a:t>Think local</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37</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698957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sldNum" sz="quarter" idx="4294967295"/>
          </p:nvPr>
        </p:nvSpPr>
        <p:spPr>
          <a:xfrm>
            <a:off x="8532440" y="6453336"/>
            <a:ext cx="202282" cy="21680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z="800" b="1">
                <a:solidFill>
                  <a:schemeClr val="bg2">
                    <a:lumMod val="50000"/>
                  </a:schemeClr>
                </a:solidFill>
              </a:rPr>
              <a:t>38</a:t>
            </a:fld>
            <a:endParaRPr sz="800" b="1" dirty="0">
              <a:solidFill>
                <a:schemeClr val="bg2">
                  <a:lumMod val="50000"/>
                </a:schemeClr>
              </a:solidFill>
            </a:endParaRPr>
          </a:p>
        </p:txBody>
      </p:sp>
      <p:sp>
        <p:nvSpPr>
          <p:cNvPr id="360" name="Shape 360"/>
          <p:cNvSpPr/>
          <p:nvPr/>
        </p:nvSpPr>
        <p:spPr>
          <a:xfrm>
            <a:off x="917210" y="735496"/>
            <a:ext cx="5814410" cy="615553"/>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defTabSz="457200">
              <a:defRPr sz="2600">
                <a:latin typeface="Tahoma"/>
                <a:ea typeface="Tahoma"/>
                <a:cs typeface="Tahoma"/>
                <a:sym typeface="Tahoma"/>
              </a:defRPr>
            </a:lvl1pPr>
          </a:lstStyle>
          <a:p>
            <a:r>
              <a:rPr sz="3400" b="1" dirty="0">
                <a:solidFill>
                  <a:schemeClr val="bg2">
                    <a:lumMod val="75000"/>
                  </a:schemeClr>
                </a:solidFill>
                <a:latin typeface="Times New Roman" panose="02020603050405020304" pitchFamily="18" charset="0"/>
                <a:cs typeface="Times New Roman" panose="02020603050405020304" pitchFamily="18" charset="0"/>
              </a:rPr>
              <a:t>Bringing the Outside World In</a:t>
            </a:r>
          </a:p>
        </p:txBody>
      </p:sp>
      <p:pic>
        <p:nvPicPr>
          <p:cNvPr id="361" name="NHS structure diagram.png"/>
          <p:cNvPicPr>
            <a:picLocks noChangeAspect="1"/>
          </p:cNvPicPr>
          <p:nvPr/>
        </p:nvPicPr>
        <p:blipFill>
          <a:blip r:embed="rId3">
            <a:extLst/>
          </a:blip>
          <a:stretch>
            <a:fillRect/>
          </a:stretch>
        </p:blipFill>
        <p:spPr>
          <a:xfrm>
            <a:off x="1631811" y="1504566"/>
            <a:ext cx="5131824" cy="3848869"/>
          </a:xfrm>
          <a:prstGeom prst="rect">
            <a:avLst/>
          </a:prstGeom>
          <a:ln w="12700">
            <a:miter lim="400000"/>
          </a:ln>
        </p:spPr>
      </p:pic>
      <p:sp>
        <p:nvSpPr>
          <p:cNvPr id="5"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80260940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t>Project Based assessment </a:t>
            </a:r>
          </a:p>
        </p:txBody>
      </p:sp>
      <p:sp>
        <p:nvSpPr>
          <p:cNvPr id="3" name="Text Placeholder 2"/>
          <p:cNvSpPr>
            <a:spLocks noGrp="1"/>
          </p:cNvSpPr>
          <p:nvPr>
            <p:ph type="body" idx="1"/>
          </p:nvPr>
        </p:nvSpPr>
        <p:spPr>
          <a:xfrm>
            <a:off x="539997" y="1794898"/>
            <a:ext cx="3383932" cy="3124200"/>
          </a:xfrm>
        </p:spPr>
        <p:txBody>
          <a:bodyPr/>
          <a:lstStyle/>
          <a:p>
            <a:r>
              <a:rPr lang="en-GB" dirty="0"/>
              <a:t>An alternate approach is to focus delivery and assessment around key projects</a:t>
            </a:r>
          </a:p>
          <a:p>
            <a:endParaRPr lang="en-GB" dirty="0"/>
          </a:p>
          <a:p>
            <a:r>
              <a:rPr lang="en-GB" dirty="0"/>
              <a:t>This maximises time and allows for combination of units</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39</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pic>
        <p:nvPicPr>
          <p:cNvPr id="8" name="Picture 7"/>
          <p:cNvPicPr>
            <a:picLocks noChangeAspect="1"/>
          </p:cNvPicPr>
          <p:nvPr/>
        </p:nvPicPr>
        <p:blipFill>
          <a:blip r:embed="rId3"/>
          <a:stretch>
            <a:fillRect/>
          </a:stretch>
        </p:blipFill>
        <p:spPr>
          <a:xfrm>
            <a:off x="4516314" y="1830727"/>
            <a:ext cx="3981450" cy="2238375"/>
          </a:xfrm>
          <a:prstGeom prst="rect">
            <a:avLst/>
          </a:prstGeom>
        </p:spPr>
      </p:pic>
    </p:spTree>
    <p:extLst>
      <p:ext uri="{BB962C8B-B14F-4D97-AF65-F5344CB8AC3E}">
        <p14:creationId xmlns:p14="http://schemas.microsoft.com/office/powerpoint/2010/main" val="568840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Context</a:t>
            </a: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4</a:t>
            </a:fld>
            <a:endParaRPr lang="en-GB" sz="800" b="1">
              <a:solidFill>
                <a:schemeClr val="lt2"/>
              </a:solidFill>
              <a:latin typeface="Arial"/>
              <a:ea typeface="Arial"/>
              <a:cs typeface="Arial"/>
              <a:sym typeface="Arial"/>
            </a:endParaRPr>
          </a:p>
        </p:txBody>
      </p:sp>
      <p:grpSp>
        <p:nvGrpSpPr>
          <p:cNvPr id="3" name="Group 25"/>
          <p:cNvGrpSpPr>
            <a:grpSpLocks/>
          </p:cNvGrpSpPr>
          <p:nvPr/>
        </p:nvGrpSpPr>
        <p:grpSpPr bwMode="auto">
          <a:xfrm>
            <a:off x="5643563" y="2163762"/>
            <a:ext cx="3165475" cy="3165475"/>
            <a:chOff x="549586" y="3756544"/>
            <a:chExt cx="2016156" cy="2016154"/>
          </a:xfrm>
          <a:solidFill>
            <a:schemeClr val="bg2"/>
          </a:solidFill>
        </p:grpSpPr>
        <p:sp>
          <p:nvSpPr>
            <p:cNvPr id="8" name="Oval 7"/>
            <p:cNvSpPr/>
            <p:nvPr/>
          </p:nvSpPr>
          <p:spPr bwMode="auto">
            <a:xfrm>
              <a:off x="549586" y="3756544"/>
              <a:ext cx="2016156" cy="2016154"/>
            </a:xfrm>
            <a:prstGeom prst="ellipse">
              <a:avLst/>
            </a:prstGeom>
            <a:grpFill/>
            <a:ln w="76200" cap="flat" cmpd="sng" algn="ctr">
              <a:solidFill>
                <a:schemeClr val="bg1"/>
              </a:solidFill>
              <a:prstDash val="solid"/>
              <a:round/>
              <a:headEnd type="none" w="med" len="med"/>
              <a:tailEnd type="none" w="med" len="med"/>
            </a:ln>
            <a:effectLst/>
          </p:spPr>
          <p:txBody>
            <a:bodyPr lIns="0" tIns="0" rIns="0" bIns="0"/>
            <a:lstStyle/>
            <a:p>
              <a:pPr>
                <a:spcBef>
                  <a:spcPct val="50000"/>
                </a:spcBef>
                <a:defRPr/>
              </a:pPr>
              <a:endParaRPr lang="en-GB" sz="1200">
                <a:solidFill>
                  <a:srgbClr val="282560"/>
                </a:solidFill>
                <a:latin typeface="Verdana" charset="0"/>
                <a:ea typeface="Arial" charset="0"/>
                <a:cs typeface="Arial" charset="0"/>
              </a:endParaRPr>
            </a:p>
          </p:txBody>
        </p:sp>
        <p:sp>
          <p:nvSpPr>
            <p:cNvPr id="9" name="TextBox 39"/>
            <p:cNvSpPr txBox="1">
              <a:spLocks noChangeArrowheads="1"/>
            </p:cNvSpPr>
            <p:nvPr/>
          </p:nvSpPr>
          <p:spPr bwMode="auto">
            <a:xfrm>
              <a:off x="1019752" y="4092087"/>
              <a:ext cx="1410686" cy="1499622"/>
            </a:xfrm>
            <a:prstGeom prst="rect">
              <a:avLst/>
            </a:prstGeom>
            <a:noFill/>
            <a:ln>
              <a:noFill/>
            </a:ln>
            <a:extLst/>
          </p:spPr>
          <p:txBody>
            <a:bodyPr>
              <a:spAutoFit/>
            </a:bodyP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algn="ctr" eaLnBrk="1" hangingPunct="1">
                <a:spcBef>
                  <a:spcPct val="50000"/>
                </a:spcBef>
                <a:defRPr/>
              </a:pPr>
              <a:r>
                <a:rPr lang="en-GB" dirty="0">
                  <a:solidFill>
                    <a:srgbClr val="FFFFFF"/>
                  </a:solidFill>
                  <a:ea typeface="Arial" charset="0"/>
                </a:rPr>
                <a:t>Skill levels have a major impact on individual life choices and those with high academic attainment usually have the poorest employability skills’</a:t>
              </a:r>
            </a:p>
            <a:p>
              <a:pPr algn="ctr" eaLnBrk="1" hangingPunct="1">
                <a:spcBef>
                  <a:spcPct val="50000"/>
                </a:spcBef>
                <a:defRPr/>
              </a:pPr>
              <a:r>
                <a:rPr lang="en-GB" dirty="0">
                  <a:solidFill>
                    <a:srgbClr val="FFFFFF"/>
                  </a:solidFill>
                  <a:ea typeface="Arial" charset="0"/>
                </a:rPr>
                <a:t>OECD Skills Report 2013</a:t>
              </a:r>
              <a:endParaRPr lang="en-GB" dirty="0" smtClean="0">
                <a:solidFill>
                  <a:srgbClr val="FFFFFF"/>
                </a:solidFill>
                <a:ea typeface="Arial" charset="0"/>
              </a:endParaRPr>
            </a:p>
          </p:txBody>
        </p:sp>
      </p:grpSp>
      <p:grpSp>
        <p:nvGrpSpPr>
          <p:cNvPr id="4" name="Group 25"/>
          <p:cNvGrpSpPr>
            <a:grpSpLocks/>
          </p:cNvGrpSpPr>
          <p:nvPr/>
        </p:nvGrpSpPr>
        <p:grpSpPr bwMode="auto">
          <a:xfrm>
            <a:off x="3917950" y="3602038"/>
            <a:ext cx="2297113" cy="2263775"/>
            <a:chOff x="520413" y="3756544"/>
            <a:chExt cx="2045329" cy="2016154"/>
          </a:xfrm>
          <a:solidFill>
            <a:schemeClr val="bg2">
              <a:lumMod val="50000"/>
            </a:schemeClr>
          </a:solidFill>
        </p:grpSpPr>
        <p:sp>
          <p:nvSpPr>
            <p:cNvPr id="11" name="Oval 43"/>
            <p:cNvSpPr>
              <a:spLocks noChangeArrowheads="1"/>
            </p:cNvSpPr>
            <p:nvPr/>
          </p:nvSpPr>
          <p:spPr bwMode="auto">
            <a:xfrm>
              <a:off x="549586" y="3756544"/>
              <a:ext cx="2016156" cy="2016154"/>
            </a:xfrm>
            <a:prstGeom prst="ellipse">
              <a:avLst/>
            </a:prstGeom>
            <a:grpFill/>
            <a:ln w="76200">
              <a:solidFill>
                <a:schemeClr val="bg1"/>
              </a:solidFill>
              <a:round/>
              <a:headEnd/>
              <a:tailEnd/>
            </a:ln>
          </p:spPr>
          <p:txBody>
            <a:bodyPr lIns="0" tIns="0" rIns="0" bIns="0"/>
            <a:lstStyle/>
            <a:p>
              <a:pPr eaLnBrk="1" hangingPunct="1">
                <a:spcBef>
                  <a:spcPct val="50000"/>
                </a:spcBef>
              </a:pPr>
              <a:endParaRPr lang="en-US" altLang="en-US" sz="1200">
                <a:solidFill>
                  <a:srgbClr val="282560"/>
                </a:solidFill>
              </a:endParaRPr>
            </a:p>
          </p:txBody>
        </p:sp>
        <p:sp>
          <p:nvSpPr>
            <p:cNvPr id="12" name="TextBox 39"/>
            <p:cNvSpPr txBox="1">
              <a:spLocks noChangeArrowheads="1"/>
            </p:cNvSpPr>
            <p:nvPr/>
          </p:nvSpPr>
          <p:spPr bwMode="auto">
            <a:xfrm>
              <a:off x="520413" y="4538597"/>
              <a:ext cx="2020888" cy="945682"/>
            </a:xfrm>
            <a:prstGeom prst="rect">
              <a:avLst/>
            </a:prstGeom>
            <a:noFill/>
            <a:ln w="9525">
              <a:noFill/>
              <a:miter lim="800000"/>
              <a:headEnd/>
              <a:tailEnd/>
            </a:ln>
          </p:spPr>
          <p:txBody>
            <a:bodyPr>
              <a:spAutoFit/>
            </a:bodyPr>
            <a:lstStyle/>
            <a:p>
              <a:pPr algn="ctr" eaLnBrk="1" hangingPunct="1">
                <a:spcBef>
                  <a:spcPct val="50000"/>
                </a:spcBef>
              </a:pPr>
              <a:r>
                <a:rPr lang="en-GB" altLang="en-US" sz="1400">
                  <a:solidFill>
                    <a:srgbClr val="FFFFFF"/>
                  </a:solidFill>
                </a:rPr>
                <a:t>..only 1 in 4 UK employers offers work placement</a:t>
              </a:r>
            </a:p>
            <a:p>
              <a:pPr algn="ctr" eaLnBrk="1" hangingPunct="1">
                <a:spcBef>
                  <a:spcPct val="50000"/>
                </a:spcBef>
              </a:pPr>
              <a:r>
                <a:rPr lang="en-GB" altLang="en-US" sz="1400">
                  <a:solidFill>
                    <a:srgbClr val="FFFFFF"/>
                  </a:solidFill>
                </a:rPr>
                <a:t>UKCES</a:t>
              </a:r>
            </a:p>
          </p:txBody>
        </p:sp>
      </p:grpSp>
      <p:grpSp>
        <p:nvGrpSpPr>
          <p:cNvPr id="7" name="Group 25"/>
          <p:cNvGrpSpPr>
            <a:grpSpLocks/>
          </p:cNvGrpSpPr>
          <p:nvPr/>
        </p:nvGrpSpPr>
        <p:grpSpPr bwMode="auto">
          <a:xfrm>
            <a:off x="4224338" y="788988"/>
            <a:ext cx="2608262" cy="2606675"/>
            <a:chOff x="549586" y="3756544"/>
            <a:chExt cx="2016156" cy="2016154"/>
          </a:xfrm>
          <a:solidFill>
            <a:schemeClr val="bg2">
              <a:lumMod val="50000"/>
            </a:schemeClr>
          </a:solidFill>
        </p:grpSpPr>
        <p:sp>
          <p:nvSpPr>
            <p:cNvPr id="14" name="Oval 37"/>
            <p:cNvSpPr>
              <a:spLocks noChangeArrowheads="1"/>
            </p:cNvSpPr>
            <p:nvPr/>
          </p:nvSpPr>
          <p:spPr bwMode="auto">
            <a:xfrm>
              <a:off x="549586" y="3756544"/>
              <a:ext cx="2016156" cy="2016154"/>
            </a:xfrm>
            <a:prstGeom prst="ellipse">
              <a:avLst/>
            </a:prstGeom>
            <a:grpFill/>
            <a:ln w="76200">
              <a:solidFill>
                <a:schemeClr val="bg1"/>
              </a:solidFill>
              <a:round/>
              <a:headEnd/>
              <a:tailEnd/>
            </a:ln>
          </p:spPr>
          <p:txBody>
            <a:bodyPr lIns="0" tIns="0" rIns="0" bIns="0"/>
            <a:lstStyle/>
            <a:p>
              <a:pPr eaLnBrk="1" hangingPunct="1">
                <a:spcBef>
                  <a:spcPct val="50000"/>
                </a:spcBef>
              </a:pPr>
              <a:endParaRPr lang="en-US" altLang="en-US" sz="1200">
                <a:solidFill>
                  <a:srgbClr val="282560"/>
                </a:solidFill>
              </a:endParaRPr>
            </a:p>
          </p:txBody>
        </p:sp>
        <p:sp>
          <p:nvSpPr>
            <p:cNvPr id="15" name="TextBox 39"/>
            <p:cNvSpPr txBox="1">
              <a:spLocks noChangeArrowheads="1"/>
            </p:cNvSpPr>
            <p:nvPr/>
          </p:nvSpPr>
          <p:spPr bwMode="auto">
            <a:xfrm>
              <a:off x="818325" y="4047548"/>
              <a:ext cx="1398916" cy="1097711"/>
            </a:xfrm>
            <a:prstGeom prst="rect">
              <a:avLst/>
            </a:prstGeom>
            <a:noFill/>
            <a:ln w="9525">
              <a:noFill/>
              <a:miter lim="800000"/>
              <a:headEnd/>
              <a:tailEnd/>
            </a:ln>
          </p:spPr>
          <p:txBody>
            <a:bodyPr>
              <a:spAutoFit/>
            </a:bodyPr>
            <a:lstStyle/>
            <a:p>
              <a:pPr algn="ctr" eaLnBrk="1" hangingPunct="1">
                <a:spcBef>
                  <a:spcPct val="50000"/>
                </a:spcBef>
              </a:pPr>
              <a:r>
                <a:rPr lang="en-GB" altLang="en-US" sz="1200" dirty="0">
                  <a:solidFill>
                    <a:srgbClr val="FFFFFF"/>
                  </a:solidFill>
                </a:rPr>
                <a:t>Young People need to build their workplace skills on solid education foundations</a:t>
              </a:r>
            </a:p>
            <a:p>
              <a:pPr algn="ctr" eaLnBrk="1" hangingPunct="1">
                <a:spcBef>
                  <a:spcPct val="50000"/>
                </a:spcBef>
              </a:pPr>
              <a:r>
                <a:rPr lang="en-GB" altLang="en-US" sz="1000" dirty="0">
                  <a:solidFill>
                    <a:srgbClr val="FFFFFF"/>
                  </a:solidFill>
                </a:rPr>
                <a:t>CBI Education and Skills 2015</a:t>
              </a:r>
              <a:endParaRPr lang="en-GB" altLang="en-US" sz="1100" dirty="0">
                <a:solidFill>
                  <a:srgbClr val="FFFFFF"/>
                </a:solidFill>
              </a:endParaRPr>
            </a:p>
          </p:txBody>
        </p:sp>
      </p:grpSp>
      <p:grpSp>
        <p:nvGrpSpPr>
          <p:cNvPr id="10" name="Group 25"/>
          <p:cNvGrpSpPr>
            <a:grpSpLocks/>
          </p:cNvGrpSpPr>
          <p:nvPr/>
        </p:nvGrpSpPr>
        <p:grpSpPr bwMode="auto">
          <a:xfrm>
            <a:off x="307975" y="1884363"/>
            <a:ext cx="2406650" cy="2408237"/>
            <a:chOff x="549586" y="3756544"/>
            <a:chExt cx="2016156" cy="2016154"/>
          </a:xfrm>
          <a:solidFill>
            <a:schemeClr val="bg2"/>
          </a:solidFill>
        </p:grpSpPr>
        <p:sp>
          <p:nvSpPr>
            <p:cNvPr id="17" name="Oval 26"/>
            <p:cNvSpPr>
              <a:spLocks noChangeArrowheads="1"/>
            </p:cNvSpPr>
            <p:nvPr/>
          </p:nvSpPr>
          <p:spPr bwMode="auto">
            <a:xfrm>
              <a:off x="549586" y="3756544"/>
              <a:ext cx="2016156" cy="2016154"/>
            </a:xfrm>
            <a:prstGeom prst="ellipse">
              <a:avLst/>
            </a:prstGeom>
            <a:grpFill/>
            <a:ln w="76200">
              <a:solidFill>
                <a:schemeClr val="bg1"/>
              </a:solidFill>
              <a:round/>
              <a:headEnd/>
              <a:tailEnd/>
            </a:ln>
          </p:spPr>
          <p:txBody>
            <a:bodyPr lIns="0" tIns="0" rIns="0" bIns="0"/>
            <a:lstStyle/>
            <a:p>
              <a:pPr eaLnBrk="1" hangingPunct="1">
                <a:spcBef>
                  <a:spcPct val="50000"/>
                </a:spcBef>
              </a:pPr>
              <a:endParaRPr lang="en-US" altLang="en-US" sz="1200">
                <a:solidFill>
                  <a:srgbClr val="282560"/>
                </a:solidFill>
              </a:endParaRPr>
            </a:p>
          </p:txBody>
        </p:sp>
        <p:sp>
          <p:nvSpPr>
            <p:cNvPr id="18" name="TextBox 39"/>
            <p:cNvSpPr txBox="1">
              <a:spLocks noChangeArrowheads="1"/>
            </p:cNvSpPr>
            <p:nvPr/>
          </p:nvSpPr>
          <p:spPr bwMode="auto">
            <a:xfrm>
              <a:off x="653451" y="4362551"/>
              <a:ext cx="1743019" cy="888954"/>
            </a:xfrm>
            <a:prstGeom prst="rect">
              <a:avLst/>
            </a:prstGeom>
            <a:noFill/>
            <a:ln w="9525">
              <a:noFill/>
              <a:miter lim="800000"/>
              <a:headEnd/>
              <a:tailEnd/>
            </a:ln>
          </p:spPr>
          <p:txBody>
            <a:bodyPr>
              <a:spAutoFit/>
            </a:bodyPr>
            <a:lstStyle/>
            <a:p>
              <a:pPr algn="ctr" eaLnBrk="1" hangingPunct="1">
                <a:spcBef>
                  <a:spcPct val="50000"/>
                </a:spcBef>
              </a:pPr>
              <a:r>
                <a:rPr lang="en-GB" altLang="en-US" sz="1400" dirty="0">
                  <a:solidFill>
                    <a:srgbClr val="FFFFFF"/>
                  </a:solidFill>
                </a:rPr>
                <a:t>‘It is essential that we give people the skills to stay in work’</a:t>
              </a:r>
            </a:p>
            <a:p>
              <a:pPr algn="ctr" eaLnBrk="1" hangingPunct="1">
                <a:spcBef>
                  <a:spcPct val="50000"/>
                </a:spcBef>
              </a:pPr>
              <a:r>
                <a:rPr lang="en-GB" altLang="en-US" sz="1400" dirty="0">
                  <a:solidFill>
                    <a:srgbClr val="FFFFFF"/>
                  </a:solidFill>
                </a:rPr>
                <a:t>IPPR Think tank</a:t>
              </a:r>
            </a:p>
          </p:txBody>
        </p:sp>
      </p:grpSp>
      <p:grpSp>
        <p:nvGrpSpPr>
          <p:cNvPr id="13" name="Group 25"/>
          <p:cNvGrpSpPr>
            <a:grpSpLocks/>
          </p:cNvGrpSpPr>
          <p:nvPr/>
        </p:nvGrpSpPr>
        <p:grpSpPr bwMode="auto">
          <a:xfrm>
            <a:off x="2049463" y="3252788"/>
            <a:ext cx="1792287" cy="1792287"/>
            <a:chOff x="549586" y="3756544"/>
            <a:chExt cx="2016156" cy="2016154"/>
          </a:xfrm>
        </p:grpSpPr>
        <p:sp>
          <p:nvSpPr>
            <p:cNvPr id="20" name="Oval 75"/>
            <p:cNvSpPr>
              <a:spLocks noChangeArrowheads="1"/>
            </p:cNvSpPr>
            <p:nvPr/>
          </p:nvSpPr>
          <p:spPr bwMode="auto">
            <a:xfrm>
              <a:off x="549586" y="3756544"/>
              <a:ext cx="2016156" cy="2016154"/>
            </a:xfrm>
            <a:prstGeom prst="ellipse">
              <a:avLst/>
            </a:prstGeom>
            <a:solidFill>
              <a:schemeClr val="bg2">
                <a:lumMod val="50000"/>
              </a:schemeClr>
            </a:solidFill>
            <a:ln w="76200">
              <a:solidFill>
                <a:schemeClr val="bg1"/>
              </a:solidFill>
              <a:round/>
              <a:headEnd/>
              <a:tailEnd/>
            </a:ln>
          </p:spPr>
          <p:txBody>
            <a:bodyPr lIns="0" tIns="0" rIns="0" bIns="0"/>
            <a:lstStyle/>
            <a:p>
              <a:pPr eaLnBrk="1" hangingPunct="1">
                <a:spcBef>
                  <a:spcPct val="50000"/>
                </a:spcBef>
              </a:pPr>
              <a:endParaRPr lang="en-US" altLang="en-US" sz="1200">
                <a:solidFill>
                  <a:srgbClr val="282560"/>
                </a:solidFill>
              </a:endParaRPr>
            </a:p>
          </p:txBody>
        </p:sp>
        <p:sp>
          <p:nvSpPr>
            <p:cNvPr id="21" name="TextBox 39"/>
            <p:cNvSpPr txBox="1">
              <a:spLocks noChangeArrowheads="1"/>
            </p:cNvSpPr>
            <p:nvPr/>
          </p:nvSpPr>
          <p:spPr bwMode="auto">
            <a:xfrm>
              <a:off x="663581" y="4067792"/>
              <a:ext cx="1852928" cy="1679166"/>
            </a:xfrm>
            <a:prstGeom prst="rect">
              <a:avLst/>
            </a:prstGeom>
            <a:noFill/>
            <a:ln w="9525">
              <a:noFill/>
              <a:miter lim="800000"/>
              <a:headEnd/>
              <a:tailEnd/>
            </a:ln>
          </p:spPr>
          <p:txBody>
            <a:bodyPr>
              <a:spAutoFit/>
            </a:bodyPr>
            <a:lstStyle/>
            <a:p>
              <a:pPr algn="ctr" eaLnBrk="1" hangingPunct="1">
                <a:spcBef>
                  <a:spcPct val="50000"/>
                </a:spcBef>
              </a:pPr>
              <a:r>
                <a:rPr lang="en-GB" altLang="en-US" sz="1400" dirty="0">
                  <a:solidFill>
                    <a:srgbClr val="FFFFFF"/>
                  </a:solidFill>
                </a:rPr>
                <a:t>‘Careers guidance offered to young people lacks aspiration’</a:t>
              </a:r>
            </a:p>
            <a:p>
              <a:pPr algn="ctr" eaLnBrk="1" hangingPunct="1">
                <a:spcBef>
                  <a:spcPct val="50000"/>
                </a:spcBef>
              </a:pPr>
              <a:r>
                <a:rPr lang="en-GB" altLang="en-US" sz="1400" dirty="0" err="1">
                  <a:solidFill>
                    <a:srgbClr val="FFFFFF"/>
                  </a:solidFill>
                </a:rPr>
                <a:t>Barnardos</a:t>
              </a:r>
              <a:endParaRPr lang="en-GB" altLang="en-US" sz="1400" dirty="0">
                <a:solidFill>
                  <a:srgbClr val="FFFFFF"/>
                </a:solidFill>
              </a:endParaRPr>
            </a:p>
          </p:txBody>
        </p:sp>
      </p:grpSp>
      <p:grpSp>
        <p:nvGrpSpPr>
          <p:cNvPr id="16" name="Group 25"/>
          <p:cNvGrpSpPr>
            <a:grpSpLocks/>
          </p:cNvGrpSpPr>
          <p:nvPr/>
        </p:nvGrpSpPr>
        <p:grpSpPr bwMode="auto">
          <a:xfrm>
            <a:off x="3492500" y="2549525"/>
            <a:ext cx="1579563" cy="1581150"/>
            <a:chOff x="549586" y="3756544"/>
            <a:chExt cx="2016156" cy="2016154"/>
          </a:xfrm>
          <a:solidFill>
            <a:schemeClr val="bg2"/>
          </a:solidFill>
        </p:grpSpPr>
        <p:sp>
          <p:nvSpPr>
            <p:cNvPr id="23" name="Oval 67"/>
            <p:cNvSpPr>
              <a:spLocks noChangeArrowheads="1"/>
            </p:cNvSpPr>
            <p:nvPr/>
          </p:nvSpPr>
          <p:spPr bwMode="auto">
            <a:xfrm>
              <a:off x="549586" y="3756544"/>
              <a:ext cx="2016156" cy="2016154"/>
            </a:xfrm>
            <a:prstGeom prst="ellipse">
              <a:avLst/>
            </a:prstGeom>
            <a:grpFill/>
            <a:ln w="76200">
              <a:solidFill>
                <a:schemeClr val="bg1"/>
              </a:solidFill>
              <a:round/>
              <a:headEnd/>
              <a:tailEnd/>
            </a:ln>
          </p:spPr>
          <p:txBody>
            <a:bodyPr lIns="0" tIns="0" rIns="0" bIns="0"/>
            <a:lstStyle/>
            <a:p>
              <a:pPr eaLnBrk="1" hangingPunct="1">
                <a:spcBef>
                  <a:spcPct val="50000"/>
                </a:spcBef>
              </a:pPr>
              <a:endParaRPr lang="en-US" altLang="en-US" sz="1200">
                <a:solidFill>
                  <a:srgbClr val="282560"/>
                </a:solidFill>
              </a:endParaRPr>
            </a:p>
          </p:txBody>
        </p:sp>
        <p:sp>
          <p:nvSpPr>
            <p:cNvPr id="24" name="TextBox 39"/>
            <p:cNvSpPr txBox="1">
              <a:spLocks noChangeArrowheads="1"/>
            </p:cNvSpPr>
            <p:nvPr/>
          </p:nvSpPr>
          <p:spPr bwMode="auto">
            <a:xfrm>
              <a:off x="732617" y="3959792"/>
              <a:ext cx="1607420" cy="1648298"/>
            </a:xfrm>
            <a:prstGeom prst="rect">
              <a:avLst/>
            </a:prstGeom>
            <a:noFill/>
            <a:ln w="9525">
              <a:noFill/>
              <a:miter lim="800000"/>
              <a:headEnd/>
              <a:tailEnd/>
            </a:ln>
          </p:spPr>
          <p:txBody>
            <a:bodyPr>
              <a:spAutoFit/>
            </a:bodyPr>
            <a:lstStyle/>
            <a:p>
              <a:pPr algn="ctr" eaLnBrk="1" hangingPunct="1">
                <a:spcBef>
                  <a:spcPct val="50000"/>
                </a:spcBef>
              </a:pPr>
              <a:r>
                <a:rPr lang="en-GB" altLang="en-US" sz="1200" dirty="0">
                  <a:solidFill>
                    <a:srgbClr val="FFFFFF"/>
                  </a:solidFill>
                </a:rPr>
                <a:t>18% of young people feel they will end up on benefits</a:t>
              </a:r>
            </a:p>
            <a:p>
              <a:pPr algn="ctr" eaLnBrk="1" hangingPunct="1">
                <a:spcBef>
                  <a:spcPct val="50000"/>
                </a:spcBef>
              </a:pPr>
              <a:r>
                <a:rPr lang="en-GB" altLang="en-US" sz="1200" dirty="0">
                  <a:solidFill>
                    <a:srgbClr val="FFFFFF"/>
                  </a:solidFill>
                </a:rPr>
                <a:t>Prince’s Trust</a:t>
              </a:r>
            </a:p>
          </p:txBody>
        </p:sp>
      </p:grpSp>
      <p:sp>
        <p:nvSpPr>
          <p:cNvPr id="25" name="Oval 24"/>
          <p:cNvSpPr/>
          <p:nvPr/>
        </p:nvSpPr>
        <p:spPr bwMode="auto">
          <a:xfrm>
            <a:off x="665584" y="5722339"/>
            <a:ext cx="1729274" cy="394396"/>
          </a:xfrm>
          <a:prstGeom prst="ellipse">
            <a:avLst/>
          </a:prstGeom>
          <a:solidFill>
            <a:schemeClr val="tx1">
              <a:alpha val="17000"/>
            </a:schemeClr>
          </a:solidFill>
          <a:ln>
            <a:noFill/>
          </a:ln>
          <a:effectLst>
            <a:softEdge rad="127000"/>
          </a:effectLst>
          <a:extLst/>
        </p:spPr>
        <p:txBody>
          <a:bodyPr lIns="0" tIns="0" rIns="0" bIns="0"/>
          <a:lstStyle/>
          <a:p>
            <a:pPr>
              <a:spcBef>
                <a:spcPct val="50000"/>
              </a:spcBef>
            </a:pPr>
            <a:endParaRPr lang="en-US" altLang="en-US" sz="1400">
              <a:solidFill>
                <a:srgbClr val="282560"/>
              </a:solidFill>
            </a:endParaRPr>
          </a:p>
        </p:txBody>
      </p:sp>
      <p:sp>
        <p:nvSpPr>
          <p:cNvPr id="26" name="Oval 25"/>
          <p:cNvSpPr/>
          <p:nvPr/>
        </p:nvSpPr>
        <p:spPr bwMode="auto">
          <a:xfrm>
            <a:off x="2254183" y="5764027"/>
            <a:ext cx="1363702" cy="311020"/>
          </a:xfrm>
          <a:prstGeom prst="ellipse">
            <a:avLst/>
          </a:prstGeom>
          <a:solidFill>
            <a:schemeClr val="tx1">
              <a:alpha val="17000"/>
            </a:schemeClr>
          </a:solidFill>
          <a:ln>
            <a:noFill/>
          </a:ln>
          <a:effectLst>
            <a:softEdge rad="127000"/>
          </a:effectLst>
          <a:extLst/>
        </p:spPr>
        <p:txBody>
          <a:bodyPr lIns="0" tIns="0" rIns="0" bIns="0"/>
          <a:lstStyle/>
          <a:p>
            <a:pPr>
              <a:spcBef>
                <a:spcPct val="50000"/>
              </a:spcBef>
            </a:pPr>
            <a:endParaRPr lang="en-US" altLang="en-US" sz="1400">
              <a:solidFill>
                <a:srgbClr val="282560"/>
              </a:solidFill>
            </a:endParaRPr>
          </a:p>
        </p:txBody>
      </p:sp>
      <p:sp>
        <p:nvSpPr>
          <p:cNvPr id="27" name="Oval 26"/>
          <p:cNvSpPr/>
          <p:nvPr/>
        </p:nvSpPr>
        <p:spPr bwMode="auto">
          <a:xfrm>
            <a:off x="3417399" y="5764027"/>
            <a:ext cx="1363702" cy="311020"/>
          </a:xfrm>
          <a:prstGeom prst="ellipse">
            <a:avLst/>
          </a:prstGeom>
          <a:solidFill>
            <a:schemeClr val="tx1">
              <a:alpha val="17000"/>
            </a:schemeClr>
          </a:solidFill>
          <a:ln>
            <a:noFill/>
          </a:ln>
          <a:effectLst>
            <a:softEdge rad="127000"/>
          </a:effectLst>
          <a:extLst/>
        </p:spPr>
        <p:txBody>
          <a:bodyPr lIns="0" tIns="0" rIns="0" bIns="0"/>
          <a:lstStyle/>
          <a:p>
            <a:pPr>
              <a:spcBef>
                <a:spcPct val="50000"/>
              </a:spcBef>
            </a:pPr>
            <a:endParaRPr lang="en-US" altLang="en-US" sz="1400">
              <a:solidFill>
                <a:srgbClr val="282560"/>
              </a:solidFill>
            </a:endParaRPr>
          </a:p>
        </p:txBody>
      </p:sp>
      <p:sp>
        <p:nvSpPr>
          <p:cNvPr id="28" name="Oval 27"/>
          <p:cNvSpPr/>
          <p:nvPr/>
        </p:nvSpPr>
        <p:spPr bwMode="auto">
          <a:xfrm>
            <a:off x="4194473" y="5714264"/>
            <a:ext cx="1800084" cy="410546"/>
          </a:xfrm>
          <a:prstGeom prst="ellipse">
            <a:avLst/>
          </a:prstGeom>
          <a:solidFill>
            <a:schemeClr val="tx1">
              <a:alpha val="17000"/>
            </a:schemeClr>
          </a:solidFill>
          <a:ln>
            <a:noFill/>
          </a:ln>
          <a:effectLst>
            <a:softEdge rad="127000"/>
          </a:effectLst>
          <a:extLst/>
        </p:spPr>
        <p:txBody>
          <a:bodyPr lIns="0" tIns="0" rIns="0" bIns="0"/>
          <a:lstStyle/>
          <a:p>
            <a:pPr>
              <a:spcBef>
                <a:spcPct val="50000"/>
              </a:spcBef>
            </a:pPr>
            <a:endParaRPr lang="en-US" altLang="en-US" sz="1400">
              <a:solidFill>
                <a:srgbClr val="282560"/>
              </a:solidFill>
            </a:endParaRPr>
          </a:p>
        </p:txBody>
      </p:sp>
      <p:sp>
        <p:nvSpPr>
          <p:cNvPr id="30"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t>Activity 5</a:t>
            </a:r>
          </a:p>
        </p:txBody>
      </p:sp>
      <p:sp>
        <p:nvSpPr>
          <p:cNvPr id="3" name="Text Placeholder 2"/>
          <p:cNvSpPr>
            <a:spLocks noGrp="1"/>
          </p:cNvSpPr>
          <p:nvPr>
            <p:ph type="body" idx="1"/>
          </p:nvPr>
        </p:nvSpPr>
        <p:spPr>
          <a:xfrm>
            <a:off x="498475" y="1988840"/>
            <a:ext cx="3383932" cy="3124200"/>
          </a:xfrm>
        </p:spPr>
        <p:txBody>
          <a:bodyPr/>
          <a:lstStyle/>
          <a:p>
            <a:pPr marL="342900" indent="-342900">
              <a:buFont typeface="Arial" charset="0"/>
              <a:buChar char="•"/>
            </a:pPr>
            <a:r>
              <a:rPr lang="en-GB" dirty="0"/>
              <a:t>Discuss potential projects on your table</a:t>
            </a:r>
          </a:p>
          <a:p>
            <a:pPr marL="342900" indent="-342900">
              <a:buFont typeface="Arial" charset="0"/>
              <a:buChar char="•"/>
            </a:pPr>
            <a:r>
              <a:rPr lang="en-GB" dirty="0"/>
              <a:t>What external resources can you access to help you?</a:t>
            </a:r>
          </a:p>
          <a:p>
            <a:pPr marL="342900" indent="-342900">
              <a:buFont typeface="Arial" charset="0"/>
              <a:buChar char="•"/>
            </a:pPr>
            <a:r>
              <a:rPr lang="en-GB" dirty="0"/>
              <a:t>Nominate a spokesperson and feedback</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40</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pic>
        <p:nvPicPr>
          <p:cNvPr id="4" name="Picture 3"/>
          <p:cNvPicPr>
            <a:picLocks noChangeAspect="1"/>
          </p:cNvPicPr>
          <p:nvPr/>
        </p:nvPicPr>
        <p:blipFill>
          <a:blip r:embed="rId3"/>
          <a:stretch>
            <a:fillRect/>
          </a:stretch>
        </p:blipFill>
        <p:spPr>
          <a:xfrm>
            <a:off x="4382712" y="2032148"/>
            <a:ext cx="3981450" cy="2238375"/>
          </a:xfrm>
          <a:prstGeom prst="rect">
            <a:avLst/>
          </a:prstGeom>
        </p:spPr>
      </p:pic>
    </p:spTree>
    <p:extLst>
      <p:ext uri="{BB962C8B-B14F-4D97-AF65-F5344CB8AC3E}">
        <p14:creationId xmlns:p14="http://schemas.microsoft.com/office/powerpoint/2010/main" val="1126470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Internal Verification and Assessment</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smtClean="0"/>
              <a:t>Assessing Learner Work</a:t>
            </a:r>
            <a:endParaRPr lang="en-GB" dirty="0"/>
          </a:p>
        </p:txBody>
      </p:sp>
      <p:sp>
        <p:nvSpPr>
          <p:cNvPr id="3" name="Text Placeholder 2"/>
          <p:cNvSpPr>
            <a:spLocks noGrp="1"/>
          </p:cNvSpPr>
          <p:nvPr>
            <p:ph type="body" idx="1"/>
          </p:nvPr>
        </p:nvSpPr>
        <p:spPr>
          <a:xfrm>
            <a:off x="498474" y="1988840"/>
            <a:ext cx="7385893" cy="3124200"/>
          </a:xfrm>
        </p:spPr>
        <p:txBody>
          <a:bodyPr/>
          <a:lstStyle/>
          <a:p>
            <a:pPr defTabSz="642938" fontAlgn="base">
              <a:lnSpc>
                <a:spcPct val="150000"/>
              </a:lnSpc>
              <a:spcBef>
                <a:spcPct val="0"/>
              </a:spcBef>
              <a:spcAft>
                <a:spcPct val="0"/>
              </a:spcAft>
              <a:buSzPct val="80000"/>
              <a:buFont typeface="Arial" pitchFamily="34" charset="0"/>
              <a:buChar char="•"/>
              <a:defRPr/>
            </a:pPr>
            <a:r>
              <a:rPr lang="en-GB" dirty="0">
                <a:solidFill>
                  <a:schemeClr val="tx1"/>
                </a:solidFill>
              </a:rPr>
              <a:t>Always annotate wherever possible.</a:t>
            </a:r>
          </a:p>
          <a:p>
            <a:pPr defTabSz="642938" fontAlgn="base">
              <a:lnSpc>
                <a:spcPct val="150000"/>
              </a:lnSpc>
              <a:spcBef>
                <a:spcPct val="0"/>
              </a:spcBef>
              <a:spcAft>
                <a:spcPct val="0"/>
              </a:spcAft>
              <a:buSzPct val="80000"/>
              <a:buFont typeface="Arial" pitchFamily="34" charset="0"/>
              <a:buChar char="•"/>
              <a:defRPr/>
            </a:pPr>
            <a:r>
              <a:rPr lang="en-GB" dirty="0">
                <a:solidFill>
                  <a:schemeClr val="tx1"/>
                </a:solidFill>
              </a:rPr>
              <a:t> Always identify both the strengths of the work and suggest areas for improvement</a:t>
            </a:r>
          </a:p>
          <a:p>
            <a:pPr defTabSz="642938" fontAlgn="base">
              <a:lnSpc>
                <a:spcPct val="150000"/>
              </a:lnSpc>
              <a:spcBef>
                <a:spcPct val="0"/>
              </a:spcBef>
              <a:spcAft>
                <a:spcPct val="0"/>
              </a:spcAft>
              <a:buSzPct val="80000"/>
              <a:buFont typeface="Arial" pitchFamily="34" charset="0"/>
              <a:buChar char="•"/>
              <a:defRPr/>
            </a:pPr>
            <a:r>
              <a:rPr lang="en-GB" dirty="0">
                <a:solidFill>
                  <a:schemeClr val="tx1"/>
                </a:solidFill>
              </a:rPr>
              <a:t> Always link feedback to targeted assessment criteria.</a:t>
            </a:r>
          </a:p>
          <a:p>
            <a:pPr defTabSz="642938" fontAlgn="base">
              <a:lnSpc>
                <a:spcPct val="150000"/>
              </a:lnSpc>
              <a:spcBef>
                <a:spcPct val="0"/>
              </a:spcBef>
              <a:spcAft>
                <a:spcPct val="0"/>
              </a:spcAft>
              <a:buSzPct val="80000"/>
              <a:buFont typeface="Arial" pitchFamily="34" charset="0"/>
              <a:buChar char="•"/>
              <a:defRPr/>
            </a:pPr>
            <a:r>
              <a:rPr lang="en-GB" dirty="0">
                <a:solidFill>
                  <a:schemeClr val="tx1"/>
                </a:solidFill>
              </a:rPr>
              <a:t> Assess as soon as possible after submission.</a:t>
            </a:r>
          </a:p>
          <a:p>
            <a:pPr defTabSz="642938" fontAlgn="base">
              <a:lnSpc>
                <a:spcPct val="120000"/>
              </a:lnSpc>
              <a:spcBef>
                <a:spcPct val="0"/>
              </a:spcBef>
              <a:spcAft>
                <a:spcPct val="0"/>
              </a:spcAft>
              <a:buSzPct val="80000"/>
              <a:buFont typeface="Arial" pitchFamily="34" charset="0"/>
              <a:buChar char="•"/>
              <a:defRPr/>
            </a:pPr>
            <a:r>
              <a:rPr lang="en-GB" dirty="0">
                <a:solidFill>
                  <a:schemeClr val="tx1"/>
                </a:solidFill>
              </a:rPr>
              <a:t> Give a sample of assessed work to IV before giving back to learners</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42</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3467768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Internal Verification</a:t>
            </a:r>
            <a:endParaRPr lang="en-US" dirty="0"/>
          </a:p>
        </p:txBody>
      </p:sp>
      <p:sp>
        <p:nvSpPr>
          <p:cNvPr id="6" name="Text Placeholder 5"/>
          <p:cNvSpPr>
            <a:spLocks noGrp="1"/>
          </p:cNvSpPr>
          <p:nvPr>
            <p:ph type="body" idx="4"/>
          </p:nvPr>
        </p:nvSpPr>
        <p:spPr/>
        <p:txBody>
          <a:bodyPr>
            <a:normAutofit lnSpcReduction="10000"/>
          </a:bodyPr>
          <a:lstStyle/>
          <a:p>
            <a:r>
              <a:rPr lang="en-US" dirty="0" smtClean="0"/>
              <a:t>Is the key to a successful programme</a:t>
            </a:r>
            <a:endParaRPr lang="en-US" dirty="0"/>
          </a:p>
        </p:txBody>
      </p:sp>
      <p:sp>
        <p:nvSpPr>
          <p:cNvPr id="8" name="Slide Number Placeholder 7"/>
          <p:cNvSpPr>
            <a:spLocks noGrp="1"/>
          </p:cNvSpPr>
          <p:nvPr>
            <p:ph type="sldNum" idx="12"/>
          </p:nvPr>
        </p:nvSpPr>
        <p:spPr/>
        <p:txBody>
          <a:bodyPr/>
          <a:lstStyle/>
          <a:p>
            <a:pPr algn="l">
              <a:buSzPct val="25000"/>
            </a:pPr>
            <a:fld id="{00000000-1234-1234-1234-123412341234}" type="slidenum">
              <a:rPr lang="en-GB" sz="800" b="1">
                <a:solidFill>
                  <a:schemeClr val="lt2"/>
                </a:solidFill>
                <a:latin typeface="Arial"/>
                <a:ea typeface="Arial"/>
                <a:cs typeface="Arial"/>
                <a:sym typeface="Arial"/>
              </a:rPr>
              <a:pPr algn="l">
                <a:buSzPct val="25000"/>
              </a:pPr>
              <a:t>43</a:t>
            </a:fld>
            <a:endParaRPr lang="en-GB" sz="800" b="1" dirty="0">
              <a:solidFill>
                <a:schemeClr val="lt2"/>
              </a:solidFill>
              <a:latin typeface="Arial"/>
              <a:ea typeface="Arial"/>
              <a:cs typeface="Arial"/>
              <a:sym typeface="Arial"/>
            </a:endParaRPr>
          </a:p>
        </p:txBody>
      </p:sp>
      <p:sp>
        <p:nvSpPr>
          <p:cNvPr id="9"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
        <p:nvSpPr>
          <p:cNvPr id="11" name="Rectangle 10"/>
          <p:cNvSpPr/>
          <p:nvPr/>
        </p:nvSpPr>
        <p:spPr>
          <a:xfrm>
            <a:off x="683568" y="1988840"/>
            <a:ext cx="4572000" cy="3754874"/>
          </a:xfrm>
          <a:prstGeom prst="rect">
            <a:avLst/>
          </a:prstGeom>
        </p:spPr>
        <p:txBody>
          <a:bodyPr>
            <a:spAutoFit/>
          </a:bodyPr>
          <a:lstStyle/>
          <a:p>
            <a:pPr marL="285750" indent="-285750">
              <a:buFont typeface="Arial" charset="0"/>
              <a:buChar char="•"/>
            </a:pPr>
            <a:r>
              <a:rPr lang="en-US" dirty="0" smtClean="0">
                <a:solidFill>
                  <a:srgbClr val="FFFFFF"/>
                </a:solidFill>
              </a:rPr>
              <a:t>The quality assurance model for </a:t>
            </a:r>
            <a:r>
              <a:rPr lang="en-US" dirty="0" err="1" smtClean="0">
                <a:solidFill>
                  <a:srgbClr val="FFFFFF"/>
                </a:solidFill>
              </a:rPr>
              <a:t>Workskills</a:t>
            </a:r>
            <a:r>
              <a:rPr lang="en-US" dirty="0" smtClean="0">
                <a:solidFill>
                  <a:srgbClr val="FFFFFF"/>
                </a:solidFill>
              </a:rPr>
              <a:t> has not changed.</a:t>
            </a:r>
          </a:p>
          <a:p>
            <a:pPr marL="285750" indent="-285750">
              <a:buFont typeface="Arial" charset="0"/>
              <a:buChar char="•"/>
            </a:pPr>
            <a:endParaRPr lang="en-US" u="sng" dirty="0" smtClean="0">
              <a:solidFill>
                <a:srgbClr val="FFFFFF"/>
              </a:solidFill>
            </a:endParaRPr>
          </a:p>
          <a:p>
            <a:pPr marL="285750" indent="-285750">
              <a:buFont typeface="Arial" charset="0"/>
              <a:buChar char="•"/>
            </a:pPr>
            <a:r>
              <a:rPr lang="en-US" dirty="0" smtClean="0">
                <a:solidFill>
                  <a:srgbClr val="FFFFFF"/>
                </a:solidFill>
              </a:rPr>
              <a:t>It is driven by effective internal verification and is supported by the OSCA process.  If currently OSCA approved this is still valid.</a:t>
            </a:r>
          </a:p>
          <a:p>
            <a:pPr marL="285750" indent="-285750">
              <a:buFont typeface="Arial" charset="0"/>
              <a:buChar char="•"/>
            </a:pPr>
            <a:endParaRPr lang="en-US" dirty="0" smtClean="0">
              <a:solidFill>
                <a:srgbClr val="FFFFFF"/>
              </a:solidFill>
            </a:endParaRPr>
          </a:p>
          <a:p>
            <a:pPr marL="285750" indent="-285750">
              <a:buFont typeface="Arial" charset="0"/>
              <a:buChar char="•"/>
            </a:pPr>
            <a:r>
              <a:rPr lang="en-US" dirty="0" err="1" smtClean="0">
                <a:solidFill>
                  <a:srgbClr val="FFFFFF"/>
                </a:solidFill>
              </a:rPr>
              <a:t>Standardisation</a:t>
            </a:r>
            <a:r>
              <a:rPr lang="en-US" dirty="0" smtClean="0">
                <a:solidFill>
                  <a:srgbClr val="FFFFFF"/>
                </a:solidFill>
              </a:rPr>
              <a:t> and internal verification are different.  If you have more than one assessor and one internal verifier then you must do both.</a:t>
            </a:r>
          </a:p>
          <a:p>
            <a:pPr marL="285750" indent="-285750">
              <a:buFont typeface="Arial" charset="0"/>
              <a:buChar char="•"/>
            </a:pPr>
            <a:endParaRPr lang="en-US" dirty="0" smtClean="0">
              <a:solidFill>
                <a:srgbClr val="FFFFFF"/>
              </a:solidFill>
            </a:endParaRPr>
          </a:p>
          <a:p>
            <a:pPr marL="285750" indent="-285750">
              <a:buFont typeface="Arial" charset="0"/>
              <a:buChar char="•"/>
            </a:pPr>
            <a:r>
              <a:rPr lang="en-US" dirty="0" smtClean="0">
                <a:solidFill>
                  <a:srgbClr val="FFFFFF"/>
                </a:solidFill>
              </a:rPr>
              <a:t>Internal verifiers must review assessment instruments before issue using the specification.</a:t>
            </a:r>
          </a:p>
          <a:p>
            <a:pPr marL="285750" indent="-285750">
              <a:buFont typeface="Arial" charset="0"/>
              <a:buChar char="•"/>
            </a:pPr>
            <a:endParaRPr lang="en-GB" dirty="0" smtClean="0">
              <a:solidFill>
                <a:srgbClr val="FFFFFF"/>
              </a:solidFill>
            </a:endParaRPr>
          </a:p>
          <a:p>
            <a:pPr marL="285750" indent="-285750">
              <a:buFont typeface="Arial" charset="0"/>
              <a:buChar char="•"/>
            </a:pPr>
            <a:r>
              <a:rPr lang="en-GB" dirty="0" smtClean="0">
                <a:solidFill>
                  <a:srgbClr val="FFFFFF"/>
                </a:solidFill>
              </a:rPr>
              <a:t>Internal verifiers must then review assessment decisions based on the specification and not the assessment instruments.</a:t>
            </a:r>
            <a:endParaRPr lang="en-US" dirty="0" smtClean="0">
              <a:solidFill>
                <a:srgbClr val="FFFFFF"/>
              </a:solidFill>
            </a:endParaRPr>
          </a:p>
        </p:txBody>
      </p:sp>
      <p:sp>
        <p:nvSpPr>
          <p:cNvPr id="13" name="Rectangle 12"/>
          <p:cNvSpPr/>
          <p:nvPr/>
        </p:nvSpPr>
        <p:spPr>
          <a:xfrm>
            <a:off x="5508104" y="1772816"/>
            <a:ext cx="3096344" cy="4464496"/>
          </a:xfrm>
          <a:prstGeom prst="rect">
            <a:avLst/>
          </a:prstGeom>
          <a:solidFill>
            <a:srgbClr val="C8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p:cNvSpPr>
            <a:spLocks noGrp="1"/>
          </p:cNvSpPr>
          <p:nvPr>
            <p:ph type="body" idx="3"/>
          </p:nvPr>
        </p:nvSpPr>
        <p:spPr>
          <a:xfrm>
            <a:off x="5580112" y="1844824"/>
            <a:ext cx="3024336" cy="2246759"/>
          </a:xfrm>
        </p:spPr>
        <p:txBody>
          <a:bodyPr>
            <a:noAutofit/>
          </a:bodyPr>
          <a:lstStyle/>
          <a:p>
            <a:pPr algn="ctr"/>
            <a:r>
              <a:rPr lang="en-US" sz="1300" dirty="0" smtClean="0">
                <a:solidFill>
                  <a:schemeClr val="tx1"/>
                </a:solidFill>
              </a:rPr>
              <a:t>Tips</a:t>
            </a:r>
          </a:p>
          <a:p>
            <a:pPr marL="171450" indent="-171450">
              <a:buClr>
                <a:schemeClr val="tx1"/>
              </a:buClr>
              <a:buFont typeface="Arial" charset="0"/>
              <a:buChar char="•"/>
            </a:pPr>
            <a:r>
              <a:rPr lang="en-US" sz="1300" dirty="0" smtClean="0">
                <a:solidFill>
                  <a:schemeClr val="tx1"/>
                </a:solidFill>
              </a:rPr>
              <a:t>A good Internal Verifier believes in the programme</a:t>
            </a:r>
          </a:p>
          <a:p>
            <a:pPr marL="171450" indent="-171450">
              <a:buClr>
                <a:schemeClr val="tx1"/>
              </a:buClr>
              <a:buFont typeface="Arial" charset="0"/>
              <a:buChar char="•"/>
            </a:pPr>
            <a:r>
              <a:rPr lang="en-US" sz="1300" dirty="0" smtClean="0">
                <a:solidFill>
                  <a:schemeClr val="tx1"/>
                </a:solidFill>
              </a:rPr>
              <a:t>The internal verification follows a structured pattern that follows an assessment plan</a:t>
            </a:r>
          </a:p>
          <a:p>
            <a:pPr marL="171450" indent="-171450">
              <a:buClr>
                <a:schemeClr val="tx1"/>
              </a:buClr>
              <a:buFont typeface="Arial" charset="0"/>
              <a:buChar char="•"/>
            </a:pPr>
            <a:r>
              <a:rPr lang="en-US" sz="1300" dirty="0" smtClean="0">
                <a:solidFill>
                  <a:schemeClr val="tx1"/>
                </a:solidFill>
              </a:rPr>
              <a:t>It doesn't have to be of whole modules but should offer a representative spread of outcomes</a:t>
            </a:r>
          </a:p>
          <a:p>
            <a:pPr marL="171450" indent="-171450">
              <a:buClr>
                <a:schemeClr val="tx1"/>
              </a:buClr>
              <a:buFont typeface="Arial" charset="0"/>
              <a:buChar char="•"/>
            </a:pPr>
            <a:r>
              <a:rPr lang="en-US" sz="1300" dirty="0" smtClean="0">
                <a:solidFill>
                  <a:schemeClr val="tx1"/>
                </a:solidFill>
              </a:rPr>
              <a:t>If you are delivering creatively talk it through with your internal verifier and Standards Verifier</a:t>
            </a:r>
            <a:endParaRPr lang="en-US" sz="1300" dirty="0">
              <a:solidFill>
                <a:schemeClr val="tx1"/>
              </a:solidFill>
            </a:endParaRPr>
          </a:p>
        </p:txBody>
      </p:sp>
    </p:spTree>
    <p:extLst>
      <p:ext uri="{BB962C8B-B14F-4D97-AF65-F5344CB8AC3E}">
        <p14:creationId xmlns:p14="http://schemas.microsoft.com/office/powerpoint/2010/main" val="792183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6624291" cy="848775"/>
          </a:xfrm>
        </p:spPr>
        <p:txBody>
          <a:bodyPr/>
          <a:lstStyle/>
          <a:p>
            <a:r>
              <a:rPr lang="en-GB" dirty="0"/>
              <a:t>Activity </a:t>
            </a:r>
            <a:r>
              <a:rPr lang="en-GB" dirty="0" smtClean="0"/>
              <a:t>6</a:t>
            </a:r>
            <a:endParaRPr lang="en-GB" dirty="0"/>
          </a:p>
        </p:txBody>
      </p:sp>
      <p:sp>
        <p:nvSpPr>
          <p:cNvPr id="3" name="Text Placeholder 2"/>
          <p:cNvSpPr>
            <a:spLocks noGrp="1"/>
          </p:cNvSpPr>
          <p:nvPr>
            <p:ph type="body" idx="1"/>
          </p:nvPr>
        </p:nvSpPr>
        <p:spPr>
          <a:xfrm>
            <a:off x="498474" y="1988840"/>
            <a:ext cx="7385893" cy="3124200"/>
          </a:xfrm>
        </p:spPr>
        <p:txBody>
          <a:bodyPr/>
          <a:lstStyle/>
          <a:p>
            <a:pPr defTabSz="642938" fontAlgn="base">
              <a:lnSpc>
                <a:spcPct val="80000"/>
              </a:lnSpc>
              <a:spcBef>
                <a:spcPct val="0"/>
              </a:spcBef>
              <a:spcAft>
                <a:spcPct val="0"/>
              </a:spcAft>
              <a:buClrTx/>
              <a:buSzPct val="80000"/>
              <a:defRPr/>
            </a:pPr>
            <a:r>
              <a:rPr lang="en-GB" dirty="0"/>
              <a:t>In your pack is some assessed learner </a:t>
            </a:r>
            <a:r>
              <a:rPr lang="en-GB" dirty="0" smtClean="0"/>
              <a:t>work</a:t>
            </a:r>
            <a:endParaRPr lang="en-GB" dirty="0">
              <a:solidFill>
                <a:schemeClr val="tx1"/>
              </a:solidFill>
            </a:endParaRP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endParaRPr lang="en-GB" dirty="0">
              <a:solidFill>
                <a:schemeClr val="tx1"/>
              </a:solidFill>
            </a:endParaRP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r>
              <a:rPr lang="en-GB" dirty="0">
                <a:solidFill>
                  <a:schemeClr val="tx1"/>
                </a:solidFill>
              </a:rPr>
              <a:t> Have a look at the unit spec, the brief, and have a go at assessing the work.</a:t>
            </a: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endParaRPr lang="en-GB" dirty="0">
              <a:solidFill>
                <a:schemeClr val="tx1"/>
              </a:solidFill>
            </a:endParaRPr>
          </a:p>
          <a:p>
            <a:pPr defTabSz="642938" fontAlgn="base">
              <a:lnSpc>
                <a:spcPct val="80000"/>
              </a:lnSpc>
              <a:spcBef>
                <a:spcPct val="0"/>
              </a:spcBef>
              <a:spcAft>
                <a:spcPct val="0"/>
              </a:spcAft>
              <a:buClrTx/>
              <a:buSzPct val="80000"/>
              <a:defRPr/>
            </a:pPr>
            <a:endParaRPr lang="en-GB" dirty="0" smtClean="0"/>
          </a:p>
          <a:p>
            <a:pPr defTabSz="642938" fontAlgn="base">
              <a:lnSpc>
                <a:spcPct val="80000"/>
              </a:lnSpc>
              <a:spcBef>
                <a:spcPct val="0"/>
              </a:spcBef>
              <a:spcAft>
                <a:spcPct val="0"/>
              </a:spcAft>
              <a:buClrTx/>
              <a:buSzPct val="80000"/>
              <a:defRPr/>
            </a:pPr>
            <a:r>
              <a:rPr lang="en-GB" dirty="0" smtClean="0"/>
              <a:t>C</a:t>
            </a:r>
            <a:r>
              <a:rPr lang="en-GB" dirty="0" smtClean="0">
                <a:solidFill>
                  <a:schemeClr val="tx1"/>
                </a:solidFill>
              </a:rPr>
              <a:t>onsider </a:t>
            </a:r>
            <a:r>
              <a:rPr lang="en-GB" dirty="0">
                <a:solidFill>
                  <a:schemeClr val="tx1"/>
                </a:solidFill>
              </a:rPr>
              <a:t>– </a:t>
            </a:r>
            <a:endParaRPr lang="en-GB" dirty="0" smtClean="0">
              <a:solidFill>
                <a:schemeClr val="tx1"/>
              </a:solidFill>
            </a:endParaRPr>
          </a:p>
          <a:p>
            <a:pPr defTabSz="642938" fontAlgn="base">
              <a:lnSpc>
                <a:spcPct val="80000"/>
              </a:lnSpc>
              <a:spcBef>
                <a:spcPct val="0"/>
              </a:spcBef>
              <a:spcAft>
                <a:spcPct val="0"/>
              </a:spcAft>
              <a:buClrTx/>
              <a:buSzPct val="80000"/>
              <a:defRPr/>
            </a:pPr>
            <a:endParaRPr lang="en-GB" dirty="0">
              <a:solidFill>
                <a:schemeClr val="tx1"/>
              </a:solidFill>
            </a:endParaRPr>
          </a:p>
          <a:p>
            <a:pPr marL="1191" lvl="1" defTabSz="642938" fontAlgn="base">
              <a:lnSpc>
                <a:spcPct val="80000"/>
              </a:lnSpc>
              <a:spcBef>
                <a:spcPct val="0"/>
              </a:spcBef>
              <a:spcAft>
                <a:spcPct val="0"/>
              </a:spcAft>
              <a:buClrTx/>
              <a:buSzPct val="80000"/>
              <a:defRPr/>
            </a:pPr>
            <a:r>
              <a:rPr lang="en-GB" sz="1600" dirty="0">
                <a:solidFill>
                  <a:schemeClr val="tx1"/>
                </a:solidFill>
              </a:rPr>
              <a:t>Is the brief appropriate</a:t>
            </a:r>
            <a:r>
              <a:rPr lang="en-GB" sz="1600" dirty="0" smtClean="0">
                <a:solidFill>
                  <a:schemeClr val="tx1"/>
                </a:solidFill>
              </a:rPr>
              <a:t>?</a:t>
            </a:r>
          </a:p>
          <a:p>
            <a:pPr marL="1191" lvl="1" defTabSz="642938" fontAlgn="base">
              <a:lnSpc>
                <a:spcPct val="80000"/>
              </a:lnSpc>
              <a:spcBef>
                <a:spcPct val="0"/>
              </a:spcBef>
              <a:spcAft>
                <a:spcPct val="0"/>
              </a:spcAft>
              <a:buClrTx/>
              <a:buSzPct val="80000"/>
              <a:defRPr/>
            </a:pPr>
            <a:endParaRPr lang="en-GB" sz="1600" dirty="0">
              <a:solidFill>
                <a:schemeClr val="tx1"/>
              </a:solidFill>
            </a:endParaRP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r>
              <a:rPr lang="en-GB" dirty="0">
                <a:solidFill>
                  <a:schemeClr val="tx1"/>
                </a:solidFill>
              </a:rPr>
              <a:t> What comments would you make on the brief?</a:t>
            </a: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r>
              <a:rPr lang="en-GB" dirty="0"/>
              <a:t> Which Criteria has the student achieved?</a:t>
            </a:r>
          </a:p>
          <a:p>
            <a:pPr marL="285750" indent="-285750" defTabSz="642938" fontAlgn="base">
              <a:lnSpc>
                <a:spcPct val="80000"/>
              </a:lnSpc>
              <a:spcBef>
                <a:spcPct val="0"/>
              </a:spcBef>
              <a:spcAft>
                <a:spcPct val="0"/>
              </a:spcAft>
              <a:buClrTx/>
              <a:buSzPct val="80000"/>
              <a:buFont typeface="Arial" panose="020B0604020202020204" pitchFamily="34" charset="0"/>
              <a:buChar char="•"/>
              <a:defRPr/>
            </a:pPr>
            <a:r>
              <a:rPr lang="en-GB" dirty="0">
                <a:solidFill>
                  <a:schemeClr val="tx1"/>
                </a:solidFill>
              </a:rPr>
              <a:t> What feedback would you give?</a:t>
            </a:r>
          </a:p>
          <a:p>
            <a:endParaRPr lang="en-GB"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44</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096936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40000" y="417600"/>
            <a:ext cx="6359526" cy="944474"/>
          </a:xfrm>
          <a:prstGeom prst="rect">
            <a:avLst/>
          </a:prstGeom>
          <a:noFill/>
          <a:ln>
            <a:noFill/>
          </a:ln>
        </p:spPr>
        <p:txBody>
          <a:bodyPr lIns="0" tIns="0" rIns="0" bIns="0" anchor="t" anchorCtr="0">
            <a:noAutofit/>
          </a:bodyPr>
          <a:lstStyle/>
          <a:p>
            <a:pPr marL="0" marR="0" lvl="0" indent="0" algn="l" rtl="0">
              <a:lnSpc>
                <a:spcPct val="117647"/>
              </a:lnSpc>
              <a:spcBef>
                <a:spcPts val="0"/>
              </a:spcBef>
              <a:buClr>
                <a:schemeClr val="dk2"/>
              </a:buClr>
              <a:buSzPct val="25000"/>
              <a:buFont typeface="Times New Roman"/>
              <a:buNone/>
            </a:pPr>
            <a:r>
              <a:rPr lang="en-GB" sz="3400" b="1" i="0" u="none" strike="noStrike" cap="none" dirty="0" smtClean="0">
                <a:solidFill>
                  <a:schemeClr val="dk2"/>
                </a:solidFill>
                <a:latin typeface="Times New Roman"/>
                <a:ea typeface="Times New Roman"/>
                <a:cs typeface="Times New Roman"/>
                <a:sym typeface="Times New Roman"/>
              </a:rPr>
              <a:t>Support with the transition</a:t>
            </a:r>
            <a:endParaRPr lang="en-GB" sz="3400" b="1" i="0" u="none" strike="noStrike" cap="none" dirty="0">
              <a:solidFill>
                <a:schemeClr val="dk2"/>
              </a:solidFill>
              <a:latin typeface="Times New Roman"/>
              <a:ea typeface="Times New Roman"/>
              <a:cs typeface="Times New Roman"/>
              <a:sym typeface="Times New Roman"/>
            </a:endParaRPr>
          </a:p>
        </p:txBody>
      </p:sp>
      <p:sp>
        <p:nvSpPr>
          <p:cNvPr id="450" name="Shape 450"/>
          <p:cNvSpPr txBox="1">
            <a:spLocks noGrp="1"/>
          </p:cNvSpPr>
          <p:nvPr>
            <p:ph type="body" idx="1"/>
          </p:nvPr>
        </p:nvSpPr>
        <p:spPr>
          <a:xfrm>
            <a:off x="724618" y="2687950"/>
            <a:ext cx="2191109" cy="428625"/>
          </a:xfrm>
          <a:prstGeom prst="rect">
            <a:avLst/>
          </a:prstGeom>
          <a:noFill/>
          <a:ln>
            <a:noFill/>
          </a:ln>
        </p:spPr>
        <p:txBody>
          <a:bodyPr lIns="0" tIns="0" rIns="0" bIns="0" anchor="ctr" anchorCtr="0">
            <a:noAutofit/>
          </a:bodyPr>
          <a:lstStyle/>
          <a:p>
            <a:pPr marL="0" marR="0" lvl="0" indent="0" algn="ctr" rtl="0">
              <a:lnSpc>
                <a:spcPct val="104999"/>
              </a:lnSpc>
              <a:spcBef>
                <a:spcPts val="0"/>
              </a:spcBef>
              <a:spcAft>
                <a:spcPts val="0"/>
              </a:spcAft>
              <a:buClr>
                <a:srgbClr val="FFFFFF"/>
              </a:buClr>
              <a:buSzPct val="25000"/>
              <a:buFont typeface="Arial"/>
              <a:buNone/>
            </a:pPr>
            <a:r>
              <a:rPr lang="en-GB" sz="2000" b="1" i="0" u="none" strike="noStrike" cap="none" dirty="0" smtClean="0">
                <a:solidFill>
                  <a:srgbClr val="FFFFFF"/>
                </a:solidFill>
                <a:latin typeface="Arial"/>
                <a:ea typeface="Arial"/>
                <a:cs typeface="Arial"/>
                <a:sym typeface="Arial"/>
              </a:rPr>
              <a:t>Expert help</a:t>
            </a:r>
            <a:endParaRPr lang="en-GB" sz="2000" b="1" i="0" u="none" strike="noStrike" cap="none" dirty="0">
              <a:solidFill>
                <a:srgbClr val="FFFFFF"/>
              </a:solidFill>
              <a:latin typeface="Arial"/>
              <a:ea typeface="Arial"/>
              <a:cs typeface="Arial"/>
              <a:sym typeface="Arial"/>
            </a:endParaRPr>
          </a:p>
        </p:txBody>
      </p:sp>
      <p:sp>
        <p:nvSpPr>
          <p:cNvPr id="451" name="Shape 451"/>
          <p:cNvSpPr txBox="1">
            <a:spLocks noGrp="1"/>
          </p:cNvSpPr>
          <p:nvPr>
            <p:ph type="body" idx="2"/>
          </p:nvPr>
        </p:nvSpPr>
        <p:spPr>
          <a:xfrm>
            <a:off x="755576" y="3212976"/>
            <a:ext cx="2245968" cy="1552035"/>
          </a:xfrm>
          <a:prstGeom prst="rect">
            <a:avLst/>
          </a:prstGeom>
          <a:noFill/>
          <a:ln>
            <a:noFill/>
          </a:ln>
        </p:spPr>
        <p:txBody>
          <a:bodyPr lIns="0" tIns="0" rIns="0" bIns="0" anchor="t" anchorCtr="0">
            <a:noAutofit/>
          </a:bodyPr>
          <a:lstStyle/>
          <a:p>
            <a:pPr marL="171450" marR="0" lvl="0" indent="-171450" algn="l" rtl="0">
              <a:lnSpc>
                <a:spcPct val="116666"/>
              </a:lnSpc>
              <a:spcBef>
                <a:spcPts val="0"/>
              </a:spcBef>
              <a:spcAft>
                <a:spcPts val="0"/>
              </a:spcAft>
              <a:buClr>
                <a:srgbClr val="000000"/>
              </a:buClr>
              <a:buSzPct val="25000"/>
              <a:buFont typeface="Arial" pitchFamily="34" charset="0"/>
              <a:buChar char="•"/>
            </a:pPr>
            <a:r>
              <a:rPr lang="en-GB" sz="1400" b="0" i="0" u="none" strike="noStrike" cap="none" dirty="0" smtClean="0">
                <a:solidFill>
                  <a:srgbClr val="000000"/>
                </a:solidFill>
                <a:latin typeface="Arial"/>
                <a:ea typeface="Arial"/>
                <a:cs typeface="Arial"/>
                <a:sym typeface="Arial"/>
              </a:rPr>
              <a:t> Ask </a:t>
            </a:r>
            <a:r>
              <a:rPr lang="en-GB" sz="1400" dirty="0" smtClean="0"/>
              <a:t>the Expert</a:t>
            </a:r>
            <a:endParaRPr lang="en-GB" sz="1400" b="0" i="0" u="none" strike="noStrike" cap="none" dirty="0" smtClean="0">
              <a:solidFill>
                <a:srgbClr val="000000"/>
              </a:solidFill>
              <a:latin typeface="Arial"/>
              <a:ea typeface="Arial"/>
              <a:cs typeface="Arial"/>
              <a:sym typeface="Arial"/>
            </a:endParaRPr>
          </a:p>
          <a:p>
            <a:pPr marL="171450" marR="0" lvl="0" indent="-171450" algn="l" rtl="0">
              <a:lnSpc>
                <a:spcPct val="116666"/>
              </a:lnSpc>
              <a:spcBef>
                <a:spcPts val="0"/>
              </a:spcBef>
              <a:spcAft>
                <a:spcPts val="0"/>
              </a:spcAft>
              <a:buClr>
                <a:srgbClr val="000000"/>
              </a:buClr>
              <a:buSzPct val="25000"/>
              <a:buFont typeface="Arial" pitchFamily="34" charset="0"/>
              <a:buChar char="•"/>
            </a:pPr>
            <a:endParaRPr lang="en-GB" sz="1400" b="0" i="0" u="none" strike="noStrike" cap="none" dirty="0" smtClean="0">
              <a:solidFill>
                <a:srgbClr val="000000"/>
              </a:solidFill>
              <a:latin typeface="Arial"/>
              <a:ea typeface="Arial"/>
              <a:cs typeface="Arial"/>
              <a:sym typeface="Arial"/>
            </a:endParaRPr>
          </a:p>
          <a:p>
            <a:pPr marL="171450" marR="0" lvl="0" indent="-171450" algn="l" rtl="0">
              <a:lnSpc>
                <a:spcPct val="116666"/>
              </a:lnSpc>
              <a:spcBef>
                <a:spcPts val="0"/>
              </a:spcBef>
              <a:spcAft>
                <a:spcPts val="0"/>
              </a:spcAft>
              <a:buClr>
                <a:srgbClr val="000000"/>
              </a:buClr>
              <a:buSzPct val="25000"/>
              <a:buFont typeface="Arial" pitchFamily="34" charset="0"/>
              <a:buChar char="•"/>
            </a:pPr>
            <a:r>
              <a:rPr lang="en-GB" sz="1400" dirty="0" smtClean="0"/>
              <a:t> Assignment checking Service</a:t>
            </a:r>
            <a:endParaRPr lang="en-GB" sz="1400" b="0" i="0" u="none" strike="noStrike" cap="none" dirty="0">
              <a:solidFill>
                <a:srgbClr val="000000"/>
              </a:solidFill>
              <a:latin typeface="Arial"/>
              <a:ea typeface="Arial"/>
              <a:cs typeface="Arial"/>
              <a:sym typeface="Arial"/>
            </a:endParaRPr>
          </a:p>
          <a:p>
            <a:pPr marL="0" marR="0" lvl="0" indent="0" algn="l" rtl="0">
              <a:lnSpc>
                <a:spcPct val="116666"/>
              </a:lnSpc>
              <a:spcBef>
                <a:spcPts val="0"/>
              </a:spcBef>
              <a:spcAft>
                <a:spcPts val="0"/>
              </a:spcAft>
              <a:buClr>
                <a:srgbClr val="000000"/>
              </a:buClr>
              <a:buSzPct val="25000"/>
              <a:buFont typeface="Arial"/>
              <a:buNone/>
            </a:pPr>
            <a:endParaRPr sz="1200" b="0" i="0" u="none" strike="noStrike" cap="none" dirty="0">
              <a:solidFill>
                <a:srgbClr val="000000"/>
              </a:solidFill>
              <a:latin typeface="Arial"/>
              <a:ea typeface="Arial"/>
              <a:cs typeface="Arial"/>
              <a:sym typeface="Arial"/>
            </a:endParaRPr>
          </a:p>
        </p:txBody>
      </p:sp>
      <p:sp>
        <p:nvSpPr>
          <p:cNvPr id="452" name="Shape 452"/>
          <p:cNvSpPr txBox="1">
            <a:spLocks noGrp="1"/>
          </p:cNvSpPr>
          <p:nvPr>
            <p:ph type="body" idx="3"/>
          </p:nvPr>
        </p:nvSpPr>
        <p:spPr>
          <a:xfrm>
            <a:off x="3476246" y="2687950"/>
            <a:ext cx="2191109" cy="428625"/>
          </a:xfrm>
          <a:prstGeom prst="rect">
            <a:avLst/>
          </a:prstGeom>
          <a:noFill/>
          <a:ln>
            <a:noFill/>
          </a:ln>
        </p:spPr>
        <p:txBody>
          <a:bodyPr lIns="0" tIns="0" rIns="0" bIns="0" anchor="ctr" anchorCtr="0">
            <a:noAutofit/>
          </a:bodyPr>
          <a:lstStyle/>
          <a:p>
            <a:pPr marL="0" marR="0" lvl="0" indent="0" algn="ctr" rtl="0">
              <a:lnSpc>
                <a:spcPct val="104999"/>
              </a:lnSpc>
              <a:spcBef>
                <a:spcPts val="0"/>
              </a:spcBef>
              <a:spcAft>
                <a:spcPts val="0"/>
              </a:spcAft>
              <a:buClr>
                <a:srgbClr val="FFFFFF"/>
              </a:buClr>
              <a:buSzPct val="25000"/>
              <a:buFont typeface="Arial"/>
              <a:buNone/>
            </a:pPr>
            <a:r>
              <a:rPr lang="en-GB" sz="2000" b="1" i="0" u="none" strike="noStrike" cap="none" dirty="0" smtClean="0">
                <a:solidFill>
                  <a:srgbClr val="FFFFFF"/>
                </a:solidFill>
                <a:latin typeface="Arial"/>
                <a:ea typeface="Arial"/>
                <a:cs typeface="Arial"/>
                <a:sym typeface="Arial"/>
              </a:rPr>
              <a:t>Subject Advisor</a:t>
            </a:r>
            <a:endParaRPr lang="en-GB" sz="2000" b="1" i="0" u="none" strike="noStrike" cap="none" dirty="0">
              <a:solidFill>
                <a:srgbClr val="FFFFFF"/>
              </a:solidFill>
              <a:latin typeface="Arial"/>
              <a:ea typeface="Arial"/>
              <a:cs typeface="Arial"/>
              <a:sym typeface="Arial"/>
            </a:endParaRPr>
          </a:p>
        </p:txBody>
      </p:sp>
      <p:sp>
        <p:nvSpPr>
          <p:cNvPr id="453" name="Shape 453"/>
          <p:cNvSpPr txBox="1">
            <a:spLocks noGrp="1"/>
          </p:cNvSpPr>
          <p:nvPr>
            <p:ph type="body" idx="4"/>
          </p:nvPr>
        </p:nvSpPr>
        <p:spPr>
          <a:xfrm>
            <a:off x="3489046" y="3226998"/>
            <a:ext cx="2245968" cy="1552035"/>
          </a:xfrm>
          <a:prstGeom prst="rect">
            <a:avLst/>
          </a:prstGeom>
          <a:noFill/>
          <a:ln>
            <a:noFill/>
          </a:ln>
        </p:spPr>
        <p:txBody>
          <a:bodyPr lIns="0" tIns="0" rIns="0" bIns="0" anchor="t" anchorCtr="0">
            <a:noAutofit/>
          </a:bodyPr>
          <a:lstStyle/>
          <a:p>
            <a:pPr marL="171450" indent="-171450">
              <a:buSzPct val="25000"/>
              <a:buFont typeface="Arial" panose="020B0604020202020204" pitchFamily="34" charset="0"/>
              <a:buChar char="•"/>
            </a:pPr>
            <a:r>
              <a:rPr lang="en-US" altLang="en-US" sz="1400" dirty="0" smtClean="0"/>
              <a:t>Contact</a:t>
            </a:r>
            <a:r>
              <a:rPr lang="en-US" altLang="en-US" sz="1400" dirty="0"/>
              <a:t>: Melanie Williams </a:t>
            </a:r>
          </a:p>
          <a:p>
            <a:pPr marL="171450" lvl="1" indent="-171450">
              <a:buClr>
                <a:srgbClr val="000000"/>
              </a:buClr>
              <a:buSzPct val="25000"/>
              <a:buFont typeface="Arial" panose="020B0604020202020204" pitchFamily="34" charset="0"/>
              <a:buChar char="•"/>
            </a:pPr>
            <a:r>
              <a:rPr lang="en-US" altLang="en-US" sz="1400" dirty="0"/>
              <a:t>Telephone 0844 463 2829</a:t>
            </a:r>
          </a:p>
          <a:p>
            <a:pPr marL="171450" lvl="1" indent="-171450">
              <a:buClr>
                <a:srgbClr val="000000"/>
              </a:buClr>
              <a:buSzPct val="25000"/>
              <a:buFont typeface="Arial" panose="020B0604020202020204" pitchFamily="34" charset="0"/>
              <a:buChar char="•"/>
            </a:pPr>
            <a:r>
              <a:rPr lang="en-US" altLang="en-US" sz="1400" dirty="0"/>
              <a:t>Email: </a:t>
            </a:r>
            <a:r>
              <a:rPr lang="en-US" sz="1400" b="1" dirty="0">
                <a:hlinkClick r:id="rId3"/>
              </a:rPr>
              <a:t>teachingskills@pearson.com</a:t>
            </a:r>
            <a:endParaRPr lang="en-US" altLang="en-US" dirty="0"/>
          </a:p>
          <a:p>
            <a:pPr marL="0" marR="0" lvl="0" indent="0" algn="l" rtl="0">
              <a:lnSpc>
                <a:spcPct val="116666"/>
              </a:lnSpc>
              <a:spcBef>
                <a:spcPts val="0"/>
              </a:spcBef>
              <a:spcAft>
                <a:spcPts val="0"/>
              </a:spcAft>
              <a:buClr>
                <a:srgbClr val="000000"/>
              </a:buClr>
              <a:buSzPct val="25000"/>
              <a:buFont typeface="Arial"/>
              <a:buNone/>
            </a:pPr>
            <a:endParaRPr sz="1200" b="0" i="0" u="none" strike="noStrike" cap="none" dirty="0">
              <a:solidFill>
                <a:srgbClr val="000000"/>
              </a:solidFill>
              <a:latin typeface="Arial"/>
              <a:ea typeface="Arial"/>
              <a:cs typeface="Arial"/>
              <a:sym typeface="Arial"/>
            </a:endParaRPr>
          </a:p>
        </p:txBody>
      </p:sp>
      <p:sp>
        <p:nvSpPr>
          <p:cNvPr id="454" name="Shape 454"/>
          <p:cNvSpPr txBox="1">
            <a:spLocks noGrp="1"/>
          </p:cNvSpPr>
          <p:nvPr>
            <p:ph type="body" idx="5"/>
          </p:nvPr>
        </p:nvSpPr>
        <p:spPr>
          <a:xfrm>
            <a:off x="6208778" y="2687950"/>
            <a:ext cx="2191109" cy="428625"/>
          </a:xfrm>
          <a:prstGeom prst="rect">
            <a:avLst/>
          </a:prstGeom>
          <a:noFill/>
          <a:ln>
            <a:noFill/>
          </a:ln>
        </p:spPr>
        <p:txBody>
          <a:bodyPr lIns="0" tIns="0" rIns="0" bIns="0" anchor="ctr" anchorCtr="0">
            <a:noAutofit/>
          </a:bodyPr>
          <a:lstStyle/>
          <a:p>
            <a:pPr marL="0" marR="0" lvl="0" indent="0" algn="ctr" rtl="0">
              <a:lnSpc>
                <a:spcPct val="104999"/>
              </a:lnSpc>
              <a:spcBef>
                <a:spcPts val="0"/>
              </a:spcBef>
              <a:spcAft>
                <a:spcPts val="0"/>
              </a:spcAft>
              <a:buClr>
                <a:srgbClr val="FFFFFF"/>
              </a:buClr>
              <a:buSzPct val="25000"/>
              <a:buFont typeface="Arial"/>
              <a:buNone/>
            </a:pPr>
            <a:r>
              <a:rPr lang="en-GB" sz="2000" b="1" i="0" u="none" strike="noStrike" cap="none" dirty="0" smtClean="0">
                <a:solidFill>
                  <a:srgbClr val="FFFFFF"/>
                </a:solidFill>
                <a:latin typeface="Arial"/>
                <a:ea typeface="Arial"/>
                <a:cs typeface="Arial"/>
                <a:sym typeface="Arial"/>
              </a:rPr>
              <a:t>Resources</a:t>
            </a:r>
            <a:endParaRPr lang="en-GB" sz="2000" b="1" i="0" u="none" strike="noStrike" cap="none" dirty="0">
              <a:solidFill>
                <a:srgbClr val="FFFFFF"/>
              </a:solidFill>
              <a:latin typeface="Arial"/>
              <a:ea typeface="Arial"/>
              <a:cs typeface="Arial"/>
              <a:sym typeface="Arial"/>
            </a:endParaRPr>
          </a:p>
        </p:txBody>
      </p:sp>
      <p:sp>
        <p:nvSpPr>
          <p:cNvPr id="455" name="Shape 455"/>
          <p:cNvSpPr txBox="1">
            <a:spLocks noGrp="1"/>
          </p:cNvSpPr>
          <p:nvPr>
            <p:ph type="body" idx="6"/>
          </p:nvPr>
        </p:nvSpPr>
        <p:spPr>
          <a:xfrm>
            <a:off x="6221580" y="3226998"/>
            <a:ext cx="2245968" cy="2290234"/>
          </a:xfrm>
          <a:prstGeom prst="rect">
            <a:avLst/>
          </a:prstGeom>
          <a:noFill/>
          <a:ln>
            <a:noFill/>
          </a:ln>
        </p:spPr>
        <p:txBody>
          <a:bodyPr lIns="0" tIns="0" rIns="0" bIns="0" anchor="t" anchorCtr="0">
            <a:noAutofit/>
          </a:bodyPr>
          <a:lstStyle/>
          <a:p>
            <a:pPr marL="0" marR="0" lvl="0" indent="0" algn="l" rtl="0">
              <a:lnSpc>
                <a:spcPct val="116666"/>
              </a:lnSpc>
              <a:spcBef>
                <a:spcPts val="0"/>
              </a:spcBef>
              <a:spcAft>
                <a:spcPts val="0"/>
              </a:spcAft>
              <a:buClr>
                <a:srgbClr val="000000"/>
              </a:buClr>
              <a:buSzPct val="25000"/>
              <a:buFont typeface="Arial" pitchFamily="34" charset="0"/>
              <a:buChar char="•"/>
            </a:pPr>
            <a:r>
              <a:rPr lang="en-GB" sz="1400" b="0" i="0" u="none" strike="noStrike" cap="none" dirty="0" smtClean="0">
                <a:solidFill>
                  <a:srgbClr val="000000"/>
                </a:solidFill>
                <a:latin typeface="Arial"/>
                <a:ea typeface="Arial"/>
                <a:cs typeface="Arial"/>
                <a:sym typeface="Arial"/>
              </a:rPr>
              <a:t>Mapping document from existing to new specification (Available)</a:t>
            </a:r>
          </a:p>
          <a:p>
            <a:pPr marL="0" marR="0" lvl="0" indent="0" algn="l" rtl="0">
              <a:lnSpc>
                <a:spcPct val="116666"/>
              </a:lnSpc>
              <a:spcBef>
                <a:spcPts val="0"/>
              </a:spcBef>
              <a:spcAft>
                <a:spcPts val="0"/>
              </a:spcAft>
              <a:buClr>
                <a:srgbClr val="000000"/>
              </a:buClr>
              <a:buSzPct val="25000"/>
              <a:buFont typeface="Arial" pitchFamily="34" charset="0"/>
              <a:buChar char="•"/>
            </a:pPr>
            <a:endParaRPr lang="en-GB" sz="1400" b="0" i="0" u="none" strike="noStrike" cap="none" dirty="0" smtClean="0">
              <a:solidFill>
                <a:srgbClr val="000000"/>
              </a:solidFill>
              <a:latin typeface="Arial"/>
              <a:ea typeface="Arial"/>
              <a:cs typeface="Arial"/>
              <a:sym typeface="Arial"/>
            </a:endParaRPr>
          </a:p>
          <a:p>
            <a:pPr marL="0" marR="0" lvl="0" indent="0" algn="l" rtl="0">
              <a:lnSpc>
                <a:spcPct val="116666"/>
              </a:lnSpc>
              <a:spcBef>
                <a:spcPts val="0"/>
              </a:spcBef>
              <a:spcAft>
                <a:spcPts val="0"/>
              </a:spcAft>
              <a:buClr>
                <a:srgbClr val="000000"/>
              </a:buClr>
              <a:buSzPct val="25000"/>
              <a:buFont typeface="Arial" pitchFamily="34" charset="0"/>
              <a:buChar char="•"/>
            </a:pPr>
            <a:r>
              <a:rPr lang="en-GB" sz="1400" b="0" i="0" u="none" strike="noStrike" cap="none" dirty="0" err="1" smtClean="0">
                <a:solidFill>
                  <a:srgbClr val="000000"/>
                </a:solidFill>
                <a:latin typeface="Arial"/>
                <a:ea typeface="Arial"/>
                <a:cs typeface="Arial"/>
                <a:sym typeface="Arial"/>
              </a:rPr>
              <a:t>Appqual</a:t>
            </a:r>
            <a:r>
              <a:rPr lang="en-GB" sz="1400" b="0" i="0" u="none" strike="noStrike" cap="none" dirty="0" smtClean="0">
                <a:solidFill>
                  <a:srgbClr val="000000"/>
                </a:solidFill>
                <a:latin typeface="Arial"/>
                <a:ea typeface="Arial"/>
                <a:cs typeface="Arial"/>
                <a:sym typeface="Arial"/>
              </a:rPr>
              <a:t> through Skilled for Life (next academic year)</a:t>
            </a:r>
          </a:p>
          <a:p>
            <a:pPr marL="0" marR="0" lvl="0" indent="0" algn="l" rtl="0">
              <a:lnSpc>
                <a:spcPct val="116666"/>
              </a:lnSpc>
              <a:spcBef>
                <a:spcPts val="0"/>
              </a:spcBef>
              <a:spcAft>
                <a:spcPts val="0"/>
              </a:spcAft>
              <a:buClr>
                <a:srgbClr val="000000"/>
              </a:buClr>
              <a:buSzPct val="25000"/>
              <a:buFont typeface="Arial" pitchFamily="34" charset="0"/>
              <a:buChar char="•"/>
            </a:pPr>
            <a:endParaRPr lang="en-GB" sz="1400" dirty="0"/>
          </a:p>
          <a:p>
            <a:pPr marL="0" marR="0" lvl="0" indent="0" algn="l" rtl="0">
              <a:lnSpc>
                <a:spcPct val="116666"/>
              </a:lnSpc>
              <a:spcBef>
                <a:spcPts val="0"/>
              </a:spcBef>
              <a:spcAft>
                <a:spcPts val="0"/>
              </a:spcAft>
              <a:buClr>
                <a:srgbClr val="000000"/>
              </a:buClr>
              <a:buSzPct val="25000"/>
              <a:buFont typeface="Arial" pitchFamily="34" charset="0"/>
              <a:buChar char="•"/>
            </a:pPr>
            <a:r>
              <a:rPr lang="en-GB" sz="1400" dirty="0" smtClean="0"/>
              <a:t>Models for delivery</a:t>
            </a:r>
          </a:p>
        </p:txBody>
      </p:sp>
      <p:sp>
        <p:nvSpPr>
          <p:cNvPr id="456" name="Shape 456"/>
          <p:cNvSpPr txBox="1">
            <a:spLocks noGrp="1"/>
          </p:cNvSpPr>
          <p:nvPr>
            <p:ph type="body" idx="7"/>
          </p:nvPr>
        </p:nvSpPr>
        <p:spPr>
          <a:xfrm>
            <a:off x="552450" y="1685925"/>
            <a:ext cx="7979990" cy="647700"/>
          </a:xfrm>
          <a:prstGeom prst="rect">
            <a:avLst/>
          </a:prstGeom>
          <a:noFill/>
          <a:ln>
            <a:noFill/>
          </a:ln>
        </p:spPr>
        <p:txBody>
          <a:bodyPr lIns="0" tIns="0" rIns="0" bIns="0" anchor="t" anchorCtr="0">
            <a:noAutofit/>
          </a:bodyPr>
          <a:lstStyle/>
          <a:p>
            <a:pPr marL="0" marR="0" lvl="0" indent="0" algn="l" rtl="0">
              <a:lnSpc>
                <a:spcPct val="118750"/>
              </a:lnSpc>
              <a:spcBef>
                <a:spcPts val="0"/>
              </a:spcBef>
              <a:spcAft>
                <a:spcPts val="0"/>
              </a:spcAft>
              <a:buClr>
                <a:srgbClr val="000000"/>
              </a:buClr>
              <a:buSzPct val="25000"/>
              <a:buFont typeface="Arial"/>
              <a:buNone/>
            </a:pPr>
            <a:r>
              <a:rPr lang="en-GB" sz="1600" b="1" i="0" u="none" strike="noStrike" cap="none" dirty="0" smtClean="0">
                <a:solidFill>
                  <a:srgbClr val="000000"/>
                </a:solidFill>
                <a:latin typeface="Arial"/>
                <a:ea typeface="Arial"/>
                <a:cs typeface="Arial"/>
                <a:sym typeface="Arial"/>
              </a:rPr>
              <a:t>Services and support available at </a:t>
            </a:r>
            <a:r>
              <a:rPr lang="en-GB" sz="1600" b="1" i="0" u="sng" strike="noStrike" cap="none" dirty="0" smtClean="0">
                <a:solidFill>
                  <a:schemeClr val="tx2">
                    <a:lumMod val="75000"/>
                    <a:lumOff val="25000"/>
                  </a:schemeClr>
                </a:solidFill>
                <a:latin typeface="Arial"/>
                <a:ea typeface="Arial"/>
                <a:cs typeface="Arial"/>
                <a:sym typeface="Arial"/>
              </a:rPr>
              <a:t>qualifications.pearson.com</a:t>
            </a:r>
            <a:r>
              <a:rPr lang="en-GB" sz="1600" b="1" i="0" u="none" strike="noStrike" cap="none" dirty="0" smtClean="0">
                <a:solidFill>
                  <a:srgbClr val="000000"/>
                </a:solidFill>
                <a:latin typeface="Arial"/>
                <a:ea typeface="Arial"/>
                <a:cs typeface="Arial"/>
                <a:sym typeface="Arial"/>
              </a:rPr>
              <a:t> </a:t>
            </a:r>
            <a:endParaRPr lang="en-GB" sz="1600" b="1" i="0" u="none" strike="noStrike" cap="none" dirty="0">
              <a:solidFill>
                <a:srgbClr val="000000"/>
              </a:solidFill>
              <a:latin typeface="Arial"/>
              <a:ea typeface="Arial"/>
              <a:cs typeface="Arial"/>
              <a:sym typeface="Arial"/>
            </a:endParaRPr>
          </a:p>
        </p:txBody>
      </p:sp>
      <p:sp>
        <p:nvSpPr>
          <p:cNvPr id="457" name="Shape 457"/>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GB" sz="800" b="1">
                <a:solidFill>
                  <a:schemeClr val="lt2"/>
                </a:solidFill>
                <a:latin typeface="Arial"/>
                <a:ea typeface="Arial"/>
                <a:cs typeface="Arial"/>
                <a:sym typeface="Arial"/>
              </a:rPr>
              <a:pPr marL="0" marR="0" lvl="0" indent="0" algn="l" rtl="0">
                <a:spcBef>
                  <a:spcPts val="0"/>
                </a:spcBef>
                <a:buSzPct val="25000"/>
                <a:buNone/>
              </a:pPr>
              <a:t>45</a:t>
            </a:fld>
            <a:endParaRPr lang="en-GB" sz="800" b="1" dirty="0">
              <a:solidFill>
                <a:schemeClr val="lt2"/>
              </a:solidFill>
              <a:latin typeface="Arial"/>
              <a:ea typeface="Arial"/>
              <a:cs typeface="Arial"/>
              <a:sym typeface="Arial"/>
            </a:endParaRPr>
          </a:p>
        </p:txBody>
      </p:sp>
      <p:sp>
        <p:nvSpPr>
          <p:cNvPr id="12"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873424653"/>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214313" y="500063"/>
            <a:ext cx="3571875" cy="571500"/>
          </a:xfrm>
          <a:prstGeom prst="rect">
            <a:avLst/>
          </a:prstGeom>
          <a:solidFill>
            <a:srgbClr val="FFFFFF"/>
          </a:solidFill>
          <a:ln>
            <a:miter lim="800000"/>
            <a:headEnd/>
            <a:tailEnd/>
          </a:ln>
        </p:spPr>
        <p:txBody>
          <a:bodyPr/>
          <a:lstStyle/>
          <a:p>
            <a:pPr eaLnBrk="1" hangingPunct="1">
              <a:spcBef>
                <a:spcPct val="40000"/>
              </a:spcBef>
              <a:defRPr/>
            </a:pPr>
            <a:r>
              <a:rPr lang="en-GB" sz="2400" b="1" kern="0" dirty="0">
                <a:solidFill>
                  <a:srgbClr val="003150"/>
                </a:solidFill>
                <a:latin typeface="Verdana"/>
                <a:ea typeface="+mn-ea"/>
              </a:rPr>
              <a:t>Any questions?</a:t>
            </a:r>
          </a:p>
        </p:txBody>
      </p:sp>
      <p:sp>
        <p:nvSpPr>
          <p:cNvPr id="216066" name="Rectangle 2"/>
          <p:cNvSpPr txBox="1">
            <a:spLocks noChangeArrowheads="1"/>
          </p:cNvSpPr>
          <p:nvPr/>
        </p:nvSpPr>
        <p:spPr bwMode="auto">
          <a:xfrm>
            <a:off x="1571625" y="5286375"/>
            <a:ext cx="6143625" cy="928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40000"/>
              </a:spcBef>
            </a:pPr>
            <a:endParaRPr lang="en-US" altLang="en-US" sz="2000" b="1" dirty="0">
              <a:solidFill>
                <a:srgbClr val="003150"/>
              </a:solidFill>
            </a:endParaRPr>
          </a:p>
        </p:txBody>
      </p:sp>
      <p:sp>
        <p:nvSpPr>
          <p:cNvPr id="5"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pic>
        <p:nvPicPr>
          <p:cNvPr id="1026" name="Picture 2"/>
          <p:cNvPicPr>
            <a:picLocks noChangeAspect="1" noChangeArrowheads="1"/>
          </p:cNvPicPr>
          <p:nvPr/>
        </p:nvPicPr>
        <p:blipFill>
          <a:blip r:embed="rId3"/>
          <a:srcRect/>
          <a:stretch>
            <a:fillRect/>
          </a:stretch>
        </p:blipFill>
        <p:spPr bwMode="auto">
          <a:xfrm>
            <a:off x="611560" y="1268760"/>
            <a:ext cx="8069184" cy="4752528"/>
          </a:xfrm>
          <a:prstGeom prst="rect">
            <a:avLst/>
          </a:prstGeom>
          <a:noFill/>
          <a:ln w="9525">
            <a:noFill/>
            <a:miter lim="800000"/>
            <a:headEnd/>
            <a:tailEnd/>
          </a:ln>
        </p:spPr>
      </p:pic>
      <p:sp>
        <p:nvSpPr>
          <p:cNvPr id="6" name="Shape 457"/>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r>
              <a:rPr lang="en-GB" sz="800" b="1" dirty="0" smtClean="0">
                <a:solidFill>
                  <a:schemeClr val="lt2"/>
                </a:solidFill>
              </a:rPr>
              <a:t>46</a:t>
            </a:r>
            <a:endParaRPr lang="en-GB" sz="800" b="1"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3234148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ctrTitle"/>
          </p:nvPr>
        </p:nvSpPr>
        <p:spPr>
          <a:xfrm>
            <a:off x="2333624" y="2728866"/>
            <a:ext cx="4656674" cy="985884"/>
          </a:xfrm>
          <a:prstGeom prst="rect">
            <a:avLst/>
          </a:prstGeom>
          <a:noFill/>
          <a:ln>
            <a:noFill/>
          </a:ln>
        </p:spPr>
        <p:txBody>
          <a:bodyPr lIns="0" tIns="0" rIns="0" bIns="0" anchor="b" anchorCtr="0">
            <a:noAutofit/>
          </a:bodyPr>
          <a:lstStyle/>
          <a:p>
            <a:pPr marL="0" marR="0" lvl="0" indent="0" algn="ctr" rtl="0">
              <a:lnSpc>
                <a:spcPct val="117647"/>
              </a:lnSpc>
              <a:spcBef>
                <a:spcPts val="0"/>
              </a:spcBef>
              <a:buClr>
                <a:schemeClr val="dk2"/>
              </a:buClr>
              <a:buSzPct val="25000"/>
              <a:buFont typeface="Times New Roman"/>
              <a:buNone/>
            </a:pPr>
            <a:r>
              <a:rPr lang="en-GB" sz="3400" b="1" i="0" u="none" strike="noStrike" cap="none" dirty="0">
                <a:solidFill>
                  <a:schemeClr val="dk2"/>
                </a:solidFill>
                <a:latin typeface="Times New Roman"/>
                <a:ea typeface="Times New Roman"/>
                <a:cs typeface="Times New Roman"/>
                <a:sym typeface="Times New Roman"/>
              </a:rPr>
              <a:t>There’s so much </a:t>
            </a:r>
            <a:br>
              <a:rPr lang="en-GB" sz="3400" b="1" i="0" u="none" strike="noStrike" cap="none" dirty="0">
                <a:solidFill>
                  <a:schemeClr val="dk2"/>
                </a:solidFill>
                <a:latin typeface="Times New Roman"/>
                <a:ea typeface="Times New Roman"/>
                <a:cs typeface="Times New Roman"/>
                <a:sym typeface="Times New Roman"/>
              </a:rPr>
            </a:br>
            <a:r>
              <a:rPr lang="en-GB" sz="3400" b="1" i="0" u="none" strike="noStrike" cap="none" dirty="0">
                <a:solidFill>
                  <a:schemeClr val="dk2"/>
                </a:solidFill>
                <a:latin typeface="Times New Roman"/>
                <a:ea typeface="Times New Roman"/>
                <a:cs typeface="Times New Roman"/>
                <a:sym typeface="Times New Roman"/>
              </a:rPr>
              <a:t>more to learn</a:t>
            </a:r>
          </a:p>
        </p:txBody>
      </p:sp>
      <p:sp>
        <p:nvSpPr>
          <p:cNvPr id="703" name="Shape 703"/>
          <p:cNvSpPr txBox="1">
            <a:spLocks noGrp="1"/>
          </p:cNvSpPr>
          <p:nvPr>
            <p:ph type="body" idx="1"/>
          </p:nvPr>
        </p:nvSpPr>
        <p:spPr>
          <a:xfrm>
            <a:off x="2343150" y="3829050"/>
            <a:ext cx="4743450" cy="638174"/>
          </a:xfrm>
          <a:prstGeom prst="rect">
            <a:avLst/>
          </a:prstGeom>
          <a:noFill/>
          <a:ln>
            <a:noFill/>
          </a:ln>
        </p:spPr>
        <p:txBody>
          <a:bodyPr lIns="0" tIns="0" rIns="0" bIns="0" anchor="t" anchorCtr="0">
            <a:noAutofit/>
          </a:bodyPr>
          <a:lstStyle/>
          <a:p>
            <a:pPr marL="0" marR="0" lvl="0" indent="0" algn="ctr" rtl="0">
              <a:lnSpc>
                <a:spcPct val="131250"/>
              </a:lnSpc>
              <a:spcBef>
                <a:spcPts val="0"/>
              </a:spcBef>
              <a:spcAft>
                <a:spcPts val="0"/>
              </a:spcAft>
              <a:buClr>
                <a:schemeClr val="lt2"/>
              </a:buClr>
              <a:buSzPct val="25000"/>
              <a:buFont typeface="Arial"/>
              <a:buNone/>
            </a:pPr>
            <a:r>
              <a:rPr lang="en-GB" sz="1600" b="0" i="0" u="none" strike="noStrike" cap="none" dirty="0">
                <a:solidFill>
                  <a:schemeClr val="lt2"/>
                </a:solidFill>
                <a:latin typeface="Arial"/>
                <a:ea typeface="Arial"/>
                <a:cs typeface="Arial"/>
                <a:sym typeface="Arial"/>
              </a:rPr>
              <a:t>Find out more about us at </a:t>
            </a:r>
          </a:p>
          <a:p>
            <a:pPr marL="0" marR="0" lvl="1" indent="0" algn="ctr" rtl="0">
              <a:lnSpc>
                <a:spcPct val="131250"/>
              </a:lnSpc>
              <a:spcBef>
                <a:spcPts val="0"/>
              </a:spcBef>
              <a:spcAft>
                <a:spcPts val="0"/>
              </a:spcAft>
              <a:buClr>
                <a:schemeClr val="lt2"/>
              </a:buClr>
              <a:buSzPct val="25000"/>
              <a:buFont typeface="Arial"/>
              <a:buNone/>
            </a:pPr>
            <a:r>
              <a:rPr lang="en-GB" dirty="0" smtClean="0"/>
              <a:t>q</a:t>
            </a:r>
            <a:r>
              <a:rPr lang="en-GB" sz="1600" b="1" i="0" u="none" strike="noStrike" cap="none" dirty="0" smtClean="0">
                <a:solidFill>
                  <a:schemeClr val="lt2"/>
                </a:solidFill>
                <a:latin typeface="Arial"/>
                <a:ea typeface="Arial"/>
                <a:cs typeface="Arial"/>
                <a:sym typeface="Arial"/>
              </a:rPr>
              <a:t>ualifications.pearson.com</a:t>
            </a:r>
            <a:endParaRPr lang="en-GB" sz="1600" b="1" i="0" u="none" strike="noStrike" cap="none" dirty="0">
              <a:solidFill>
                <a:schemeClr val="lt2"/>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Labour Market</a:t>
            </a:r>
            <a:endParaRPr lang="en-US" dirty="0"/>
          </a:p>
        </p:txBody>
      </p:sp>
      <p:sp>
        <p:nvSpPr>
          <p:cNvPr id="3" name="Text Placeholder 2"/>
          <p:cNvSpPr>
            <a:spLocks noGrp="1"/>
          </p:cNvSpPr>
          <p:nvPr>
            <p:ph type="body" idx="1"/>
          </p:nvPr>
        </p:nvSpPr>
        <p:spPr>
          <a:xfrm>
            <a:off x="539999" y="1400174"/>
            <a:ext cx="7632401" cy="4333082"/>
          </a:xfrm>
        </p:spPr>
        <p:txBody>
          <a:bodyPr/>
          <a:lstStyle/>
          <a:p>
            <a:pPr>
              <a:buFont typeface="Arial" pitchFamily="34" charset="0"/>
              <a:buChar char="•"/>
            </a:pPr>
            <a:r>
              <a:rPr lang="en-GB" b="1" dirty="0" smtClean="0"/>
              <a:t>UK Unemployment Rate </a:t>
            </a:r>
            <a:r>
              <a:rPr lang="en-GB" dirty="0" smtClean="0"/>
              <a:t>for January to March 2016 for people aged 16 and over is 5.1%, this can be compared to a figure of 13.7% for young people aged 16 to 24.  Other vulnerable groups also have higher figures.</a:t>
            </a:r>
          </a:p>
          <a:p>
            <a:pPr>
              <a:buFont typeface="Arial" pitchFamily="34" charset="0"/>
              <a:buChar char="•"/>
            </a:pPr>
            <a:endParaRPr lang="en-GB" dirty="0" smtClean="0"/>
          </a:p>
          <a:p>
            <a:pPr>
              <a:buFont typeface="Arial" pitchFamily="34" charset="0"/>
              <a:buChar char="•"/>
            </a:pPr>
            <a:r>
              <a:rPr lang="en-GB" b="1" dirty="0" smtClean="0"/>
              <a:t>Pearson/CBI Survey 2015 </a:t>
            </a:r>
            <a:r>
              <a:rPr lang="en-GB" dirty="0" smtClean="0"/>
              <a:t>identifies that demand for high level skills will grow especially in construction, manufacturing, engineering, science and hi tech industries.  Many businesses report weaknesses in the basic skills of graduates including business and customer awareness and use of English. </a:t>
            </a:r>
          </a:p>
          <a:p>
            <a:pPr>
              <a:buFont typeface="Arial" pitchFamily="34" charset="0"/>
              <a:buChar char="•"/>
            </a:pPr>
            <a:endParaRPr lang="en-GB" dirty="0" smtClean="0"/>
          </a:p>
          <a:p>
            <a:pPr>
              <a:buFont typeface="Arial" pitchFamily="34" charset="0"/>
              <a:buChar char="•"/>
            </a:pPr>
            <a:r>
              <a:rPr lang="en-GB" b="1" dirty="0" smtClean="0"/>
              <a:t>Pearson/ AELP ‘Routes into work….it’s Alright for Some’ </a:t>
            </a:r>
            <a:r>
              <a:rPr lang="en-GB" dirty="0" smtClean="0"/>
              <a:t>identifies a labour market that instead of being triangular is hourglass shaped.  In other words lots of low skilled jobs, lots of high skilled jobs but fewer in the middle that allow people to progress between the two.</a:t>
            </a:r>
            <a:endParaRPr lang="en-GB" b="1" dirty="0" smtClean="0"/>
          </a:p>
          <a:p>
            <a:pPr>
              <a:buFont typeface="Arial" pitchFamily="34" charset="0"/>
              <a:buChar char="•"/>
            </a:pPr>
            <a:endParaRPr lang="en-GB" dirty="0" smtClean="0"/>
          </a:p>
          <a:p>
            <a:pPr>
              <a:buFont typeface="Arial" pitchFamily="34" charset="0"/>
              <a:buChar char="•"/>
            </a:pP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5</a:t>
            </a:fld>
            <a:endParaRPr lang="en-GB" sz="800" b="1">
              <a:solidFill>
                <a:schemeClr val="lt2"/>
              </a:solidFill>
              <a:latin typeface="Arial"/>
              <a:ea typeface="Arial"/>
              <a:cs typeface="Arial"/>
              <a:sym typeface="Arial"/>
            </a:endParaRPr>
          </a:p>
        </p:txBody>
      </p:sp>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747782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6" y="418050"/>
            <a:ext cx="7992444" cy="848775"/>
          </a:xfrm>
        </p:spPr>
        <p:txBody>
          <a:bodyPr/>
          <a:lstStyle/>
          <a:p>
            <a:r>
              <a:rPr lang="en-GB" dirty="0" smtClean="0"/>
              <a:t>About </a:t>
            </a:r>
            <a:r>
              <a:rPr lang="en-GB" dirty="0" err="1" smtClean="0"/>
              <a:t>Workskills</a:t>
            </a:r>
            <a:r>
              <a:rPr lang="en-GB" dirty="0" smtClean="0"/>
              <a:t> Qualifications</a:t>
            </a:r>
            <a:endParaRPr lang="en-US" dirty="0"/>
          </a:p>
        </p:txBody>
      </p:sp>
      <p:sp>
        <p:nvSpPr>
          <p:cNvPr id="3" name="Text Placeholder 2"/>
          <p:cNvSpPr>
            <a:spLocks noGrp="1"/>
          </p:cNvSpPr>
          <p:nvPr>
            <p:ph type="body" idx="1"/>
          </p:nvPr>
        </p:nvSpPr>
        <p:spPr>
          <a:xfrm>
            <a:off x="539552" y="1484784"/>
            <a:ext cx="7920433" cy="3960440"/>
          </a:xfrm>
        </p:spPr>
        <p:txBody>
          <a:bodyPr/>
          <a:lstStyle/>
          <a:p>
            <a:r>
              <a:rPr lang="en-GB" b="1" u="sng" dirty="0" smtClean="0"/>
              <a:t>Purpose</a:t>
            </a:r>
          </a:p>
          <a:p>
            <a:r>
              <a:rPr lang="en-GB" dirty="0" err="1" smtClean="0"/>
              <a:t>Workskills</a:t>
            </a:r>
            <a:r>
              <a:rPr lang="en-GB" dirty="0" smtClean="0"/>
              <a:t> develops Learners’ Employability Skills either to start work immediately or in the future</a:t>
            </a:r>
          </a:p>
          <a:p>
            <a:endParaRPr lang="en-GB" b="1" dirty="0" smtClean="0"/>
          </a:p>
          <a:p>
            <a:r>
              <a:rPr lang="en-GB" b="1" u="sng" dirty="0" smtClean="0"/>
              <a:t>There is nothing ‘Typical’</a:t>
            </a:r>
          </a:p>
          <a:p>
            <a:pPr>
              <a:buFont typeface="Arial" pitchFamily="34" charset="0"/>
              <a:buChar char="•"/>
            </a:pPr>
            <a:r>
              <a:rPr lang="en-GB" dirty="0" smtClean="0"/>
              <a:t>We have learners from 14 to 60 taking </a:t>
            </a:r>
            <a:r>
              <a:rPr lang="en-GB" dirty="0" err="1" smtClean="0"/>
              <a:t>Workskills</a:t>
            </a:r>
            <a:endParaRPr lang="en-GB" dirty="0" smtClean="0"/>
          </a:p>
          <a:p>
            <a:pPr>
              <a:buFont typeface="Arial" pitchFamily="34" charset="0"/>
              <a:buChar char="•"/>
            </a:pPr>
            <a:r>
              <a:rPr lang="en-GB" dirty="0" smtClean="0"/>
              <a:t>programmes can be anything from 2 weeks to 2 years</a:t>
            </a:r>
          </a:p>
          <a:p>
            <a:pPr>
              <a:buFont typeface="Arial" pitchFamily="34" charset="0"/>
              <a:buChar char="•"/>
            </a:pPr>
            <a:r>
              <a:rPr lang="en-GB" dirty="0" smtClean="0"/>
              <a:t>Schools deliver as part of Enhancement/ Alternative Curriculum/ Study Programme </a:t>
            </a:r>
          </a:p>
          <a:p>
            <a:pPr>
              <a:buFont typeface="Arial" pitchFamily="34" charset="0"/>
              <a:buChar char="•"/>
            </a:pPr>
            <a:r>
              <a:rPr lang="en-GB" dirty="0" smtClean="0"/>
              <a:t>FE/ Training Providers deliver SFA-funded back to work programmes/ Work programme/ Traineeships/ Study programme</a:t>
            </a:r>
          </a:p>
          <a:p>
            <a:pPr>
              <a:buFont typeface="Arial" pitchFamily="34" charset="0"/>
              <a:buChar char="•"/>
            </a:pPr>
            <a:r>
              <a:rPr lang="en-GB" dirty="0" smtClean="0"/>
              <a:t>Can be Standalone or part of Skilled for Life programme</a:t>
            </a:r>
          </a:p>
          <a:p>
            <a:endParaRPr lang="en-GB" b="1" dirty="0" smtClean="0"/>
          </a:p>
          <a:p>
            <a:r>
              <a:rPr lang="en-GB" b="1" dirty="0" smtClean="0"/>
              <a:t> </a:t>
            </a:r>
          </a:p>
          <a:p>
            <a:endParaRPr lang="en-GB" b="1" dirty="0" smtClean="0"/>
          </a:p>
          <a:p>
            <a:endParaRPr lang="en-US" b="1"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6</a:t>
            </a:fld>
            <a:endParaRPr lang="en-GB" sz="800" b="1" dirty="0">
              <a:solidFill>
                <a:schemeClr val="lt2"/>
              </a:solidFill>
              <a:latin typeface="Arial"/>
              <a:ea typeface="Arial"/>
              <a:cs typeface="Arial"/>
              <a:sym typeface="Arial"/>
            </a:endParaRPr>
          </a:p>
        </p:txBody>
      </p:sp>
      <p:sp>
        <p:nvSpPr>
          <p:cNvPr id="7"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Why do you do what you currently do?</a:t>
            </a:r>
            <a:endParaRPr lang="en-US" dirty="0"/>
          </a:p>
        </p:txBody>
      </p:sp>
    </p:spTree>
    <p:extLst>
      <p:ext uri="{BB962C8B-B14F-4D97-AF65-F5344CB8AC3E}">
        <p14:creationId xmlns:p14="http://schemas.microsoft.com/office/powerpoint/2010/main" val="1278627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Employability Provision</a:t>
            </a:r>
            <a:endParaRPr lang="en-US" dirty="0"/>
          </a:p>
        </p:txBody>
      </p:sp>
      <p:sp>
        <p:nvSpPr>
          <p:cNvPr id="3" name="Text Placeholder 2"/>
          <p:cNvSpPr>
            <a:spLocks noGrp="1"/>
          </p:cNvSpPr>
          <p:nvPr>
            <p:ph type="body" idx="1"/>
          </p:nvPr>
        </p:nvSpPr>
        <p:spPr>
          <a:xfrm>
            <a:off x="539999" y="1400174"/>
            <a:ext cx="7632401" cy="4333082"/>
          </a:xfrm>
        </p:spPr>
        <p:txBody>
          <a:bodyPr/>
          <a:lstStyle/>
          <a:p>
            <a:r>
              <a:rPr lang="en-GB" altLang="en-US" b="1" dirty="0" smtClean="0"/>
              <a:t>Activity 1 - With your table teams identify:</a:t>
            </a:r>
          </a:p>
          <a:p>
            <a:endParaRPr lang="en-GB" altLang="en-US" b="1" dirty="0" smtClean="0"/>
          </a:p>
          <a:p>
            <a:pPr>
              <a:buFont typeface="Arial" pitchFamily="34" charset="0"/>
              <a:buChar char="•"/>
            </a:pPr>
            <a:r>
              <a:rPr lang="en-GB" altLang="en-US" dirty="0" smtClean="0"/>
              <a:t>Why are you delivering this programme?</a:t>
            </a:r>
          </a:p>
          <a:p>
            <a:pPr>
              <a:buFont typeface="Arial" pitchFamily="34" charset="0"/>
              <a:buChar char="•"/>
            </a:pPr>
            <a:r>
              <a:rPr lang="en-GB" altLang="en-US" dirty="0"/>
              <a:t>Are there any other types of programme that you would consider</a:t>
            </a:r>
            <a:r>
              <a:rPr lang="en-GB" altLang="en-US" dirty="0" smtClean="0"/>
              <a:t>?</a:t>
            </a:r>
          </a:p>
          <a:p>
            <a:pPr>
              <a:buFont typeface="Arial" pitchFamily="34" charset="0"/>
              <a:buChar char="•"/>
            </a:pPr>
            <a:r>
              <a:rPr lang="en-GB" altLang="en-US" dirty="0" smtClean="0"/>
              <a:t>Why are your learners on the programme?</a:t>
            </a:r>
          </a:p>
          <a:p>
            <a:pPr>
              <a:buFont typeface="Arial" pitchFamily="34" charset="0"/>
              <a:buChar char="•"/>
            </a:pPr>
            <a:r>
              <a:rPr lang="en-GB" altLang="en-US" dirty="0" smtClean="0"/>
              <a:t>What is successful delivery to you?</a:t>
            </a:r>
          </a:p>
          <a:p>
            <a:pPr>
              <a:buFont typeface="Arial" pitchFamily="34" charset="0"/>
              <a:buChar char="•"/>
            </a:pPr>
            <a:r>
              <a:rPr lang="en-GB" altLang="en-US" dirty="0" smtClean="0"/>
              <a:t>What will your learners see as success?</a:t>
            </a:r>
          </a:p>
          <a:p>
            <a:pPr>
              <a:buFont typeface="Arial" pitchFamily="34" charset="0"/>
              <a:buChar char="•"/>
            </a:pPr>
            <a:r>
              <a:rPr lang="en-GB" altLang="en-US" dirty="0" smtClean="0"/>
              <a:t>Who has overall responsibility for the learners?</a:t>
            </a:r>
          </a:p>
          <a:p>
            <a:pPr>
              <a:buFont typeface="Arial" pitchFamily="34" charset="0"/>
              <a:buChar char="•"/>
            </a:pPr>
            <a:r>
              <a:rPr lang="en-GB" altLang="en-US" dirty="0" smtClean="0"/>
              <a:t>How do you do it now?</a:t>
            </a:r>
          </a:p>
          <a:p>
            <a:pPr>
              <a:buFont typeface="Arial" pitchFamily="34" charset="0"/>
              <a:buChar char="•"/>
            </a:pPr>
            <a:r>
              <a:rPr lang="en-GB" altLang="en-US" dirty="0" smtClean="0"/>
              <a:t>How much do you want to change?</a:t>
            </a:r>
          </a:p>
          <a:p>
            <a:endParaRPr lang="en-GB" b="1" dirty="0" smtClean="0"/>
          </a:p>
          <a:p>
            <a:pPr>
              <a:buFont typeface="Arial" pitchFamily="34" charset="0"/>
              <a:buChar char="•"/>
            </a:pPr>
            <a:endParaRPr lang="en-GB" dirty="0" smtClean="0"/>
          </a:p>
          <a:p>
            <a:pPr>
              <a:buFont typeface="Arial" pitchFamily="34" charset="0"/>
              <a:buChar char="•"/>
            </a:pPr>
            <a:endParaRPr lang="en-US" dirty="0"/>
          </a:p>
        </p:txBody>
      </p:sp>
      <p:sp>
        <p:nvSpPr>
          <p:cNvPr id="6" name="Slide Number Placeholder 5"/>
          <p:cNvSpPr>
            <a:spLocks noGrp="1"/>
          </p:cNvSpPr>
          <p:nvPr>
            <p:ph type="sldNum" idx="12"/>
          </p:nvPr>
        </p:nvSpPr>
        <p:spPr/>
        <p:txBody>
          <a:bodyPr/>
          <a:lstStyle/>
          <a:p>
            <a:pPr marL="0" marR="0" lvl="0" indent="0" algn="l" rtl="0">
              <a:spcBef>
                <a:spcPts val="0"/>
              </a:spcBef>
              <a:buSzPct val="25000"/>
              <a:buNone/>
            </a:pPr>
            <a:fld id="{00000000-1234-1234-1234-123412341234}" type="slidenum">
              <a:rPr lang="en-GB" sz="800" b="1" smtClean="0">
                <a:solidFill>
                  <a:schemeClr val="lt2"/>
                </a:solidFill>
                <a:latin typeface="Arial"/>
                <a:ea typeface="Arial"/>
                <a:cs typeface="Arial"/>
                <a:sym typeface="Arial"/>
              </a:rPr>
              <a:pPr marL="0" marR="0" lvl="0" indent="0" algn="l" rtl="0">
                <a:spcBef>
                  <a:spcPts val="0"/>
                </a:spcBef>
                <a:buSzPct val="25000"/>
                <a:buNone/>
              </a:pPr>
              <a:t>8</a:t>
            </a:fld>
            <a:endParaRPr lang="en-GB" sz="800" b="1">
              <a:solidFill>
                <a:schemeClr val="lt2"/>
              </a:solidFill>
              <a:latin typeface="Arial"/>
              <a:ea typeface="Arial"/>
              <a:cs typeface="Arial"/>
              <a:sym typeface="Arial"/>
            </a:endParaRPr>
          </a:p>
        </p:txBody>
      </p:sp>
      <p:sp>
        <p:nvSpPr>
          <p:cNvPr id="8" name="Shape 327"/>
          <p:cNvSpPr txBox="1"/>
          <p:nvPr/>
        </p:nvSpPr>
        <p:spPr>
          <a:xfrm>
            <a:off x="6228184" y="6494369"/>
            <a:ext cx="2135978" cy="116680"/>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lt2"/>
              </a:buClr>
              <a:buSzPct val="25000"/>
              <a:buFont typeface="Arial"/>
              <a:buNone/>
            </a:pPr>
            <a:r>
              <a:rPr lang="en-GB" sz="700" b="1" dirty="0" smtClean="0">
                <a:solidFill>
                  <a:schemeClr val="lt2"/>
                </a:solidFill>
              </a:rPr>
              <a:t>Getting Started with New Specification </a:t>
            </a:r>
            <a:r>
              <a:rPr lang="en-GB" sz="700" b="1" dirty="0" err="1" smtClean="0">
                <a:solidFill>
                  <a:schemeClr val="lt2"/>
                </a:solidFill>
              </a:rPr>
              <a:t>Workskills</a:t>
            </a:r>
            <a:endParaRPr lang="en-GB" sz="700" b="1" i="0"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28226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2430000" y="2973600"/>
            <a:ext cx="4283999" cy="1043999"/>
          </a:xfrm>
          <a:prstGeom prst="rect">
            <a:avLst/>
          </a:prstGeom>
          <a:noFill/>
          <a:ln>
            <a:noFill/>
          </a:ln>
        </p:spPr>
        <p:txBody>
          <a:bodyPr lIns="0" tIns="0" rIns="0" bIns="0" anchor="ctr" anchorCtr="0">
            <a:noAutofit/>
          </a:bodyPr>
          <a:lstStyle/>
          <a:p>
            <a:pPr marL="0" marR="0" lvl="0" indent="0" algn="ctr" rtl="0">
              <a:lnSpc>
                <a:spcPct val="105882"/>
              </a:lnSpc>
              <a:spcBef>
                <a:spcPts val="0"/>
              </a:spcBef>
              <a:buClr>
                <a:schemeClr val="dk2"/>
              </a:buClr>
              <a:buSzPct val="25000"/>
              <a:buFont typeface="Times New Roman"/>
              <a:buNone/>
            </a:pPr>
            <a:r>
              <a:rPr lang="en-GB" dirty="0" smtClean="0"/>
              <a:t>Qualification Structure</a:t>
            </a:r>
            <a:endParaRPr lang="en-GB" sz="3400" b="1" i="0" u="none" strike="noStrike" cap="none" dirty="0">
              <a:solidFill>
                <a:schemeClr val="dk2"/>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2593</TotalTime>
  <Words>6517</Words>
  <Application>Microsoft Office PowerPoint</Application>
  <PresentationFormat>On-screen Show (4:3)</PresentationFormat>
  <Paragraphs>768</Paragraphs>
  <Slides>48</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ＭＳ Ｐゴシック</vt:lpstr>
      <vt:lpstr>Arial</vt:lpstr>
      <vt:lpstr>Calibri</vt:lpstr>
      <vt:lpstr>Tahoma</vt:lpstr>
      <vt:lpstr>Times New Roman</vt:lpstr>
      <vt:lpstr>Verdana</vt:lpstr>
      <vt:lpstr>Pearson</vt:lpstr>
      <vt:lpstr>Getting Started with Workskills 2017 Specification</vt:lpstr>
      <vt:lpstr>Outline</vt:lpstr>
      <vt:lpstr>Introduction</vt:lpstr>
      <vt:lpstr>The Context</vt:lpstr>
      <vt:lpstr>UK Labour Market</vt:lpstr>
      <vt:lpstr>About Workskills Qualifications</vt:lpstr>
      <vt:lpstr>Why do you do what you currently do?</vt:lpstr>
      <vt:lpstr>Your Employability Provision</vt:lpstr>
      <vt:lpstr>Qualification Structure</vt:lpstr>
      <vt:lpstr>PowerPoint Presentation</vt:lpstr>
      <vt:lpstr>Workskills qualifications from 1.2.17  </vt:lpstr>
      <vt:lpstr>New Qualification Titles and Numbers</vt:lpstr>
      <vt:lpstr>Selected New Units</vt:lpstr>
      <vt:lpstr>Rules of Combination – Entry 3</vt:lpstr>
      <vt:lpstr>Rules of Combination – Level 1</vt:lpstr>
      <vt:lpstr>Rules of Combination – Level 2</vt:lpstr>
      <vt:lpstr>What is the same?</vt:lpstr>
      <vt:lpstr>What has changed?</vt:lpstr>
      <vt:lpstr>What existing centres need to check</vt:lpstr>
      <vt:lpstr>It is vital to check:</vt:lpstr>
      <vt:lpstr>So what do you need to consider?</vt:lpstr>
      <vt:lpstr>Suggested Programmes for Centres</vt:lpstr>
      <vt:lpstr>Suggested plans</vt:lpstr>
      <vt:lpstr>Suggested plans</vt:lpstr>
      <vt:lpstr>Suggested plans</vt:lpstr>
      <vt:lpstr>Suggested plans</vt:lpstr>
      <vt:lpstr>Creative Programming</vt:lpstr>
      <vt:lpstr>Using the Changes to suit staffing</vt:lpstr>
      <vt:lpstr>Implications for Teaching</vt:lpstr>
      <vt:lpstr>Building a Programme (Activity 2)</vt:lpstr>
      <vt:lpstr>Activity 3</vt:lpstr>
      <vt:lpstr>Fresh Start- Fresh ideas?</vt:lpstr>
      <vt:lpstr>Fresh Start- Creative Programmes</vt:lpstr>
      <vt:lpstr>Activity 4</vt:lpstr>
      <vt:lpstr>How best to succeed</vt:lpstr>
      <vt:lpstr>Assessment tools &amp; assignments</vt:lpstr>
      <vt:lpstr>The Principles of Effective Assessment design</vt:lpstr>
      <vt:lpstr>PowerPoint Presentation</vt:lpstr>
      <vt:lpstr>Project Based assessment </vt:lpstr>
      <vt:lpstr>Activity 5</vt:lpstr>
      <vt:lpstr>Internal Verification and Assessment</vt:lpstr>
      <vt:lpstr>Assessing Learner Work</vt:lpstr>
      <vt:lpstr>Internal Verification</vt:lpstr>
      <vt:lpstr>Activity 6</vt:lpstr>
      <vt:lpstr>Support with the transition</vt:lpstr>
      <vt:lpstr>PowerPoint Presentation</vt:lpstr>
      <vt:lpstr>There’s so much  more to learn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Workskills new Specification Launch</dc:title>
  <dc:creator>James, Sarah</dc:creator>
  <cp:lastModifiedBy>James, Sarah</cp:lastModifiedBy>
  <cp:revision>73</cp:revision>
  <cp:lastPrinted>2016-05-28T15:04:39Z</cp:lastPrinted>
  <dcterms:modified xsi:type="dcterms:W3CDTF">2017-06-04T19:09:41Z</dcterms:modified>
</cp:coreProperties>
</file>