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9" r:id="rId2"/>
    <p:sldId id="257" r:id="rId3"/>
    <p:sldId id="256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643"/>
  </p:normalViewPr>
  <p:slideViewPr>
    <p:cSldViewPr snapToGrid="0" snapToObjects="1" showGuides="1">
      <p:cViewPr varScale="1">
        <p:scale>
          <a:sx n="115" d="100"/>
          <a:sy n="115" d="100"/>
        </p:scale>
        <p:origin x="232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06947-E45B-6C40-B94F-7AA5D9729DAD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6DB8D-9157-A240-8BCA-18127E5150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32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6DB8D-9157-A240-8BCA-18127E51509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69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1053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219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985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15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364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747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20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19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66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66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303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5F06F-523A-4A48-8BE5-A9C580E9D31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25077-51D4-7942-B43E-D2B2A2C8DB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10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106623"/>
              </p:ext>
            </p:extLst>
          </p:nvPr>
        </p:nvGraphicFramePr>
        <p:xfrm>
          <a:off x="51429" y="2692400"/>
          <a:ext cx="12089142" cy="736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0898"/>
                <a:gridCol w="479375"/>
                <a:gridCol w="467043"/>
                <a:gridCol w="467043"/>
                <a:gridCol w="467043"/>
                <a:gridCol w="467043"/>
                <a:gridCol w="436880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</a:tblGrid>
              <a:tr h="0">
                <a:tc>
                  <a:txBody>
                    <a:bodyPr/>
                    <a:lstStyle/>
                    <a:p>
                      <a:r>
                        <a:rPr lang="en-GB" b="0" dirty="0" smtClean="0"/>
                        <a:t>a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b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c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d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e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f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g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h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err="1" smtClean="0"/>
                        <a:t>i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j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k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l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m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n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o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p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q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r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s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t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u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v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w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x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y</a:t>
                      </a:r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/>
                        <a:t>z</a:t>
                      </a:r>
                      <a:endParaRPr lang="en-GB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d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e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f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g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h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err="1" smtClean="0">
                          <a:solidFill>
                            <a:srgbClr val="0070C0"/>
                          </a:solidFill>
                        </a:rPr>
                        <a:t>i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j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k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l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m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n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o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p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q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r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s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t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u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v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w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x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y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0" dirty="0" smtClean="0">
                          <a:solidFill>
                            <a:srgbClr val="0070C0"/>
                          </a:solidFill>
                        </a:rPr>
                        <a:t>z</a:t>
                      </a:r>
                      <a:endParaRPr lang="en-GB" b="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a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b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rgbClr val="0070C0"/>
                          </a:solidFill>
                        </a:rPr>
                        <a:t>c</a:t>
                      </a:r>
                      <a:endParaRPr lang="en-GB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6048" y="540215"/>
            <a:ext cx="2163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/>
              <a:t>Caesar cipher</a:t>
            </a:r>
            <a:endParaRPr lang="en-GB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3747" y="1164683"/>
            <a:ext cx="889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Plain text: </a:t>
            </a:r>
            <a:r>
              <a:rPr lang="en-GB" dirty="0" smtClean="0"/>
              <a:t>the right answer is green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46048" y="1559209"/>
            <a:ext cx="889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Key:</a:t>
            </a:r>
            <a:r>
              <a:rPr lang="en-GB" dirty="0" smtClean="0"/>
              <a:t> +3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46048" y="4192859"/>
            <a:ext cx="8898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E</a:t>
            </a:r>
            <a:r>
              <a:rPr lang="en-GB" b="1" dirty="0" smtClean="0"/>
              <a:t>ncrypted text: </a:t>
            </a:r>
            <a:r>
              <a:rPr lang="en-GB" b="1" dirty="0" err="1" smtClean="0">
                <a:solidFill>
                  <a:srgbClr val="FF0000"/>
                </a:solidFill>
              </a:rPr>
              <a:t>wkh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uljkw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dqvzhu</a:t>
            </a:r>
            <a:r>
              <a:rPr lang="en-GB" b="1" dirty="0" smtClean="0">
                <a:solidFill>
                  <a:srgbClr val="FF0000"/>
                </a:solidFill>
              </a:rPr>
              <a:t> lv </a:t>
            </a:r>
            <a:r>
              <a:rPr lang="en-GB" b="1" dirty="0" err="1" smtClean="0">
                <a:solidFill>
                  <a:srgbClr val="FF0000"/>
                </a:solidFill>
              </a:rPr>
              <a:t>juhhq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86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30252"/>
              </p:ext>
            </p:extLst>
          </p:nvPr>
        </p:nvGraphicFramePr>
        <p:xfrm>
          <a:off x="1684483" y="117774"/>
          <a:ext cx="8823033" cy="6622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  <a:gridCol w="326779"/>
              </a:tblGrid>
              <a:tr h="245276">
                <a:tc>
                  <a:txBody>
                    <a:bodyPr/>
                    <a:lstStyle/>
                    <a:p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 anchor="ctr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d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e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f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g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h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j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k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l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m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p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r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t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u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v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w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y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  <a:tr h="245276">
                <a:tc>
                  <a:txBody>
                    <a:bodyPr/>
                    <a:lstStyle/>
                    <a:p>
                      <a:r>
                        <a:rPr lang="en-GB" sz="1400" b="1" dirty="0" smtClean="0">
                          <a:solidFill>
                            <a:schemeClr val="bg1"/>
                          </a:solidFill>
                        </a:rPr>
                        <a:t>z</a:t>
                      </a:r>
                      <a:endParaRPr lang="en-GB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5720" marR="45720" marT="9720" marB="972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z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a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b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c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d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e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f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g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h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err="1" smtClean="0"/>
                        <a:t>i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j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k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l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m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n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o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p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q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r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t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u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v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w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x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y</a:t>
                      </a:r>
                      <a:endParaRPr lang="en-GB" sz="1400" dirty="0"/>
                    </a:p>
                  </a:txBody>
                  <a:tcPr marL="45720" marR="45720" marT="9720" marB="9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506761"/>
            <a:ext cx="16844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err="1" smtClean="0"/>
              <a:t>Vigenère</a:t>
            </a:r>
            <a:r>
              <a:rPr lang="en-GB" sz="2400" b="1" dirty="0" smtClean="0"/>
              <a:t> cipher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1050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544698"/>
              </p:ext>
            </p:extLst>
          </p:nvPr>
        </p:nvGraphicFramePr>
        <p:xfrm>
          <a:off x="51429" y="929061"/>
          <a:ext cx="12089142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898"/>
                <a:gridCol w="479375"/>
                <a:gridCol w="467043"/>
                <a:gridCol w="467043"/>
                <a:gridCol w="467043"/>
                <a:gridCol w="467043"/>
                <a:gridCol w="436880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  <a:gridCol w="467043"/>
              </a:tblGrid>
              <a:tr h="0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j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k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q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u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v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x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z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19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59590"/>
              </p:ext>
            </p:extLst>
          </p:nvPr>
        </p:nvGraphicFramePr>
        <p:xfrm>
          <a:off x="4576000" y="2692400"/>
          <a:ext cx="3300889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  <a:gridCol w="467043"/>
                <a:gridCol w="488837"/>
                <a:gridCol w="467043"/>
                <a:gridCol w="467043"/>
                <a:gridCol w="467043"/>
                <a:gridCol w="491125"/>
              </a:tblGrid>
              <a:tr h="287495"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161"/>
              </p:ext>
            </p:extLst>
          </p:nvPr>
        </p:nvGraphicFramePr>
        <p:xfrm>
          <a:off x="1757660" y="4084444"/>
          <a:ext cx="8676679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005"/>
                <a:gridCol w="355918"/>
                <a:gridCol w="371793"/>
                <a:gridCol w="467043"/>
                <a:gridCol w="467043"/>
                <a:gridCol w="227462"/>
                <a:gridCol w="390843"/>
                <a:gridCol w="414655"/>
                <a:gridCol w="421005"/>
                <a:gridCol w="417830"/>
                <a:gridCol w="208280"/>
                <a:gridCol w="397193"/>
                <a:gridCol w="421005"/>
                <a:gridCol w="405130"/>
                <a:gridCol w="498793"/>
                <a:gridCol w="214533"/>
                <a:gridCol w="359093"/>
                <a:gridCol w="421005"/>
                <a:gridCol w="208280"/>
                <a:gridCol w="414655"/>
                <a:gridCol w="395605"/>
                <a:gridCol w="421005"/>
                <a:gridCol w="357505"/>
              </a:tblGrid>
              <a:tr h="328280"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</a:tr>
              <a:tr h="343458">
                <a:tc>
                  <a:txBody>
                    <a:bodyPr/>
                    <a:lstStyle/>
                    <a:p>
                      <a:r>
                        <a:rPr lang="en-GB" dirty="0" smtClean="0"/>
                        <a:t>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err="1" smtClean="0"/>
                        <a:t>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f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l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z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q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k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d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e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z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err="1" smtClean="0">
                          <a:solidFill>
                            <a:srgbClr val="FF0000"/>
                          </a:solidFill>
                        </a:rPr>
                        <a:t>p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v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r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1" dirty="0" smtClean="0">
                          <a:solidFill>
                            <a:srgbClr val="FF0000"/>
                          </a:solidFill>
                        </a:rPr>
                        <a:t>t</a:t>
                      </a:r>
                      <a:endParaRPr lang="en-GB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79179" y="2692400"/>
            <a:ext cx="110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smtClean="0"/>
              <a:t>Keyword:</a:t>
            </a:r>
            <a:endParaRPr lang="en-GB" b="1"/>
          </a:p>
        </p:txBody>
      </p:sp>
      <p:sp>
        <p:nvSpPr>
          <p:cNvPr id="8" name="TextBox 7"/>
          <p:cNvSpPr txBox="1"/>
          <p:nvPr/>
        </p:nvSpPr>
        <p:spPr>
          <a:xfrm>
            <a:off x="2966224" y="3049963"/>
            <a:ext cx="199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smtClean="0"/>
              <a:t>Index position:</a:t>
            </a:r>
            <a:endParaRPr lang="en-GB" b="1"/>
          </a:p>
        </p:txBody>
      </p:sp>
      <p:sp>
        <p:nvSpPr>
          <p:cNvPr id="9" name="TextBox 8"/>
          <p:cNvSpPr txBox="1"/>
          <p:nvPr/>
        </p:nvSpPr>
        <p:spPr>
          <a:xfrm>
            <a:off x="524108" y="4078271"/>
            <a:ext cx="112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/>
              <a:t>Keyword:</a:t>
            </a:r>
            <a:endParaRPr lang="en-GB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0209" y="4447603"/>
            <a:ext cx="1318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smtClean="0"/>
              <a:t>Plain text:</a:t>
            </a:r>
            <a:endParaRPr lang="en-GB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30209" y="5186267"/>
            <a:ext cx="1240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 smtClean="0"/>
              <a:t>Encrypted text:</a:t>
            </a:r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8691" y="328896"/>
            <a:ext cx="3391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smtClean="0"/>
              <a:t>Vigenère</a:t>
            </a:r>
            <a:r>
              <a:rPr lang="en-GB" sz="2400" b="1" dirty="0" smtClean="0"/>
              <a:t> cipher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3684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729174"/>
              </p:ext>
            </p:extLst>
          </p:nvPr>
        </p:nvGraphicFramePr>
        <p:xfrm>
          <a:off x="2738785" y="2361085"/>
          <a:ext cx="6714429" cy="18288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  <a:gridCol w="353391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t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err="1" smtClean="0"/>
                        <a:t>i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r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t</a:t>
                      </a:r>
                      <a:endParaRPr lang="en-GB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h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 smtClean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 smtClean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e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t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a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e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e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u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d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h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m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k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n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e</a:t>
                      </a:r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30556" y="1025912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Plain text: </a:t>
            </a:r>
            <a:r>
              <a:rPr lang="en-GB" sz="2000" dirty="0" smtClean="0"/>
              <a:t>the </a:t>
            </a:r>
            <a:r>
              <a:rPr lang="en-GB" sz="2000" dirty="0"/>
              <a:t>key is under the mat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30556" y="5058937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Encrypted message: </a:t>
            </a:r>
            <a:r>
              <a:rPr lang="en-GB" sz="2000" b="1" dirty="0" err="1" smtClean="0">
                <a:solidFill>
                  <a:srgbClr val="FF0000"/>
                </a:solidFill>
              </a:rPr>
              <a:t>tirthysetaeeudhmkne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691" y="328896"/>
            <a:ext cx="3391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Rail Fence cipher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89551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978</Words>
  <Application>Microsoft Macintosh PowerPoint</Application>
  <PresentationFormat>Widescreen</PresentationFormat>
  <Paragraphs>937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Weidmann</dc:creator>
  <cp:lastModifiedBy>Ann Weidmann</cp:lastModifiedBy>
  <cp:revision>13</cp:revision>
  <dcterms:created xsi:type="dcterms:W3CDTF">2017-06-26T09:17:15Z</dcterms:created>
  <dcterms:modified xsi:type="dcterms:W3CDTF">2017-06-27T11:40:23Z</dcterms:modified>
</cp:coreProperties>
</file>