
<file path=[Content_Types].xml><?xml version="1.0" encoding="utf-8"?>
<Types xmlns="http://schemas.openxmlformats.org/package/2006/content-types">
  <Default Extension="jpe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`" initials="`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Animated slide.</a:t>
            </a:r>
          </a:p>
          <a:p>
            <a:r>
              <a:t>In our previous network events we have suggested a number of ideas to support candidates in their description of the photo.</a:t>
            </a:r>
          </a:p>
          <a:p>
            <a:r>
              <a:t>The mnemonic  PALM (people, action, location, mood) has been widely shared.  An extra letter S could be added for something special for example a good grammar phrase such as for an opinion. </a:t>
            </a:r>
          </a:p>
          <a:p>
            <a:endParaRPr/>
          </a:p>
          <a:p>
            <a:r>
              <a:t>In 2018 Spring network  Karine Harrington shared with us her visual support cues. </a:t>
            </a:r>
          </a:p>
          <a:p>
            <a:r>
              <a:t>We also considered using vocabulary support showing vocabulary / phrases which students should include in their description.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7" name="Shape 24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Go through the list of some better adjectives to express their opinion.</a:t>
            </a:r>
          </a:p>
          <a:p>
            <a:r>
              <a:t> </a:t>
            </a:r>
          </a:p>
          <a:p>
            <a:pPr>
              <a:defRPr b="1"/>
            </a:pPr>
            <a:r>
              <a:t>Animation</a:t>
            </a:r>
            <a:r>
              <a:rPr b="0"/>
              <a:t>: Speech bubbles with opinion phrases to show how they can develop their opinions.</a:t>
            </a:r>
          </a:p>
          <a:p>
            <a:r>
              <a:t>  </a:t>
            </a:r>
          </a:p>
          <a:p>
            <a:r>
              <a:t>Give a few examples in English.</a:t>
            </a:r>
          </a:p>
          <a:p>
            <a:endParaRPr/>
          </a:p>
          <a:p>
            <a:r>
              <a:t>Practice will be on the next slide.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44916-7D1A-4D62-B546-CCAD2EC324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606952-AC08-4936-9717-0FE8E0AAEA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C8C2F9-C5A6-4743-8665-30777BC8B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3C88B-E6F7-4ACE-8092-C0F14C77121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4D6C0C-2B17-49F6-A38F-AEEE094C1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766C37-EB86-4F8F-BAC6-71874B86A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22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59255-8035-43BB-925A-B6581BBD6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216365-C0D2-4B02-BFE4-4F279CC5F6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3EB221-4A6B-48B6-9EC8-D860417FF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3C88B-E6F7-4ACE-8092-C0F14C77121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1B6AEA-E799-4AF5-AEC2-50184C36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C4F0A7-59EA-4946-9CBC-EEAA7734B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1734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5BE64A-FEBA-4333-853A-A1F3B8B6C0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D5C4C5-EB94-4024-8DB3-C9CFCE5D56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81E509-3618-4867-AEE0-D867A95D3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3C88B-E6F7-4ACE-8092-C0F14C77121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AA251-3A8E-4AA9-8373-E4FAD21A4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7A823D-945A-4120-9E7F-B8400AA06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455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78981" y="6232199"/>
            <a:ext cx="258620" cy="24830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8073964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Text"/>
          <p:cNvSpPr txBox="1">
            <a:spLocks noGrp="1"/>
          </p:cNvSpPr>
          <p:nvPr>
            <p:ph type="title"/>
          </p:nvPr>
        </p:nvSpPr>
        <p:spPr>
          <a:xfrm>
            <a:off x="1076325" y="263956"/>
            <a:ext cx="9060168" cy="498602"/>
          </a:xfrm>
          <a:prstGeom prst="rect">
            <a:avLst/>
          </a:prstGeom>
        </p:spPr>
        <p:txBody>
          <a:bodyPr lIns="0" tIns="0" rIns="0" bIns="0" anchor="t"/>
          <a:lstStyle>
            <a:lvl1pPr algn="ctr">
              <a:defRPr sz="36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13" name="Body Level One…"/>
          <p:cNvSpPr txBox="1">
            <a:spLocks noGrp="1"/>
          </p:cNvSpPr>
          <p:nvPr>
            <p:ph type="body" idx="1"/>
          </p:nvPr>
        </p:nvSpPr>
        <p:spPr>
          <a:xfrm>
            <a:off x="719998" y="1439999"/>
            <a:ext cx="10972804" cy="4525965"/>
          </a:xfrm>
          <a:prstGeom prst="rect">
            <a:avLst/>
          </a:prstGeom>
        </p:spPr>
        <p:txBody>
          <a:bodyPr lIns="0" tIns="0" rIns="0" bIns="0"/>
          <a:lstStyle>
            <a:lvl1pPr marL="457200" indent="-406400">
              <a:spcBef>
                <a:spcPts val="500"/>
              </a:spcBef>
              <a:buClr>
                <a:schemeClr val="accent2"/>
              </a:buClr>
              <a:buSzPts val="2800"/>
            </a:lvl1pPr>
            <a:lvl2pPr marL="977900" indent="-444500">
              <a:spcBef>
                <a:spcPts val="500"/>
              </a:spcBef>
              <a:buClr>
                <a:schemeClr val="accent2"/>
              </a:buClr>
              <a:buSzPts val="2800"/>
            </a:lvl2pPr>
            <a:lvl3pPr marL="1508760" indent="-480060">
              <a:spcBef>
                <a:spcPts val="500"/>
              </a:spcBef>
              <a:buClr>
                <a:schemeClr val="accent2"/>
              </a:buClr>
              <a:buSzPts val="2800"/>
            </a:lvl3pPr>
            <a:lvl4pPr marL="2019300" indent="-533400">
              <a:spcBef>
                <a:spcPts val="500"/>
              </a:spcBef>
              <a:buClr>
                <a:schemeClr val="accent2"/>
              </a:buClr>
              <a:buSzPts val="2800"/>
              <a:buChar char="–"/>
            </a:lvl4pPr>
            <a:lvl5pPr marL="2476500" indent="-533400">
              <a:spcBef>
                <a:spcPts val="500"/>
              </a:spcBef>
              <a:buClr>
                <a:schemeClr val="accent2"/>
              </a:buClr>
              <a:buSzPts val="2800"/>
              <a:buChar char="»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51904" y="6506598"/>
            <a:ext cx="259488" cy="239228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519536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24357-29FC-4065-98F3-40F0D4779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D6BF97-0B6A-4FBD-A037-32B334D10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63C702-846A-4A04-B49F-8D18F8964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3C88B-E6F7-4ACE-8092-C0F14C77121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2E5DE1-7043-4F27-8C6C-97C096077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EFC35-6213-4EA7-ACC9-A67B740FE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0673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2EC48-3A3A-4971-987F-EB681C1B6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02404-EE03-4972-8077-63F1D8640B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65127B-397F-48E6-A1FB-551BD7176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3C88B-E6F7-4ACE-8092-C0F14C77121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FAE70D-2CEF-4103-BA8C-B8FB4A8CA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EF09A9-D6B6-4491-AE69-49DBB95B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817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736E1-4467-4C40-83C9-9CFECDD08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800EB0-3B9D-4121-8B2A-43CEEC1039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A8DCED-BDF5-41B6-9BF5-F8D7D5701F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7BF631-B332-4DA7-8E42-8435284A5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3C88B-E6F7-4ACE-8092-C0F14C77121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DF7998-D1D9-47A3-87C3-F83A7ED80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BD5998-EB16-4AC6-A92C-641191DA0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6665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A2958-FDFB-4A07-93C2-23E892C1A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19C1C6-D29E-4A99-923C-A36D4807B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FD1A60-B257-42EF-8B42-495246E30F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CF19B7-6102-4732-BE13-7B3DC4BC4C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DE7F46-670F-4BC8-A81F-69E97A0075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BB0594-10F1-45C2-A9B8-CC29B6564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3C88B-E6F7-4ACE-8092-C0F14C77121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0C8CA8-1429-4BF1-87BF-45CDE9714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7960FC-E735-43DC-BA52-1CABB3FA4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696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C435E-7C67-487F-8312-7003D025E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B43237-7CA5-4BF6-8F5D-59702DAC2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3C88B-E6F7-4ACE-8092-C0F14C77121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AA020-BED5-46BB-A7BB-AFD293CDE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6FFCAB-7C3A-4128-84D8-42B8FCE89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798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4127B4-7E90-4734-8E32-14A6E49F7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3C88B-E6F7-4ACE-8092-C0F14C77121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A043C5-BD78-4B62-AB9A-53B582646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F9CC2E-34FB-4454-BA15-493C9416C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987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79AA0-EE9D-4AAB-9648-90CE72CC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44143-9785-46AA-BCF6-817637A70D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06E30C-C134-46B1-8FEE-B79AB68768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02DAF7-DC96-4BD7-9B46-78DFDF01D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3C88B-E6F7-4ACE-8092-C0F14C77121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F78881-AA7D-4D6A-B5B2-A27FAB38A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B5D8ED-ECCF-4C53-857B-C40531645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1334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B3038-B381-47C4-9AD9-220895A48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84B9E2-3196-4CEF-871C-710F1B8AA5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A79B0-2863-4BAD-84D9-8413D10AC9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12C70F-9763-471F-9225-850101812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3C88B-E6F7-4ACE-8092-C0F14C77121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B147FE-DB93-4EB0-A6D8-206E9822E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77A94E-9C2B-4A0A-BEE6-22952A27E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219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2A22EC-7FFF-4209-BFBE-C5C954E4A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14B99-DCC0-4030-8F9E-2789524EF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7F035-19D9-4156-948C-572CC66C61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3C88B-E6F7-4ACE-8092-C0F14C77121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55693-40B6-4087-967E-D42438D771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80136-3084-4D9C-9712-CDAB9AECF2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169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3.xml"/><Relationship Id="rId7" Type="http://schemas.openxmlformats.org/officeDocument/2006/relationships/hyperlink" Target="https://qualifications.pearson.com/content/dam/pdf/GCSE/German/2016/specification-and-sample-assessments/GCSE-German-SAMs.pdf" TargetMode="Externa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hyperlink" Target="https://qualifications.pearson.com/content/dam/pdf/International%20GCSE/Spanish/2017/specification-and-sample-assessments/international-gcse-MFL-Spanish-SAM.pdf" TargetMode="External"/><Relationship Id="rId5" Type="http://schemas.openxmlformats.org/officeDocument/2006/relationships/hyperlink" Target="https://qualifications.pearson.com/content/dam/pdf/International%20GCSE/German/2017/specification-and-sample-assessments/International-GCSE-German-SAM.pdf" TargetMode="External"/><Relationship Id="rId4" Type="http://schemas.openxmlformats.org/officeDocument/2006/relationships/hyperlink" Target="https://qualifications.pearson.com/content/dam/pdf/International%20GCSE/French/2017/specification-and-sample-assessments/MFL-French-SAM-Collation-9781446932612.pdf" TargetMode="External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0.mp3"/><Relationship Id="rId7" Type="http://schemas.openxmlformats.org/officeDocument/2006/relationships/image" Target="../media/image15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3.xml"/><Relationship Id="rId4" Type="http://schemas.openxmlformats.org/officeDocument/2006/relationships/audio" Target="../media/media10.mp3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2.mp3"/><Relationship Id="rId7" Type="http://schemas.openxmlformats.org/officeDocument/2006/relationships/image" Target="../media/image15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audio" Target="../media/media12.mp3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audio" Target="../media/media1.mp3"/><Relationship Id="rId16" Type="http://schemas.openxmlformats.org/officeDocument/2006/relationships/image" Target="../media/image2.png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3.mp3"/><Relationship Id="rId7" Type="http://schemas.openxmlformats.org/officeDocument/2006/relationships/image" Target="../media/image1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13.xml"/><Relationship Id="rId4" Type="http://schemas.openxmlformats.org/officeDocument/2006/relationships/audio" Target="../media/media3.mp3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0B98E4C-36DF-4E05-8D6C-1FE5701B86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12192000" cy="6998607"/>
          </a:xfrm>
          <a:prstGeom prst="rect">
            <a:avLst/>
          </a:prstGeom>
          <a:solidFill>
            <a:srgbClr val="F1ED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124" name="Title 1"/>
          <p:cNvSpPr txBox="1">
            <a:spLocks noGrp="1"/>
          </p:cNvSpPr>
          <p:nvPr>
            <p:ph type="title" idx="4294967295"/>
          </p:nvPr>
        </p:nvSpPr>
        <p:spPr>
          <a:xfrm>
            <a:off x="323965" y="2050393"/>
            <a:ext cx="9144000" cy="2387600"/>
          </a:xfrm>
          <a:prstGeom prst="rect">
            <a:avLst/>
          </a:prstGeom>
        </p:spPr>
        <p:txBody>
          <a:bodyPr/>
          <a:lstStyle>
            <a:lvl1pPr>
              <a:lnSpc>
                <a:spcPct val="114583"/>
              </a:lnSpc>
              <a:defRPr sz="48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The Picture-based Task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BAF04D-3DB8-488D-AA73-781FF81692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887" y="1041400"/>
            <a:ext cx="4422157" cy="5957206"/>
          </a:xfrm>
          <a:prstGeom prst="rect">
            <a:avLst/>
          </a:prstGeom>
        </p:spPr>
      </p:pic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9EC10011-D8DE-4DF5-BA62-26A6E199980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ítulo 2"/>
          <p:cNvSpPr txBox="1">
            <a:spLocks noGrp="1"/>
          </p:cNvSpPr>
          <p:nvPr>
            <p:ph type="title"/>
          </p:nvPr>
        </p:nvSpPr>
        <p:spPr>
          <a:xfrm>
            <a:off x="1303334" y="417475"/>
            <a:ext cx="9050643" cy="99720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t>Task 2: Answering questions about the picture </a:t>
            </a:r>
          </a:p>
        </p:txBody>
      </p:sp>
      <p:sp>
        <p:nvSpPr>
          <p:cNvPr id="195" name="Marcador de texto 1"/>
          <p:cNvSpPr txBox="1">
            <a:spLocks noGrp="1"/>
          </p:cNvSpPr>
          <p:nvPr>
            <p:ph type="body" idx="1"/>
          </p:nvPr>
        </p:nvSpPr>
        <p:spPr>
          <a:xfrm>
            <a:off x="609600" y="2266119"/>
            <a:ext cx="10972800" cy="4327926"/>
          </a:xfrm>
          <a:prstGeom prst="rect">
            <a:avLst/>
          </a:prstGeom>
        </p:spPr>
        <p:txBody>
          <a:bodyPr/>
          <a:lstStyle/>
          <a:p>
            <a:pPr marL="355600" indent="-344488">
              <a:buClr>
                <a:schemeClr val="accent2"/>
              </a:buClr>
              <a:buSzPts val="24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Now look at the set of </a:t>
            </a:r>
            <a:r>
              <a:rPr b="1" dirty="0">
                <a:solidFill>
                  <a:schemeClr val="accent2">
                    <a:satOff val="-18194"/>
                    <a:lumOff val="-11215"/>
                  </a:schemeClr>
                </a:solidFill>
              </a:rPr>
              <a:t>sample picture tasks</a:t>
            </a:r>
            <a:r>
              <a:rPr b="1" dirty="0">
                <a:solidFill>
                  <a:schemeClr val="accent2"/>
                </a:solidFill>
              </a:rPr>
              <a:t> </a:t>
            </a:r>
            <a:r>
              <a:rPr dirty="0"/>
              <a:t>provided in the pack and choose </a:t>
            </a:r>
            <a:r>
              <a:rPr b="1" dirty="0"/>
              <a:t>at least 3 </a:t>
            </a:r>
            <a:r>
              <a:rPr dirty="0"/>
              <a:t>of them. </a:t>
            </a:r>
          </a:p>
          <a:p>
            <a:pPr marL="355600" indent="-344488">
              <a:buClr>
                <a:schemeClr val="accent2"/>
              </a:buClr>
              <a:buSzPts val="24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342900" indent="-342900">
              <a:buClr>
                <a:schemeClr val="accent2"/>
              </a:buClr>
              <a:buSzPts val="24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For each one try to understand what the questions are asking you to talk about.</a:t>
            </a:r>
          </a:p>
          <a:p>
            <a:pPr indent="0">
              <a:defRPr sz="24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indent="0">
              <a:buNone/>
              <a:defRPr sz="20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NOTE</a:t>
            </a:r>
            <a:r>
              <a:rPr lang="en-GB" dirty="0"/>
              <a:t>:</a:t>
            </a:r>
            <a:r>
              <a:rPr b="0" dirty="0"/>
              <a:t> </a:t>
            </a:r>
            <a:r>
              <a:rPr lang="en-GB" b="0" dirty="0"/>
              <a:t>T</a:t>
            </a:r>
            <a:r>
              <a:rPr b="0" dirty="0"/>
              <a:t>here are more example photos and questions in the Sample Assessment Materials found at the links below.</a:t>
            </a:r>
          </a:p>
          <a:p>
            <a:pPr indent="0">
              <a:defRPr sz="2000">
                <a:latin typeface="Arial"/>
                <a:ea typeface="Arial"/>
                <a:cs typeface="Arial"/>
                <a:sym typeface="Arial"/>
              </a:defRPr>
            </a:pPr>
            <a:endParaRPr b="0" dirty="0"/>
          </a:p>
          <a:p>
            <a:pPr indent="0">
              <a:buNone/>
              <a:defRPr sz="20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French</a:t>
            </a:r>
            <a:r>
              <a:rPr u="none" dirty="0">
                <a:solidFill>
                  <a:srgbClr val="000000"/>
                </a:solidFill>
                <a:uFillTx/>
              </a:rPr>
              <a:t>  			</a:t>
            </a:r>
            <a:r>
              <a:rPr lang="en-GB" sz="20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  <a:hlinkClick r:id="rId5"/>
              </a:rPr>
              <a:t>German</a:t>
            </a:r>
            <a:r>
              <a:rPr u="none" dirty="0">
                <a:solidFill>
                  <a:srgbClr val="000000"/>
                </a:solidFill>
                <a:uFillTx/>
              </a:rPr>
              <a:t>			</a:t>
            </a:r>
            <a:r>
              <a:rPr lang="en-GB" sz="20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Spanish</a:t>
            </a:r>
            <a:endParaRPr sz="2000" u="sng" dirty="0">
              <a:solidFill>
                <a:srgbClr val="0000FF"/>
              </a:solidFill>
              <a:uFill>
                <a:solidFill>
                  <a:srgbClr val="0000FF"/>
                </a:solidFill>
              </a:uFill>
              <a:latin typeface="Arial"/>
              <a:cs typeface="Arial"/>
              <a:hlinkClick r:id="rId7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194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10</a:t>
            </a:fld>
            <a:endParaRPr/>
          </a:p>
        </p:txBody>
      </p:sp>
      <p:pic>
        <p:nvPicPr>
          <p:cNvPr id="197" name="slide10_audio" descr="slide10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28422" y="1109874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5FFE16BE-4E8D-4D94-B78A-7C771928E246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32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19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ítulo 2"/>
          <p:cNvSpPr txBox="1">
            <a:spLocks noGrp="1"/>
          </p:cNvSpPr>
          <p:nvPr>
            <p:ph type="title"/>
          </p:nvPr>
        </p:nvSpPr>
        <p:spPr>
          <a:xfrm>
            <a:off x="1085850" y="263957"/>
            <a:ext cx="9050640" cy="997197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t>Task 2: Answering questions about the picture</a:t>
            </a:r>
          </a:p>
        </p:txBody>
      </p:sp>
      <p:sp>
        <p:nvSpPr>
          <p:cNvPr id="200" name="Marcador de texto 1"/>
          <p:cNvSpPr txBox="1">
            <a:spLocks noGrp="1"/>
          </p:cNvSpPr>
          <p:nvPr>
            <p:ph type="body" idx="1"/>
          </p:nvPr>
        </p:nvSpPr>
        <p:spPr>
          <a:xfrm>
            <a:off x="609600" y="1820010"/>
            <a:ext cx="10972800" cy="3939526"/>
          </a:xfrm>
          <a:prstGeom prst="rect">
            <a:avLst/>
          </a:prstGeom>
        </p:spPr>
        <p:txBody>
          <a:bodyPr/>
          <a:lstStyle>
            <a:lvl1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228600" indent="0">
              <a:buNone/>
            </a:pPr>
            <a:r>
              <a:rPr dirty="0"/>
              <a:t>You might want to keep a record of your picture descriptions. Make notes in a table similar to the one below. Include details and your opinions.</a:t>
            </a:r>
          </a:p>
        </p:txBody>
      </p:sp>
      <p:sp>
        <p:nvSpPr>
          <p:cNvPr id="199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862271" y="6506598"/>
            <a:ext cx="249119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11</a:t>
            </a:fld>
            <a:endParaRPr/>
          </a:p>
        </p:txBody>
      </p:sp>
      <p:graphicFrame>
        <p:nvGraphicFramePr>
          <p:cNvPr id="202" name="Table 4"/>
          <p:cNvGraphicFramePr/>
          <p:nvPr>
            <p:extLst>
              <p:ext uri="{D42A27DB-BD31-4B8C-83A1-F6EECF244321}">
                <p14:modId xmlns:p14="http://schemas.microsoft.com/office/powerpoint/2010/main" val="88525001"/>
              </p:ext>
            </p:extLst>
          </p:nvPr>
        </p:nvGraphicFramePr>
        <p:xfrm>
          <a:off x="288758" y="3233316"/>
          <a:ext cx="11673498" cy="21437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42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67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9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974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Q2: Opinion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Q3: Past or future event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Q4: Opinion about the topic of the photo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Q5: Opinion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en-GB" sz="16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Picture</a:t>
                      </a:r>
                      <a:r>
                        <a:rPr sz="16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…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600" i="1">
                          <a:latin typeface="Arial"/>
                          <a:ea typeface="Arial"/>
                          <a:cs typeface="Arial"/>
                          <a:sym typeface="Arial"/>
                        </a:rPr>
                        <a:t>On the table: turkey, juice, candles…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600" i="1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They are going to open presents after the meal (future tense)</a:t>
                      </a:r>
                      <a:r>
                        <a:rPr lang="en-GB" sz="1600" i="1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600" i="1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600" i="1">
                          <a:latin typeface="Arial"/>
                          <a:ea typeface="Arial"/>
                          <a:cs typeface="Arial"/>
                          <a:sym typeface="Arial"/>
                        </a:rPr>
                        <a:t>Important to spend time together as a family because…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600" i="1">
                          <a:latin typeface="Arial"/>
                          <a:ea typeface="Arial"/>
                          <a:cs typeface="Arial"/>
                          <a:sym typeface="Arial"/>
                        </a:rPr>
                        <a:t>Favourite celebration my birthday because…</a:t>
                      </a:r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en-GB" sz="16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Picture</a:t>
                      </a:r>
                      <a:r>
                        <a:rPr sz="16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…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en-GB" sz="16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Picture</a:t>
                      </a:r>
                      <a:r>
                        <a:rPr sz="16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…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 dirty="0"/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28B78F01-5291-4780-ADF1-6EB88F8D3F2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ítulo 2"/>
          <p:cNvSpPr txBox="1">
            <a:spLocks noGrp="1"/>
          </p:cNvSpPr>
          <p:nvPr>
            <p:ph type="title"/>
          </p:nvPr>
        </p:nvSpPr>
        <p:spPr>
          <a:xfrm>
            <a:off x="881156" y="545409"/>
            <a:ext cx="9050643" cy="498602"/>
          </a:xfrm>
          <a:prstGeom prst="rect">
            <a:avLst/>
          </a:prstGeom>
        </p:spPr>
        <p:txBody>
          <a:bodyPr/>
          <a:lstStyle>
            <a:lvl1pPr defTabSz="896111">
              <a:defRPr sz="3500"/>
            </a:lvl1pPr>
          </a:lstStyle>
          <a:p>
            <a:r>
              <a:rPr b="1" dirty="0"/>
              <a:t>Better vocabulary…</a:t>
            </a:r>
          </a:p>
        </p:txBody>
      </p:sp>
      <p:sp>
        <p:nvSpPr>
          <p:cNvPr id="205" name="Marcador de texto 1"/>
          <p:cNvSpPr txBox="1">
            <a:spLocks noGrp="1"/>
          </p:cNvSpPr>
          <p:nvPr>
            <p:ph type="body" idx="1"/>
          </p:nvPr>
        </p:nvSpPr>
        <p:spPr>
          <a:xfrm>
            <a:off x="609598" y="1580960"/>
            <a:ext cx="10972804" cy="4872040"/>
          </a:xfrm>
          <a:prstGeom prst="rect">
            <a:avLst/>
          </a:prstGeom>
        </p:spPr>
        <p:txBody>
          <a:bodyPr/>
          <a:lstStyle/>
          <a:p>
            <a:pPr indent="0"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Think about the language you use: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Make sure that your vocabulary is varied.</a:t>
            </a:r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Make sure that you do not repeat the same words too many times.</a:t>
            </a:r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Try to avoid using too many basic words.</a:t>
            </a:r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Think of less common words.</a:t>
            </a:r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Think of structures.</a:t>
            </a:r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Be confident with your tenses.</a:t>
            </a:r>
          </a:p>
        </p:txBody>
      </p:sp>
      <p:sp>
        <p:nvSpPr>
          <p:cNvPr id="204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12</a:t>
            </a:fld>
            <a:endParaRPr/>
          </a:p>
        </p:txBody>
      </p:sp>
      <p:pic>
        <p:nvPicPr>
          <p:cNvPr id="207" name="slide12_audio" descr="slide12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76145" y="404999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D08A2F16-E85D-49FE-8CF2-6F2C287FDA5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14" fill="hold"/>
                                        <p:tgtEl>
                                          <p:spTgt spid="2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20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ítulo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Task 3: Adjectives</a:t>
            </a:r>
          </a:p>
        </p:txBody>
      </p:sp>
      <p:sp>
        <p:nvSpPr>
          <p:cNvPr id="209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13</a:t>
            </a:fld>
            <a:endParaRPr/>
          </a:p>
        </p:txBody>
      </p:sp>
      <p:graphicFrame>
        <p:nvGraphicFramePr>
          <p:cNvPr id="211" name="Table 4"/>
          <p:cNvGraphicFramePr/>
          <p:nvPr/>
        </p:nvGraphicFramePr>
        <p:xfrm>
          <a:off x="719998" y="2148763"/>
          <a:ext cx="2168558" cy="384175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68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882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good</a:t>
                      </a:r>
                    </a:p>
                  </a:txBody>
                  <a:tcPr marL="45720" marR="4572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82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rubbish</a:t>
                      </a:r>
                    </a:p>
                  </a:txBody>
                  <a:tcPr marL="45720" marR="4572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82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interesting</a:t>
                      </a:r>
                    </a:p>
                  </a:txBody>
                  <a:tcPr marL="45720" marR="4572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82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fantastic</a:t>
                      </a:r>
                    </a:p>
                  </a:txBody>
                  <a:tcPr marL="45720" marR="4572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82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super</a:t>
                      </a:r>
                    </a:p>
                  </a:txBody>
                  <a:tcPr marL="45720" marR="4572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882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excellent</a:t>
                      </a:r>
                    </a:p>
                  </a:txBody>
                  <a:tcPr marL="45720" marR="4572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882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boring</a:t>
                      </a:r>
                    </a:p>
                  </a:txBody>
                  <a:tcPr marL="45720" marR="4572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12" name="Picture 4" descr="Picture 4"/>
          <p:cNvPicPr>
            <a:picLocks noChangeAspect="1"/>
          </p:cNvPicPr>
          <p:nvPr/>
        </p:nvPicPr>
        <p:blipFill>
          <a:blip r:embed="rId6"/>
          <a:srcRect l="22282" t="35162" r="40436" b="15536"/>
          <a:stretch>
            <a:fillRect/>
          </a:stretch>
        </p:blipFill>
        <p:spPr>
          <a:xfrm>
            <a:off x="6096000" y="1839127"/>
            <a:ext cx="5835683" cy="446103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20" name="Thought Bubble: Cloud 5"/>
          <p:cNvGrpSpPr/>
          <p:nvPr/>
        </p:nvGrpSpPr>
        <p:grpSpPr>
          <a:xfrm>
            <a:off x="2523009" y="1192087"/>
            <a:ext cx="3822930" cy="2921580"/>
            <a:chOff x="81" y="-21"/>
            <a:chExt cx="3822929" cy="2921579"/>
          </a:xfrm>
        </p:grpSpPr>
        <p:grpSp>
          <p:nvGrpSpPr>
            <p:cNvPr id="218" name="Group"/>
            <p:cNvGrpSpPr/>
            <p:nvPr/>
          </p:nvGrpSpPr>
          <p:grpSpPr>
            <a:xfrm>
              <a:off x="81" y="-22"/>
              <a:ext cx="3822930" cy="2921580"/>
              <a:chOff x="81" y="-20"/>
              <a:chExt cx="3822929" cy="2921579"/>
            </a:xfrm>
          </p:grpSpPr>
          <p:sp>
            <p:nvSpPr>
              <p:cNvPr id="213" name="Shape"/>
              <p:cNvSpPr/>
              <p:nvPr/>
            </p:nvSpPr>
            <p:spPr>
              <a:xfrm>
                <a:off x="81" y="-21"/>
                <a:ext cx="3822930" cy="19515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+mj-lt"/>
                    <a:ea typeface="+mj-ea"/>
                    <a:cs typeface="+mj-cs"/>
                    <a:sym typeface="Calibri"/>
                  </a:defRPr>
                </a:pPr>
                <a:endParaRPr/>
              </a:p>
            </p:txBody>
          </p:sp>
          <p:sp>
            <p:nvSpPr>
              <p:cNvPr id="214" name="Circle"/>
              <p:cNvSpPr/>
              <p:nvPr/>
            </p:nvSpPr>
            <p:spPr>
              <a:xfrm>
                <a:off x="735281" y="2007326"/>
                <a:ext cx="324621" cy="324621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+mj-lt"/>
                    <a:ea typeface="+mj-ea"/>
                    <a:cs typeface="+mj-cs"/>
                    <a:sym typeface="Calibri"/>
                  </a:defRPr>
                </a:pPr>
                <a:endParaRPr/>
              </a:p>
            </p:txBody>
          </p:sp>
          <p:sp>
            <p:nvSpPr>
              <p:cNvPr id="215" name="Circle"/>
              <p:cNvSpPr/>
              <p:nvPr/>
            </p:nvSpPr>
            <p:spPr>
              <a:xfrm>
                <a:off x="460074" y="2451685"/>
                <a:ext cx="216417" cy="216417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+mj-lt"/>
                    <a:ea typeface="+mj-ea"/>
                    <a:cs typeface="+mj-cs"/>
                    <a:sym typeface="Calibri"/>
                  </a:defRPr>
                </a:pPr>
                <a:endParaRPr/>
              </a:p>
            </p:txBody>
          </p:sp>
          <p:sp>
            <p:nvSpPr>
              <p:cNvPr id="216" name="Circle"/>
              <p:cNvSpPr/>
              <p:nvPr/>
            </p:nvSpPr>
            <p:spPr>
              <a:xfrm>
                <a:off x="254651" y="2813348"/>
                <a:ext cx="108211" cy="108211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+mj-lt"/>
                    <a:ea typeface="+mj-ea"/>
                    <a:cs typeface="+mj-cs"/>
                    <a:sym typeface="Calibri"/>
                  </a:defRPr>
                </a:pPr>
                <a:endParaRPr/>
              </a:p>
            </p:txBody>
          </p:sp>
          <p:sp>
            <p:nvSpPr>
              <p:cNvPr id="217" name="Shape"/>
              <p:cNvSpPr/>
              <p:nvPr/>
            </p:nvSpPr>
            <p:spPr>
              <a:xfrm>
                <a:off x="193947" y="99271"/>
                <a:ext cx="3502888" cy="16568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+mj-lt"/>
                    <a:ea typeface="+mj-ea"/>
                    <a:cs typeface="+mj-cs"/>
                    <a:sym typeface="Calibri"/>
                  </a:defRPr>
                </a:pPr>
                <a:endParaRPr/>
              </a:p>
            </p:txBody>
          </p:sp>
        </p:grpSp>
        <p:sp>
          <p:nvSpPr>
            <p:cNvPr id="219" name="Can you think of better adjectives? Less basic adjectives?"/>
            <p:cNvSpPr txBox="1"/>
            <p:nvPr/>
          </p:nvSpPr>
          <p:spPr>
            <a:xfrm>
              <a:off x="581308" y="480433"/>
              <a:ext cx="2389706" cy="8840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Can you think of better adjectives? Less basic adjectives?</a:t>
              </a:r>
            </a:p>
          </p:txBody>
        </p:sp>
      </p:grpSp>
      <p:pic>
        <p:nvPicPr>
          <p:cNvPr id="221" name="slide13_audio1" descr="slide13_audio1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11863" y="733518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slide13_audio2" descr="slide13_audio2"/>
          <p:cNvPicPr>
            <a:picLocks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013841" y="733518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officeArt object">
            <a:extLst>
              <a:ext uri="{FF2B5EF4-FFF2-40B4-BE49-F238E27FC236}">
                <a16:creationId xmlns:a16="http://schemas.microsoft.com/office/drawing/2014/main" id="{ACDF02A4-6702-45C0-AAF3-DC3313A48B9C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27" fill="hold"/>
                                        <p:tgtEl>
                                          <p:spTgt spid="2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42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792" fill="hold"/>
                                        <p:tgtEl>
                                          <p:spTgt spid="2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</p:cTn>
                <p:tgtEl>
                  <p:spTgt spid="221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</p:cTn>
                <p:tgtEl>
                  <p:spTgt spid="22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14</a:t>
            </a:fld>
            <a:endParaRPr/>
          </a:p>
        </p:txBody>
      </p:sp>
      <p:graphicFrame>
        <p:nvGraphicFramePr>
          <p:cNvPr id="225" name="Table 4"/>
          <p:cNvGraphicFramePr/>
          <p:nvPr/>
        </p:nvGraphicFramePr>
        <p:xfrm>
          <a:off x="2684377" y="1419727"/>
          <a:ext cx="6096000" cy="328533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5767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4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Positive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4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Negative</a:t>
                      </a:r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8135">
                <a:tc>
                  <a:txBody>
                    <a:bodyPr/>
                    <a:lstStyle/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entertaining</a:t>
                      </a:r>
                    </a:p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fascinating</a:t>
                      </a:r>
                    </a:p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the best</a:t>
                      </a:r>
                    </a:p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better</a:t>
                      </a:r>
                    </a:p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great</a:t>
                      </a:r>
                    </a:p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lively</a:t>
                      </a:r>
                    </a:p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rewarding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a waste of time</a:t>
                      </a:r>
                    </a:p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disappointing</a:t>
                      </a:r>
                    </a:p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(disappointed)</a:t>
                      </a:r>
                    </a:p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the worst</a:t>
                      </a:r>
                    </a:p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noisy</a:t>
                      </a:r>
                    </a:p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busy</a:t>
                      </a:r>
                    </a:p>
                    <a:p>
                      <a:pPr algn="l">
                        <a:defRPr sz="2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irritating</a:t>
                      </a:r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28" name="Speech Bubble: Oval 5"/>
          <p:cNvGrpSpPr/>
          <p:nvPr/>
        </p:nvGrpSpPr>
        <p:grpSpPr>
          <a:xfrm>
            <a:off x="384126" y="1130216"/>
            <a:ext cx="1574053" cy="1291063"/>
            <a:chOff x="-2" y="-1"/>
            <a:chExt cx="1574051" cy="1291062"/>
          </a:xfrm>
        </p:grpSpPr>
        <p:sp>
          <p:nvSpPr>
            <p:cNvPr id="226" name="Quote Bubble"/>
            <p:cNvSpPr/>
            <p:nvPr/>
          </p:nvSpPr>
          <p:spPr>
            <a:xfrm>
              <a:off x="-2" y="-1"/>
              <a:ext cx="1574051" cy="1291062"/>
            </a:xfrm>
            <a:prstGeom prst="wedgeEllipseCallout">
              <a:avLst>
                <a:gd name="adj1" fmla="val -20833"/>
                <a:gd name="adj2" fmla="val 62500"/>
              </a:avLst>
            </a:prstGeom>
            <a:solidFill>
              <a:srgbClr val="FFF2CC"/>
            </a:solidFill>
            <a:ln w="12700" cap="flat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  <p:sp>
          <p:nvSpPr>
            <p:cNvPr id="227" name="In my opinion…"/>
            <p:cNvSpPr txBox="1"/>
            <p:nvPr/>
          </p:nvSpPr>
          <p:spPr>
            <a:xfrm>
              <a:off x="282582" y="291584"/>
              <a:ext cx="1131189" cy="7078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 sz="2000"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In my opinion</a:t>
              </a:r>
              <a:r>
                <a:rPr dirty="0">
                  <a:latin typeface="+mj-lt"/>
                  <a:ea typeface="+mj-ea"/>
                  <a:cs typeface="+mj-cs"/>
                  <a:sym typeface="Calibri"/>
                </a:rPr>
                <a:t>…</a:t>
              </a:r>
            </a:p>
          </p:txBody>
        </p:sp>
      </p:grpSp>
      <p:grpSp>
        <p:nvGrpSpPr>
          <p:cNvPr id="231" name="Speech Bubble: Oval 6"/>
          <p:cNvGrpSpPr/>
          <p:nvPr/>
        </p:nvGrpSpPr>
        <p:grpSpPr>
          <a:xfrm>
            <a:off x="456002" y="3323994"/>
            <a:ext cx="1633133" cy="1291060"/>
            <a:chOff x="0" y="0"/>
            <a:chExt cx="1633132" cy="1291059"/>
          </a:xfrm>
        </p:grpSpPr>
        <p:sp>
          <p:nvSpPr>
            <p:cNvPr id="229" name="Quote Bubble"/>
            <p:cNvSpPr/>
            <p:nvPr/>
          </p:nvSpPr>
          <p:spPr>
            <a:xfrm>
              <a:off x="0" y="0"/>
              <a:ext cx="1633133" cy="1291060"/>
            </a:xfrm>
            <a:prstGeom prst="wedgeEllipseCallout">
              <a:avLst>
                <a:gd name="adj1" fmla="val -20833"/>
                <a:gd name="adj2" fmla="val 62500"/>
              </a:avLst>
            </a:prstGeom>
            <a:solidFill>
              <a:srgbClr val="FFF2CC"/>
            </a:solidFill>
            <a:ln w="12700" cap="flat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  <p:sp>
          <p:nvSpPr>
            <p:cNvPr id="230" name="I think that…"/>
            <p:cNvSpPr txBox="1"/>
            <p:nvPr/>
          </p:nvSpPr>
          <p:spPr>
            <a:xfrm>
              <a:off x="291235" y="311861"/>
              <a:ext cx="1050662" cy="667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20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I think that…</a:t>
              </a:r>
            </a:p>
          </p:txBody>
        </p:sp>
      </p:grpSp>
      <p:grpSp>
        <p:nvGrpSpPr>
          <p:cNvPr id="234" name="Speech Bubble: Oval 7"/>
          <p:cNvGrpSpPr/>
          <p:nvPr/>
        </p:nvGrpSpPr>
        <p:grpSpPr>
          <a:xfrm>
            <a:off x="2356424" y="4979499"/>
            <a:ext cx="1708669" cy="1396879"/>
            <a:chOff x="0" y="0"/>
            <a:chExt cx="1708668" cy="1396878"/>
          </a:xfrm>
        </p:grpSpPr>
        <p:sp>
          <p:nvSpPr>
            <p:cNvPr id="232" name="Quote Bubble"/>
            <p:cNvSpPr/>
            <p:nvPr/>
          </p:nvSpPr>
          <p:spPr>
            <a:xfrm>
              <a:off x="0" y="-1"/>
              <a:ext cx="1708669" cy="1396880"/>
            </a:xfrm>
            <a:prstGeom prst="wedgeEllipseCallout">
              <a:avLst>
                <a:gd name="adj1" fmla="val -20833"/>
                <a:gd name="adj2" fmla="val 62500"/>
              </a:avLst>
            </a:prstGeom>
            <a:solidFill>
              <a:srgbClr val="FFF2CC"/>
            </a:solidFill>
            <a:ln w="12700" cap="flat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  <p:sp>
          <p:nvSpPr>
            <p:cNvPr id="233" name="I find it…"/>
            <p:cNvSpPr txBox="1"/>
            <p:nvPr/>
          </p:nvSpPr>
          <p:spPr>
            <a:xfrm>
              <a:off x="302298" y="510820"/>
              <a:ext cx="1104072" cy="3752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20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I find it…</a:t>
              </a:r>
            </a:p>
          </p:txBody>
        </p:sp>
      </p:grpSp>
      <p:grpSp>
        <p:nvGrpSpPr>
          <p:cNvPr id="237" name="Speech Bubble: Oval 8"/>
          <p:cNvGrpSpPr/>
          <p:nvPr/>
        </p:nvGrpSpPr>
        <p:grpSpPr>
          <a:xfrm>
            <a:off x="5701515" y="5305619"/>
            <a:ext cx="1761545" cy="1137002"/>
            <a:chOff x="0" y="0"/>
            <a:chExt cx="1761544" cy="1137000"/>
          </a:xfrm>
        </p:grpSpPr>
        <p:sp>
          <p:nvSpPr>
            <p:cNvPr id="235" name="Quote Bubble"/>
            <p:cNvSpPr/>
            <p:nvPr/>
          </p:nvSpPr>
          <p:spPr>
            <a:xfrm>
              <a:off x="0" y="0"/>
              <a:ext cx="1761545" cy="1137001"/>
            </a:xfrm>
            <a:prstGeom prst="wedgeEllipseCallout">
              <a:avLst>
                <a:gd name="adj1" fmla="val -20833"/>
                <a:gd name="adj2" fmla="val 62500"/>
              </a:avLst>
            </a:prstGeom>
            <a:solidFill>
              <a:srgbClr val="FFF2CC"/>
            </a:solidFill>
            <a:ln w="12700" cap="flat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  <p:sp>
          <p:nvSpPr>
            <p:cNvPr id="236" name="I would say…"/>
            <p:cNvSpPr txBox="1"/>
            <p:nvPr/>
          </p:nvSpPr>
          <p:spPr>
            <a:xfrm>
              <a:off x="310040" y="234832"/>
              <a:ext cx="1141463" cy="667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20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I would say…</a:t>
              </a:r>
            </a:p>
          </p:txBody>
        </p:sp>
      </p:grpSp>
      <p:grpSp>
        <p:nvGrpSpPr>
          <p:cNvPr id="240" name="Speech Bubble: Oval 9"/>
          <p:cNvGrpSpPr/>
          <p:nvPr/>
        </p:nvGrpSpPr>
        <p:grpSpPr>
          <a:xfrm>
            <a:off x="8907767" y="4506143"/>
            <a:ext cx="1979985" cy="1396882"/>
            <a:chOff x="0" y="-2"/>
            <a:chExt cx="1979984" cy="1396881"/>
          </a:xfrm>
        </p:grpSpPr>
        <p:sp>
          <p:nvSpPr>
            <p:cNvPr id="238" name="Quote Bubble"/>
            <p:cNvSpPr/>
            <p:nvPr/>
          </p:nvSpPr>
          <p:spPr>
            <a:xfrm>
              <a:off x="0" y="-2"/>
              <a:ext cx="1979984" cy="1396881"/>
            </a:xfrm>
            <a:prstGeom prst="wedgeEllipseCallout">
              <a:avLst>
                <a:gd name="adj1" fmla="val -20833"/>
                <a:gd name="adj2" fmla="val 62500"/>
              </a:avLst>
            </a:prstGeom>
            <a:solidFill>
              <a:srgbClr val="FFF2CC"/>
            </a:solidFill>
            <a:ln w="12700" cap="flat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  <p:sp>
          <p:nvSpPr>
            <p:cNvPr id="239" name="On one hand…on the other hand…"/>
            <p:cNvSpPr txBox="1"/>
            <p:nvPr/>
          </p:nvSpPr>
          <p:spPr>
            <a:xfrm>
              <a:off x="342030" y="190605"/>
              <a:ext cx="1637954" cy="10156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20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On </a:t>
              </a:r>
              <a:r>
                <a:rPr lang="en-GB" dirty="0"/>
                <a:t>the </a:t>
              </a:r>
              <a:r>
                <a:rPr dirty="0"/>
                <a:t>one hand…on the other hand…</a:t>
              </a:r>
            </a:p>
          </p:txBody>
        </p:sp>
      </p:grpSp>
      <p:grpSp>
        <p:nvGrpSpPr>
          <p:cNvPr id="243" name="Oval 10"/>
          <p:cNvGrpSpPr/>
          <p:nvPr/>
        </p:nvGrpSpPr>
        <p:grpSpPr>
          <a:xfrm>
            <a:off x="9557835" y="2542402"/>
            <a:ext cx="2181667" cy="1039987"/>
            <a:chOff x="-1" y="-1"/>
            <a:chExt cx="2181666" cy="1039986"/>
          </a:xfrm>
        </p:grpSpPr>
        <p:sp>
          <p:nvSpPr>
            <p:cNvPr id="241" name="Oval"/>
            <p:cNvSpPr/>
            <p:nvPr/>
          </p:nvSpPr>
          <p:spPr>
            <a:xfrm>
              <a:off x="-2" y="-2"/>
              <a:ext cx="2181667" cy="1039988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rgbClr val="AD5B2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  <p:sp>
          <p:nvSpPr>
            <p:cNvPr id="242" name="because…"/>
            <p:cNvSpPr txBox="1"/>
            <p:nvPr/>
          </p:nvSpPr>
          <p:spPr>
            <a:xfrm>
              <a:off x="371566" y="332374"/>
              <a:ext cx="1438530" cy="3752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2000"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because…</a:t>
              </a:r>
            </a:p>
          </p:txBody>
        </p:sp>
      </p:grpSp>
      <p:pic>
        <p:nvPicPr>
          <p:cNvPr id="244" name="slide14_audio1" descr="slide14_audio1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53193" y="299299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" name="slide14_audio2" descr="slide14_audio2"/>
          <p:cNvPicPr>
            <a:picLocks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70777" y="299299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officeArt object">
            <a:extLst>
              <a:ext uri="{FF2B5EF4-FFF2-40B4-BE49-F238E27FC236}">
                <a16:creationId xmlns:a16="http://schemas.microsoft.com/office/drawing/2014/main" id="{F9EAD445-F167-45B4-9B84-AE068EFDB1C1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98" fill="hold"/>
                                        <p:tgtEl>
                                          <p:spTgt spid="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39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660" fill="hold"/>
                                        <p:tgtEl>
                                          <p:spTgt spid="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</p:cTn>
                <p:tgtEl>
                  <p:spTgt spid="244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</p:cTn>
                <p:tgtEl>
                  <p:spTgt spid="24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Título 2"/>
          <p:cNvSpPr txBox="1">
            <a:spLocks noGrp="1"/>
          </p:cNvSpPr>
          <p:nvPr>
            <p:ph type="title"/>
          </p:nvPr>
        </p:nvSpPr>
        <p:spPr>
          <a:xfrm>
            <a:off x="817696" y="514231"/>
            <a:ext cx="9286879" cy="498602"/>
          </a:xfrm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rPr dirty="0"/>
              <a:t>Task 4: Giving opinions</a:t>
            </a:r>
          </a:p>
        </p:txBody>
      </p:sp>
      <p:sp>
        <p:nvSpPr>
          <p:cNvPr id="250" name="Marcador de texto 1"/>
          <p:cNvSpPr txBox="1">
            <a:spLocks noGrp="1"/>
          </p:cNvSpPr>
          <p:nvPr>
            <p:ph type="body" idx="1"/>
          </p:nvPr>
        </p:nvSpPr>
        <p:spPr>
          <a:xfrm>
            <a:off x="609598" y="1228725"/>
            <a:ext cx="10972804" cy="5442140"/>
          </a:xfrm>
          <a:prstGeom prst="rect">
            <a:avLst/>
          </a:prstGeom>
        </p:spPr>
        <p:txBody>
          <a:bodyPr/>
          <a:lstStyle/>
          <a:p>
            <a:pPr indent="0" defTabSz="740662">
              <a:lnSpc>
                <a:spcPct val="96000"/>
              </a:lnSpc>
              <a:spcBef>
                <a:spcPts val="400"/>
              </a:spcBef>
              <a:buNone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For this task you need to refer to the document called </a:t>
            </a:r>
            <a:r>
              <a:rPr b="1" dirty="0">
                <a:solidFill>
                  <a:schemeClr val="accent2"/>
                </a:solidFill>
              </a:rPr>
              <a:t>Language </a:t>
            </a:r>
            <a:r>
              <a:rPr lang="en-GB" b="1" dirty="0">
                <a:solidFill>
                  <a:schemeClr val="accent2"/>
                </a:solidFill>
              </a:rPr>
              <a:t>h</a:t>
            </a:r>
            <a:r>
              <a:rPr b="1" dirty="0" err="1">
                <a:solidFill>
                  <a:schemeClr val="accent2"/>
                </a:solidFill>
              </a:rPr>
              <a:t>elp</a:t>
            </a:r>
            <a:r>
              <a:rPr b="1" dirty="0">
                <a:solidFill>
                  <a:schemeClr val="accent2"/>
                </a:solidFill>
              </a:rPr>
              <a:t> </a:t>
            </a:r>
            <a:r>
              <a:rPr lang="en-GB" b="1" dirty="0">
                <a:solidFill>
                  <a:schemeClr val="accent2"/>
                </a:solidFill>
              </a:rPr>
              <a:t>s</a:t>
            </a:r>
            <a:r>
              <a:rPr b="1" dirty="0" err="1">
                <a:solidFill>
                  <a:schemeClr val="accent2"/>
                </a:solidFill>
              </a:rPr>
              <a:t>heet</a:t>
            </a:r>
            <a:r>
              <a:rPr b="1" dirty="0"/>
              <a:t> </a:t>
            </a:r>
            <a:r>
              <a:rPr dirty="0"/>
              <a:t>and look at box (6).</a:t>
            </a:r>
            <a:endParaRPr sz="500" dirty="0"/>
          </a:p>
          <a:p>
            <a:pPr indent="0" defTabSz="740662">
              <a:lnSpc>
                <a:spcPct val="72000"/>
              </a:lnSpc>
              <a:spcBef>
                <a:spcPts val="400"/>
              </a:spcBef>
              <a:defRPr sz="500">
                <a:latin typeface="Arial"/>
                <a:ea typeface="Arial"/>
                <a:cs typeface="Arial"/>
                <a:sym typeface="Arial"/>
              </a:defRPr>
            </a:pPr>
            <a:endParaRPr sz="500" dirty="0"/>
          </a:p>
          <a:p>
            <a:pPr indent="0" defTabSz="740662">
              <a:lnSpc>
                <a:spcPct val="72000"/>
              </a:lnSpc>
              <a:spcBef>
                <a:spcPts val="400"/>
              </a:spcBef>
              <a:defRPr sz="500">
                <a:latin typeface="Arial"/>
                <a:ea typeface="Arial"/>
                <a:cs typeface="Arial"/>
                <a:sym typeface="Arial"/>
              </a:defRPr>
            </a:pPr>
            <a:endParaRPr sz="500" dirty="0"/>
          </a:p>
          <a:p>
            <a:pPr indent="0" defTabSz="740662">
              <a:lnSpc>
                <a:spcPct val="72000"/>
              </a:lnSpc>
              <a:spcBef>
                <a:spcPts val="400"/>
              </a:spcBef>
              <a:defRPr sz="500">
                <a:latin typeface="Arial"/>
                <a:ea typeface="Arial"/>
                <a:cs typeface="Arial"/>
                <a:sym typeface="Arial"/>
              </a:defRPr>
            </a:pPr>
            <a:endParaRPr sz="500" dirty="0"/>
          </a:p>
          <a:p>
            <a:pPr indent="0" defTabSz="740662">
              <a:lnSpc>
                <a:spcPct val="72000"/>
              </a:lnSpc>
              <a:spcBef>
                <a:spcPts val="400"/>
              </a:spcBef>
              <a:buNone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You will need to be able to give opinions about what you see in picture</a:t>
            </a:r>
            <a:r>
              <a:rPr lang="en-GB" dirty="0"/>
              <a:t>. H</a:t>
            </a:r>
            <a:r>
              <a:rPr dirty="0"/>
              <a:t>ere is what you can say:</a:t>
            </a:r>
          </a:p>
          <a:p>
            <a:pPr indent="0" defTabSz="740662">
              <a:lnSpc>
                <a:spcPct val="72000"/>
              </a:lnSpc>
              <a:spcBef>
                <a:spcPts val="400"/>
              </a:spcBef>
              <a:defRPr sz="5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546100" indent="176213" defTabSz="740662">
              <a:lnSpc>
                <a:spcPct val="72000"/>
              </a:lnSpc>
              <a:spcBef>
                <a:spcPts val="400"/>
              </a:spcBef>
              <a:buClr>
                <a:schemeClr val="accent2"/>
              </a:buClr>
              <a:buSzPts val="2200"/>
              <a:buFont typeface="Arial"/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rPr lang="en-GB" dirty="0"/>
              <a:t>o</a:t>
            </a:r>
            <a:r>
              <a:rPr dirty="0"/>
              <a:t>pinion</a:t>
            </a:r>
            <a:endParaRPr sz="500" dirty="0"/>
          </a:p>
          <a:p>
            <a:pPr marL="546100" indent="176213" defTabSz="740662">
              <a:lnSpc>
                <a:spcPct val="72000"/>
              </a:lnSpc>
              <a:spcBef>
                <a:spcPts val="400"/>
              </a:spcBef>
              <a:buClr>
                <a:schemeClr val="accent2"/>
              </a:buClr>
              <a:buSzPts val="2200"/>
              <a:buFont typeface="Arial"/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rPr lang="en-GB" dirty="0"/>
              <a:t>a</a:t>
            </a:r>
            <a:r>
              <a:rPr dirty="0"/>
              <a:t>t least two reasons</a:t>
            </a:r>
            <a:endParaRPr sz="500" dirty="0"/>
          </a:p>
          <a:p>
            <a:pPr marL="546100" indent="176213" defTabSz="740662">
              <a:lnSpc>
                <a:spcPct val="72000"/>
              </a:lnSpc>
              <a:spcBef>
                <a:spcPts val="400"/>
              </a:spcBef>
              <a:buClr>
                <a:schemeClr val="accent2"/>
              </a:buClr>
              <a:buSzPts val="2200"/>
              <a:buFont typeface="Arial"/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rPr lang="en-GB" dirty="0"/>
              <a:t>b</a:t>
            </a:r>
            <a:r>
              <a:rPr dirty="0" err="1"/>
              <a:t>ut</a:t>
            </a:r>
            <a:r>
              <a:rPr dirty="0"/>
              <a:t> sometimes…</a:t>
            </a:r>
            <a:endParaRPr sz="500" dirty="0"/>
          </a:p>
          <a:p>
            <a:pPr marL="546100" indent="176213" defTabSz="740662">
              <a:lnSpc>
                <a:spcPct val="72000"/>
              </a:lnSpc>
              <a:spcBef>
                <a:spcPts val="400"/>
              </a:spcBef>
              <a:buClr>
                <a:schemeClr val="accent2"/>
              </a:buClr>
              <a:buSzPts val="2200"/>
              <a:buFont typeface="Arial"/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rPr lang="en-GB" dirty="0"/>
              <a:t>b</a:t>
            </a:r>
            <a:r>
              <a:rPr dirty="0" err="1"/>
              <a:t>ecause</a:t>
            </a:r>
            <a:r>
              <a:rPr dirty="0"/>
              <a:t>…              </a:t>
            </a:r>
            <a:endParaRPr sz="5100" b="1" dirty="0"/>
          </a:p>
          <a:p>
            <a:pPr indent="0" defTabSz="740662">
              <a:lnSpc>
                <a:spcPct val="72000"/>
              </a:lnSpc>
              <a:spcBef>
                <a:spcPts val="400"/>
              </a:spcBef>
              <a:defRPr sz="5100" b="1">
                <a:latin typeface="Arial"/>
                <a:ea typeface="Arial"/>
                <a:cs typeface="Arial"/>
                <a:sym typeface="Arial"/>
              </a:defRPr>
            </a:pPr>
            <a:endParaRPr sz="5100" b="1" dirty="0"/>
          </a:p>
          <a:p>
            <a:pPr indent="0" defTabSz="740662">
              <a:lnSpc>
                <a:spcPct val="72000"/>
              </a:lnSpc>
              <a:spcBef>
                <a:spcPts val="400"/>
              </a:spcBef>
              <a:buNone/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Challenge</a:t>
            </a:r>
            <a:r>
              <a:rPr b="0" dirty="0"/>
              <a:t>:                  … Use “</a:t>
            </a:r>
            <a:r>
              <a:rPr b="0" i="1" dirty="0"/>
              <a:t>On </a:t>
            </a:r>
            <a:r>
              <a:rPr lang="en-GB" b="0" i="1" dirty="0"/>
              <a:t>the </a:t>
            </a:r>
            <a:r>
              <a:rPr b="0" i="1" dirty="0"/>
              <a:t>one hand </a:t>
            </a:r>
            <a:r>
              <a:rPr b="0" dirty="0"/>
              <a:t>……. </a:t>
            </a:r>
            <a:r>
              <a:rPr b="0" i="1" dirty="0"/>
              <a:t>on the other hand</a:t>
            </a:r>
            <a:r>
              <a:rPr b="0" dirty="0"/>
              <a:t>” to give a contrasted opinion</a:t>
            </a:r>
            <a:r>
              <a:rPr lang="en-GB" b="0" dirty="0"/>
              <a:t>.</a:t>
            </a:r>
            <a:endParaRPr sz="500" dirty="0"/>
          </a:p>
          <a:p>
            <a:pPr indent="265113" defTabSz="740662">
              <a:lnSpc>
                <a:spcPct val="72000"/>
              </a:lnSpc>
              <a:spcBef>
                <a:spcPts val="400"/>
              </a:spcBef>
              <a:buNone/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	                      </a:t>
            </a:r>
            <a:r>
              <a:rPr lang="en-GB" dirty="0"/>
              <a:t>        </a:t>
            </a:r>
            <a:r>
              <a:rPr dirty="0"/>
              <a:t> … Refer to </a:t>
            </a:r>
            <a:r>
              <a:rPr i="1" dirty="0"/>
              <a:t>when you were little </a:t>
            </a:r>
            <a:r>
              <a:rPr dirty="0"/>
              <a:t>to use another tense</a:t>
            </a:r>
            <a:r>
              <a:rPr lang="en-GB" dirty="0"/>
              <a:t>.</a:t>
            </a:r>
            <a:endParaRPr sz="500" dirty="0"/>
          </a:p>
          <a:p>
            <a:pPr indent="0" defTabSz="740662">
              <a:lnSpc>
                <a:spcPct val="72000"/>
              </a:lnSpc>
              <a:spcBef>
                <a:spcPts val="400"/>
              </a:spcBef>
              <a:buNone/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                                   … Talk about somebody else’s </a:t>
            </a:r>
            <a:r>
              <a:rPr dirty="0" err="1"/>
              <a:t>opinio</a:t>
            </a:r>
            <a:r>
              <a:rPr lang="en-GB" dirty="0"/>
              <a:t>n.</a:t>
            </a:r>
            <a:endParaRPr sz="500" dirty="0"/>
          </a:p>
          <a:p>
            <a:pPr indent="0" defTabSz="740662">
              <a:lnSpc>
                <a:spcPct val="72000"/>
              </a:lnSpc>
              <a:spcBef>
                <a:spcPts val="400"/>
              </a:spcBef>
              <a:buNone/>
              <a:defRPr sz="500"/>
            </a:pPr>
            <a:r>
              <a:rPr dirty="0"/>
              <a:t>     </a:t>
            </a:r>
          </a:p>
        </p:txBody>
      </p:sp>
      <p:sp>
        <p:nvSpPr>
          <p:cNvPr id="249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15</a:t>
            </a:fld>
            <a:endParaRPr/>
          </a:p>
        </p:txBody>
      </p:sp>
      <p:sp>
        <p:nvSpPr>
          <p:cNvPr id="252" name="Star: 5 Points 3"/>
          <p:cNvSpPr/>
          <p:nvPr/>
        </p:nvSpPr>
        <p:spPr>
          <a:xfrm>
            <a:off x="619600" y="5151308"/>
            <a:ext cx="859422" cy="63263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chemeClr val="accent1"/>
          </a:solidFill>
          <a:ln w="12700">
            <a:solidFill>
              <a:srgbClr val="32538F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pic>
        <p:nvPicPr>
          <p:cNvPr id="253" name="slide15_audio" descr="slide15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80945" y="206378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officeArt object">
            <a:extLst>
              <a:ext uri="{FF2B5EF4-FFF2-40B4-BE49-F238E27FC236}">
                <a16:creationId xmlns:a16="http://schemas.microsoft.com/office/drawing/2014/main" id="{BC14916B-245B-472E-AE81-4AC62690FFE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21" fill="hold"/>
                                        <p:tgtEl>
                                          <p:spTgt spid="2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25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Título 2"/>
          <p:cNvSpPr txBox="1">
            <a:spLocks noGrp="1"/>
          </p:cNvSpPr>
          <p:nvPr>
            <p:ph type="title"/>
          </p:nvPr>
        </p:nvSpPr>
        <p:spPr>
          <a:xfrm>
            <a:off x="1032218" y="549986"/>
            <a:ext cx="9050643" cy="498600"/>
          </a:xfrm>
          <a:prstGeom prst="rect">
            <a:avLst/>
          </a:prstGeom>
        </p:spPr>
        <p:txBody>
          <a:bodyPr/>
          <a:lstStyle>
            <a:lvl1pPr defTabSz="896111">
              <a:defRPr sz="3500"/>
            </a:lvl1pPr>
          </a:lstStyle>
          <a:p>
            <a:r>
              <a:rPr lang="en-GB" b="1" dirty="0"/>
              <a:t>Task 4: Giving opinions</a:t>
            </a:r>
            <a:endParaRPr b="1" dirty="0"/>
          </a:p>
        </p:txBody>
      </p:sp>
      <p:sp>
        <p:nvSpPr>
          <p:cNvPr id="256" name="Marcador de texto 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96838" indent="0" defTabSz="877822">
              <a:spcBef>
                <a:spcPts val="400"/>
              </a:spcBef>
              <a:buNone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Choose</a:t>
            </a:r>
            <a:r>
              <a:rPr b="1" dirty="0"/>
              <a:t> at least 4 </a:t>
            </a:r>
            <a:r>
              <a:rPr dirty="0"/>
              <a:t>from the list below and write down what you would say. </a:t>
            </a:r>
          </a:p>
          <a:p>
            <a:pPr indent="0" defTabSz="877822">
              <a:spcBef>
                <a:spcPts val="400"/>
              </a:spcBef>
              <a:defRPr sz="26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493773" indent="-493773" defTabSz="877822">
              <a:spcBef>
                <a:spcPts val="400"/>
              </a:spcBef>
              <a:buSzPts val="2600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Family celebrations ⎯ your opinion</a:t>
            </a:r>
          </a:p>
          <a:p>
            <a:pPr marL="493773" indent="-493773" defTabSz="877822">
              <a:spcBef>
                <a:spcPts val="400"/>
              </a:spcBef>
              <a:buSzPts val="2600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Eating out ⎯ your opinion</a:t>
            </a:r>
          </a:p>
          <a:p>
            <a:pPr marL="493773" indent="-493773" defTabSz="877822">
              <a:spcBef>
                <a:spcPts val="400"/>
              </a:spcBef>
              <a:buSzPts val="2600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Watching films at the cinema ⎯ your opinion</a:t>
            </a:r>
          </a:p>
          <a:p>
            <a:pPr marL="493773" indent="-493773" defTabSz="877822">
              <a:spcBef>
                <a:spcPts val="400"/>
              </a:spcBef>
              <a:buSzPts val="2600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Living in a busy town ⎯ your opinion</a:t>
            </a:r>
          </a:p>
          <a:p>
            <a:pPr marL="493773" indent="-493773" defTabSz="877822">
              <a:spcBef>
                <a:spcPts val="400"/>
              </a:spcBef>
              <a:buSzPts val="2600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Holidays with friends or family ⎯ your preference</a:t>
            </a:r>
          </a:p>
          <a:p>
            <a:pPr marL="493773" indent="-493773" defTabSz="877822">
              <a:spcBef>
                <a:spcPts val="400"/>
              </a:spcBef>
              <a:buSzPts val="2600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Your school canteen – your opinion</a:t>
            </a:r>
          </a:p>
          <a:p>
            <a:pPr marL="493773" indent="-493773" defTabSz="877822">
              <a:spcBef>
                <a:spcPts val="400"/>
              </a:spcBef>
              <a:buSzPts val="2600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Wearing a school uniform – your opinion</a:t>
            </a:r>
          </a:p>
          <a:p>
            <a:pPr marL="493773" indent="-493773" defTabSz="877822">
              <a:spcBef>
                <a:spcPts val="400"/>
              </a:spcBef>
              <a:buSzPts val="2600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School trips abroad – your opinion</a:t>
            </a:r>
          </a:p>
        </p:txBody>
      </p:sp>
      <p:sp>
        <p:nvSpPr>
          <p:cNvPr id="255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16</a:t>
            </a:fld>
            <a:endParaRPr/>
          </a:p>
        </p:txBody>
      </p:sp>
      <p:grpSp>
        <p:nvGrpSpPr>
          <p:cNvPr id="265" name="Thought Bubble: Cloud 5"/>
          <p:cNvGrpSpPr/>
          <p:nvPr/>
        </p:nvGrpSpPr>
        <p:grpSpPr>
          <a:xfrm>
            <a:off x="7669069" y="2387970"/>
            <a:ext cx="4365883" cy="3222033"/>
            <a:chOff x="0" y="-1"/>
            <a:chExt cx="4365881" cy="3222032"/>
          </a:xfrm>
        </p:grpSpPr>
        <p:grpSp>
          <p:nvGrpSpPr>
            <p:cNvPr id="263" name="Group"/>
            <p:cNvGrpSpPr/>
            <p:nvPr/>
          </p:nvGrpSpPr>
          <p:grpSpPr>
            <a:xfrm>
              <a:off x="0" y="-1"/>
              <a:ext cx="4365881" cy="3222032"/>
              <a:chOff x="0" y="0"/>
              <a:chExt cx="4365880" cy="3222030"/>
            </a:xfrm>
          </p:grpSpPr>
          <p:sp>
            <p:nvSpPr>
              <p:cNvPr id="258" name="Shape"/>
              <p:cNvSpPr/>
              <p:nvPr/>
            </p:nvSpPr>
            <p:spPr>
              <a:xfrm>
                <a:off x="1061525" y="0"/>
                <a:ext cx="3304356" cy="27815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+mj-lt"/>
                    <a:ea typeface="+mj-ea"/>
                    <a:cs typeface="+mj-cs"/>
                    <a:sym typeface="Calibri"/>
                  </a:defRPr>
                </a:pPr>
                <a:endParaRPr/>
              </a:p>
            </p:txBody>
          </p:sp>
          <p:sp>
            <p:nvSpPr>
              <p:cNvPr id="259" name="Circle"/>
              <p:cNvSpPr/>
              <p:nvPr/>
            </p:nvSpPr>
            <p:spPr>
              <a:xfrm>
                <a:off x="785844" y="2284066"/>
                <a:ext cx="462673" cy="462673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+mj-lt"/>
                    <a:ea typeface="+mj-ea"/>
                    <a:cs typeface="+mj-cs"/>
                    <a:sym typeface="Calibri"/>
                  </a:defRPr>
                </a:pPr>
                <a:endParaRPr/>
              </a:p>
            </p:txBody>
          </p:sp>
          <p:sp>
            <p:nvSpPr>
              <p:cNvPr id="260" name="Circle"/>
              <p:cNvSpPr/>
              <p:nvPr/>
            </p:nvSpPr>
            <p:spPr>
              <a:xfrm>
                <a:off x="328850" y="2718840"/>
                <a:ext cx="308451" cy="308451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+mj-lt"/>
                    <a:ea typeface="+mj-ea"/>
                    <a:cs typeface="+mj-cs"/>
                    <a:sym typeface="Calibri"/>
                  </a:defRPr>
                </a:pPr>
                <a:endParaRPr/>
              </a:p>
            </p:txBody>
          </p:sp>
          <p:sp>
            <p:nvSpPr>
              <p:cNvPr id="261" name="Circle"/>
              <p:cNvSpPr/>
              <p:nvPr/>
            </p:nvSpPr>
            <p:spPr>
              <a:xfrm>
                <a:off x="0" y="3067802"/>
                <a:ext cx="154229" cy="154229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+mj-lt"/>
                    <a:ea typeface="+mj-ea"/>
                    <a:cs typeface="+mj-cs"/>
                    <a:sym typeface="Calibri"/>
                  </a:defRPr>
                </a:pPr>
                <a:endParaRPr/>
              </a:p>
            </p:txBody>
          </p:sp>
          <p:sp>
            <p:nvSpPr>
              <p:cNvPr id="262" name="Shape"/>
              <p:cNvSpPr/>
              <p:nvPr/>
            </p:nvSpPr>
            <p:spPr>
              <a:xfrm>
                <a:off x="1229092" y="141515"/>
                <a:ext cx="3027728" cy="23615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+mj-lt"/>
                    <a:ea typeface="+mj-ea"/>
                    <a:cs typeface="+mj-cs"/>
                    <a:sym typeface="Calibri"/>
                  </a:defRPr>
                </a:pPr>
                <a:endParaRPr/>
              </a:p>
            </p:txBody>
          </p:sp>
        </p:grpSp>
        <p:sp>
          <p:nvSpPr>
            <p:cNvPr id="264" name="Remember:…"/>
            <p:cNvSpPr txBox="1"/>
            <p:nvPr/>
          </p:nvSpPr>
          <p:spPr>
            <a:xfrm>
              <a:off x="1570973" y="576136"/>
              <a:ext cx="2051422" cy="1477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Remember: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rPr lang="en-GB" dirty="0"/>
                <a:t>o</a:t>
              </a:r>
              <a:r>
                <a:rPr dirty="0"/>
                <a:t>pinion 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 2 reasons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rPr lang="en-GB" dirty="0"/>
                <a:t>b</a:t>
              </a:r>
              <a:r>
                <a:rPr dirty="0" err="1"/>
                <a:t>ut</a:t>
              </a:r>
              <a:r>
                <a:rPr dirty="0"/>
                <a:t> sometimes…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because..</a:t>
              </a:r>
            </a:p>
          </p:txBody>
        </p:sp>
      </p:grpSp>
      <p:pic>
        <p:nvPicPr>
          <p:cNvPr id="266" name="slide16_audio" descr="slide16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98163" y="350905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officeArt object">
            <a:extLst>
              <a:ext uri="{FF2B5EF4-FFF2-40B4-BE49-F238E27FC236}">
                <a16:creationId xmlns:a16="http://schemas.microsoft.com/office/drawing/2014/main" id="{7F404987-6090-4790-B70C-AE00CB7BFCD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185" fill="hold"/>
                                        <p:tgtEl>
                                          <p:spTgt spid="2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26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Título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/>
            </a:lvl1pPr>
          </a:lstStyle>
          <a:p>
            <a:r>
              <a:rPr b="1" dirty="0"/>
              <a:t>Giving broader opinions</a:t>
            </a:r>
          </a:p>
        </p:txBody>
      </p:sp>
      <p:sp>
        <p:nvSpPr>
          <p:cNvPr id="269" name="Marcador de texto 1"/>
          <p:cNvSpPr txBox="1">
            <a:spLocks noGrp="1"/>
          </p:cNvSpPr>
          <p:nvPr>
            <p:ph type="body" idx="1"/>
          </p:nvPr>
        </p:nvSpPr>
        <p:spPr>
          <a:xfrm>
            <a:off x="434249" y="1039951"/>
            <a:ext cx="10972801" cy="5059041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81000"/>
              </a:lnSpc>
              <a:buNone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You will need to give an opinion about a broader question related to the topic of your picture. Choose </a:t>
            </a:r>
            <a:r>
              <a:rPr b="1" dirty="0"/>
              <a:t>at least 4 </a:t>
            </a:r>
            <a:r>
              <a:rPr dirty="0"/>
              <a:t>from the list below and write down what you would say. </a:t>
            </a:r>
          </a:p>
          <a:p>
            <a:pPr indent="0">
              <a:lnSpc>
                <a:spcPct val="81000"/>
              </a:lnSpc>
              <a:defRPr sz="26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514350" indent="-514350">
              <a:lnSpc>
                <a:spcPct val="81000"/>
              </a:lnSpc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Eating fast food or healthy food – your preference</a:t>
            </a:r>
          </a:p>
          <a:p>
            <a:pPr marL="514350" indent="-514350">
              <a:lnSpc>
                <a:spcPct val="81000"/>
              </a:lnSpc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Eating in or out – your preference</a:t>
            </a:r>
          </a:p>
          <a:p>
            <a:pPr marL="514350" indent="-514350">
              <a:lnSpc>
                <a:spcPct val="81000"/>
              </a:lnSpc>
              <a:buFont typeface="Arial" panose="020B0604020202020204" pitchFamily="34" charset="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Your ideal weekend</a:t>
            </a:r>
            <a:r>
              <a:rPr lang="en-GB" dirty="0"/>
              <a:t> – your opinion</a:t>
            </a:r>
            <a:endParaRPr dirty="0"/>
          </a:p>
          <a:p>
            <a:pPr marL="514350" indent="-514350">
              <a:lnSpc>
                <a:spcPct val="81000"/>
              </a:lnSpc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Living in a town or in the countryside – your preference</a:t>
            </a:r>
          </a:p>
          <a:p>
            <a:pPr marL="514350" indent="-514350">
              <a:lnSpc>
                <a:spcPct val="81000"/>
              </a:lnSpc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Listening to music or playing a sport – your preference</a:t>
            </a:r>
          </a:p>
          <a:p>
            <a:pPr marL="514350" indent="-514350">
              <a:lnSpc>
                <a:spcPct val="81000"/>
              </a:lnSpc>
              <a:buFont typeface="Arial" panose="020B0604020202020204" pitchFamily="34" charset="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Your ideal teacher</a:t>
            </a:r>
            <a:r>
              <a:rPr lang="en-GB" dirty="0"/>
              <a:t> – your opinion</a:t>
            </a:r>
            <a:endParaRPr dirty="0"/>
          </a:p>
          <a:p>
            <a:pPr marL="514350" indent="-514350">
              <a:lnSpc>
                <a:spcPct val="81000"/>
              </a:lnSpc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Working abroad later in life – your opinion</a:t>
            </a:r>
          </a:p>
          <a:p>
            <a:pPr marL="514350" indent="-514350">
              <a:lnSpc>
                <a:spcPct val="81000"/>
              </a:lnSpc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Holidays in </a:t>
            </a:r>
            <a:r>
              <a:rPr lang="en-GB" dirty="0"/>
              <a:t>cold/</a:t>
            </a:r>
            <a:r>
              <a:rPr dirty="0"/>
              <a:t>hot countries – your opinion</a:t>
            </a:r>
          </a:p>
        </p:txBody>
      </p:sp>
      <p:sp>
        <p:nvSpPr>
          <p:cNvPr id="268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17</a:t>
            </a:fld>
            <a:endParaRPr/>
          </a:p>
        </p:txBody>
      </p:sp>
      <p:grpSp>
        <p:nvGrpSpPr>
          <p:cNvPr id="278" name="Thought Bubble: Cloud 5"/>
          <p:cNvGrpSpPr/>
          <p:nvPr/>
        </p:nvGrpSpPr>
        <p:grpSpPr>
          <a:xfrm>
            <a:off x="9018052" y="2594818"/>
            <a:ext cx="2890607" cy="3441793"/>
            <a:chOff x="-2" y="-33"/>
            <a:chExt cx="2890605" cy="3441792"/>
          </a:xfrm>
        </p:grpSpPr>
        <p:grpSp>
          <p:nvGrpSpPr>
            <p:cNvPr id="276" name="Group"/>
            <p:cNvGrpSpPr/>
            <p:nvPr/>
          </p:nvGrpSpPr>
          <p:grpSpPr>
            <a:xfrm>
              <a:off x="-2" y="-33"/>
              <a:ext cx="2890605" cy="3441792"/>
              <a:chOff x="0" y="-31"/>
              <a:chExt cx="2890604" cy="3441790"/>
            </a:xfrm>
          </p:grpSpPr>
          <p:sp>
            <p:nvSpPr>
              <p:cNvPr id="271" name="Shape"/>
              <p:cNvSpPr/>
              <p:nvPr/>
            </p:nvSpPr>
            <p:spPr>
              <a:xfrm>
                <a:off x="710090" y="-32"/>
                <a:ext cx="2180514" cy="29906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72" name="Circle"/>
              <p:cNvSpPr/>
              <p:nvPr/>
            </p:nvSpPr>
            <p:spPr>
              <a:xfrm>
                <a:off x="498427" y="2524006"/>
                <a:ext cx="362923" cy="362923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73" name="Circle"/>
              <p:cNvSpPr/>
              <p:nvPr/>
            </p:nvSpPr>
            <p:spPr>
              <a:xfrm>
                <a:off x="208345" y="2966984"/>
                <a:ext cx="241951" cy="241951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74" name="Circle"/>
              <p:cNvSpPr/>
              <p:nvPr/>
            </p:nvSpPr>
            <p:spPr>
              <a:xfrm>
                <a:off x="-1" y="3320781"/>
                <a:ext cx="120979" cy="120979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75" name="Shape"/>
              <p:cNvSpPr/>
              <p:nvPr/>
            </p:nvSpPr>
            <p:spPr>
              <a:xfrm>
                <a:off x="820666" y="152123"/>
                <a:ext cx="1997969" cy="2539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277" name="Remember:…"/>
            <p:cNvSpPr txBox="1"/>
            <p:nvPr/>
          </p:nvSpPr>
          <p:spPr>
            <a:xfrm>
              <a:off x="1063979" y="674932"/>
              <a:ext cx="1318294" cy="1477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Remember: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rPr lang="en-GB" dirty="0"/>
                <a:t>o</a:t>
              </a:r>
              <a:r>
                <a:rPr dirty="0"/>
                <a:t>pinion 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 2 reasons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but 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sometimes</a:t>
              </a:r>
            </a:p>
          </p:txBody>
        </p:sp>
      </p:grpSp>
      <p:pic>
        <p:nvPicPr>
          <p:cNvPr id="279" name="slide17_audio" descr="slide17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18054" y="-13494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officeArt object">
            <a:extLst>
              <a:ext uri="{FF2B5EF4-FFF2-40B4-BE49-F238E27FC236}">
                <a16:creationId xmlns:a16="http://schemas.microsoft.com/office/drawing/2014/main" id="{008E30C7-BEA4-4C38-A8D7-C5185FCAB90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59" fill="hold"/>
                                        <p:tgtEl>
                                          <p:spTgt spid="2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27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Título 2"/>
          <p:cNvSpPr txBox="1">
            <a:spLocks noGrp="1"/>
          </p:cNvSpPr>
          <p:nvPr>
            <p:ph type="title"/>
          </p:nvPr>
        </p:nvSpPr>
        <p:spPr>
          <a:xfrm>
            <a:off x="1085850" y="263956"/>
            <a:ext cx="9050640" cy="613340"/>
          </a:xfrm>
          <a:prstGeom prst="rect">
            <a:avLst/>
          </a:prstGeom>
        </p:spPr>
        <p:txBody>
          <a:bodyPr>
            <a:normAutofit/>
          </a:bodyPr>
          <a:lstStyle>
            <a:lvl1pPr defTabSz="658368">
              <a:defRPr sz="2600" b="1"/>
            </a:lvl1pPr>
          </a:lstStyle>
          <a:p>
            <a:r>
              <a:rPr sz="3500" dirty="0"/>
              <a:t>Task 5: Describing a past event </a:t>
            </a:r>
          </a:p>
        </p:txBody>
      </p:sp>
      <p:sp>
        <p:nvSpPr>
          <p:cNvPr id="282" name="Marcador de texto 1"/>
          <p:cNvSpPr txBox="1">
            <a:spLocks noGrp="1"/>
          </p:cNvSpPr>
          <p:nvPr>
            <p:ph type="body" idx="1"/>
          </p:nvPr>
        </p:nvSpPr>
        <p:spPr>
          <a:xfrm>
            <a:off x="336199" y="1006408"/>
            <a:ext cx="10972804" cy="5505430"/>
          </a:xfrm>
          <a:prstGeom prst="rect">
            <a:avLst/>
          </a:prstGeom>
        </p:spPr>
        <p:txBody>
          <a:bodyPr/>
          <a:lstStyle/>
          <a:p>
            <a:pPr marL="228600" indent="0">
              <a:buSzPts val="2700"/>
              <a:buNone/>
              <a:defRPr sz="27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For Task 5 you need to refer to box (11) of your </a:t>
            </a:r>
            <a:r>
              <a:rPr b="1" dirty="0">
                <a:solidFill>
                  <a:schemeClr val="accent2"/>
                </a:solidFill>
              </a:rPr>
              <a:t>Language</a:t>
            </a:r>
            <a:r>
              <a:rPr dirty="0">
                <a:solidFill>
                  <a:schemeClr val="accent2"/>
                </a:solidFill>
              </a:rPr>
              <a:t> </a:t>
            </a:r>
            <a:r>
              <a:rPr lang="en-GB" b="1" dirty="0">
                <a:solidFill>
                  <a:schemeClr val="accent2"/>
                </a:solidFill>
              </a:rPr>
              <a:t>h</a:t>
            </a:r>
            <a:r>
              <a:rPr b="1" dirty="0" err="1">
                <a:solidFill>
                  <a:schemeClr val="accent2"/>
                </a:solidFill>
              </a:rPr>
              <a:t>elp</a:t>
            </a:r>
            <a:r>
              <a:rPr b="1" dirty="0">
                <a:solidFill>
                  <a:schemeClr val="accent2"/>
                </a:solidFill>
              </a:rPr>
              <a:t> </a:t>
            </a:r>
            <a:r>
              <a:rPr lang="en-GB" b="1" dirty="0">
                <a:solidFill>
                  <a:schemeClr val="accent2"/>
                </a:solidFill>
              </a:rPr>
              <a:t>s</a:t>
            </a:r>
            <a:r>
              <a:rPr b="1" dirty="0" err="1">
                <a:solidFill>
                  <a:schemeClr val="accent2"/>
                </a:solidFill>
              </a:rPr>
              <a:t>heet</a:t>
            </a:r>
            <a:r>
              <a:rPr dirty="0"/>
              <a:t>.</a:t>
            </a:r>
          </a:p>
          <a:p>
            <a:pPr marL="228600" indent="0">
              <a:buSzPts val="2700"/>
              <a:buNone/>
              <a:defRPr sz="27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You will be asked a question </a:t>
            </a:r>
            <a:r>
              <a:rPr u="sng" dirty="0"/>
              <a:t>either</a:t>
            </a:r>
            <a:r>
              <a:rPr dirty="0"/>
              <a:t> about the past </a:t>
            </a:r>
            <a:r>
              <a:rPr u="sng" dirty="0"/>
              <a:t>or</a:t>
            </a:r>
            <a:r>
              <a:rPr dirty="0"/>
              <a:t> the future. In this task, you will practice using verbs in a </a:t>
            </a:r>
            <a:r>
              <a:rPr b="1" dirty="0"/>
              <a:t>past time-frame</a:t>
            </a:r>
            <a:r>
              <a:rPr dirty="0"/>
              <a:t>.</a:t>
            </a:r>
          </a:p>
        </p:txBody>
      </p:sp>
      <p:sp>
        <p:nvSpPr>
          <p:cNvPr id="281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18</a:t>
            </a:fld>
            <a:endParaRPr/>
          </a:p>
        </p:txBody>
      </p:sp>
      <p:graphicFrame>
        <p:nvGraphicFramePr>
          <p:cNvPr id="284" name="Table 5"/>
          <p:cNvGraphicFramePr/>
          <p:nvPr/>
        </p:nvGraphicFramePr>
        <p:xfrm>
          <a:off x="4439518" y="3258670"/>
          <a:ext cx="6430616" cy="101092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0048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29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When it was</a:t>
                      </a:r>
                    </a:p>
                  </a:txBody>
                  <a:tcPr marL="45720" marR="45720" anchor="ctr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Where it was</a:t>
                      </a:r>
                    </a:p>
                  </a:txBody>
                  <a:tcPr marL="45720" marR="45720" anchor="ctr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Who you were with</a:t>
                      </a:r>
                    </a:p>
                  </a:txBody>
                  <a:tcPr marL="45720" marR="45720" anchor="ctr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At least 3 activities you did</a:t>
                      </a:r>
                    </a:p>
                  </a:txBody>
                  <a:tcPr marL="45720" marR="45720" anchor="ctr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Your opinion + reason </a:t>
                      </a:r>
                    </a:p>
                  </a:txBody>
                  <a:tcPr marL="45720" marR="45720" anchor="ctr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What the weather was like</a:t>
                      </a:r>
                    </a:p>
                  </a:txBody>
                  <a:tcPr marL="45720" marR="45720" anchor="ctr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92" name="Thought Bubble: Cloud 6"/>
          <p:cNvGrpSpPr/>
          <p:nvPr/>
        </p:nvGrpSpPr>
        <p:grpSpPr>
          <a:xfrm>
            <a:off x="763893" y="2950792"/>
            <a:ext cx="3241927" cy="1616644"/>
            <a:chOff x="-131267" y="-18"/>
            <a:chExt cx="3241926" cy="1616642"/>
          </a:xfrm>
        </p:grpSpPr>
        <p:grpSp>
          <p:nvGrpSpPr>
            <p:cNvPr id="290" name="Group"/>
            <p:cNvGrpSpPr/>
            <p:nvPr/>
          </p:nvGrpSpPr>
          <p:grpSpPr>
            <a:xfrm>
              <a:off x="39" y="-18"/>
              <a:ext cx="3110620" cy="1616642"/>
              <a:chOff x="39" y="-17"/>
              <a:chExt cx="3110619" cy="1616641"/>
            </a:xfrm>
          </p:grpSpPr>
          <p:sp>
            <p:nvSpPr>
              <p:cNvPr id="285" name="Shape"/>
              <p:cNvSpPr/>
              <p:nvPr/>
            </p:nvSpPr>
            <p:spPr>
              <a:xfrm>
                <a:off x="39" y="-18"/>
                <a:ext cx="1844603" cy="15576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86" name="Circle"/>
              <p:cNvSpPr/>
              <p:nvPr/>
            </p:nvSpPr>
            <p:spPr>
              <a:xfrm>
                <a:off x="2042468" y="1109425"/>
                <a:ext cx="259087" cy="25908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87" name="Circle"/>
              <p:cNvSpPr/>
              <p:nvPr/>
            </p:nvSpPr>
            <p:spPr>
              <a:xfrm>
                <a:off x="2573830" y="1334951"/>
                <a:ext cx="172727" cy="17272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88" name="Circle"/>
              <p:cNvSpPr/>
              <p:nvPr/>
            </p:nvSpPr>
            <p:spPr>
              <a:xfrm>
                <a:off x="3024292" y="1530258"/>
                <a:ext cx="86367" cy="8636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89" name="Shape"/>
              <p:cNvSpPr/>
              <p:nvPr/>
            </p:nvSpPr>
            <p:spPr>
              <a:xfrm>
                <a:off x="93580" y="79230"/>
                <a:ext cx="1690182" cy="13223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291" name="First, then, later, after 1 hour…"/>
            <p:cNvSpPr txBox="1"/>
            <p:nvPr/>
          </p:nvSpPr>
          <p:spPr>
            <a:xfrm>
              <a:off x="-131267" y="333987"/>
              <a:ext cx="2269573" cy="6463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First, then, later, after 1 hour…</a:t>
              </a:r>
            </a:p>
          </p:txBody>
        </p:sp>
      </p:grpSp>
      <p:sp>
        <p:nvSpPr>
          <p:cNvPr id="293" name="Rectángulo 5"/>
          <p:cNvSpPr txBox="1"/>
          <p:nvPr/>
        </p:nvSpPr>
        <p:spPr>
          <a:xfrm>
            <a:off x="765716" y="4778159"/>
            <a:ext cx="10518556" cy="1107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2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Challenge</a:t>
            </a:r>
            <a:r>
              <a:rPr b="0" dirty="0"/>
              <a:t>: Mention    …  what the best/worst part was and why</a:t>
            </a:r>
            <a:r>
              <a:rPr lang="en-GB" b="0" dirty="0"/>
              <a:t>.</a:t>
            </a:r>
            <a:endParaRPr b="0" dirty="0"/>
          </a:p>
          <a:p>
            <a:pPr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                                    …  whether you would like to do it again</a:t>
            </a:r>
            <a:r>
              <a:rPr lang="en-GB" dirty="0"/>
              <a:t>.</a:t>
            </a:r>
            <a:endParaRPr dirty="0"/>
          </a:p>
          <a:p>
            <a:pPr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                                    …  what you did after the event</a:t>
            </a:r>
            <a:r>
              <a:rPr lang="en-GB" dirty="0"/>
              <a:t>.</a:t>
            </a:r>
            <a:endParaRPr dirty="0"/>
          </a:p>
        </p:txBody>
      </p:sp>
      <p:sp>
        <p:nvSpPr>
          <p:cNvPr id="294" name="Star: 5 Points 3"/>
          <p:cNvSpPr/>
          <p:nvPr/>
        </p:nvSpPr>
        <p:spPr>
          <a:xfrm>
            <a:off x="912778" y="5360439"/>
            <a:ext cx="914401" cy="91440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chemeClr val="accent1"/>
          </a:solidFill>
          <a:ln w="12700">
            <a:solidFill>
              <a:srgbClr val="32538F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pic>
        <p:nvPicPr>
          <p:cNvPr id="295" name="slide18_audio" descr="slide18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70134" y="1977901"/>
            <a:ext cx="571500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officeArt object">
            <a:extLst>
              <a:ext uri="{FF2B5EF4-FFF2-40B4-BE49-F238E27FC236}">
                <a16:creationId xmlns:a16="http://schemas.microsoft.com/office/drawing/2014/main" id="{8C327441-02D6-4ACA-A22D-30D8AD93B5E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30" fill="hold"/>
                                        <p:tgtEl>
                                          <p:spTgt spid="2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29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ítulo 2"/>
          <p:cNvSpPr txBox="1">
            <a:spLocks noGrp="1"/>
          </p:cNvSpPr>
          <p:nvPr>
            <p:ph type="title"/>
          </p:nvPr>
        </p:nvSpPr>
        <p:spPr>
          <a:xfrm>
            <a:off x="842776" y="494236"/>
            <a:ext cx="9050643" cy="498602"/>
          </a:xfrm>
          <a:prstGeom prst="rect">
            <a:avLst/>
          </a:prstGeom>
        </p:spPr>
        <p:txBody>
          <a:bodyPr/>
          <a:lstStyle>
            <a:lvl1pPr defTabSz="896111">
              <a:defRPr sz="3500"/>
            </a:lvl1pPr>
          </a:lstStyle>
          <a:p>
            <a:r>
              <a:rPr b="1" dirty="0"/>
              <a:t>Talking about the past</a:t>
            </a:r>
          </a:p>
        </p:txBody>
      </p:sp>
      <p:sp>
        <p:nvSpPr>
          <p:cNvPr id="298" name="Marcador de texto 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Choose </a:t>
            </a:r>
            <a:r>
              <a:rPr b="1" dirty="0"/>
              <a:t>at least 4 </a:t>
            </a:r>
            <a:r>
              <a:rPr dirty="0"/>
              <a:t>from the list below and write down what you would say.</a:t>
            </a:r>
            <a:endParaRPr lang="en-GB" dirty="0"/>
          </a:p>
          <a:p>
            <a:pPr indent="0"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lang="en-GB" dirty="0"/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 past celebration with your friends</a:t>
            </a:r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  birthday you celebrated recently</a:t>
            </a:r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Something you did recently with your friends</a:t>
            </a:r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 school visit you have been on</a:t>
            </a:r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 film you watched recently</a:t>
            </a:r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 new place you visited recently</a:t>
            </a:r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Something you did in town recently</a:t>
            </a:r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Your last family holiday</a:t>
            </a:r>
          </a:p>
        </p:txBody>
      </p:sp>
      <p:sp>
        <p:nvSpPr>
          <p:cNvPr id="297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19</a:t>
            </a:fld>
            <a:endParaRPr/>
          </a:p>
        </p:txBody>
      </p:sp>
      <p:grpSp>
        <p:nvGrpSpPr>
          <p:cNvPr id="307" name="Thought Bubble: Cloud 3"/>
          <p:cNvGrpSpPr/>
          <p:nvPr/>
        </p:nvGrpSpPr>
        <p:grpSpPr>
          <a:xfrm>
            <a:off x="8169573" y="2493987"/>
            <a:ext cx="3745824" cy="3222028"/>
            <a:chOff x="-1" y="-30"/>
            <a:chExt cx="3745822" cy="3222027"/>
          </a:xfrm>
        </p:grpSpPr>
        <p:grpSp>
          <p:nvGrpSpPr>
            <p:cNvPr id="305" name="Group"/>
            <p:cNvGrpSpPr/>
            <p:nvPr/>
          </p:nvGrpSpPr>
          <p:grpSpPr>
            <a:xfrm>
              <a:off x="-2" y="-31"/>
              <a:ext cx="3745823" cy="3222028"/>
              <a:chOff x="0" y="-29"/>
              <a:chExt cx="3745822" cy="3222027"/>
            </a:xfrm>
          </p:grpSpPr>
          <p:sp>
            <p:nvSpPr>
              <p:cNvPr id="300" name="Shape"/>
              <p:cNvSpPr/>
              <p:nvPr/>
            </p:nvSpPr>
            <p:spPr>
              <a:xfrm>
                <a:off x="919200" y="-30"/>
                <a:ext cx="2826622" cy="2781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01" name="Circle"/>
              <p:cNvSpPr/>
              <p:nvPr/>
            </p:nvSpPr>
            <p:spPr>
              <a:xfrm>
                <a:off x="653872" y="2280951"/>
                <a:ext cx="462673" cy="462673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02" name="Circle"/>
              <p:cNvSpPr/>
              <p:nvPr/>
            </p:nvSpPr>
            <p:spPr>
              <a:xfrm>
                <a:off x="266217" y="2721892"/>
                <a:ext cx="308451" cy="308451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03" name="Circle"/>
              <p:cNvSpPr/>
              <p:nvPr/>
            </p:nvSpPr>
            <p:spPr>
              <a:xfrm>
                <a:off x="-1" y="3067769"/>
                <a:ext cx="154229" cy="154229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04" name="Shape"/>
              <p:cNvSpPr/>
              <p:nvPr/>
            </p:nvSpPr>
            <p:spPr>
              <a:xfrm>
                <a:off x="1062543" y="141488"/>
                <a:ext cx="2589987" cy="2361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306" name="Remember;…"/>
            <p:cNvSpPr txBox="1"/>
            <p:nvPr/>
          </p:nvSpPr>
          <p:spPr>
            <a:xfrm>
              <a:off x="1362523" y="472689"/>
              <a:ext cx="1739775" cy="16841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Remember;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When?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Where?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Who with?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What x 3?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Opinion</a:t>
              </a:r>
            </a:p>
          </p:txBody>
        </p:sp>
      </p:grpSp>
      <p:pic>
        <p:nvPicPr>
          <p:cNvPr id="308" name="slide19_audio" descr="slide19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81319" y="359999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officeArt object">
            <a:extLst>
              <a:ext uri="{FF2B5EF4-FFF2-40B4-BE49-F238E27FC236}">
                <a16:creationId xmlns:a16="http://schemas.microsoft.com/office/drawing/2014/main" id="{6C7BFA7C-55C9-4C72-BB03-F6BFEB61BF3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13" fill="hold"/>
                                        <p:tgtEl>
                                          <p:spTgt spid="3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0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96111">
              <a:defRPr sz="3500" b="1"/>
            </a:pPr>
            <a:r>
              <a:rPr dirty="0"/>
              <a:t>Objectives</a:t>
            </a:r>
            <a:endParaRPr b="0" dirty="0"/>
          </a:p>
        </p:txBody>
      </p:sp>
      <p:sp>
        <p:nvSpPr>
          <p:cNvPr id="12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344555" y="1532765"/>
            <a:ext cx="11030193" cy="4921044"/>
          </a:xfrm>
          <a:prstGeom prst="rect">
            <a:avLst/>
          </a:prstGeom>
        </p:spPr>
        <p:txBody>
          <a:bodyPr/>
          <a:lstStyle/>
          <a:p>
            <a:pPr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This presentation is going to help you </a:t>
            </a:r>
            <a:r>
              <a:rPr dirty="0" err="1"/>
              <a:t>practise</a:t>
            </a:r>
            <a:r>
              <a:rPr dirty="0"/>
              <a:t> your </a:t>
            </a:r>
            <a:r>
              <a:rPr b="1" dirty="0"/>
              <a:t>Picture-based </a:t>
            </a:r>
            <a:r>
              <a:rPr lang="en-GB" b="1" dirty="0"/>
              <a:t>t</a:t>
            </a:r>
            <a:r>
              <a:rPr b="1" dirty="0"/>
              <a:t>ask.</a:t>
            </a:r>
          </a:p>
          <a:p>
            <a:pPr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Instructions are given in English but you are expected to use the language you are studying (referred as TL – ‘target language’) to complete the tasks.</a:t>
            </a:r>
          </a:p>
          <a:p>
            <a:pPr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As the instructions are given in English, somebody who does not speak the language you are studying may be able to help you.</a:t>
            </a:r>
          </a:p>
          <a:p>
            <a:pPr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You should spend about 20 minutes on each task.</a:t>
            </a:r>
          </a:p>
          <a:p>
            <a:pPr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There is a voice recording on some of the slides to help you with the tasks.</a:t>
            </a:r>
          </a:p>
          <a:p>
            <a:pPr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There is record sheet available so that you can keep track of the tasks you complete.</a:t>
            </a:r>
          </a:p>
        </p:txBody>
      </p:sp>
      <p:sp>
        <p:nvSpPr>
          <p:cNvPr id="126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2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BA6DBB0B-478E-46EC-8E43-2D6A353C5D8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ítulo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658368">
              <a:defRPr sz="2700" b="1"/>
            </a:lvl1pPr>
          </a:lstStyle>
          <a:p>
            <a:r>
              <a:rPr sz="3500" dirty="0"/>
              <a:t>Task 6: Describing a future event</a:t>
            </a:r>
          </a:p>
        </p:txBody>
      </p:sp>
      <p:sp>
        <p:nvSpPr>
          <p:cNvPr id="331" name="Marcador de texto 1"/>
          <p:cNvSpPr txBox="1">
            <a:spLocks noGrp="1"/>
          </p:cNvSpPr>
          <p:nvPr>
            <p:ph type="body" idx="1"/>
          </p:nvPr>
        </p:nvSpPr>
        <p:spPr>
          <a:xfrm>
            <a:off x="253961" y="837943"/>
            <a:ext cx="11286440" cy="5460334"/>
          </a:xfrm>
          <a:prstGeom prst="rect">
            <a:avLst/>
          </a:prstGeom>
        </p:spPr>
        <p:txBody>
          <a:bodyPr/>
          <a:lstStyle/>
          <a:p>
            <a:pPr marL="228600" indent="0">
              <a:buClr>
                <a:schemeClr val="accent2"/>
              </a:buClr>
              <a:buSzPts val="2700"/>
              <a:buNone/>
              <a:defRPr sz="27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For Task 6 you need to refer to box (12).</a:t>
            </a:r>
          </a:p>
          <a:p>
            <a:pPr marL="228600" indent="0">
              <a:buClr>
                <a:schemeClr val="accent2"/>
              </a:buClr>
              <a:buSzPts val="2700"/>
              <a:buNone/>
              <a:defRPr sz="27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You will be asked a question </a:t>
            </a:r>
            <a:r>
              <a:rPr u="sng" dirty="0"/>
              <a:t>either</a:t>
            </a:r>
            <a:r>
              <a:rPr dirty="0"/>
              <a:t> about the past </a:t>
            </a:r>
            <a:r>
              <a:rPr u="sng" dirty="0"/>
              <a:t>or</a:t>
            </a:r>
            <a:r>
              <a:rPr dirty="0"/>
              <a:t> the future. In this task, you will practice using verbs in a future</a:t>
            </a:r>
            <a:r>
              <a:rPr b="1" dirty="0"/>
              <a:t> time-frame</a:t>
            </a:r>
            <a:r>
              <a:rPr dirty="0"/>
              <a:t>. </a:t>
            </a:r>
          </a:p>
        </p:txBody>
      </p:sp>
      <p:sp>
        <p:nvSpPr>
          <p:cNvPr id="310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20</a:t>
            </a:fld>
            <a:endParaRPr/>
          </a:p>
        </p:txBody>
      </p:sp>
      <p:graphicFrame>
        <p:nvGraphicFramePr>
          <p:cNvPr id="312" name="Table 5"/>
          <p:cNvGraphicFramePr/>
          <p:nvPr/>
        </p:nvGraphicFramePr>
        <p:xfrm>
          <a:off x="2395859" y="3236791"/>
          <a:ext cx="6430616" cy="12801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0048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29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When </a:t>
                      </a:r>
                    </a:p>
                  </a:txBody>
                  <a:tcPr marL="45720" marR="45720" anchor="ctr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Where </a:t>
                      </a:r>
                    </a:p>
                  </a:txBody>
                  <a:tcPr marL="45720" marR="45720" anchor="ctr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Who you will be with</a:t>
                      </a:r>
                    </a:p>
                  </a:txBody>
                  <a:tcPr marL="45720" marR="45720" anchor="ctr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What: at least 3 activities</a:t>
                      </a:r>
                    </a:p>
                  </a:txBody>
                  <a:tcPr marL="45720" marR="45720" anchor="ctr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Your opinion</a:t>
                      </a:r>
                    </a:p>
                  </a:txBody>
                  <a:tcPr marL="45720" marR="45720" anchor="ctr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Why</a:t>
                      </a:r>
                    </a:p>
                  </a:txBody>
                  <a:tcPr marL="45720" marR="45720" anchor="ctr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20" name="Thought Bubble: Cloud 7"/>
          <p:cNvGrpSpPr/>
          <p:nvPr/>
        </p:nvGrpSpPr>
        <p:grpSpPr>
          <a:xfrm>
            <a:off x="6882053" y="1904768"/>
            <a:ext cx="4963773" cy="1557603"/>
            <a:chOff x="0" y="0"/>
            <a:chExt cx="4963771" cy="1557602"/>
          </a:xfrm>
        </p:grpSpPr>
        <p:grpSp>
          <p:nvGrpSpPr>
            <p:cNvPr id="318" name="Group"/>
            <p:cNvGrpSpPr/>
            <p:nvPr/>
          </p:nvGrpSpPr>
          <p:grpSpPr>
            <a:xfrm>
              <a:off x="0" y="0"/>
              <a:ext cx="4963772" cy="1557603"/>
              <a:chOff x="0" y="0"/>
              <a:chExt cx="4963771" cy="1557602"/>
            </a:xfrm>
          </p:grpSpPr>
          <p:sp>
            <p:nvSpPr>
              <p:cNvPr id="313" name="Shape"/>
              <p:cNvSpPr/>
              <p:nvPr/>
            </p:nvSpPr>
            <p:spPr>
              <a:xfrm>
                <a:off x="1616285" y="0"/>
                <a:ext cx="3347487" cy="15576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14" name="Circle"/>
              <p:cNvSpPr/>
              <p:nvPr/>
            </p:nvSpPr>
            <p:spPr>
              <a:xfrm>
                <a:off x="1045594" y="957435"/>
                <a:ext cx="259087" cy="25908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15" name="Circle"/>
              <p:cNvSpPr/>
              <p:nvPr/>
            </p:nvSpPr>
            <p:spPr>
              <a:xfrm>
                <a:off x="480087" y="1091176"/>
                <a:ext cx="172727" cy="17272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16" name="Circle"/>
              <p:cNvSpPr/>
              <p:nvPr/>
            </p:nvSpPr>
            <p:spPr>
              <a:xfrm>
                <a:off x="0" y="1212210"/>
                <a:ext cx="86364" cy="8636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17" name="Shape"/>
              <p:cNvSpPr/>
              <p:nvPr/>
            </p:nvSpPr>
            <p:spPr>
              <a:xfrm>
                <a:off x="1786040" y="79245"/>
                <a:ext cx="3067248" cy="13223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319" name="I will..…"/>
            <p:cNvSpPr txBox="1"/>
            <p:nvPr/>
          </p:nvSpPr>
          <p:spPr>
            <a:xfrm>
              <a:off x="2128528" y="27518"/>
              <a:ext cx="2085908" cy="14174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I will..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I am going to ..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I intend to..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I hope ..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I would like…</a:t>
              </a:r>
            </a:p>
          </p:txBody>
        </p:sp>
      </p:grpSp>
      <p:grpSp>
        <p:nvGrpSpPr>
          <p:cNvPr id="328" name="Thought Bubble: Cloud 6"/>
          <p:cNvGrpSpPr/>
          <p:nvPr/>
        </p:nvGrpSpPr>
        <p:grpSpPr>
          <a:xfrm>
            <a:off x="405308" y="2299050"/>
            <a:ext cx="3347106" cy="1616640"/>
            <a:chOff x="42" y="-17"/>
            <a:chExt cx="3347104" cy="1616639"/>
          </a:xfrm>
        </p:grpSpPr>
        <p:grpSp>
          <p:nvGrpSpPr>
            <p:cNvPr id="326" name="Group"/>
            <p:cNvGrpSpPr/>
            <p:nvPr/>
          </p:nvGrpSpPr>
          <p:grpSpPr>
            <a:xfrm>
              <a:off x="42" y="-18"/>
              <a:ext cx="3347106" cy="1616641"/>
              <a:chOff x="42" y="-16"/>
              <a:chExt cx="3347104" cy="1616639"/>
            </a:xfrm>
          </p:grpSpPr>
          <p:sp>
            <p:nvSpPr>
              <p:cNvPr id="321" name="Shape"/>
              <p:cNvSpPr/>
              <p:nvPr/>
            </p:nvSpPr>
            <p:spPr>
              <a:xfrm>
                <a:off x="42" y="-17"/>
                <a:ext cx="1986812" cy="1557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22" name="Circle"/>
              <p:cNvSpPr/>
              <p:nvPr/>
            </p:nvSpPr>
            <p:spPr>
              <a:xfrm>
                <a:off x="2211768" y="1110066"/>
                <a:ext cx="259087" cy="25908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23" name="Circle"/>
              <p:cNvSpPr/>
              <p:nvPr/>
            </p:nvSpPr>
            <p:spPr>
              <a:xfrm>
                <a:off x="2777071" y="1334310"/>
                <a:ext cx="172727" cy="17272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24" name="Circle"/>
              <p:cNvSpPr/>
              <p:nvPr/>
            </p:nvSpPr>
            <p:spPr>
              <a:xfrm>
                <a:off x="3260781" y="1530257"/>
                <a:ext cx="86367" cy="8636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25" name="Shape"/>
              <p:cNvSpPr/>
              <p:nvPr/>
            </p:nvSpPr>
            <p:spPr>
              <a:xfrm>
                <a:off x="100795" y="79230"/>
                <a:ext cx="1820484" cy="13223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327" name="First, then, later, after having done…"/>
            <p:cNvSpPr txBox="1"/>
            <p:nvPr/>
          </p:nvSpPr>
          <p:spPr>
            <a:xfrm>
              <a:off x="323946" y="160853"/>
              <a:ext cx="1198285" cy="11507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First, then, later, after having done…</a:t>
              </a:r>
            </a:p>
          </p:txBody>
        </p:sp>
      </p:grpSp>
      <p:sp>
        <p:nvSpPr>
          <p:cNvPr id="329" name="Rectángulo 6"/>
          <p:cNvSpPr txBox="1"/>
          <p:nvPr/>
        </p:nvSpPr>
        <p:spPr>
          <a:xfrm>
            <a:off x="765718" y="5015007"/>
            <a:ext cx="8704038" cy="1107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2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Challenge</a:t>
            </a:r>
            <a:r>
              <a:rPr b="0" dirty="0"/>
              <a:t>: Mention     … what the best/worst part will be and why</a:t>
            </a:r>
            <a:r>
              <a:rPr lang="en-GB" b="0" dirty="0"/>
              <a:t>.</a:t>
            </a:r>
            <a:endParaRPr b="0" dirty="0"/>
          </a:p>
          <a:p>
            <a:pPr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                                    … what you will do after the event</a:t>
            </a:r>
            <a:r>
              <a:rPr lang="en-GB" dirty="0"/>
              <a:t>.</a:t>
            </a:r>
            <a:endParaRPr dirty="0"/>
          </a:p>
          <a:p>
            <a:pPr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                                    … what other people will do</a:t>
            </a:r>
            <a:r>
              <a:rPr lang="en-GB" dirty="0"/>
              <a:t>.</a:t>
            </a:r>
            <a:endParaRPr dirty="0"/>
          </a:p>
        </p:txBody>
      </p:sp>
      <p:sp>
        <p:nvSpPr>
          <p:cNvPr id="330" name="Star: 5 Points 3"/>
          <p:cNvSpPr/>
          <p:nvPr/>
        </p:nvSpPr>
        <p:spPr>
          <a:xfrm>
            <a:off x="877731" y="5473722"/>
            <a:ext cx="914401" cy="91440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chemeClr val="accent1"/>
          </a:solidFill>
          <a:ln w="12700">
            <a:solidFill>
              <a:srgbClr val="32538F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pic>
        <p:nvPicPr>
          <p:cNvPr id="332" name="slide20_audio" descr="slide20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26889" y="184988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officeArt object">
            <a:extLst>
              <a:ext uri="{FF2B5EF4-FFF2-40B4-BE49-F238E27FC236}">
                <a16:creationId xmlns:a16="http://schemas.microsoft.com/office/drawing/2014/main" id="{68B62977-26B1-4959-854F-E82F91E933D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956" fill="hold"/>
                                        <p:tgtEl>
                                          <p:spTgt spid="3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3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ítulo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/>
            </a:lvl1pPr>
          </a:lstStyle>
          <a:p>
            <a:r>
              <a:rPr b="1" dirty="0"/>
              <a:t>Talking about the future</a:t>
            </a:r>
          </a:p>
        </p:txBody>
      </p:sp>
      <p:sp>
        <p:nvSpPr>
          <p:cNvPr id="335" name="Marcador de texto 1"/>
          <p:cNvSpPr txBox="1">
            <a:spLocks noGrp="1"/>
          </p:cNvSpPr>
          <p:nvPr>
            <p:ph type="body" idx="1"/>
          </p:nvPr>
        </p:nvSpPr>
        <p:spPr>
          <a:xfrm>
            <a:off x="609600" y="1139687"/>
            <a:ext cx="10972800" cy="505904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Choose at</a:t>
            </a:r>
            <a:r>
              <a:rPr b="1" dirty="0"/>
              <a:t> least 4 </a:t>
            </a:r>
            <a:r>
              <a:rPr dirty="0"/>
              <a:t>from the list below and write down what you would say.</a:t>
            </a:r>
          </a:p>
          <a:p>
            <a:pPr indent="0"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What you are going to do next weekend </a:t>
            </a:r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 celebration you are going to </a:t>
            </a:r>
            <a:r>
              <a:rPr lang="en-GB" dirty="0"/>
              <a:t>be part of</a:t>
            </a:r>
            <a:endParaRPr dirty="0"/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Something you are going to do soon with your family</a:t>
            </a:r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 school visit you would like to do</a:t>
            </a:r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 film you would like to watch</a:t>
            </a:r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 country you would like to visit</a:t>
            </a:r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 new activity you would like to do at school</a:t>
            </a:r>
          </a:p>
          <a:p>
            <a:pPr marL="514350" indent="-514350">
              <a:buSzPts val="2800"/>
              <a:buAutoNum type="arabicPeriod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What you will do to help protect the environment</a:t>
            </a:r>
          </a:p>
        </p:txBody>
      </p:sp>
      <p:sp>
        <p:nvSpPr>
          <p:cNvPr id="334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21</a:t>
            </a:fld>
            <a:endParaRPr/>
          </a:p>
        </p:txBody>
      </p:sp>
      <p:grpSp>
        <p:nvGrpSpPr>
          <p:cNvPr id="344" name="Thought Bubble: Cloud 3"/>
          <p:cNvGrpSpPr/>
          <p:nvPr/>
        </p:nvGrpSpPr>
        <p:grpSpPr>
          <a:xfrm>
            <a:off x="9264222" y="1945473"/>
            <a:ext cx="2660260" cy="3835422"/>
            <a:chOff x="-1" y="-33"/>
            <a:chExt cx="2660259" cy="3835421"/>
          </a:xfrm>
        </p:grpSpPr>
        <p:grpSp>
          <p:nvGrpSpPr>
            <p:cNvPr id="342" name="Group"/>
            <p:cNvGrpSpPr/>
            <p:nvPr/>
          </p:nvGrpSpPr>
          <p:grpSpPr>
            <a:xfrm>
              <a:off x="-2" y="-34"/>
              <a:ext cx="2660261" cy="3835422"/>
              <a:chOff x="0" y="-32"/>
              <a:chExt cx="2660259" cy="3835421"/>
            </a:xfrm>
          </p:grpSpPr>
          <p:sp>
            <p:nvSpPr>
              <p:cNvPr id="337" name="Shape"/>
              <p:cNvSpPr/>
              <p:nvPr/>
            </p:nvSpPr>
            <p:spPr>
              <a:xfrm>
                <a:off x="222422" y="-33"/>
                <a:ext cx="2437838" cy="3106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38" name="Circle"/>
              <p:cNvSpPr/>
              <p:nvPr/>
            </p:nvSpPr>
            <p:spPr>
              <a:xfrm>
                <a:off x="303118" y="2854161"/>
                <a:ext cx="405751" cy="405751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39" name="Circle"/>
              <p:cNvSpPr/>
              <p:nvPr/>
            </p:nvSpPr>
            <p:spPr>
              <a:xfrm>
                <a:off x="116058" y="3334705"/>
                <a:ext cx="270503" cy="270503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40" name="Circle"/>
              <p:cNvSpPr/>
              <p:nvPr/>
            </p:nvSpPr>
            <p:spPr>
              <a:xfrm>
                <a:off x="0" y="3700134"/>
                <a:ext cx="135255" cy="135255"/>
              </a:xfrm>
              <a:prstGeom prst="ellipse">
                <a:avLst/>
              </a:prstGeom>
              <a:solidFill>
                <a:srgbClr val="FFF2CC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41" name="Shape"/>
              <p:cNvSpPr/>
              <p:nvPr/>
            </p:nvSpPr>
            <p:spPr>
              <a:xfrm>
                <a:off x="346046" y="158015"/>
                <a:ext cx="2233751" cy="2637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343" name="Remember:…"/>
            <p:cNvSpPr txBox="1"/>
            <p:nvPr/>
          </p:nvSpPr>
          <p:spPr>
            <a:xfrm>
              <a:off x="611930" y="492917"/>
              <a:ext cx="1486156" cy="19508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Remember: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When?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Where?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Who with?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What x 3?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Opinion</a:t>
              </a:r>
            </a:p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Why?</a:t>
              </a:r>
            </a:p>
          </p:txBody>
        </p:sp>
      </p:grpSp>
      <p:pic>
        <p:nvPicPr>
          <p:cNvPr id="345" name="slide21_audio" descr="slide21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94685" y="127178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officeArt object">
            <a:extLst>
              <a:ext uri="{FF2B5EF4-FFF2-40B4-BE49-F238E27FC236}">
                <a16:creationId xmlns:a16="http://schemas.microsoft.com/office/drawing/2014/main" id="{0E04402B-A024-445E-9DFE-CA3E6E59411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19" fill="hold"/>
                                        <p:tgtEl>
                                          <p:spTgt spid="3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4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Título 2"/>
          <p:cNvSpPr txBox="1">
            <a:spLocks noGrp="1"/>
          </p:cNvSpPr>
          <p:nvPr>
            <p:ph type="title"/>
          </p:nvPr>
        </p:nvSpPr>
        <p:spPr>
          <a:xfrm>
            <a:off x="1085850" y="263957"/>
            <a:ext cx="9050640" cy="997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/>
            </a:lvl1pPr>
          </a:lstStyle>
          <a:p>
            <a:r>
              <a:rPr sz="3500" dirty="0"/>
              <a:t>Task 8: The whole task!</a:t>
            </a:r>
          </a:p>
        </p:txBody>
      </p:sp>
      <p:sp>
        <p:nvSpPr>
          <p:cNvPr id="348" name="Marcador de texto 1"/>
          <p:cNvSpPr txBox="1">
            <a:spLocks noGrp="1"/>
          </p:cNvSpPr>
          <p:nvPr>
            <p:ph type="body" idx="1"/>
          </p:nvPr>
        </p:nvSpPr>
        <p:spPr>
          <a:xfrm>
            <a:off x="719999" y="1655378"/>
            <a:ext cx="10279306" cy="4843665"/>
          </a:xfrm>
          <a:prstGeom prst="rect">
            <a:avLst/>
          </a:prstGeom>
        </p:spPr>
        <p:txBody>
          <a:bodyPr/>
          <a:lstStyle/>
          <a:p>
            <a:pPr marL="96838" indent="0"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Now that you have </a:t>
            </a:r>
            <a:r>
              <a:rPr dirty="0" err="1"/>
              <a:t>practised</a:t>
            </a:r>
            <a:r>
              <a:rPr dirty="0"/>
              <a:t> the different parts of the task, it is time to put everything together!</a:t>
            </a:r>
          </a:p>
          <a:p>
            <a:pPr indent="0"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Choose one </a:t>
            </a:r>
            <a:r>
              <a:rPr lang="en-GB" dirty="0"/>
              <a:t>picture </a:t>
            </a:r>
            <a:r>
              <a:rPr dirty="0"/>
              <a:t>card from the set provided.</a:t>
            </a:r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Spend a few minutes to understand what the questions are asking you to do – make some notes in English.</a:t>
            </a:r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Now for each question, make some notes in the target language about what you want to say.</a:t>
            </a:r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Answer each question in the target language. </a:t>
            </a:r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Why not record yourself? </a:t>
            </a:r>
          </a:p>
        </p:txBody>
      </p:sp>
      <p:sp>
        <p:nvSpPr>
          <p:cNvPr id="347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22</a:t>
            </a:fld>
            <a:endParaRPr/>
          </a:p>
        </p:txBody>
      </p:sp>
      <p:pic>
        <p:nvPicPr>
          <p:cNvPr id="350" name="slide22_audio" descr="slide22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36364" y="263956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A41B2938-761C-4A9B-9F07-1CBB908E7F1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68" fill="hold"/>
                                        <p:tgtEl>
                                          <p:spTgt spid="3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5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5605463" cy="2968625"/>
          </a:xfrm>
          <a:prstGeom prst="rect">
            <a:avLst/>
          </a:prstGeom>
        </p:spPr>
        <p:txBody>
          <a:bodyPr/>
          <a:lstStyle/>
          <a:p>
            <a:pPr algn="ctr"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Well done and </a:t>
            </a:r>
            <a:br>
              <a:rPr dirty="0"/>
            </a:br>
            <a:r>
              <a:rPr dirty="0"/>
              <a:t>good luck!</a:t>
            </a:r>
          </a:p>
        </p:txBody>
      </p:sp>
      <p:pic>
        <p:nvPicPr>
          <p:cNvPr id="353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27582" y="2461591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officeArt object">
            <a:extLst>
              <a:ext uri="{FF2B5EF4-FFF2-40B4-BE49-F238E27FC236}">
                <a16:creationId xmlns:a16="http://schemas.microsoft.com/office/drawing/2014/main" id="{A8A64E5A-D126-496E-B8AB-AB81ECC2319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9C22C0-2880-4A26-A5BA-95ED90C8B6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676" y="900794"/>
            <a:ext cx="4422157" cy="595720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3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5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rPr dirty="0"/>
              <a:t>The Picture-based Task</a:t>
            </a:r>
          </a:p>
        </p:txBody>
      </p:sp>
      <p:sp>
        <p:nvSpPr>
          <p:cNvPr id="130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3</a:t>
            </a:fld>
            <a:endParaRPr/>
          </a:p>
        </p:txBody>
      </p:sp>
      <p:graphicFrame>
        <p:nvGraphicFramePr>
          <p:cNvPr id="132" name="Content Placeholder 3"/>
          <p:cNvGraphicFramePr/>
          <p:nvPr>
            <p:extLst>
              <p:ext uri="{D42A27DB-BD31-4B8C-83A1-F6EECF244321}">
                <p14:modId xmlns:p14="http://schemas.microsoft.com/office/powerpoint/2010/main" val="989489212"/>
              </p:ext>
            </p:extLst>
          </p:nvPr>
        </p:nvGraphicFramePr>
        <p:xfrm>
          <a:off x="1239853" y="1410707"/>
          <a:ext cx="9824448" cy="4328160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9824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defRPr sz="2000" b="1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</a:t>
                      </a:r>
                      <a:r>
                        <a:rPr dirty="0">
                          <a:latin typeface="Arial" panose="020B0604020202020204" pitchFamily="34" charset="0"/>
                          <a:ea typeface="Open Sans"/>
                          <a:cs typeface="Arial" panose="020B0604020202020204" pitchFamily="34" charset="0"/>
                          <a:sym typeface="Open Sans"/>
                        </a:rPr>
                        <a:t> describe a picture of your choice from one of the International GCSE sub</a:t>
                      </a:r>
                      <a:r>
                        <a:rPr lang="en-GB" dirty="0">
                          <a:latin typeface="Arial" panose="020B0604020202020204" pitchFamily="34" charset="0"/>
                          <a:ea typeface="Open Sans"/>
                          <a:cs typeface="Arial" panose="020B0604020202020204" pitchFamily="34" charset="0"/>
                          <a:sym typeface="Open Sans"/>
                        </a:rPr>
                        <a:t>-</a:t>
                      </a:r>
                      <a:r>
                        <a:rPr dirty="0">
                          <a:latin typeface="Arial" panose="020B0604020202020204" pitchFamily="34" charset="0"/>
                          <a:ea typeface="Open Sans"/>
                          <a:cs typeface="Arial" panose="020B0604020202020204" pitchFamily="34" charset="0"/>
                          <a:sym typeface="Open Sans"/>
                        </a:rPr>
                        <a:t>topic areas.</a:t>
                      </a:r>
                    </a:p>
                    <a:p>
                      <a:pPr algn="l">
                        <a:defRPr sz="1800">
                          <a:latin typeface="Open Sans"/>
                          <a:ea typeface="Open Sans"/>
                          <a:cs typeface="Open Sans"/>
                          <a:sym typeface="Open Sans"/>
                        </a:defRPr>
                      </a:pPr>
                      <a:endParaRPr dirty="0">
                        <a:latin typeface="Arial" panose="020B0604020202020204" pitchFamily="34" charset="0"/>
                        <a:ea typeface="Open Sans"/>
                        <a:cs typeface="Arial" panose="020B0604020202020204" pitchFamily="34" charset="0"/>
                        <a:sym typeface="Open Sans"/>
                      </a:endParaRPr>
                    </a:p>
                    <a:p>
                      <a:pPr algn="l">
                        <a:defRPr sz="1800">
                          <a:latin typeface="Open Sans"/>
                          <a:ea typeface="Open Sans"/>
                          <a:cs typeface="Open Sans"/>
                          <a:sym typeface="Open Sans"/>
                        </a:defRPr>
                      </a:pPr>
                      <a:r>
                        <a:rPr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picture must contain </a:t>
                      </a:r>
                      <a:r>
                        <a:rPr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people, objects</a:t>
                      </a:r>
                      <a:r>
                        <a:rPr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</a:t>
                      </a:r>
                      <a:r>
                        <a:rPr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interactions</a:t>
                      </a:r>
                      <a:r>
                        <a:rPr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</a:p>
                    <a:p>
                      <a:pPr algn="l">
                        <a:defRPr sz="1800">
                          <a:latin typeface="Open Sans"/>
                          <a:ea typeface="Open Sans"/>
                          <a:cs typeface="Open Sans"/>
                          <a:sym typeface="Open Sans"/>
                        </a:defRPr>
                      </a:pPr>
                      <a:endParaRPr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Your teacher asks questions about your picture. The questions follow a set pattern. You will be asked to: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Q1) Give a description of the photo</a:t>
                      </a:r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Q2) Give facts and details about the picture</a:t>
                      </a:r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Q3) Talk about past </a:t>
                      </a:r>
                      <a:r>
                        <a:rPr b="1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r>
                        <a:rPr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future events related to the picture</a:t>
                      </a:r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Q4) Give your opinion about the topic of the picture</a:t>
                      </a:r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defTabSz="457200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Q5) Give an opinion about a broader question related to the topic of the picture. </a:t>
                      </a:r>
                    </a:p>
                    <a:p>
                      <a:pPr algn="l" defTabSz="457200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defRPr sz="1800">
                          <a:latin typeface="Open Sans"/>
                          <a:ea typeface="Open Sans"/>
                          <a:cs typeface="Open Sans"/>
                          <a:sym typeface="Open Sans"/>
                        </a:defRPr>
                      </a:pPr>
                      <a:r>
                        <a:rPr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time for the picture task is </a:t>
                      </a:r>
                      <a:r>
                        <a:rPr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2 - 3 minutes</a:t>
                      </a:r>
                      <a:r>
                        <a:rPr lang="en-GB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CD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57AFA905-E51A-45E3-84C9-22EAB97FC70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rPr dirty="0"/>
              <a:t>Examples of pictures and questions </a:t>
            </a:r>
          </a:p>
        </p:txBody>
      </p:sp>
      <p:sp>
        <p:nvSpPr>
          <p:cNvPr id="134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FD448128-D6F9-4A6A-ABF4-775F331B19B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FB043D4-0939-4133-9A14-FB3D5BB90A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6" y="1122358"/>
            <a:ext cx="4531128" cy="51337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6C2393A-5499-423D-9341-C576D889F2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122358"/>
            <a:ext cx="5207768" cy="478514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54;p2"/>
          <p:cNvSpPr txBox="1">
            <a:spLocks noGrp="1"/>
          </p:cNvSpPr>
          <p:nvPr>
            <p:ph type="title"/>
          </p:nvPr>
        </p:nvSpPr>
        <p:spPr>
          <a:xfrm>
            <a:off x="1713790" y="391887"/>
            <a:ext cx="6568224" cy="498603"/>
          </a:xfrm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rPr lang="en-GB" dirty="0"/>
              <a:t>Task 1: </a:t>
            </a:r>
            <a:r>
              <a:rPr dirty="0"/>
              <a:t>Describing the picture</a:t>
            </a:r>
          </a:p>
        </p:txBody>
      </p:sp>
      <p:sp>
        <p:nvSpPr>
          <p:cNvPr id="140" name="Google Shape;53;p2"/>
          <p:cNvSpPr txBox="1">
            <a:spLocks noGrp="1"/>
          </p:cNvSpPr>
          <p:nvPr>
            <p:ph type="body" idx="1"/>
          </p:nvPr>
        </p:nvSpPr>
        <p:spPr>
          <a:xfrm>
            <a:off x="2107026" y="1372880"/>
            <a:ext cx="2977867" cy="4723586"/>
          </a:xfrm>
          <a:prstGeom prst="rect">
            <a:avLst/>
          </a:prstGeom>
        </p:spPr>
        <p:txBody>
          <a:bodyPr/>
          <a:lstStyle/>
          <a:p>
            <a:pPr indent="0">
              <a:spcBef>
                <a:spcPts val="0"/>
              </a:spcBef>
              <a:buNone/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PALM(S)</a:t>
            </a:r>
          </a:p>
          <a:p>
            <a:pPr indent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indent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indent="0">
              <a:spcBef>
                <a:spcPts val="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</a:t>
            </a:r>
            <a:r>
              <a:rPr b="0" dirty="0"/>
              <a:t>eople</a:t>
            </a:r>
          </a:p>
          <a:p>
            <a:pPr indent="0">
              <a:spcBef>
                <a:spcPts val="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</a:t>
            </a:r>
            <a:r>
              <a:rPr b="0" dirty="0"/>
              <a:t>ction</a:t>
            </a:r>
          </a:p>
          <a:p>
            <a:pPr indent="0">
              <a:spcBef>
                <a:spcPts val="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L</a:t>
            </a:r>
            <a:r>
              <a:rPr b="0" dirty="0"/>
              <a:t>ocation</a:t>
            </a:r>
          </a:p>
          <a:p>
            <a:pPr indent="0">
              <a:spcBef>
                <a:spcPts val="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M</a:t>
            </a:r>
            <a:r>
              <a:rPr b="0" dirty="0"/>
              <a:t>ood</a:t>
            </a:r>
          </a:p>
          <a:p>
            <a:pPr indent="0">
              <a:spcBef>
                <a:spcPts val="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S</a:t>
            </a:r>
            <a:r>
              <a:rPr b="0" dirty="0"/>
              <a:t>omething Special</a:t>
            </a:r>
          </a:p>
        </p:txBody>
      </p:sp>
      <p:sp>
        <p:nvSpPr>
          <p:cNvPr id="139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5</a:t>
            </a:fld>
            <a:endParaRPr/>
          </a:p>
        </p:txBody>
      </p:sp>
      <p:pic>
        <p:nvPicPr>
          <p:cNvPr id="142" name="Picture 1" descr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753" y="2611787"/>
            <a:ext cx="1616353" cy="161635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4" name="Group 6"/>
          <p:cNvGrpSpPr/>
          <p:nvPr/>
        </p:nvGrpSpPr>
        <p:grpSpPr>
          <a:xfrm>
            <a:off x="6612834" y="1152939"/>
            <a:ext cx="4479240" cy="5426645"/>
            <a:chOff x="-1" y="0"/>
            <a:chExt cx="4479238" cy="5426643"/>
          </a:xfrm>
        </p:grpSpPr>
        <p:sp>
          <p:nvSpPr>
            <p:cNvPr id="143" name="Google Shape;53;p2"/>
            <p:cNvSpPr txBox="1"/>
            <p:nvPr/>
          </p:nvSpPr>
          <p:spPr>
            <a:xfrm>
              <a:off x="-2" y="0"/>
              <a:ext cx="4479240" cy="54266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normAutofit/>
            </a:bodyPr>
            <a:lstStyle/>
            <a:p>
              <a:pPr algn="ctr">
                <a:defRPr sz="2800"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  <a:p>
              <a:pPr algn="ctr">
                <a:defRPr sz="2800" b="1">
                  <a:latin typeface="Arial"/>
                  <a:ea typeface="Arial"/>
                  <a:cs typeface="Arial"/>
                  <a:sym typeface="Arial"/>
                </a:defRPr>
              </a:pPr>
              <a:r>
                <a:t>You could describe…</a:t>
              </a:r>
            </a:p>
            <a:p>
              <a:pPr>
                <a:defRPr sz="2800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  <a:p>
              <a:pPr>
                <a:defRPr sz="2800">
                  <a:latin typeface="Arial"/>
                  <a:ea typeface="Arial"/>
                  <a:cs typeface="Arial"/>
                  <a:sym typeface="Arial"/>
                </a:defRPr>
              </a:pPr>
              <a:r>
                <a:t>            People</a:t>
              </a:r>
            </a:p>
            <a:p>
              <a:pPr>
                <a:defRPr sz="2800">
                  <a:latin typeface="Arial"/>
                  <a:ea typeface="Arial"/>
                  <a:cs typeface="Arial"/>
                  <a:sym typeface="Arial"/>
                </a:defRPr>
              </a:pPr>
              <a:r>
                <a:t>	   Clothing</a:t>
              </a:r>
            </a:p>
            <a:p>
              <a:pPr>
                <a:defRPr sz="2800">
                  <a:latin typeface="Arial"/>
                  <a:ea typeface="Arial"/>
                  <a:cs typeface="Arial"/>
                  <a:sym typeface="Arial"/>
                </a:defRPr>
              </a:pPr>
              <a:r>
                <a:t>	   Action</a:t>
              </a:r>
            </a:p>
            <a:p>
              <a:pPr>
                <a:defRPr sz="2800">
                  <a:latin typeface="Arial"/>
                  <a:ea typeface="Arial"/>
                  <a:cs typeface="Arial"/>
                  <a:sym typeface="Arial"/>
                </a:defRPr>
              </a:pPr>
              <a:r>
                <a:t>	   Location</a:t>
              </a:r>
            </a:p>
            <a:p>
              <a:pPr>
                <a:defRPr sz="2800">
                  <a:latin typeface="Arial"/>
                  <a:ea typeface="Arial"/>
                  <a:cs typeface="Arial"/>
                  <a:sym typeface="Arial"/>
                </a:defRPr>
              </a:pPr>
              <a:r>
                <a:t>	   Weather</a:t>
              </a:r>
            </a:p>
            <a:p>
              <a:pPr>
                <a:defRPr sz="2800">
                  <a:latin typeface="Arial"/>
                  <a:ea typeface="Arial"/>
                  <a:cs typeface="Arial"/>
                  <a:sym typeface="Arial"/>
                </a:defRPr>
              </a:pPr>
              <a:r>
                <a:t>	   Mood</a:t>
              </a:r>
            </a:p>
            <a:p>
              <a:pPr>
                <a:defRPr sz="2800">
                  <a:latin typeface="Arial"/>
                  <a:ea typeface="Arial"/>
                  <a:cs typeface="Arial"/>
                  <a:sym typeface="Arial"/>
                </a:defRPr>
              </a:pPr>
              <a:r>
                <a:t>	   What they did</a:t>
              </a:r>
            </a:p>
            <a:p>
              <a:pPr>
                <a:defRPr sz="2800">
                  <a:latin typeface="Arial"/>
                  <a:ea typeface="Arial"/>
                  <a:cs typeface="Arial"/>
                  <a:sym typeface="Arial"/>
                </a:defRPr>
              </a:pPr>
              <a:r>
                <a:t>	   What they will do</a:t>
              </a:r>
            </a:p>
          </p:txBody>
        </p:sp>
        <p:pic>
          <p:nvPicPr>
            <p:cNvPr id="144" name="Graphic 28" descr="Graphic 2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6001" y="1193614"/>
              <a:ext cx="386216" cy="4055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5" name="Graphic 20" descr="Graphic 2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6001" y="2049695"/>
              <a:ext cx="386216" cy="4055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6" name="Graphic 23" descr="Graphic 2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9424" y="2523148"/>
              <a:ext cx="296799" cy="3116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7" name="Graphic 22" descr="Graphic 2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9424" y="2905777"/>
              <a:ext cx="296799" cy="3116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8" name="Graphic 24" descr="Graphic 2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00703" y="3400698"/>
              <a:ext cx="314241" cy="3299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9" name="Graphic 27" descr="Graphic 2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96306" y="3833257"/>
              <a:ext cx="323035" cy="33921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0" name="Graphic 26" descr="Graphic 26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36685" y="4165954"/>
              <a:ext cx="242277" cy="25440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53" name="Group 27"/>
            <p:cNvGrpSpPr/>
            <p:nvPr/>
          </p:nvGrpSpPr>
          <p:grpSpPr>
            <a:xfrm>
              <a:off x="207064" y="1691602"/>
              <a:ext cx="404091" cy="265658"/>
              <a:chOff x="-1" y="-1"/>
              <a:chExt cx="404090" cy="265657"/>
            </a:xfrm>
          </p:grpSpPr>
          <p:pic>
            <p:nvPicPr>
              <p:cNvPr id="151" name="Graphic 29" descr="Graphic 29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61810" y="11244"/>
                <a:ext cx="242280" cy="25441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52" name="Graphic 30" descr="Graphic 30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-2" y="-2"/>
                <a:ext cx="242281" cy="25441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155" name="The first question will ask you to describe the picture you have chosen."/>
          <p:cNvSpPr txBox="1"/>
          <p:nvPr/>
        </p:nvSpPr>
        <p:spPr>
          <a:xfrm>
            <a:off x="1067674" y="4986197"/>
            <a:ext cx="3927513" cy="14311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900">
                <a:solidFill>
                  <a:schemeClr val="accent1">
                    <a:satOff val="-3547"/>
                    <a:lumOff val="-10352"/>
                  </a:schemeClr>
                </a:solidFill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The first question will ask you to describe the picture you have chosen</a:t>
            </a:r>
            <a:r>
              <a:rPr sz="2900" dirty="0">
                <a:solidFill>
                  <a:schemeClr val="accent1">
                    <a:satOff val="-3547"/>
                    <a:lumOff val="-10352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</p:txBody>
      </p:sp>
      <p:pic>
        <p:nvPicPr>
          <p:cNvPr id="156" name="slide5_audio" descr="slide5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795246" y="604739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officeArt object">
            <a:extLst>
              <a:ext uri="{FF2B5EF4-FFF2-40B4-BE49-F238E27FC236}">
                <a16:creationId xmlns:a16="http://schemas.microsoft.com/office/drawing/2014/main" id="{C24F77A0-4B58-430E-BBDB-CE815732970B}"/>
              </a:ext>
            </a:extLst>
          </p:cNvPr>
          <p:cNvPicPr/>
          <p:nvPr/>
        </p:nvPicPr>
        <p:blipFill>
          <a:blip r:embed="rId16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15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6</a:t>
            </a:fld>
            <a:endParaRPr/>
          </a:p>
        </p:txBody>
      </p:sp>
      <p:pic>
        <p:nvPicPr>
          <p:cNvPr id="161" name="Content Placeholder 3" descr="Content Placeholder 3"/>
          <p:cNvPicPr>
            <a:picLocks noChangeAspect="1"/>
          </p:cNvPicPr>
          <p:nvPr/>
        </p:nvPicPr>
        <p:blipFill>
          <a:blip r:embed="rId6"/>
          <a:srcRect l="25707" t="24142" r="40542" b="34886"/>
          <a:stretch>
            <a:fillRect/>
          </a:stretch>
        </p:blipFill>
        <p:spPr>
          <a:xfrm>
            <a:off x="1139480" y="1831999"/>
            <a:ext cx="5317593" cy="3629465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Google Shape;53;p2"/>
          <p:cNvSpPr txBox="1"/>
          <p:nvPr/>
        </p:nvSpPr>
        <p:spPr>
          <a:xfrm>
            <a:off x="7299862" y="1284937"/>
            <a:ext cx="3257306" cy="4723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pPr algn="ctr">
              <a:lnSpc>
                <a:spcPct val="90000"/>
              </a:lnSpc>
              <a:defRPr sz="2800" b="1">
                <a:latin typeface="+mj-lt"/>
                <a:ea typeface="+mj-ea"/>
                <a:cs typeface="+mj-cs"/>
                <a:sym typeface="Calibri"/>
              </a:defRPr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PALM(S)</a:t>
            </a:r>
          </a:p>
          <a:p>
            <a:pPr>
              <a:lnSpc>
                <a:spcPct val="90000"/>
              </a:lnSpc>
              <a:buSzPct val="100000"/>
              <a:buFont typeface="Arial"/>
              <a:buChar char="•"/>
              <a:defRPr sz="2800">
                <a:latin typeface="+mj-lt"/>
                <a:ea typeface="+mj-ea"/>
                <a:cs typeface="+mj-cs"/>
                <a:sym typeface="Calibri"/>
              </a:defRPr>
            </a:pPr>
            <a:endParaRPr dirty="0"/>
          </a:p>
          <a:p>
            <a:pPr>
              <a:lnSpc>
                <a:spcPct val="90000"/>
              </a:lnSpc>
              <a:defRPr sz="2800">
                <a:latin typeface="+mj-lt"/>
                <a:ea typeface="+mj-ea"/>
                <a:cs typeface="+mj-cs"/>
                <a:sym typeface="Calibri"/>
              </a:defRPr>
            </a:pPr>
            <a:endParaRPr dirty="0"/>
          </a:p>
          <a:p>
            <a:pPr>
              <a:lnSpc>
                <a:spcPct val="90000"/>
              </a:lnSpc>
              <a:buSzPct val="100000"/>
              <a:buFont typeface="Arial"/>
              <a:buChar char="•"/>
              <a:defRPr sz="28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</a:t>
            </a:r>
            <a:r>
              <a:rPr b="0" dirty="0"/>
              <a:t>eople</a:t>
            </a:r>
          </a:p>
          <a:p>
            <a:pPr>
              <a:lnSpc>
                <a:spcPct val="90000"/>
              </a:lnSpc>
              <a:buSzPct val="100000"/>
              <a:buFont typeface="Arial"/>
              <a:buChar char="•"/>
              <a:defRPr sz="28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</a:t>
            </a:r>
            <a:r>
              <a:rPr b="0" dirty="0"/>
              <a:t>ction</a:t>
            </a:r>
          </a:p>
          <a:p>
            <a:pPr>
              <a:lnSpc>
                <a:spcPct val="90000"/>
              </a:lnSpc>
              <a:buSzPct val="100000"/>
              <a:buFont typeface="Arial"/>
              <a:buChar char="•"/>
              <a:defRPr sz="28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L</a:t>
            </a:r>
            <a:r>
              <a:rPr b="0" dirty="0"/>
              <a:t>ocation</a:t>
            </a:r>
          </a:p>
          <a:p>
            <a:pPr>
              <a:lnSpc>
                <a:spcPct val="90000"/>
              </a:lnSpc>
              <a:buSzPct val="100000"/>
              <a:buFont typeface="Arial"/>
              <a:buChar char="•"/>
              <a:defRPr sz="28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M</a:t>
            </a:r>
            <a:r>
              <a:rPr b="0" dirty="0"/>
              <a:t>ood</a:t>
            </a:r>
          </a:p>
          <a:p>
            <a:pPr>
              <a:lnSpc>
                <a:spcPct val="90000"/>
              </a:lnSpc>
              <a:buSzPct val="100000"/>
              <a:buFont typeface="Arial"/>
              <a:buChar char="•"/>
              <a:defRPr sz="28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S</a:t>
            </a:r>
            <a:r>
              <a:rPr b="0" dirty="0"/>
              <a:t>omething Special</a:t>
            </a:r>
          </a:p>
        </p:txBody>
      </p:sp>
      <p:pic>
        <p:nvPicPr>
          <p:cNvPr id="163" name="slide6_audio1" descr="slide6_audio1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96247" y="675337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slide6_audio2" descr="slide6_audio2"/>
          <p:cNvPicPr>
            <a:picLocks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97878" y="5156663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officeArt object">
            <a:extLst>
              <a:ext uri="{FF2B5EF4-FFF2-40B4-BE49-F238E27FC236}">
                <a16:creationId xmlns:a16="http://schemas.microsoft.com/office/drawing/2014/main" id="{6F76DC5F-4E14-4337-9F2B-9ED3875C7D57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00" fill="hold"/>
                                        <p:tgtEl>
                                          <p:spTgt spid="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8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7887" fill="hold"/>
                                        <p:tgtEl>
                                          <p:spTgt spid="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</p:cTn>
                <p:tgtEl>
                  <p:spTgt spid="16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</p:cTn>
                <p:tgtEl>
                  <p:spTgt spid="16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ítulo 2"/>
          <p:cNvSpPr txBox="1">
            <a:spLocks noGrp="1"/>
          </p:cNvSpPr>
          <p:nvPr>
            <p:ph type="title"/>
          </p:nvPr>
        </p:nvSpPr>
        <p:spPr>
          <a:xfrm>
            <a:off x="815864" y="562361"/>
            <a:ext cx="9050640" cy="498602"/>
          </a:xfrm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Task 1: Describing the picture</a:t>
            </a:r>
          </a:p>
        </p:txBody>
      </p:sp>
      <p:sp>
        <p:nvSpPr>
          <p:cNvPr id="167" name="Marcador de texto 1"/>
          <p:cNvSpPr txBox="1">
            <a:spLocks noGrp="1"/>
          </p:cNvSpPr>
          <p:nvPr>
            <p:ph type="body" idx="1"/>
          </p:nvPr>
        </p:nvSpPr>
        <p:spPr>
          <a:xfrm>
            <a:off x="609598" y="2008390"/>
            <a:ext cx="10972804" cy="5059045"/>
          </a:xfrm>
          <a:prstGeom prst="rect">
            <a:avLst/>
          </a:prstGeom>
        </p:spPr>
        <p:txBody>
          <a:bodyPr/>
          <a:lstStyle/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You need to use the document called </a:t>
            </a:r>
            <a:r>
              <a:rPr b="1" dirty="0">
                <a:solidFill>
                  <a:schemeClr val="accent2"/>
                </a:solidFill>
              </a:rPr>
              <a:t>Describing the picture</a:t>
            </a:r>
            <a:r>
              <a:rPr dirty="0"/>
              <a:t>.</a:t>
            </a:r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Use this help sheet to describe the pictures on the next slide.</a:t>
            </a:r>
          </a:p>
          <a:p>
            <a:pPr indent="0"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685800" indent="-457200">
              <a:buClr>
                <a:schemeClr val="accent2"/>
              </a:buClr>
              <a:buSzPts val="28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Write down what you would say and then say it. Why not record yourself?</a:t>
            </a:r>
          </a:p>
        </p:txBody>
      </p:sp>
      <p:sp>
        <p:nvSpPr>
          <p:cNvPr id="166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7</a:t>
            </a:fld>
            <a:endParaRPr/>
          </a:p>
        </p:txBody>
      </p:sp>
      <p:pic>
        <p:nvPicPr>
          <p:cNvPr id="169" name="slide7_audio" descr="slide7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56903" y="756161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973B08FA-C005-4707-972C-846C3973789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79" fill="hold"/>
                                        <p:tgtEl>
                                          <p:spTgt spid="1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16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8</a:t>
            </a:fld>
            <a:endParaRPr/>
          </a:p>
        </p:txBody>
      </p:sp>
      <p:pic>
        <p:nvPicPr>
          <p:cNvPr id="172" name="Content Placeholder 3" descr="Content Placeholder 3"/>
          <p:cNvPicPr>
            <a:picLocks noChangeAspect="1"/>
          </p:cNvPicPr>
          <p:nvPr/>
        </p:nvPicPr>
        <p:blipFill>
          <a:blip r:embed="rId4"/>
          <a:srcRect l="22802" t="24576" r="36930" b="10290"/>
          <a:stretch>
            <a:fillRect/>
          </a:stretch>
        </p:blipFill>
        <p:spPr>
          <a:xfrm>
            <a:off x="2140016" y="100012"/>
            <a:ext cx="7321118" cy="66579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slide8_audio" descr="slide8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0624" y="1543975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4E6AC46F-AC46-4594-925E-92332321EAB2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7" fill="hold"/>
                                        <p:tgtEl>
                                          <p:spTgt spid="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17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ítulo 2"/>
          <p:cNvSpPr txBox="1">
            <a:spLocks noGrp="1"/>
          </p:cNvSpPr>
          <p:nvPr>
            <p:ph type="title"/>
          </p:nvPr>
        </p:nvSpPr>
        <p:spPr>
          <a:xfrm>
            <a:off x="1085850" y="263954"/>
            <a:ext cx="9050640" cy="766863"/>
          </a:xfrm>
          <a:prstGeom prst="rect">
            <a:avLst/>
          </a:prstGeom>
        </p:spPr>
        <p:txBody>
          <a:bodyPr/>
          <a:lstStyle>
            <a:lvl1pPr defTabSz="896111">
              <a:defRPr sz="3500"/>
            </a:lvl1pPr>
          </a:lstStyle>
          <a:p>
            <a:r>
              <a:rPr b="1" dirty="0"/>
              <a:t>The other questions …</a:t>
            </a:r>
          </a:p>
        </p:txBody>
      </p:sp>
      <p:sp>
        <p:nvSpPr>
          <p:cNvPr id="175" name="Google Shape;18;p7"/>
          <p:cNvSpPr txBox="1">
            <a:spLocks noGrp="1"/>
          </p:cNvSpPr>
          <p:nvPr>
            <p:ph type="sldNum" sz="quarter" idx="2"/>
          </p:nvPr>
        </p:nvSpPr>
        <p:spPr>
          <a:xfrm>
            <a:off x="11929595" y="6506598"/>
            <a:ext cx="181793" cy="23922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9</a:t>
            </a:fld>
            <a:endParaRPr/>
          </a:p>
        </p:txBody>
      </p:sp>
      <p:pic>
        <p:nvPicPr>
          <p:cNvPr id="177" name="Content Placeholder 3" descr="Content Placeholder 3"/>
          <p:cNvPicPr>
            <a:picLocks noChangeAspect="1"/>
          </p:cNvPicPr>
          <p:nvPr/>
        </p:nvPicPr>
        <p:blipFill>
          <a:blip r:embed="rId4"/>
          <a:srcRect l="23347" t="17270" r="37999" b="10564"/>
          <a:stretch>
            <a:fillRect/>
          </a:stretch>
        </p:blipFill>
        <p:spPr>
          <a:xfrm>
            <a:off x="414337" y="885826"/>
            <a:ext cx="5539898" cy="581501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80" name="Rectangle: Rounded Corners 4"/>
          <p:cNvGrpSpPr/>
          <p:nvPr/>
        </p:nvGrpSpPr>
        <p:grpSpPr>
          <a:xfrm>
            <a:off x="6095993" y="1483998"/>
            <a:ext cx="4847126" cy="967072"/>
            <a:chOff x="-1" y="-1"/>
            <a:chExt cx="4847124" cy="967070"/>
          </a:xfrm>
        </p:grpSpPr>
        <p:sp>
          <p:nvSpPr>
            <p:cNvPr id="178" name="Rounded Rectangle"/>
            <p:cNvSpPr/>
            <p:nvPr/>
          </p:nvSpPr>
          <p:spPr>
            <a:xfrm>
              <a:off x="-2" y="-2"/>
              <a:ext cx="4847126" cy="967072"/>
            </a:xfrm>
            <a:prstGeom prst="roundRect">
              <a:avLst>
                <a:gd name="adj" fmla="val 16667"/>
              </a:avLst>
            </a:prstGeom>
            <a:solidFill>
              <a:srgbClr val="FFF2CC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79" name="2: Other facts about what can be seen in the picture."/>
            <p:cNvSpPr txBox="1"/>
            <p:nvPr/>
          </p:nvSpPr>
          <p:spPr>
            <a:xfrm>
              <a:off x="99277" y="174851"/>
              <a:ext cx="4648568" cy="617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2</a:t>
              </a:r>
              <a:r>
                <a:rPr b="0"/>
                <a:t>: Other facts about what can be seen in the picture.</a:t>
              </a:r>
            </a:p>
          </p:txBody>
        </p:sp>
      </p:grpSp>
      <p:grpSp>
        <p:nvGrpSpPr>
          <p:cNvPr id="183" name="Rectangle: Rounded Corners 5"/>
          <p:cNvGrpSpPr/>
          <p:nvPr/>
        </p:nvGrpSpPr>
        <p:grpSpPr>
          <a:xfrm>
            <a:off x="6095995" y="2688978"/>
            <a:ext cx="4847126" cy="967071"/>
            <a:chOff x="-1" y="-1"/>
            <a:chExt cx="4847124" cy="967070"/>
          </a:xfrm>
        </p:grpSpPr>
        <p:sp>
          <p:nvSpPr>
            <p:cNvPr id="181" name="Rounded Rectangle"/>
            <p:cNvSpPr/>
            <p:nvPr/>
          </p:nvSpPr>
          <p:spPr>
            <a:xfrm>
              <a:off x="-2" y="-2"/>
              <a:ext cx="4847126" cy="967072"/>
            </a:xfrm>
            <a:prstGeom prst="roundRect">
              <a:avLst>
                <a:gd name="adj" fmla="val 16667"/>
              </a:avLst>
            </a:prstGeom>
            <a:solidFill>
              <a:srgbClr val="FFF2CC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82" name="3: What happened before the picture (past tense) or what will happen after the events in the picture (future tense)."/>
            <p:cNvSpPr txBox="1"/>
            <p:nvPr/>
          </p:nvSpPr>
          <p:spPr>
            <a:xfrm>
              <a:off x="99277" y="41500"/>
              <a:ext cx="4648568" cy="8840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3</a:t>
              </a:r>
              <a:r>
                <a:rPr b="0"/>
                <a:t>: What happened before the picture (past tense) </a:t>
              </a:r>
              <a:r>
                <a:rPr b="0" u="sng"/>
                <a:t>or</a:t>
              </a:r>
              <a:r>
                <a:rPr b="0"/>
                <a:t> what will happen after the events in the picture (future tense).</a:t>
              </a:r>
            </a:p>
          </p:txBody>
        </p:sp>
      </p:grpSp>
      <p:grpSp>
        <p:nvGrpSpPr>
          <p:cNvPr id="186" name="Rectangle: Rounded Corners 6"/>
          <p:cNvGrpSpPr/>
          <p:nvPr/>
        </p:nvGrpSpPr>
        <p:grpSpPr>
          <a:xfrm>
            <a:off x="6095994" y="3923400"/>
            <a:ext cx="4847126" cy="967072"/>
            <a:chOff x="0" y="-1"/>
            <a:chExt cx="4847125" cy="967070"/>
          </a:xfrm>
        </p:grpSpPr>
        <p:sp>
          <p:nvSpPr>
            <p:cNvPr id="184" name="Rounded Rectangle"/>
            <p:cNvSpPr/>
            <p:nvPr/>
          </p:nvSpPr>
          <p:spPr>
            <a:xfrm>
              <a:off x="-1" y="-2"/>
              <a:ext cx="4847126" cy="967072"/>
            </a:xfrm>
            <a:prstGeom prst="roundRect">
              <a:avLst>
                <a:gd name="adj" fmla="val 16667"/>
              </a:avLst>
            </a:prstGeom>
            <a:solidFill>
              <a:srgbClr val="FFF2CC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85" name="4: Your opinion about the topic of the picture."/>
            <p:cNvSpPr txBox="1"/>
            <p:nvPr/>
          </p:nvSpPr>
          <p:spPr>
            <a:xfrm>
              <a:off x="99277" y="308201"/>
              <a:ext cx="4648570" cy="3506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4</a:t>
              </a:r>
              <a:r>
                <a:rPr b="0"/>
                <a:t>: Your opinion about the topic of the picture.</a:t>
              </a:r>
            </a:p>
          </p:txBody>
        </p:sp>
      </p:grpSp>
      <p:grpSp>
        <p:nvGrpSpPr>
          <p:cNvPr id="189" name="Rectangle: Rounded Corners 7"/>
          <p:cNvGrpSpPr/>
          <p:nvPr/>
        </p:nvGrpSpPr>
        <p:grpSpPr>
          <a:xfrm>
            <a:off x="6095994" y="5128378"/>
            <a:ext cx="4847126" cy="967072"/>
            <a:chOff x="0" y="-1"/>
            <a:chExt cx="4847125" cy="967070"/>
          </a:xfrm>
        </p:grpSpPr>
        <p:sp>
          <p:nvSpPr>
            <p:cNvPr id="187" name="Rounded Rectangle"/>
            <p:cNvSpPr/>
            <p:nvPr/>
          </p:nvSpPr>
          <p:spPr>
            <a:xfrm>
              <a:off x="-1" y="-2"/>
              <a:ext cx="4847126" cy="967072"/>
            </a:xfrm>
            <a:prstGeom prst="roundRect">
              <a:avLst>
                <a:gd name="adj" fmla="val 16667"/>
              </a:avLst>
            </a:prstGeom>
            <a:solidFill>
              <a:srgbClr val="FFF2CC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88" name="5: Your opinion about a broader question related to the topic of the picture."/>
            <p:cNvSpPr txBox="1"/>
            <p:nvPr/>
          </p:nvSpPr>
          <p:spPr>
            <a:xfrm>
              <a:off x="99277" y="174851"/>
              <a:ext cx="4648570" cy="617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 b="1">
                  <a:latin typeface="Arial"/>
                  <a:ea typeface="Arial"/>
                  <a:cs typeface="Arial"/>
                  <a:sym typeface="Arial"/>
                </a:defRPr>
              </a:pPr>
              <a:r>
                <a:t>5</a:t>
              </a:r>
              <a:r>
                <a:rPr b="0"/>
                <a:t>: Your opinion about a broader question related to the topic of the picture.</a:t>
              </a:r>
            </a:p>
          </p:txBody>
        </p:sp>
      </p:grpSp>
      <p:sp>
        <p:nvSpPr>
          <p:cNvPr id="190" name="Text"/>
          <p:cNvSpPr/>
          <p:nvPr/>
        </p:nvSpPr>
        <p:spPr>
          <a:xfrm>
            <a:off x="432222" y="938355"/>
            <a:ext cx="1388069" cy="43486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 sz="27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191" name="Topic E1 Special occasions…"/>
          <p:cNvSpPr txBox="1"/>
          <p:nvPr/>
        </p:nvSpPr>
        <p:spPr>
          <a:xfrm>
            <a:off x="419522" y="5011508"/>
            <a:ext cx="5249961" cy="157953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20000"/>
              </a:lnSpc>
              <a:defRPr sz="1200" b="1">
                <a:latin typeface="+mj-lt"/>
                <a:ea typeface="+mj-ea"/>
                <a:cs typeface="+mj-cs"/>
                <a:sym typeface="Calibri"/>
              </a:defRPr>
            </a:pPr>
            <a:r>
              <a:t>Topic E1 Special occasions</a:t>
            </a:r>
          </a:p>
          <a:p>
            <a:pPr>
              <a:lnSpc>
                <a:spcPct val="120000"/>
              </a:lnSpc>
              <a:defRPr sz="1200" b="1">
                <a:latin typeface="+mj-lt"/>
                <a:ea typeface="+mj-ea"/>
                <a:cs typeface="+mj-cs"/>
                <a:sym typeface="Calibri"/>
              </a:defRPr>
            </a:pPr>
            <a:r>
              <a:t>Example questions:</a:t>
            </a:r>
          </a:p>
          <a:p>
            <a:pPr marL="160420" indent="-160420">
              <a:lnSpc>
                <a:spcPct val="120000"/>
              </a:lnSpc>
              <a:buSzPct val="100000"/>
              <a:buAutoNum type="arabicPeriod"/>
              <a:defRPr sz="1200">
                <a:latin typeface="+mj-lt"/>
                <a:ea typeface="+mj-ea"/>
                <a:cs typeface="+mj-cs"/>
                <a:sym typeface="Calibri"/>
              </a:defRPr>
            </a:pPr>
            <a:r>
              <a:t>Fais-moi une description de cette photo, s’il te plait. </a:t>
            </a:r>
          </a:p>
          <a:p>
            <a:pPr>
              <a:lnSpc>
                <a:spcPct val="120000"/>
              </a:lnSpc>
              <a:defRPr sz="1200">
                <a:latin typeface="+mj-lt"/>
                <a:ea typeface="+mj-ea"/>
                <a:cs typeface="+mj-cs"/>
                <a:sym typeface="Calibri"/>
              </a:defRPr>
            </a:pPr>
            <a:r>
              <a:t>2. Qu’est-ce qu’il y a sur la table?</a:t>
            </a:r>
          </a:p>
          <a:p>
            <a:pPr>
              <a:lnSpc>
                <a:spcPct val="120000"/>
              </a:lnSpc>
              <a:defRPr sz="1200">
                <a:latin typeface="+mj-lt"/>
                <a:ea typeface="+mj-ea"/>
                <a:cs typeface="+mj-cs"/>
                <a:sym typeface="Calibri"/>
              </a:defRPr>
            </a:pPr>
            <a:r>
              <a:t>3. A ton avis, qu’est-ce que la famille va faire après le repas?</a:t>
            </a:r>
          </a:p>
          <a:p>
            <a:pPr>
              <a:lnSpc>
                <a:spcPct val="120000"/>
              </a:lnSpc>
              <a:defRPr sz="1200">
                <a:latin typeface="+mj-lt"/>
                <a:ea typeface="+mj-ea"/>
                <a:cs typeface="+mj-cs"/>
                <a:sym typeface="Calibri"/>
              </a:defRPr>
            </a:pPr>
            <a:r>
              <a:t>4. Pourquoi est-il important de faire des fêtes en famille?</a:t>
            </a:r>
          </a:p>
          <a:p>
            <a:pPr>
              <a:lnSpc>
                <a:spcPct val="120000"/>
              </a:lnSpc>
              <a:defRPr sz="1200">
                <a:latin typeface="+mj-lt"/>
                <a:ea typeface="+mj-ea"/>
                <a:cs typeface="+mj-cs"/>
                <a:sym typeface="Calibri"/>
              </a:defRPr>
            </a:pPr>
            <a:r>
              <a:t>5. Quelle est la fête de l’année que tu préfères, et pourquoi?</a:t>
            </a:r>
          </a:p>
        </p:txBody>
      </p:sp>
      <p:pic>
        <p:nvPicPr>
          <p:cNvPr id="192" name="slide9_audio" descr="slide9_audio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14690" y="138232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officeArt object">
            <a:extLst>
              <a:ext uri="{FF2B5EF4-FFF2-40B4-BE49-F238E27FC236}">
                <a16:creationId xmlns:a16="http://schemas.microsoft.com/office/drawing/2014/main" id="{5C471161-62E8-46EE-A996-BC4AB0851567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8" fill="hold"/>
                                        <p:tgtEl>
                                          <p:spTgt spid="1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19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Words>1816</Words>
  <Application>Microsoft Office PowerPoint</Application>
  <PresentationFormat>Widescreen</PresentationFormat>
  <Paragraphs>288</Paragraphs>
  <Slides>23</Slides>
  <Notes>2</Notes>
  <HiddenSlides>0</HiddenSlides>
  <MMClips>21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The Picture-based Task</vt:lpstr>
      <vt:lpstr>Objectives</vt:lpstr>
      <vt:lpstr>The Picture-based Task</vt:lpstr>
      <vt:lpstr>Examples of pictures and questions </vt:lpstr>
      <vt:lpstr>Task 1: Describing the picture</vt:lpstr>
      <vt:lpstr>PowerPoint Presentation</vt:lpstr>
      <vt:lpstr>Task 1: Describing the picture</vt:lpstr>
      <vt:lpstr>PowerPoint Presentation</vt:lpstr>
      <vt:lpstr>The other questions …</vt:lpstr>
      <vt:lpstr>Task 2: Answering questions about the picture </vt:lpstr>
      <vt:lpstr>Task 2: Answering questions about the picture</vt:lpstr>
      <vt:lpstr>Better vocabulary…</vt:lpstr>
      <vt:lpstr>Task 3: Adjectives</vt:lpstr>
      <vt:lpstr>PowerPoint Presentation</vt:lpstr>
      <vt:lpstr>Task 4: Giving opinions</vt:lpstr>
      <vt:lpstr>Task 4: Giving opinions</vt:lpstr>
      <vt:lpstr>Giving broader opinions</vt:lpstr>
      <vt:lpstr>Task 5: Describing a past event </vt:lpstr>
      <vt:lpstr>Talking about the past</vt:lpstr>
      <vt:lpstr>Task 6: Describing a future event</vt:lpstr>
      <vt:lpstr>Talking about the future</vt:lpstr>
      <vt:lpstr>Task 8: The whole task!</vt:lpstr>
      <vt:lpstr>Well done and  good luck!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Picture-based Task</dc:title>
  <cp:lastModifiedBy>Czajkowska, Marta</cp:lastModifiedBy>
  <cp:revision>26</cp:revision>
  <dcterms:modified xsi:type="dcterms:W3CDTF">2021-02-19T13:51:40Z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