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`" initials="`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6350" cap="flat">
              <a:solidFill>
                <a:schemeClr val="accent2"/>
              </a:solidFill>
              <a:prstDash val="solid"/>
              <a:miter lim="800000"/>
            </a:ln>
          </a:left>
          <a:right>
            <a:ln w="6350" cap="flat">
              <a:solidFill>
                <a:schemeClr val="accent2"/>
              </a:solidFill>
              <a:prstDash val="solid"/>
              <a:miter lim="800000"/>
            </a:ln>
          </a:right>
          <a:top>
            <a:ln w="6350" cap="flat">
              <a:solidFill>
                <a:schemeClr val="accent2"/>
              </a:solidFill>
              <a:prstDash val="solid"/>
              <a:miter lim="800000"/>
            </a:ln>
          </a:top>
          <a:bottom>
            <a:ln w="6350" cap="flat">
              <a:solidFill>
                <a:schemeClr val="accent2"/>
              </a:solidFill>
              <a:prstDash val="solid"/>
              <a:miter lim="800000"/>
            </a:ln>
          </a:bottom>
          <a:insideH>
            <a:ln w="6350" cap="flat">
              <a:solidFill>
                <a:schemeClr val="accent2"/>
              </a:solidFill>
              <a:prstDash val="solid"/>
              <a:miter lim="800000"/>
            </a:ln>
          </a:insideH>
          <a:insideV>
            <a:ln w="6350" cap="flat">
              <a:solidFill>
                <a:schemeClr val="accent2"/>
              </a:solidFill>
              <a:prstDash val="solid"/>
              <a:miter lim="800000"/>
            </a:ln>
          </a:insideV>
        </a:tcBdr>
        <a:fill>
          <a:solidFill>
            <a:schemeClr val="accent2">
              <a:alpha val="40000"/>
            </a:scheme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6350" cap="flat">
              <a:solidFill>
                <a:schemeClr val="accent2"/>
              </a:solidFill>
              <a:prstDash val="solid"/>
              <a:miter lim="800000"/>
            </a:ln>
          </a:left>
          <a:right>
            <a:ln w="12700" cap="flat">
              <a:solidFill>
                <a:schemeClr val="accent2"/>
              </a:solidFill>
              <a:prstDash val="solid"/>
              <a:miter lim="800000"/>
            </a:ln>
          </a:right>
          <a:top>
            <a:ln w="6350" cap="flat">
              <a:solidFill>
                <a:schemeClr val="accent2"/>
              </a:solidFill>
              <a:prstDash val="solid"/>
              <a:miter lim="800000"/>
            </a:ln>
          </a:top>
          <a:bottom>
            <a:ln w="6350" cap="flat">
              <a:solidFill>
                <a:schemeClr val="accent2"/>
              </a:solidFill>
              <a:prstDash val="solid"/>
              <a:miter lim="800000"/>
            </a:ln>
          </a:bottom>
          <a:insideH>
            <a:ln w="6350" cap="flat">
              <a:solidFill>
                <a:schemeClr val="accent2"/>
              </a:solidFill>
              <a:prstDash val="solid"/>
              <a:miter lim="800000"/>
            </a:ln>
          </a:insideH>
          <a:insideV>
            <a:ln w="6350" cap="flat">
              <a:solidFill>
                <a:schemeClr val="accent2"/>
              </a:solidFill>
              <a:prstDash val="solid"/>
              <a:miter lim="800000"/>
            </a:ln>
          </a:insideV>
        </a:tcBdr>
        <a:fill>
          <a:solidFill>
            <a:schemeClr val="accent2">
              <a:alpha val="40000"/>
            </a:scheme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2"/>
              </a:solidFill>
              <a:prstDash val="solid"/>
              <a:miter lim="800000"/>
            </a:ln>
          </a:top>
          <a:bottom>
            <a:ln w="12700" cap="flat">
              <a:solidFill>
                <a:schemeClr val="accent2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2"/>
              </a:solidFill>
              <a:prstDash val="solid"/>
              <a:miter lim="800000"/>
            </a:ln>
          </a:top>
          <a:bottom>
            <a:ln w="12700" cap="flat">
              <a:solidFill>
                <a:srgbClr val="FFFFFF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2136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27F15-AE96-4D79-9F1D-075DA75D40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F5D8B3-8754-4A7A-AD1D-E69CB86B4B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3C6F5-E609-4BC4-9F5E-D60C0E781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34FE1-3836-4A5D-89F9-16ACD60A9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F3CDF-E4F4-405F-947C-874FE2925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32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39CAD-6622-4CED-8637-B495497C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1F923-350F-489D-AC3A-380DFB19F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3EF7E-68AE-4FBD-A9E9-9A1685A0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B15F7-BB8F-4B06-B8CA-D3E55942A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C1184-6ACB-4553-8470-B3AAF912C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48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43D224-0BCD-4270-8FE8-7410BB6F6B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8B38AA-718A-4429-B925-5860655190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37290-F94B-4589-897A-DC682954E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429D-8BB1-4697-A58A-470061014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F9331-1458-443A-B3EA-93F7CB441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75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81" y="6232199"/>
            <a:ext cx="258620" cy="24830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703914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Text"/>
          <p:cNvSpPr txBox="1">
            <a:spLocks noGrp="1"/>
          </p:cNvSpPr>
          <p:nvPr>
            <p:ph type="title"/>
          </p:nvPr>
        </p:nvSpPr>
        <p:spPr>
          <a:xfrm>
            <a:off x="1076325" y="263956"/>
            <a:ext cx="9060168" cy="498602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xfrm>
            <a:off x="719998" y="1439999"/>
            <a:ext cx="10972804" cy="4525965"/>
          </a:xfrm>
          <a:prstGeom prst="rect">
            <a:avLst/>
          </a:prstGeom>
        </p:spPr>
        <p:txBody>
          <a:bodyPr lIns="0" tIns="0" rIns="0" bIns="0"/>
          <a:lstStyle>
            <a:lvl1pPr marL="457200" indent="-406400">
              <a:spcBef>
                <a:spcPts val="500"/>
              </a:spcBef>
              <a:buClr>
                <a:schemeClr val="accent2"/>
              </a:buClr>
              <a:buSzPts val="2800"/>
            </a:lvl1pPr>
            <a:lvl2pPr marL="977900" indent="-444500">
              <a:spcBef>
                <a:spcPts val="500"/>
              </a:spcBef>
              <a:buClr>
                <a:schemeClr val="accent2"/>
              </a:buClr>
              <a:buSzPts val="2800"/>
            </a:lvl2pPr>
            <a:lvl3pPr marL="1508760" indent="-480060">
              <a:spcBef>
                <a:spcPts val="500"/>
              </a:spcBef>
              <a:buClr>
                <a:schemeClr val="accent2"/>
              </a:buClr>
              <a:buSzPts val="2800"/>
            </a:lvl3pPr>
            <a:lvl4pPr marL="2019300" indent="-533400">
              <a:spcBef>
                <a:spcPts val="500"/>
              </a:spcBef>
              <a:buClr>
                <a:schemeClr val="accent2"/>
              </a:buClr>
              <a:buSzPts val="2800"/>
              <a:buChar char="–"/>
            </a:lvl4pPr>
            <a:lvl5pPr marL="2476500" indent="-533400">
              <a:spcBef>
                <a:spcPts val="500"/>
              </a:spcBef>
              <a:buClr>
                <a:schemeClr val="accent2"/>
              </a:buClr>
              <a:buSzPts val="2800"/>
              <a:buChar char="»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51904" y="6506598"/>
            <a:ext cx="259488" cy="239228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076583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65632-FA8D-44A8-80E8-4ECA0466D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7C90A-515F-483D-90C3-C5D68C616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1EE18-800B-475D-8FD4-28C5A0BA0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D0A89-3685-4C23-A2BD-E844EAEC5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7EA20-6FAF-473D-850C-A35DA6C4B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950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CDB71-46D0-4346-B784-40640419E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80FD2A-A6FC-4BE5-8D38-EB95144D3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3781E-D7AF-4273-A1A1-BA40C57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BC641-5A99-4FEC-9C0B-F40056BE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79D81-CDC7-4230-8CC7-A4E692856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961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71B88-0370-4464-99B7-2C9B7116B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C6CEE-A01F-46A3-88C2-F07051CB0A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A3100-2FBB-4886-B6F9-3706970F5E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75F66-7C03-456C-8FE7-DE16F56A9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00D5C3-4FBF-4923-AC04-32E992559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F3E7AE-68B9-470F-B3B6-8C789E8A9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987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BDA3C-9120-4178-8126-A786FDB4F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27B01-EA50-4043-B7BD-549FFF74C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6F05-B728-4E7C-BE9A-6237D59FB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96E9-2D24-424B-B3E4-6D4AD7C3C2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FA1E5B-F710-43FA-8C84-1B71DC5E11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5E3CA3-5D81-4F20-8B7D-D9A1577ED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33D79C-7365-4477-8887-3C4C5F3C8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BB3A1F-A7C3-4E41-A8EE-CB3F79979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89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14617-0E29-43BA-8D39-7B0D08A2E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A910D-2A2B-4354-B1F6-0450B3558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916470-D28B-4261-8C23-87C840D8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3A736-073D-4A07-AEA8-FC49F4D8E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65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1E091-BF3C-4E2B-AC9A-83FDA6C74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BEF5C8-9FAE-42F7-8BF9-5FF76941C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2799F4-80F8-4B36-8148-5C888C98D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76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C9980-5B05-4355-B303-F85ABCAF3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28D1-DF2D-4F2A-A023-1A61330AB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84C0F8-6D7C-4215-A8E5-414DF7BB7B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12A85D-B4C4-4AF6-AE7A-F52FEACA5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CD905-8AA6-49AF-9D89-C9F037655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9FF92-80DD-4573-B3CD-D75A231FC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888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5020-EEE3-43B0-8939-CB331D639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8A7A5B-2557-430D-BAC2-BF46A327B3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3D486-8668-4891-B1EF-7E945D88A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099BCD-0670-4E90-8F2C-4528BE8BB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083376-9A98-4B91-982B-43AB997C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B9C397-020D-44F4-8A60-9714CF4BA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73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C1DCF8-DB32-4A4A-8A46-EE3150C7F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3CC89-21D8-4B3E-8327-7774D1684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6AF53-03DE-4C2F-80F7-DDEC2C5D85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53D10-1A54-4A85-94CA-86863B14ACD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D04BBD-944A-4739-92B3-437F9BA39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44503-CD66-4A30-B783-8A025F3AD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84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87B5C15-D177-4844-83BE-302167B62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2192000" cy="6998607"/>
          </a:xfrm>
          <a:prstGeom prst="rect">
            <a:avLst/>
          </a:prstGeom>
          <a:solidFill>
            <a:srgbClr val="F1ED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13" name="Title 1"/>
          <p:cNvSpPr txBox="1">
            <a:spLocks noGrp="1"/>
          </p:cNvSpPr>
          <p:nvPr>
            <p:ph type="title" idx="4294967295"/>
          </p:nvPr>
        </p:nvSpPr>
        <p:spPr>
          <a:xfrm>
            <a:off x="974361" y="389744"/>
            <a:ext cx="9144000" cy="238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4583"/>
              </a:lnSpc>
              <a:defRPr sz="48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Vocabulary practice</a:t>
            </a:r>
          </a:p>
        </p:txBody>
      </p:sp>
      <p:sp>
        <p:nvSpPr>
          <p:cNvPr id="114" name="Subtitle 2"/>
          <p:cNvSpPr txBox="1">
            <a:spLocks noGrp="1"/>
          </p:cNvSpPr>
          <p:nvPr>
            <p:ph type="body" sz="quarter" idx="4294967295"/>
          </p:nvPr>
        </p:nvSpPr>
        <p:spPr>
          <a:xfrm>
            <a:off x="974361" y="2975872"/>
            <a:ext cx="5473700" cy="1655763"/>
          </a:xfrm>
          <a:prstGeom prst="rect">
            <a:avLst/>
          </a:prstGeom>
        </p:spPr>
        <p:txBody>
          <a:bodyPr/>
          <a:lstStyle/>
          <a:p>
            <a:pPr marL="212597" indent="-212597" defTabSz="850391">
              <a:lnSpc>
                <a:spcPct val="72000"/>
              </a:lnSpc>
              <a:spcBef>
                <a:spcPts val="900"/>
              </a:spcBef>
              <a:defRPr sz="1900"/>
            </a:pPr>
            <a:endParaRPr dirty="0"/>
          </a:p>
          <a:p>
            <a:pPr marL="0" indent="0" defTabSz="850391">
              <a:lnSpc>
                <a:spcPct val="72000"/>
              </a:lnSpc>
              <a:spcBef>
                <a:spcPts val="900"/>
              </a:spcBef>
              <a:buNone/>
              <a:defRPr sz="2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500" b="1" dirty="0">
                <a:solidFill>
                  <a:schemeClr val="accent2"/>
                </a:solidFill>
                <a:latin typeface="Arial"/>
                <a:cs typeface="Arial"/>
              </a:rPr>
              <a:t>Part 1 : Generic vocabulary</a:t>
            </a:r>
          </a:p>
          <a:p>
            <a:pPr marL="0" indent="0" defTabSz="850391">
              <a:lnSpc>
                <a:spcPct val="72000"/>
              </a:lnSpc>
              <a:spcBef>
                <a:spcPts val="900"/>
              </a:spcBef>
              <a:buSzTx/>
              <a:buNone/>
              <a:defRPr sz="33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3300" dirty="0"/>
          </a:p>
          <a:p>
            <a:pPr marL="0" indent="0" defTabSz="850391">
              <a:lnSpc>
                <a:spcPct val="72000"/>
              </a:lnSpc>
              <a:spcBef>
                <a:spcPts val="900"/>
              </a:spcBef>
              <a:buSzTx/>
              <a:buNone/>
              <a:defRPr sz="2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Part 2 : Topics A - 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9FC5D1-4D73-485C-A967-0663E16F7B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230" y="1041400"/>
            <a:ext cx="4422157" cy="5957206"/>
          </a:xfrm>
          <a:prstGeom prst="rect">
            <a:avLst/>
          </a:prstGeom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AE82928B-8574-4C07-ADA0-16706AD2B68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5 (20 minutes):</a:t>
            </a:r>
            <a:br/>
            <a:r>
              <a:t>Word Families</a:t>
            </a:r>
          </a:p>
        </p:txBody>
      </p:sp>
      <p:sp>
        <p:nvSpPr>
          <p:cNvPr id="15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719999" y="1842048"/>
            <a:ext cx="10972801" cy="4876807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This is a good way to expand your vocabulary.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Pick words from the list you have made.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you think of other words of the same family? For some words, it might not be possible to find a word for each column.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Here is an example in English</a:t>
            </a:r>
            <a:r>
              <a:rPr lang="en-GB" dirty="0"/>
              <a:t>:</a:t>
            </a:r>
            <a:endParaRPr dirty="0"/>
          </a:p>
        </p:txBody>
      </p:sp>
      <p:sp>
        <p:nvSpPr>
          <p:cNvPr id="151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graphicFrame>
        <p:nvGraphicFramePr>
          <p:cNvPr id="154" name="Table 4"/>
          <p:cNvGraphicFramePr/>
          <p:nvPr>
            <p:extLst>
              <p:ext uri="{D42A27DB-BD31-4B8C-83A1-F6EECF244321}">
                <p14:modId xmlns:p14="http://schemas.microsoft.com/office/powerpoint/2010/main" val="2865895464"/>
              </p:ext>
            </p:extLst>
          </p:nvPr>
        </p:nvGraphicFramePr>
        <p:xfrm>
          <a:off x="1302396" y="4280451"/>
          <a:ext cx="9587208" cy="1868556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958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5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5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5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7078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/>
                    </a:p>
                  </a:txBody>
                  <a:tcPr marL="45720" marR="45720" anchor="ctr" horzOverflow="overflow">
                    <a:lnL w="6350">
                      <a:solidFill>
                        <a:schemeClr val="accent2"/>
                      </a:solidFill>
                      <a:miter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noun</a:t>
                      </a: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verb</a:t>
                      </a: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adjective</a:t>
                      </a: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t>Synonym</a:t>
                      </a:r>
                    </a:p>
                    <a:p>
                      <a:pPr algn="ctr">
                        <a:defRPr sz="1800"/>
                      </a:pPr>
                      <a:r>
                        <a:t>(similar meaning)</a:t>
                      </a: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t>Antonym</a:t>
                      </a:r>
                    </a:p>
                    <a:p>
                      <a:pPr algn="ctr">
                        <a:defRPr sz="1800"/>
                      </a:pPr>
                      <a:r>
                        <a:t>(opposite meaning)</a:t>
                      </a:r>
                    </a:p>
                  </a:txBody>
                  <a:tcPr marL="45720" marR="45720" anchor="ctr" horzOverflow="overflow">
                    <a:lnR w="6350">
                      <a:solidFill>
                        <a:schemeClr val="accent2"/>
                      </a:solidFill>
                      <a:miter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07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/>
                        <a:t>TL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07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/>
                        <a:t>English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tiredness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To tire out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tired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exhausted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dirty="0"/>
                        <a:t>energetic</a:t>
                      </a:r>
                    </a:p>
                  </a:txBody>
                  <a:tcPr marL="45720" marR="45720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4E0F95A0-5076-4A7D-8F90-4C17690934D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6 (20 minutes):</a:t>
            </a:r>
            <a:br/>
            <a:r>
              <a:t>Verbs</a:t>
            </a:r>
          </a:p>
        </p:txBody>
      </p:sp>
      <p:sp>
        <p:nvSpPr>
          <p:cNvPr id="15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719999" y="1999961"/>
            <a:ext cx="10972801" cy="3966005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you change your verbs into different tenses in the</a:t>
            </a:r>
            <a:r>
              <a:rPr lang="en-GB" dirty="0"/>
              <a:t> I</a:t>
            </a:r>
            <a:r>
              <a:rPr dirty="0"/>
              <a:t> form?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you add a negative?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you use another person?</a:t>
            </a:r>
          </a:p>
        </p:txBody>
      </p:sp>
      <p:sp>
        <p:nvSpPr>
          <p:cNvPr id="156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62271" y="6506598"/>
            <a:ext cx="249119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grpSp>
        <p:nvGrpSpPr>
          <p:cNvPr id="161" name="Rectangle: Rounded Corners 3"/>
          <p:cNvGrpSpPr/>
          <p:nvPr/>
        </p:nvGrpSpPr>
        <p:grpSpPr>
          <a:xfrm>
            <a:off x="5412438" y="4533683"/>
            <a:ext cx="1391485" cy="781887"/>
            <a:chOff x="0" y="-1"/>
            <a:chExt cx="1391484" cy="781886"/>
          </a:xfrm>
        </p:grpSpPr>
        <p:sp>
          <p:nvSpPr>
            <p:cNvPr id="159" name="Rounded Rectangle"/>
            <p:cNvSpPr/>
            <p:nvPr/>
          </p:nvSpPr>
          <p:spPr>
            <a:xfrm>
              <a:off x="-1" y="-2"/>
              <a:ext cx="1391485" cy="781888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F7BCA3"/>
                </a:gs>
                <a:gs pos="50000">
                  <a:srgbClr val="F5B093"/>
                </a:gs>
                <a:gs pos="100000">
                  <a:srgbClr val="F8A47F"/>
                </a:gs>
              </a:gsLst>
              <a:lin ang="5400000" scaled="0"/>
            </a:gradFill>
            <a:ln w="635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0" name="Verb"/>
            <p:cNvSpPr txBox="1"/>
            <p:nvPr/>
          </p:nvSpPr>
          <p:spPr>
            <a:xfrm>
              <a:off x="87063" y="215609"/>
              <a:ext cx="1217357" cy="35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Verb</a:t>
              </a:r>
            </a:p>
          </p:txBody>
        </p:sp>
      </p:grpSp>
      <p:grpSp>
        <p:nvGrpSpPr>
          <p:cNvPr id="164" name="Rectangle: Rounded Corners 4"/>
          <p:cNvGrpSpPr/>
          <p:nvPr/>
        </p:nvGrpSpPr>
        <p:grpSpPr>
          <a:xfrm>
            <a:off x="4059545" y="3846151"/>
            <a:ext cx="1391485" cy="781887"/>
            <a:chOff x="0" y="-1"/>
            <a:chExt cx="1391484" cy="781886"/>
          </a:xfrm>
        </p:grpSpPr>
        <p:sp>
          <p:nvSpPr>
            <p:cNvPr id="162" name="Rounded Rectangle"/>
            <p:cNvSpPr/>
            <p:nvPr/>
          </p:nvSpPr>
          <p:spPr>
            <a:xfrm>
              <a:off x="-1" y="-2"/>
              <a:ext cx="1391485" cy="7818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3" name="Tenses"/>
            <p:cNvSpPr txBox="1"/>
            <p:nvPr/>
          </p:nvSpPr>
          <p:spPr>
            <a:xfrm>
              <a:off x="90238" y="215609"/>
              <a:ext cx="1211007" cy="35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Tenses</a:t>
              </a:r>
            </a:p>
          </p:txBody>
        </p:sp>
      </p:grpSp>
      <p:grpSp>
        <p:nvGrpSpPr>
          <p:cNvPr id="167" name="Rectangle: Rounded Corners 5"/>
          <p:cNvGrpSpPr/>
          <p:nvPr/>
        </p:nvGrpSpPr>
        <p:grpSpPr>
          <a:xfrm>
            <a:off x="6803916" y="3832832"/>
            <a:ext cx="1391485" cy="781887"/>
            <a:chOff x="-1" y="-1"/>
            <a:chExt cx="1391484" cy="781886"/>
          </a:xfrm>
        </p:grpSpPr>
        <p:sp>
          <p:nvSpPr>
            <p:cNvPr id="165" name="Rounded Rectangle"/>
            <p:cNvSpPr/>
            <p:nvPr/>
          </p:nvSpPr>
          <p:spPr>
            <a:xfrm>
              <a:off x="-2" y="-2"/>
              <a:ext cx="1391486" cy="7818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6" name="I form"/>
            <p:cNvSpPr txBox="1"/>
            <p:nvPr/>
          </p:nvSpPr>
          <p:spPr>
            <a:xfrm>
              <a:off x="90238" y="215609"/>
              <a:ext cx="1211006" cy="35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b="1" i="1">
                  <a:latin typeface="Arial"/>
                  <a:ea typeface="Arial"/>
                  <a:cs typeface="Arial"/>
                  <a:sym typeface="Arial"/>
                </a:defRPr>
              </a:pPr>
              <a:r>
                <a:t>I</a:t>
              </a:r>
              <a:r>
                <a:rPr i="0"/>
                <a:t> form</a:t>
              </a:r>
            </a:p>
          </p:txBody>
        </p:sp>
      </p:grpSp>
      <p:grpSp>
        <p:nvGrpSpPr>
          <p:cNvPr id="170" name="Rectangle: Rounded Corners 6"/>
          <p:cNvGrpSpPr/>
          <p:nvPr/>
        </p:nvGrpSpPr>
        <p:grpSpPr>
          <a:xfrm>
            <a:off x="6803916" y="5169788"/>
            <a:ext cx="1391485" cy="781887"/>
            <a:chOff x="-1" y="-1"/>
            <a:chExt cx="1391484" cy="781886"/>
          </a:xfrm>
        </p:grpSpPr>
        <p:sp>
          <p:nvSpPr>
            <p:cNvPr id="168" name="Rounded Rectangle"/>
            <p:cNvSpPr/>
            <p:nvPr/>
          </p:nvSpPr>
          <p:spPr>
            <a:xfrm>
              <a:off x="-2" y="-2"/>
              <a:ext cx="1391486" cy="7818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9" name="Negatives"/>
            <p:cNvSpPr txBox="1"/>
            <p:nvPr/>
          </p:nvSpPr>
          <p:spPr>
            <a:xfrm>
              <a:off x="90238" y="215609"/>
              <a:ext cx="1211006" cy="35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Negatives</a:t>
              </a:r>
            </a:p>
          </p:txBody>
        </p:sp>
      </p:grpSp>
      <p:grpSp>
        <p:nvGrpSpPr>
          <p:cNvPr id="173" name="Rectangle: Rounded Corners 7"/>
          <p:cNvGrpSpPr/>
          <p:nvPr/>
        </p:nvGrpSpPr>
        <p:grpSpPr>
          <a:xfrm>
            <a:off x="4090528" y="5221212"/>
            <a:ext cx="1391485" cy="781887"/>
            <a:chOff x="0" y="-1"/>
            <a:chExt cx="1391484" cy="781886"/>
          </a:xfrm>
        </p:grpSpPr>
        <p:sp>
          <p:nvSpPr>
            <p:cNvPr id="171" name="Rounded Rectangle"/>
            <p:cNvSpPr/>
            <p:nvPr/>
          </p:nvSpPr>
          <p:spPr>
            <a:xfrm>
              <a:off x="-1" y="-2"/>
              <a:ext cx="1391485" cy="7818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72" name="Other persons"/>
            <p:cNvSpPr txBox="1"/>
            <p:nvPr/>
          </p:nvSpPr>
          <p:spPr>
            <a:xfrm>
              <a:off x="90238" y="82259"/>
              <a:ext cx="1211007" cy="617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Other persons</a:t>
              </a:r>
            </a:p>
          </p:txBody>
        </p:sp>
      </p:grpSp>
      <p:grpSp>
        <p:nvGrpSpPr>
          <p:cNvPr id="176" name="Flowchart: Connector 9"/>
          <p:cNvGrpSpPr/>
          <p:nvPr/>
        </p:nvGrpSpPr>
        <p:grpSpPr>
          <a:xfrm>
            <a:off x="2849214" y="5482043"/>
            <a:ext cx="1241320" cy="1021327"/>
            <a:chOff x="0" y="-1"/>
            <a:chExt cx="1241319" cy="1021326"/>
          </a:xfrm>
        </p:grpSpPr>
        <p:sp>
          <p:nvSpPr>
            <p:cNvPr id="174" name="Oval"/>
            <p:cNvSpPr/>
            <p:nvPr/>
          </p:nvSpPr>
          <p:spPr>
            <a:xfrm>
              <a:off x="-1" y="-2"/>
              <a:ext cx="1241320" cy="1021327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5" name="he, she, we…"/>
            <p:cNvSpPr txBox="1"/>
            <p:nvPr/>
          </p:nvSpPr>
          <p:spPr>
            <a:xfrm>
              <a:off x="233856" y="52016"/>
              <a:ext cx="773606" cy="917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he, she, we…</a:t>
              </a:r>
            </a:p>
          </p:txBody>
        </p:sp>
      </p:grpSp>
      <p:grpSp>
        <p:nvGrpSpPr>
          <p:cNvPr id="179" name="Flowchart: Connector 10"/>
          <p:cNvGrpSpPr/>
          <p:nvPr/>
        </p:nvGrpSpPr>
        <p:grpSpPr>
          <a:xfrm>
            <a:off x="2688043" y="3512364"/>
            <a:ext cx="1391485" cy="1021327"/>
            <a:chOff x="-1" y="-1"/>
            <a:chExt cx="1391484" cy="1021326"/>
          </a:xfrm>
        </p:grpSpPr>
        <p:sp>
          <p:nvSpPr>
            <p:cNvPr id="177" name="Oval"/>
            <p:cNvSpPr/>
            <p:nvPr/>
          </p:nvSpPr>
          <p:spPr>
            <a:xfrm>
              <a:off x="-2" y="-2"/>
              <a:ext cx="1391485" cy="1021327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" name="Present…"/>
            <p:cNvSpPr txBox="1"/>
            <p:nvPr/>
          </p:nvSpPr>
          <p:spPr>
            <a:xfrm>
              <a:off x="255848" y="52016"/>
              <a:ext cx="879787" cy="917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Present</a:t>
              </a:r>
            </a:p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Past</a:t>
              </a:r>
            </a:p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Future…</a:t>
              </a:r>
            </a:p>
          </p:txBody>
        </p:sp>
      </p:grpSp>
      <p:grpSp>
        <p:nvGrpSpPr>
          <p:cNvPr id="182" name="Flowchart: Connector 11"/>
          <p:cNvGrpSpPr/>
          <p:nvPr/>
        </p:nvGrpSpPr>
        <p:grpSpPr>
          <a:xfrm>
            <a:off x="8156798" y="5346974"/>
            <a:ext cx="1391489" cy="1209384"/>
            <a:chOff x="-1" y="0"/>
            <a:chExt cx="1391488" cy="1209383"/>
          </a:xfrm>
        </p:grpSpPr>
        <p:sp>
          <p:nvSpPr>
            <p:cNvPr id="180" name="Oval"/>
            <p:cNvSpPr/>
            <p:nvPr/>
          </p:nvSpPr>
          <p:spPr>
            <a:xfrm>
              <a:off x="-2" y="94034"/>
              <a:ext cx="1391489" cy="1021325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1" name="not…"/>
            <p:cNvSpPr txBox="1"/>
            <p:nvPr/>
          </p:nvSpPr>
          <p:spPr>
            <a:xfrm>
              <a:off x="255848" y="0"/>
              <a:ext cx="879788" cy="1209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not</a:t>
              </a:r>
            </a:p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never</a:t>
              </a:r>
            </a:p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r>
                <a:t>nothing…</a:t>
              </a:r>
            </a:p>
          </p:txBody>
        </p:sp>
      </p:grpSp>
      <p:pic>
        <p:nvPicPr>
          <p:cNvPr id="29" name="officeArt object">
            <a:extLst>
              <a:ext uri="{FF2B5EF4-FFF2-40B4-BE49-F238E27FC236}">
                <a16:creationId xmlns:a16="http://schemas.microsoft.com/office/drawing/2014/main" id="{9114E064-31C9-4339-B97A-6423DF6DAB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le 3"/>
          <p:cNvSpPr txBox="1">
            <a:spLocks noGrp="1"/>
          </p:cNvSpPr>
          <p:nvPr>
            <p:ph type="title"/>
          </p:nvPr>
        </p:nvSpPr>
        <p:spPr>
          <a:xfrm>
            <a:off x="1341369" y="393437"/>
            <a:ext cx="9060165" cy="498602"/>
          </a:xfrm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Repeat the tasks for another list of words</a:t>
            </a:r>
          </a:p>
        </p:txBody>
      </p:sp>
      <p:sp>
        <p:nvSpPr>
          <p:cNvPr id="186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Once you have worked on a list of words</a:t>
            </a:r>
            <a:r>
              <a:rPr lang="en-GB" dirty="0"/>
              <a:t>,</a:t>
            </a:r>
            <a:r>
              <a:rPr dirty="0"/>
              <a:t> you can now look at another list and do some or all the activities suggested on the previous slides.</a:t>
            </a: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Try to spend 20 minutes per task</a:t>
            </a:r>
            <a:r>
              <a:rPr lang="en-GB" dirty="0"/>
              <a:t>.</a:t>
            </a:r>
            <a:endParaRPr dirty="0"/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Once you have made 3 lists, your next task will be to go over the lists you have made before and test yourself. This is a good way to ensure you retain the vocabulary. </a:t>
            </a:r>
          </a:p>
        </p:txBody>
      </p:sp>
      <p:sp>
        <p:nvSpPr>
          <p:cNvPr id="184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B3AB98ED-8E05-4BED-A0F3-C9ACC3A6A88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ontent Placeholder 2"/>
          <p:cNvSpPr txBox="1">
            <a:spLocks noGrp="1"/>
          </p:cNvSpPr>
          <p:nvPr>
            <p:ph type="body" sz="half" idx="4294967295"/>
          </p:nvPr>
        </p:nvSpPr>
        <p:spPr>
          <a:xfrm>
            <a:off x="0" y="0"/>
            <a:ext cx="5605463" cy="435133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endParaRPr dirty="0"/>
          </a:p>
          <a:p>
            <a:pPr marL="0" indent="0" algn="ctr">
              <a:buSzTx/>
              <a:buNone/>
              <a:defRPr sz="48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Part 2 :</a:t>
            </a:r>
          </a:p>
          <a:p>
            <a:pPr marL="0" indent="0" algn="ctr">
              <a:buSzTx/>
              <a:buNone/>
              <a:defRPr sz="48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Topics A - E</a:t>
            </a:r>
          </a:p>
        </p:txBody>
      </p:sp>
      <p:pic>
        <p:nvPicPr>
          <p:cNvPr id="3" name="officeArt object">
            <a:extLst>
              <a:ext uri="{FF2B5EF4-FFF2-40B4-BE49-F238E27FC236}">
                <a16:creationId xmlns:a16="http://schemas.microsoft.com/office/drawing/2014/main" id="{7107A5BF-E367-414C-9B8D-771D6AD1FAF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Themes</a:t>
            </a:r>
          </a:p>
        </p:txBody>
      </p:sp>
      <p:sp>
        <p:nvSpPr>
          <p:cNvPr id="19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719996" y="1440000"/>
            <a:ext cx="5088744" cy="4525963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This section will help you revise and practise your topics.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For this activity you need to use the vocabulary list for your TL*.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Go to Section 2 to see a list of topics.</a:t>
            </a:r>
          </a:p>
        </p:txBody>
      </p:sp>
      <p:sp>
        <p:nvSpPr>
          <p:cNvPr id="190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193" name="Picture 3" descr="Picture 3"/>
          <p:cNvPicPr>
            <a:picLocks noChangeAspect="1"/>
          </p:cNvPicPr>
          <p:nvPr/>
        </p:nvPicPr>
        <p:blipFill>
          <a:blip r:embed="rId2"/>
          <a:srcRect t="24641" r="38038" b="7467"/>
          <a:stretch>
            <a:fillRect/>
          </a:stretch>
        </p:blipFill>
        <p:spPr>
          <a:xfrm>
            <a:off x="15435161" y="4268649"/>
            <a:ext cx="5485642" cy="3379417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Arrow: Right 4"/>
          <p:cNvSpPr/>
          <p:nvPr/>
        </p:nvSpPr>
        <p:spPr>
          <a:xfrm>
            <a:off x="3005677" y="4215927"/>
            <a:ext cx="795327" cy="37489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rgbClr val="32538F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5" name="TextBox 5"/>
          <p:cNvSpPr txBox="1"/>
          <p:nvPr/>
        </p:nvSpPr>
        <p:spPr>
          <a:xfrm>
            <a:off x="1005842" y="4975971"/>
            <a:ext cx="10466162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*French, German and Spanish vocabulary lists have been included in this pack. If you are teaching/studying any other language, you will be able to find your vocabulary list on the Pearson</a:t>
            </a:r>
            <a:r>
              <a:rPr lang="en-GB" dirty="0"/>
              <a:t> Qualifications</a:t>
            </a:r>
            <a:r>
              <a:rPr dirty="0"/>
              <a:t> webpage for your language</a:t>
            </a:r>
            <a:r>
              <a:rPr lang="en-GB" dirty="0"/>
              <a:t> -</a:t>
            </a:r>
            <a:r>
              <a:rPr dirty="0"/>
              <a:t> as per slide 4.</a:t>
            </a:r>
          </a:p>
        </p:txBody>
      </p:sp>
      <p:pic>
        <p:nvPicPr>
          <p:cNvPr id="196" name="Screenshot 2020-11-19 at 18.30.37.png" descr="Screenshot 2020-11-19 at 18.30.3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92" y="1153104"/>
            <a:ext cx="4635503" cy="3848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officeArt object">
            <a:extLst>
              <a:ext uri="{FF2B5EF4-FFF2-40B4-BE49-F238E27FC236}">
                <a16:creationId xmlns:a16="http://schemas.microsoft.com/office/drawing/2014/main" id="{FE6F0BD3-BE5A-4F87-9839-1F413C745C7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Topics</a:t>
            </a:r>
          </a:p>
        </p:txBody>
      </p:sp>
      <p:sp>
        <p:nvSpPr>
          <p:cNvPr id="200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The five International GCSE topics are: </a:t>
            </a:r>
          </a:p>
        </p:txBody>
      </p:sp>
      <p:sp>
        <p:nvSpPr>
          <p:cNvPr id="198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graphicFrame>
        <p:nvGraphicFramePr>
          <p:cNvPr id="201" name="Table 4"/>
          <p:cNvGraphicFramePr/>
          <p:nvPr>
            <p:extLst>
              <p:ext uri="{D42A27DB-BD31-4B8C-83A1-F6EECF244321}">
                <p14:modId xmlns:p14="http://schemas.microsoft.com/office/powerpoint/2010/main" val="452020593"/>
              </p:ext>
            </p:extLst>
          </p:nvPr>
        </p:nvGraphicFramePr>
        <p:xfrm>
          <a:off x="719998" y="2226365"/>
          <a:ext cx="10464835" cy="3739596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295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5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3467">
                <a:tc>
                  <a:txBody>
                    <a:bodyPr/>
                    <a:lstStyle/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Topics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Lists in Section 2</a:t>
                      </a:r>
                    </a:p>
                  </a:txBody>
                  <a:tcPr marL="45720" marR="45720" horzOverflow="overflow">
                    <a:lnR w="6350">
                      <a:solidFill>
                        <a:schemeClr val="accent2"/>
                      </a:solidFill>
                      <a:miter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095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A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Home and abroad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1,4,7,9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29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B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Education and employment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Lists 7,11,12</a:t>
                      </a:r>
                      <a:r>
                        <a:rPr lang="en-GB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14</a:t>
                      </a:r>
                      <a:endParaRPr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5720" marR="45720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29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C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 life and relationships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Lists 3,7</a:t>
                      </a:r>
                      <a:r>
                        <a:rPr lang="en-GB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15, 16</a:t>
                      </a:r>
                      <a:endParaRPr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29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D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The world around us</a:t>
                      </a:r>
                    </a:p>
                  </a:txBody>
                  <a:tcPr marL="45720" marR="4572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Lists 6,7,8,13</a:t>
                      </a:r>
                      <a:r>
                        <a:rPr lang="en-GB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17</a:t>
                      </a:r>
                      <a:endParaRPr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5720" marR="45720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29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E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Social activities, fitness and health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Lists 1,4,5,7,10</a:t>
                      </a:r>
                      <a:r>
                        <a:rPr lang="en-GB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18</a:t>
                      </a:r>
                      <a:endParaRPr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1831426B-1046-40FB-BBBF-D596EA4BC91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Topics: Task 1</a:t>
            </a:r>
          </a:p>
        </p:txBody>
      </p:sp>
      <p:sp>
        <p:nvSpPr>
          <p:cNvPr id="205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are different lists of vocabulary. </a:t>
            </a:r>
            <a:r>
              <a:rPr b="1" dirty="0"/>
              <a:t>Choose one list.</a:t>
            </a:r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</a:t>
            </a:r>
            <a:r>
              <a:rPr lang="en-GB" dirty="0"/>
              <a:t>.</a:t>
            </a:r>
            <a:r>
              <a:rPr dirty="0"/>
              <a:t>g</a:t>
            </a:r>
            <a:r>
              <a:rPr lang="en-GB" dirty="0"/>
              <a:t>.:</a:t>
            </a:r>
            <a:r>
              <a:rPr dirty="0"/>
              <a:t> You might want to choose list 11</a:t>
            </a:r>
            <a:r>
              <a:rPr lang="en-GB" dirty="0"/>
              <a:t>:</a:t>
            </a:r>
            <a:r>
              <a:rPr dirty="0"/>
              <a:t> </a:t>
            </a:r>
            <a:r>
              <a:rPr lang="en-GB" i="1" dirty="0"/>
              <a:t>S</a:t>
            </a:r>
            <a:r>
              <a:rPr i="1" dirty="0" err="1"/>
              <a:t>chool</a:t>
            </a:r>
            <a:r>
              <a:rPr lang="en-GB" dirty="0"/>
              <a:t>.</a:t>
            </a:r>
            <a:endParaRPr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Go through the list and select at least 10-15 words you have never seen before </a:t>
            </a:r>
            <a:r>
              <a:rPr b="0" dirty="0"/>
              <a:t>or always find it hard to remember</a:t>
            </a:r>
            <a:r>
              <a:rPr lang="en-GB" dirty="0"/>
              <a:t>.</a:t>
            </a:r>
            <a:endParaRPr b="0"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Write out the words in English and in TL</a:t>
            </a:r>
            <a:r>
              <a:rPr lang="en-GB" dirty="0"/>
              <a:t>.</a:t>
            </a:r>
            <a:r>
              <a:rPr dirty="0"/>
              <a:t> </a:t>
            </a:r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Write the gender of nouns (masculine, feminine)</a:t>
            </a:r>
            <a:r>
              <a:rPr lang="en-GB" dirty="0"/>
              <a:t>.</a:t>
            </a:r>
            <a:endParaRPr dirty="0"/>
          </a:p>
          <a:p>
            <a:pPr marL="0" lvl="1" indent="457200">
              <a:spcBef>
                <a:spcPts val="400"/>
              </a:spcBef>
              <a:buSzTx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Over the next few slides, you will find activities you can do with the words you have selected.</a:t>
            </a:r>
          </a:p>
        </p:txBody>
      </p:sp>
      <p:sp>
        <p:nvSpPr>
          <p:cNvPr id="203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A0DC4738-EABB-45BD-BC59-DC970C358E5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Topics: Task 2 (20 minutes)</a:t>
            </a:r>
            <a:br/>
            <a:r>
              <a:t>Learning Vocabulary</a:t>
            </a:r>
          </a:p>
        </p:txBody>
      </p:sp>
      <p:sp>
        <p:nvSpPr>
          <p:cNvPr id="20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731548"/>
            <a:ext cx="10972800" cy="452596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Test yourself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Use the </a:t>
            </a:r>
            <a:r>
              <a:rPr b="1" i="1" dirty="0">
                <a:solidFill>
                  <a:schemeClr val="accent2"/>
                </a:solidFill>
              </a:rPr>
              <a:t>look-cover-look-cover-test</a:t>
            </a:r>
            <a:r>
              <a:rPr i="1" dirty="0">
                <a:solidFill>
                  <a:schemeClr val="accent2"/>
                </a:solidFill>
              </a:rPr>
              <a:t> </a:t>
            </a:r>
            <a:r>
              <a:rPr dirty="0"/>
              <a:t>technique</a:t>
            </a:r>
            <a:r>
              <a:rPr lang="en-GB" dirty="0"/>
              <a:t>.</a:t>
            </a:r>
            <a:endParaRPr dirty="0"/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Do I know what it means when I see it? </a:t>
            </a:r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I pronounce it? </a:t>
            </a:r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I spell it correctly?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Working with someone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Ask someone to test you once you have </a:t>
            </a:r>
            <a:r>
              <a:rPr lang="en-GB" dirty="0"/>
              <a:t>used</a:t>
            </a:r>
            <a:r>
              <a:rPr dirty="0"/>
              <a:t> the </a:t>
            </a:r>
            <a:r>
              <a:rPr i="1" dirty="0"/>
              <a:t>look-cover</a:t>
            </a:r>
            <a:r>
              <a:rPr dirty="0"/>
              <a:t> technique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207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4F299300-3741-44CA-9841-B7C63AFDA4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Topics: Task 3 (20 minutes)</a:t>
            </a:r>
            <a:br/>
            <a:r>
              <a:t>Making Sentences</a:t>
            </a:r>
          </a:p>
        </p:txBody>
      </p:sp>
      <p:sp>
        <p:nvSpPr>
          <p:cNvPr id="213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endParaRPr/>
          </a:p>
          <a:p>
            <a:pPr marL="0" indent="0">
              <a:buSzTx/>
              <a:buNone/>
              <a:defRPr b="1"/>
            </a:pPr>
            <a:endParaRPr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Use the words in a sentence. Choose a particular topic.</a:t>
            </a:r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Sentences can be written out or you might want to say something. </a:t>
            </a:r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Why not record yourself?</a:t>
            </a:r>
          </a:p>
        </p:txBody>
      </p:sp>
      <p:sp>
        <p:nvSpPr>
          <p:cNvPr id="211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B12E9A5F-98BD-4EC8-AA1C-4979EFA48E9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Topics: Task 4 (20 minutes)</a:t>
            </a:r>
            <a:br/>
            <a:r>
              <a:t>Mixing Up Vocabulary and Topics</a:t>
            </a:r>
          </a:p>
        </p:txBody>
      </p:sp>
      <p:sp>
        <p:nvSpPr>
          <p:cNvPr id="21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532200"/>
            <a:ext cx="10972800" cy="479603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</a:t>
            </a:r>
            <a:r>
              <a:rPr lang="en-GB" dirty="0"/>
              <a:t>one</a:t>
            </a:r>
            <a:r>
              <a:rPr dirty="0"/>
              <a:t> topic.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vocabulary from another topic.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Make sentences. Write them or say them aloud.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50800">
              <a:lnSpc>
                <a:spcPct val="81000"/>
              </a:lnSpc>
              <a:buSzTx/>
              <a:buNone/>
              <a:defRPr sz="2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Example: </a:t>
            </a:r>
          </a:p>
          <a:p>
            <a:pPr marL="95250" indent="-44450">
              <a:lnSpc>
                <a:spcPct val="81000"/>
              </a:lnSpc>
              <a:buSzTx/>
              <a:buNone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words ‘rubbish’ and ‘traffic’ are usually associated with the topics of </a:t>
            </a:r>
            <a:r>
              <a:rPr i="1" dirty="0"/>
              <a:t>Town</a:t>
            </a:r>
            <a:r>
              <a:rPr dirty="0"/>
              <a:t> or </a:t>
            </a:r>
            <a:r>
              <a:rPr i="1" dirty="0"/>
              <a:t>The Environment </a:t>
            </a:r>
            <a:r>
              <a:rPr dirty="0"/>
              <a:t>but you could use the words to talk about </a:t>
            </a:r>
            <a:r>
              <a:rPr lang="en-GB" i="1" dirty="0"/>
              <a:t>Y</a:t>
            </a:r>
            <a:r>
              <a:rPr i="1" dirty="0"/>
              <a:t>our school </a:t>
            </a:r>
            <a:r>
              <a:rPr dirty="0"/>
              <a:t>or </a:t>
            </a:r>
            <a:r>
              <a:rPr lang="en-GB" i="1" dirty="0"/>
              <a:t>Y</a:t>
            </a:r>
            <a:r>
              <a:rPr i="1" dirty="0"/>
              <a:t>our last holiday.</a:t>
            </a:r>
          </a:p>
          <a:p>
            <a:pPr marL="0" indent="50800">
              <a:lnSpc>
                <a:spcPct val="81000"/>
              </a:lnSpc>
              <a:buSzTx/>
              <a:buNone/>
              <a:defRPr sz="2500" i="1">
                <a:latin typeface="Arial"/>
                <a:ea typeface="Arial"/>
                <a:cs typeface="Arial"/>
                <a:sym typeface="Arial"/>
              </a:defRPr>
            </a:pPr>
            <a:endParaRPr i="1" dirty="0"/>
          </a:p>
          <a:p>
            <a:pPr marL="0" indent="50800" algn="ctr">
              <a:lnSpc>
                <a:spcPct val="81000"/>
              </a:lnSpc>
              <a:buSzTx/>
              <a:buNone/>
              <a:defRPr sz="2500" i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Unfortunately, there was a lot of rubbish on the beach.</a:t>
            </a:r>
          </a:p>
        </p:txBody>
      </p:sp>
      <p:sp>
        <p:nvSpPr>
          <p:cNvPr id="215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1614A107-5F0F-4CF6-99A9-91C7BF2506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3500" b="1"/>
            </a:pPr>
            <a:r>
              <a:t>Objectives</a:t>
            </a:r>
            <a:r>
              <a:rPr b="0"/>
              <a:t>:</a:t>
            </a:r>
          </a:p>
        </p:txBody>
      </p:sp>
      <p:sp>
        <p:nvSpPr>
          <p:cNvPr id="11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401947" y="1532765"/>
            <a:ext cx="10972801" cy="4525963"/>
          </a:xfrm>
          <a:prstGeom prst="rect">
            <a:avLst/>
          </a:prstGeom>
        </p:spPr>
        <p:txBody>
          <a:bodyPr/>
          <a:lstStyle/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This presentation will help you </a:t>
            </a:r>
            <a:r>
              <a:rPr dirty="0" err="1"/>
              <a:t>practise</a:t>
            </a:r>
            <a:r>
              <a:rPr dirty="0"/>
              <a:t> your generic vocabulary and the vocabulary for each </a:t>
            </a:r>
            <a:r>
              <a:rPr lang="en-GB" dirty="0"/>
              <a:t>topic</a:t>
            </a:r>
            <a:r>
              <a:rPr dirty="0"/>
              <a:t>.</a:t>
            </a:r>
          </a:p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Instructions are given in English but you are expected to use the language you’re studying (referred to as TL – ‘target language’) to complete the tasks.</a:t>
            </a:r>
          </a:p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instructions are in English to make it easier for somebody who does not speak the language you are learning to help you.</a:t>
            </a:r>
          </a:p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activities are designed to be completed over a period of time. Spend about 20 minutes on each task.</a:t>
            </a:r>
          </a:p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We hope that you find the tasks useful.</a:t>
            </a:r>
          </a:p>
          <a:p>
            <a:pPr marL="685800" indent="-457200">
              <a:lnSpc>
                <a:spcPct val="96000"/>
              </a:lnSpc>
              <a:spcBef>
                <a:spcPts val="600"/>
              </a:spcBef>
              <a:buSzPts val="2100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is a record sheet available so that you can keep track of completed tasks.</a:t>
            </a:r>
          </a:p>
        </p:txBody>
      </p:sp>
      <p:sp>
        <p:nvSpPr>
          <p:cNvPr id="116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FE6625AC-15D4-4AF7-87E0-2D5ADED2DFF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le 3"/>
          <p:cNvSpPr txBox="1">
            <a:spLocks noGrp="1"/>
          </p:cNvSpPr>
          <p:nvPr>
            <p:ph type="title"/>
          </p:nvPr>
        </p:nvSpPr>
        <p:spPr>
          <a:xfrm>
            <a:off x="1341369" y="393437"/>
            <a:ext cx="9060165" cy="498602"/>
          </a:xfrm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Repeat the tasks for another topic</a:t>
            </a:r>
          </a:p>
        </p:txBody>
      </p:sp>
      <p:sp>
        <p:nvSpPr>
          <p:cNvPr id="221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Once you have worked on a list of words</a:t>
            </a:r>
            <a:r>
              <a:rPr lang="en-GB" dirty="0"/>
              <a:t>,</a:t>
            </a:r>
            <a:r>
              <a:rPr dirty="0"/>
              <a:t> you can now look at another list and do some or all the activities suggested on the previous slides.</a:t>
            </a: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Try to spend 20 minutes per task</a:t>
            </a:r>
            <a:r>
              <a:rPr lang="en-GB" dirty="0"/>
              <a:t>.</a:t>
            </a:r>
            <a:endParaRPr dirty="0"/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Once you have made 3 lists, your next task will be to go over the lists you have made before and test yourself. This is a good way to ensure you retain the vocabulary. </a:t>
            </a:r>
          </a:p>
        </p:txBody>
      </p:sp>
      <p:sp>
        <p:nvSpPr>
          <p:cNvPr id="219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20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087A885C-BB90-4BC3-BE9F-DDFEB3E5A0C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itle 1"/>
          <p:cNvSpPr txBox="1">
            <a:spLocks noGrp="1"/>
          </p:cNvSpPr>
          <p:nvPr>
            <p:ph type="title" idx="4294967295"/>
          </p:nvPr>
        </p:nvSpPr>
        <p:spPr>
          <a:xfrm>
            <a:off x="179882" y="910772"/>
            <a:ext cx="5605463" cy="2968625"/>
          </a:xfrm>
          <a:prstGeom prst="rect">
            <a:avLst/>
          </a:prstGeom>
        </p:spPr>
        <p:txBody>
          <a:bodyPr/>
          <a:lstStyle/>
          <a:p>
            <a:pPr algn="ctr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Well done and </a:t>
            </a:r>
            <a:br>
              <a:rPr dirty="0"/>
            </a:br>
            <a:r>
              <a:rPr dirty="0"/>
              <a:t>good luck!</a:t>
            </a:r>
          </a:p>
        </p:txBody>
      </p:sp>
      <p:pic>
        <p:nvPicPr>
          <p:cNvPr id="3" name="officeArt object">
            <a:extLst>
              <a:ext uri="{FF2B5EF4-FFF2-40B4-BE49-F238E27FC236}">
                <a16:creationId xmlns:a16="http://schemas.microsoft.com/office/drawing/2014/main" id="{B90B57F7-DC0C-449A-8318-2D8AB6F98A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6E3141-BAEC-4F9A-A41C-9FC779EA7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00794"/>
            <a:ext cx="4422157" cy="595720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ontent Placeholder 2"/>
          <p:cNvSpPr txBox="1">
            <a:spLocks noGrp="1"/>
          </p:cNvSpPr>
          <p:nvPr>
            <p:ph type="body" sz="half" idx="4294967295"/>
          </p:nvPr>
        </p:nvSpPr>
        <p:spPr>
          <a:xfrm>
            <a:off x="0" y="-109538"/>
            <a:ext cx="6467475" cy="435133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endParaRPr dirty="0"/>
          </a:p>
          <a:p>
            <a:pPr marL="0" indent="0" algn="ctr">
              <a:buSzTx/>
              <a:buNone/>
              <a:defRPr sz="48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Part 1:  </a:t>
            </a:r>
          </a:p>
          <a:p>
            <a:pPr marL="0" indent="0" algn="ctr">
              <a:buSzTx/>
              <a:buNone/>
              <a:defRPr sz="48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Generic vocabulary</a:t>
            </a:r>
          </a:p>
        </p:txBody>
      </p:sp>
      <p:pic>
        <p:nvPicPr>
          <p:cNvPr id="3" name="officeArt object">
            <a:extLst>
              <a:ext uri="{FF2B5EF4-FFF2-40B4-BE49-F238E27FC236}">
                <a16:creationId xmlns:a16="http://schemas.microsoft.com/office/drawing/2014/main" id="{8199F395-7F05-45B3-B36F-6FECF2055F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Vocabulary: Task 1</a:t>
            </a:r>
          </a:p>
        </p:txBody>
      </p:sp>
      <p:sp>
        <p:nvSpPr>
          <p:cNvPr id="12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719996" y="1439996"/>
            <a:ext cx="4171321" cy="2887867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this activity you need to use the vocabulary list for your TL*</a:t>
            </a:r>
            <a:r>
              <a:rPr lang="en-GB" dirty="0"/>
              <a:t>.</a:t>
            </a: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the bottom of page and </a:t>
            </a:r>
            <a:r>
              <a:rPr b="1" dirty="0"/>
              <a:t>go to </a:t>
            </a:r>
            <a:r>
              <a:rPr lang="en-GB" b="1" dirty="0"/>
              <a:t>S</a:t>
            </a:r>
            <a:r>
              <a:rPr b="1" dirty="0" err="1"/>
              <a:t>ection</a:t>
            </a:r>
            <a:r>
              <a:rPr b="1" dirty="0"/>
              <a:t> 1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122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125" name="Picture 5" descr="Picture 5"/>
          <p:cNvPicPr>
            <a:picLocks noChangeAspect="1"/>
          </p:cNvPicPr>
          <p:nvPr/>
        </p:nvPicPr>
        <p:blipFill>
          <a:blip r:embed="rId2"/>
          <a:srcRect t="53143" r="50024" b="6234"/>
          <a:stretch>
            <a:fillRect/>
          </a:stretch>
        </p:blipFill>
        <p:spPr>
          <a:xfrm>
            <a:off x="5312376" y="1439999"/>
            <a:ext cx="6319285" cy="2887862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Arrow: Right 4"/>
          <p:cNvSpPr/>
          <p:nvPr/>
        </p:nvSpPr>
        <p:spPr>
          <a:xfrm>
            <a:off x="6754862" y="3937875"/>
            <a:ext cx="795330" cy="37489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rgbClr val="32538F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7" name="TextBox 3"/>
          <p:cNvSpPr txBox="1"/>
          <p:nvPr/>
        </p:nvSpPr>
        <p:spPr>
          <a:xfrm>
            <a:off x="811442" y="4386951"/>
            <a:ext cx="10820219" cy="2062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*French, German and Spanish vocabulary lists have been included in this pack. </a:t>
            </a:r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If you are teaching/studying any other language, you will be able to find your vocabulary list on the Pearson </a:t>
            </a:r>
            <a:r>
              <a:rPr lang="en-GB" dirty="0"/>
              <a:t>Qualifications </a:t>
            </a:r>
            <a:r>
              <a:rPr dirty="0"/>
              <a:t>webpage for your language.</a:t>
            </a:r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Click on ‘</a:t>
            </a:r>
            <a:r>
              <a:rPr i="1" dirty="0"/>
              <a:t>Course materials</a:t>
            </a:r>
            <a:r>
              <a:rPr dirty="0"/>
              <a:t>, </a:t>
            </a:r>
            <a:r>
              <a:rPr i="1" dirty="0"/>
              <a:t>Teaching and Learning materials</a:t>
            </a:r>
            <a:r>
              <a:rPr dirty="0"/>
              <a:t> tab, </a:t>
            </a:r>
            <a:r>
              <a:rPr i="1" dirty="0"/>
              <a:t>Teacher support</a:t>
            </a:r>
            <a:r>
              <a:rPr dirty="0"/>
              <a:t> filter.</a:t>
            </a:r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Your vocabulary list will be here, ready for you to download.</a:t>
            </a:r>
          </a:p>
        </p:txBody>
      </p:sp>
      <p:pic>
        <p:nvPicPr>
          <p:cNvPr id="8" name="officeArt object">
            <a:extLst>
              <a:ext uri="{FF2B5EF4-FFF2-40B4-BE49-F238E27FC236}">
                <a16:creationId xmlns:a16="http://schemas.microsoft.com/office/drawing/2014/main" id="{2590E285-EB3E-42C2-BDC5-315547FA0AF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1 (20 minutes): </a:t>
            </a:r>
            <a:br/>
            <a:r>
              <a:t>Selecting Vocabulary</a:t>
            </a:r>
          </a:p>
        </p:txBody>
      </p:sp>
      <p:sp>
        <p:nvSpPr>
          <p:cNvPr id="13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771305"/>
            <a:ext cx="10972800" cy="4525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0850" indent="-400050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are different lists of vocabulary. </a:t>
            </a:r>
            <a:r>
              <a:rPr b="1" dirty="0"/>
              <a:t>Choose one list.</a:t>
            </a:r>
            <a:r>
              <a:rPr lang="en-GB" b="1" dirty="0"/>
              <a:t> </a:t>
            </a:r>
            <a:r>
              <a:rPr dirty="0"/>
              <a:t>You might want to choose</a:t>
            </a:r>
            <a:r>
              <a:rPr lang="en-GB" dirty="0"/>
              <a:t>:</a:t>
            </a:r>
            <a:r>
              <a:rPr dirty="0"/>
              <a:t> </a:t>
            </a:r>
            <a:r>
              <a:rPr i="1" dirty="0"/>
              <a:t>2. </a:t>
            </a:r>
            <a:r>
              <a:rPr lang="en-GB" i="1" dirty="0"/>
              <a:t>C</a:t>
            </a:r>
            <a:r>
              <a:rPr i="1" dirty="0" err="1"/>
              <a:t>ommon</a:t>
            </a:r>
            <a:r>
              <a:rPr i="1" dirty="0"/>
              <a:t> adjectives</a:t>
            </a:r>
            <a:r>
              <a:rPr lang="en-GB" i="1" dirty="0"/>
              <a:t> </a:t>
            </a:r>
            <a:r>
              <a:rPr dirty="0"/>
              <a:t>or </a:t>
            </a:r>
            <a:r>
              <a:rPr i="1" dirty="0"/>
              <a:t>4. </a:t>
            </a:r>
            <a:r>
              <a:rPr lang="en-GB" i="1" dirty="0"/>
              <a:t>P</a:t>
            </a:r>
            <a:r>
              <a:rPr i="1" dirty="0"/>
              <a:t>repositions</a:t>
            </a:r>
            <a:r>
              <a:rPr lang="en-GB" i="1" dirty="0"/>
              <a:t>.</a:t>
            </a:r>
            <a:endParaRPr i="1"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Go through the list and select </a:t>
            </a:r>
            <a:r>
              <a:rPr b="1" dirty="0"/>
              <a:t>at least 10-15 words </a:t>
            </a:r>
            <a:r>
              <a:rPr dirty="0"/>
              <a:t>you have never seen before or always find it hard to remember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Write out the words in English and in TL</a:t>
            </a:r>
            <a:r>
              <a:rPr lang="en-GB" dirty="0"/>
              <a:t>.</a:t>
            </a:r>
            <a:r>
              <a:rPr dirty="0"/>
              <a:t>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Write the gender of nouns (masculine, feminine…)</a:t>
            </a:r>
            <a:r>
              <a:rPr lang="en-GB" dirty="0"/>
              <a:t>.</a:t>
            </a:r>
            <a:endParaRPr dirty="0"/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Over the next few slides, you will find activities you can do with the words you have selected.</a:t>
            </a:r>
          </a:p>
        </p:txBody>
      </p:sp>
      <p:sp>
        <p:nvSpPr>
          <p:cNvPr id="129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3D144B7C-C5B7-477B-945A-B26636C2E57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2 (20 minutes):</a:t>
            </a:r>
            <a:br/>
            <a:r>
              <a:t>Learning Vocabulary</a:t>
            </a:r>
          </a:p>
        </p:txBody>
      </p:sp>
      <p:sp>
        <p:nvSpPr>
          <p:cNvPr id="13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731548"/>
            <a:ext cx="10972800" cy="452596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Test yourself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Use the </a:t>
            </a:r>
            <a:r>
              <a:rPr b="1" i="1" dirty="0">
                <a:solidFill>
                  <a:schemeClr val="accent2"/>
                </a:solidFill>
              </a:rPr>
              <a:t>look-cover-look-cover-test</a:t>
            </a:r>
            <a:r>
              <a:rPr i="1" dirty="0">
                <a:solidFill>
                  <a:schemeClr val="accent2"/>
                </a:solidFill>
              </a:rPr>
              <a:t> </a:t>
            </a:r>
            <a:r>
              <a:rPr dirty="0"/>
              <a:t>technique</a:t>
            </a:r>
            <a:r>
              <a:rPr lang="en-GB" dirty="0"/>
              <a:t>.</a:t>
            </a:r>
            <a:endParaRPr dirty="0"/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Do I know what it means when I see it? </a:t>
            </a:r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I pronounce it? </a:t>
            </a:r>
          </a:p>
          <a:p>
            <a:pPr indent="-457200">
              <a:lnSpc>
                <a:spcPct val="81000"/>
              </a:lnSpc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Can I spell it correctly?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Working with someone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Ask someone to test you once you have</a:t>
            </a:r>
            <a:r>
              <a:rPr lang="en-GB" dirty="0"/>
              <a:t> used </a:t>
            </a:r>
            <a:r>
              <a:rPr dirty="0"/>
              <a:t>the </a:t>
            </a:r>
            <a:r>
              <a:rPr i="1" dirty="0"/>
              <a:t>look-cover</a:t>
            </a:r>
            <a:r>
              <a:rPr dirty="0"/>
              <a:t> technique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133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DD0979F7-1B12-47DA-8E7B-96A03B5E87F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4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3 (20 minutes):</a:t>
            </a:r>
            <a:br/>
            <a:r>
              <a:t>Flashcards</a:t>
            </a:r>
          </a:p>
        </p:txBody>
      </p:sp>
      <p:sp>
        <p:nvSpPr>
          <p:cNvPr id="13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868557"/>
            <a:ext cx="10972800" cy="4625007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Make flashcards with the English words on one side and the TL words on the other side.</a:t>
            </a:r>
          </a:p>
          <a:p>
            <a:pPr>
              <a:lnSpc>
                <a:spcPct val="120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Now you need 2 envelopes:</a:t>
            </a:r>
          </a:p>
          <a:p>
            <a:pPr marL="0" lvl="1" indent="533400">
              <a:lnSpc>
                <a:spcPct val="120000"/>
              </a:lnSpc>
              <a:spcBef>
                <a:spcPts val="600"/>
              </a:spcBef>
              <a:buSzTx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0" lvl="1" indent="533400">
              <a:lnSpc>
                <a:spcPct val="120000"/>
              </a:lnSpc>
              <a:spcBef>
                <a:spcPts val="600"/>
              </a:spcBef>
              <a:buSzTx/>
              <a:buNone/>
              <a:defRPr sz="2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Envelope 1:</a:t>
            </a:r>
            <a:r>
              <a:rPr b="0">
                <a:solidFill>
                  <a:srgbClr val="000000"/>
                </a:solidFill>
              </a:rPr>
              <a:t> words I know</a:t>
            </a:r>
          </a:p>
          <a:p>
            <a:pPr marL="0" lvl="1" indent="533400">
              <a:lnSpc>
                <a:spcPct val="120000"/>
              </a:lnSpc>
              <a:spcBef>
                <a:spcPts val="600"/>
              </a:spcBef>
              <a:buSzTx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b="0">
              <a:solidFill>
                <a:srgbClr val="000000"/>
              </a:solidFill>
            </a:endParaRPr>
          </a:p>
          <a:p>
            <a:pPr marL="0" lvl="1" indent="533400">
              <a:lnSpc>
                <a:spcPct val="120000"/>
              </a:lnSpc>
              <a:spcBef>
                <a:spcPts val="600"/>
              </a:spcBef>
              <a:buSzTx/>
              <a:buNone/>
              <a:defRPr sz="2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Envelope 2: </a:t>
            </a:r>
            <a:r>
              <a:rPr b="0">
                <a:solidFill>
                  <a:srgbClr val="000000"/>
                </a:solidFill>
              </a:rPr>
              <a:t>words I don’t know at all        </a:t>
            </a:r>
          </a:p>
        </p:txBody>
      </p:sp>
      <p:sp>
        <p:nvSpPr>
          <p:cNvPr id="137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40" name="Graphic 7" descr="Graphic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494" y="3488635"/>
            <a:ext cx="1225829" cy="122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Graphic 8" descr="Graphic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303" y="4555435"/>
            <a:ext cx="1225829" cy="122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fficeArt object">
            <a:extLst>
              <a:ext uri="{FF2B5EF4-FFF2-40B4-BE49-F238E27FC236}">
                <a16:creationId xmlns:a16="http://schemas.microsoft.com/office/drawing/2014/main" id="{F9474403-C603-4BA6-8686-C91C4A0EE5D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4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3 continued:</a:t>
            </a:r>
            <a:br/>
            <a:r>
              <a:t>Flashcards</a:t>
            </a:r>
          </a:p>
        </p:txBody>
      </p:sp>
      <p:sp>
        <p:nvSpPr>
          <p:cNvPr id="1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9600" y="1539388"/>
            <a:ext cx="10972800" cy="5331867"/>
          </a:xfrm>
          <a:prstGeom prst="rect">
            <a:avLst/>
          </a:prstGeom>
        </p:spPr>
        <p:txBody>
          <a:bodyPr/>
          <a:lstStyle/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Put all the cards with the English words facing up and see how many you can remember. </a:t>
            </a:r>
            <a:endParaRPr sz="1500"/>
          </a:p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Now put all the cards with the TL words facing up and see how many you can remember.</a:t>
            </a:r>
            <a:endParaRPr sz="1500"/>
          </a:p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Place the words you know in envelope 1 and the words you don’t know in envelope 2.</a:t>
            </a:r>
            <a:endParaRPr sz="1500"/>
          </a:p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Focus on envelope 2 and see how many words you can move to envelope 1.</a:t>
            </a:r>
            <a:endParaRPr sz="1500"/>
          </a:p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Tomorrow look at envelope 1 and see how many words you still remember. If you don’t remember them, place them back in envelope 2…</a:t>
            </a:r>
            <a:endParaRPr sz="1500"/>
          </a:p>
          <a:p>
            <a:pPr marL="685800" indent="-685800">
              <a:lnSpc>
                <a:spcPct val="96000"/>
              </a:lnSpc>
              <a:spcBef>
                <a:spcPts val="600"/>
              </a:spcBef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Pick up the envelopes from time to time and see if you can move all your words to envelope 1.</a:t>
            </a:r>
          </a:p>
        </p:txBody>
      </p:sp>
      <p:sp>
        <p:nvSpPr>
          <p:cNvPr id="143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494AF78A-0088-44F3-A6F3-EE6D45AE6C3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itle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4 (20 minutes):</a:t>
            </a:r>
            <a:br/>
            <a:r>
              <a:t>Making Sentences</a:t>
            </a:r>
          </a:p>
        </p:txBody>
      </p:sp>
      <p:sp>
        <p:nvSpPr>
          <p:cNvPr id="149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endParaRPr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Use the words in a sentence. You might want to choose a particular topic such as </a:t>
            </a:r>
            <a:r>
              <a:rPr i="1"/>
              <a:t>my family, my hobbies, my school…</a:t>
            </a:r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endParaRPr i="1"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Sentences can be written out or you might want to say something. </a:t>
            </a:r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indent="-457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t>Why not record yourself?</a:t>
            </a:r>
          </a:p>
        </p:txBody>
      </p:sp>
      <p:sp>
        <p:nvSpPr>
          <p:cNvPr id="147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82B068D7-F706-4948-81C4-39FC1514EA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1379</Words>
  <Application>Microsoft Office PowerPoint</Application>
  <PresentationFormat>Widescreen</PresentationFormat>
  <Paragraphs>195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Vocabulary practice</vt:lpstr>
      <vt:lpstr>Objectives:</vt:lpstr>
      <vt:lpstr>PowerPoint Presentation</vt:lpstr>
      <vt:lpstr>Vocabulary: Task 1</vt:lpstr>
      <vt:lpstr>Task 1 (20 minutes):  Selecting Vocabulary</vt:lpstr>
      <vt:lpstr>Task 2 (20 minutes): Learning Vocabulary</vt:lpstr>
      <vt:lpstr>Task 3 (20 minutes): Flashcards</vt:lpstr>
      <vt:lpstr>Task 3 continued: Flashcards</vt:lpstr>
      <vt:lpstr>Task 4 (20 minutes): Making Sentences</vt:lpstr>
      <vt:lpstr>Task 5 (20 minutes): Word Families</vt:lpstr>
      <vt:lpstr>Task 6 (20 minutes): Verbs</vt:lpstr>
      <vt:lpstr>Repeat the tasks for another list of words</vt:lpstr>
      <vt:lpstr>PowerPoint Presentation</vt:lpstr>
      <vt:lpstr>Themes</vt:lpstr>
      <vt:lpstr>Topics</vt:lpstr>
      <vt:lpstr>Topics: Task 1</vt:lpstr>
      <vt:lpstr>Topics: Task 2 (20 minutes) Learning Vocabulary</vt:lpstr>
      <vt:lpstr>Topics: Task 3 (20 minutes) Making Sentences</vt:lpstr>
      <vt:lpstr>Topics: Task 4 (20 minutes) Mixing Up Vocabulary and Topics</vt:lpstr>
      <vt:lpstr>Repeat the tasks for another topic</vt:lpstr>
      <vt:lpstr>Well done and  good luck!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Vocabulary practice</dc:title>
  <cp:lastModifiedBy>Czajkowska, Marta</cp:lastModifiedBy>
  <cp:revision>18</cp:revision>
  <dcterms:modified xsi:type="dcterms:W3CDTF">2021-02-19T13:51:19Z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