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`" initials="`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7F8F1-F910-44A5-AEEE-A4797C6F1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0C5741-D05B-4134-A45B-F03AD1327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6ABF2-2A77-44AC-9AC0-468AD1BC8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1DD2E-35FF-480D-889C-A6B48FAB0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6F589-45BD-4189-BD2B-4C59218E8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146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D797E-E8F3-428B-8E95-EDE9086BA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D6E608-52F2-4522-B355-C01199A99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F6EA3-F52D-4EDB-BC1F-4D2408CA4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3EDE5-478B-4981-AAE3-67FB94664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64A28-8891-4788-9FF4-4FD369240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B070F4-BB00-438F-BE3F-B5EF1715BC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44F15F-CA7E-4726-A39E-54EF9EC5F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B6484-4761-4256-AE64-3CF8E3103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EAAF0-7EC0-4343-8D26-321CDF6C2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C115E-F064-42A4-ADD8-FF2B3AC7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757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78" y="6232199"/>
            <a:ext cx="258623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138241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Text"/>
          <p:cNvSpPr txBox="1">
            <a:spLocks noGrp="1"/>
          </p:cNvSpPr>
          <p:nvPr>
            <p:ph type="title"/>
          </p:nvPr>
        </p:nvSpPr>
        <p:spPr>
          <a:xfrm>
            <a:off x="1076325" y="263956"/>
            <a:ext cx="9060167" cy="498601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xfrm>
            <a:off x="719998" y="1439999"/>
            <a:ext cx="10972802" cy="4525965"/>
          </a:xfrm>
          <a:prstGeom prst="rect">
            <a:avLst/>
          </a:prstGeom>
        </p:spPr>
        <p:txBody>
          <a:bodyPr lIns="0" tIns="0" rIns="0" bIns="0"/>
          <a:lstStyle>
            <a:lvl1pPr marL="457200" indent="-406400">
              <a:spcBef>
                <a:spcPts val="500"/>
              </a:spcBef>
              <a:buClr>
                <a:schemeClr val="accent2"/>
              </a:buClr>
              <a:buSzPts val="2800"/>
            </a:lvl1pPr>
            <a:lvl2pPr marL="977900" indent="-444500">
              <a:spcBef>
                <a:spcPts val="500"/>
              </a:spcBef>
              <a:buClr>
                <a:schemeClr val="accent2"/>
              </a:buClr>
              <a:buSzPts val="2800"/>
            </a:lvl2pPr>
            <a:lvl3pPr marL="1508760" indent="-480060">
              <a:spcBef>
                <a:spcPts val="500"/>
              </a:spcBef>
              <a:buClr>
                <a:schemeClr val="accent2"/>
              </a:buClr>
              <a:buSzPts val="2800"/>
            </a:lvl3pPr>
            <a:lvl4pPr marL="2019300" indent="-533400">
              <a:spcBef>
                <a:spcPts val="500"/>
              </a:spcBef>
              <a:buClr>
                <a:schemeClr val="accent2"/>
              </a:buClr>
              <a:buSzPts val="2800"/>
              <a:buChar char="–"/>
            </a:lvl4pPr>
            <a:lvl5pPr marL="2476500" indent="-533400">
              <a:spcBef>
                <a:spcPts val="500"/>
              </a:spcBef>
              <a:buClr>
                <a:schemeClr val="accent2"/>
              </a:buClr>
              <a:buSzPts val="2800"/>
              <a:buChar char="»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51904" y="6506598"/>
            <a:ext cx="259488" cy="239228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206640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F85CD-88BE-4811-B824-AD6D326AC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26B21-D69A-40C7-AA86-E65F5F9C3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E1391-ED4A-4C0C-BCFF-FD91D7986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B8273-682B-433F-92DA-23DC652BC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E4E0-CE02-44FA-B6D3-559DF4D56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0261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7D6DC-09D4-4BF5-9711-5D3DDADB5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4683C-C7B5-4A1A-85AF-F5AA58842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AA75D-A2F7-48CD-8536-F070CC8B3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AD656-B72D-4DF2-919F-40972EB3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05875-C2FF-4F2A-A34B-A9B70F1C4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5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1A460-699C-4DD2-B56E-646175C70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446E5-9042-466D-BA86-54F23ADC17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DBEB8B-F8D3-4E95-AABF-4B50B2527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F6825-A674-4797-B051-6A7120A4A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83D6F-F10A-44A8-959C-4C735C702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94300-1682-41F4-8CB3-961BB3525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988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2743C-F7F0-467F-B173-CB8BC5183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96C13-57D9-4AAF-80CF-37C859780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D581B-7AF9-4B18-95DB-F6FBFFB85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C261E-4C73-4136-9048-539848F7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031649-C890-4906-ACE0-0E635E45D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3AAD12-4BA1-4EF7-B366-DB88B985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35F236-EAAF-41C9-820C-781500343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3FCD7D-37AF-4A32-BAA2-5D7FBD270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029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6E77A-BC02-4DEE-9213-1949AF1BC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7FB8E1-D41A-403B-88F8-837A99646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FC2567-CD16-41F4-91E9-CAC373F02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E3E74-35BE-493E-B349-FBB94A680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249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03F77E-ED9E-4A91-BB2C-25A3E95F2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EAA8E1-C2CC-41DE-A62E-0F54D8270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820A2E-DEF7-4EAE-A83B-8BB7EB03D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269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E6CA8-3451-4E29-83A3-78ADF777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E28E6-53D1-4A85-ACC4-912DBB45E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E56CA-7CB7-489D-BC75-A2F6658CFA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3C4972-C0D9-4A1E-8DD6-A65F23BA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4D8FC1-FF20-4F2C-AD19-DE5077A42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FB41D-776A-47B3-9E27-769D9EEFF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60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4ECAA-D687-46C8-8E51-81193CD4B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FEEE13-CE2A-467E-A3DA-1F45E96B14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FF235-049A-45DB-A782-752905914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8E78A-BA92-4611-9D6C-9DFD749A4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111F-05E3-48C3-AAFF-7C8DD249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0C87B-4D16-4A0A-B987-8F6DE7C40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9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05D302-DCC9-4787-A46E-50BEE6591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5E9ED-30E8-48E4-98EC-5A875AF58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A598E-0D16-45ED-B495-6BB1AD4BB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6A6A4-38C4-4166-860E-8DB8E24C1399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B0CD1-210A-4823-9C8D-8B17678D6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1A0C1-D4C7-4352-B90D-C8AD1E64C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74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qualifications.pearson.com/content/dam/pdf/GCSE/French/2016/teaching-and-learning/Example-conversation-questions.docx" TargetMode="External"/><Relationship Id="rId7" Type="http://schemas.openxmlformats.org/officeDocument/2006/relationships/hyperlink" Target="https://qualifications.pearson.com/content/dam/pdf/GCSE/Spanish/2016/teaching-and-learning/GCSE-Spanish-Exemplar-conversation-questions.doc" TargetMode="External"/><Relationship Id="rId2" Type="http://schemas.openxmlformats.org/officeDocument/2006/relationships/hyperlink" Target="https://qualifications.pearson.com/content/dam/pdf/International%20GCSE/French/2017/specification-and-sample-assessments/MFL-French-SAM-Collation-9781446932612.pdf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qualifications.pearson.com/content/dam/pdf/International%20GCSE/Spanish/2017/specification-and-sample-assessments/international-gcse-MFL-Spanish-SAM.pdf" TargetMode="External"/><Relationship Id="rId5" Type="http://schemas.openxmlformats.org/officeDocument/2006/relationships/hyperlink" Target="https://qualifications.pearson.com/content/dam/pdf/GCSE/German/2016/teaching-and-learning/GCSE-German-Exemplar-conversation-questions.docx" TargetMode="External"/><Relationship Id="rId4" Type="http://schemas.openxmlformats.org/officeDocument/2006/relationships/hyperlink" Target="https://qualifications.pearson.com/content/dam/pdf/International%20GCSE/German/2017/specification-and-sample-assessments/International-GCSE-German-SAM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4a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3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7.m4a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7.m4a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9.m4a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9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18292F7-22CF-4E44-8319-FE03343D7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2192000" cy="6998607"/>
          </a:xfrm>
          <a:prstGeom prst="rect">
            <a:avLst/>
          </a:prstGeom>
          <a:solidFill>
            <a:srgbClr val="F1ED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D19DCE-5509-4010-BE61-04D9D2D25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230" y="1041400"/>
            <a:ext cx="4422157" cy="5957206"/>
          </a:xfrm>
          <a:prstGeom prst="rect">
            <a:avLst/>
          </a:prstGeom>
        </p:spPr>
      </p:pic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64047" y="2490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13" name="Title 1"/>
          <p:cNvSpPr txBox="1">
            <a:spLocks noGrp="1"/>
          </p:cNvSpPr>
          <p:nvPr>
            <p:ph type="title" idx="4294967295"/>
          </p:nvPr>
        </p:nvSpPr>
        <p:spPr>
          <a:xfrm>
            <a:off x="1159727" y="1041400"/>
            <a:ext cx="9144000" cy="2387600"/>
          </a:xfrm>
          <a:prstGeom prst="rect">
            <a:avLst/>
          </a:prstGeom>
        </p:spPr>
        <p:txBody>
          <a:bodyPr/>
          <a:lstStyle>
            <a:lvl1pPr>
              <a:lnSpc>
                <a:spcPct val="114583"/>
              </a:lnSpc>
              <a:defRPr sz="4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The Conversation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The conversation – general tips</a:t>
            </a:r>
          </a:p>
        </p:txBody>
      </p:sp>
      <p:sp>
        <p:nvSpPr>
          <p:cNvPr id="367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139251"/>
            <a:ext cx="10972801" cy="523157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Make sure that your vocabulary is varied.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Make sure that you do not repeat the same words too many times.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Try to avoid using too many basic words.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Think of less common words.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Think of complex structures. </a:t>
            </a:r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Be confident with your tenses.</a:t>
            </a:r>
          </a:p>
          <a:p>
            <a:pPr marL="0" indent="50800">
              <a:lnSpc>
                <a:spcPct val="81000"/>
              </a:lnSpc>
              <a:buSzTx/>
              <a:buNone/>
              <a:defRPr sz="25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81000"/>
              </a:lnSpc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t>Develop your ideas. </a:t>
            </a:r>
          </a:p>
        </p:txBody>
      </p:sp>
      <p:sp>
        <p:nvSpPr>
          <p:cNvPr id="365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95023" y="276964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Developing ideas</a:t>
            </a:r>
          </a:p>
        </p:txBody>
      </p:sp>
      <p:sp>
        <p:nvSpPr>
          <p:cNvPr id="371" name="Marcador de texto 2"/>
          <p:cNvSpPr txBox="1">
            <a:spLocks noGrp="1"/>
          </p:cNvSpPr>
          <p:nvPr>
            <p:ph type="body" idx="1"/>
          </p:nvPr>
        </p:nvSpPr>
        <p:spPr>
          <a:xfrm>
            <a:off x="507583" y="1166018"/>
            <a:ext cx="5989630" cy="4525963"/>
          </a:xfrm>
          <a:prstGeom prst="rect">
            <a:avLst/>
          </a:prstGeom>
        </p:spPr>
        <p:txBody>
          <a:bodyPr/>
          <a:lstStyle/>
          <a:p>
            <a:pPr marL="0" indent="5080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To develop your ideas, you can:</a:t>
            </a:r>
          </a:p>
          <a:p>
            <a:pPr marL="0" indent="5080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use the grid we looked at earlier;</a:t>
            </a:r>
          </a:p>
        </p:txBody>
      </p:sp>
      <p:sp>
        <p:nvSpPr>
          <p:cNvPr id="369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62271" y="6506598"/>
            <a:ext cx="249119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372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28265" y="796477"/>
            <a:ext cx="571501" cy="57150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73" name="Tabla 10"/>
          <p:cNvGraphicFramePr/>
          <p:nvPr>
            <p:extLst>
              <p:ext uri="{D42A27DB-BD31-4B8C-83A1-F6EECF244321}">
                <p14:modId xmlns:p14="http://schemas.microsoft.com/office/powerpoint/2010/main" val="878365409"/>
              </p:ext>
            </p:extLst>
          </p:nvPr>
        </p:nvGraphicFramePr>
        <p:xfrm>
          <a:off x="1382609" y="2791304"/>
          <a:ext cx="3281488" cy="3547303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64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7475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General information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Positive aspect(s)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8248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Opinion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Use another </a:t>
                      </a:r>
                      <a:r>
                        <a:rPr lang="en-GB" dirty="0"/>
                        <a:t>t</a:t>
                      </a:r>
                      <a:r>
                        <a:rPr dirty="0" err="1"/>
                        <a:t>ense</a:t>
                      </a:r>
                      <a:endParaRPr dirty="0"/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1580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aspect(s)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 Other people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4" name="Marcador de texto 2"/>
          <p:cNvSpPr txBox="1"/>
          <p:nvPr/>
        </p:nvSpPr>
        <p:spPr>
          <a:xfrm>
            <a:off x="6497211" y="2068079"/>
            <a:ext cx="4683242" cy="4480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457200" indent="-457200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ts val="24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think of how many question words you can </a:t>
            </a:r>
            <a:r>
              <a:rPr lang="en-GB" dirty="0"/>
              <a:t>address</a:t>
            </a:r>
            <a:r>
              <a:rPr dirty="0"/>
              <a:t>. </a:t>
            </a:r>
            <a:endParaRPr sz="2800" dirty="0"/>
          </a:p>
          <a:p>
            <a:pPr>
              <a:lnSpc>
                <a:spcPct val="90000"/>
              </a:lnSpc>
              <a:spcBef>
                <a:spcPts val="500"/>
              </a:spcBef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 </a:t>
            </a:r>
          </a:p>
          <a:p>
            <a:pPr>
              <a:lnSpc>
                <a:spcPct val="90000"/>
              </a:lnSpc>
              <a:spcBef>
                <a:spcPts val="500"/>
              </a:spcBef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What?      Where?</a:t>
            </a:r>
          </a:p>
          <a:p>
            <a:pPr>
              <a:lnSpc>
                <a:spcPct val="90000"/>
              </a:lnSpc>
              <a:spcBef>
                <a:spcPts val="500"/>
              </a:spcBef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When?     Who (with)?</a:t>
            </a:r>
          </a:p>
          <a:p>
            <a:pPr>
              <a:lnSpc>
                <a:spcPct val="90000"/>
              </a:lnSpc>
              <a:spcBef>
                <a:spcPts val="500"/>
              </a:spcBef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Why?       How?</a:t>
            </a:r>
          </a:p>
        </p:txBody>
      </p:sp>
      <p:pic>
        <p:nvPicPr>
          <p:cNvPr id="8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05392" y="309658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2" fill="hold"/>
                                        <p:tgtEl>
                                          <p:spTgt spid="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7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7: Varied language </a:t>
            </a:r>
          </a:p>
        </p:txBody>
      </p:sp>
      <p:sp>
        <p:nvSpPr>
          <p:cNvPr id="378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290100"/>
            <a:ext cx="10972801" cy="2307541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Before answering questions</a:t>
            </a:r>
            <a:r>
              <a:rPr lang="en-GB" dirty="0"/>
              <a:t>,</a:t>
            </a:r>
            <a:r>
              <a:rPr dirty="0"/>
              <a:t> you need to think of good language you can use.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your </a:t>
            </a:r>
            <a:r>
              <a:rPr b="1" dirty="0">
                <a:solidFill>
                  <a:schemeClr val="accent2"/>
                </a:solidFill>
              </a:rPr>
              <a:t>Language </a:t>
            </a:r>
            <a:r>
              <a:rPr lang="en-GB" b="1" dirty="0">
                <a:solidFill>
                  <a:schemeClr val="accent2"/>
                </a:solidFill>
              </a:rPr>
              <a:t>h</a:t>
            </a:r>
            <a:r>
              <a:rPr b="1" dirty="0" err="1">
                <a:solidFill>
                  <a:schemeClr val="accent2"/>
                </a:solidFill>
              </a:rPr>
              <a:t>elp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s</a:t>
            </a:r>
            <a:r>
              <a:rPr b="1" dirty="0" err="1">
                <a:solidFill>
                  <a:schemeClr val="accent2"/>
                </a:solidFill>
              </a:rPr>
              <a:t>heet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dirty="0"/>
              <a:t>or use the </a:t>
            </a:r>
            <a:r>
              <a:rPr b="1" dirty="0"/>
              <a:t>Vocabulary </a:t>
            </a:r>
            <a:r>
              <a:rPr lang="en-GB" b="1" dirty="0"/>
              <a:t>l</a:t>
            </a:r>
            <a:r>
              <a:rPr b="1" dirty="0" err="1"/>
              <a:t>ist</a:t>
            </a:r>
            <a:r>
              <a:rPr dirty="0"/>
              <a:t>,</a:t>
            </a:r>
            <a:r>
              <a:rPr b="1" dirty="0"/>
              <a:t> Section 1</a:t>
            </a:r>
            <a:r>
              <a:rPr b="1" i="1" dirty="0"/>
              <a:t> </a:t>
            </a:r>
            <a:r>
              <a:rPr dirty="0"/>
              <a:t>for a wider range of key language.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Complete the table below with at least 4 words or phrases per box.</a:t>
            </a:r>
          </a:p>
        </p:txBody>
      </p:sp>
      <p:sp>
        <p:nvSpPr>
          <p:cNvPr id="376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graphicFrame>
        <p:nvGraphicFramePr>
          <p:cNvPr id="379" name="Table 4"/>
          <p:cNvGraphicFramePr/>
          <p:nvPr>
            <p:extLst>
              <p:ext uri="{D42A27DB-BD31-4B8C-83A1-F6EECF244321}">
                <p14:modId xmlns:p14="http://schemas.microsoft.com/office/powerpoint/2010/main" val="556222421"/>
              </p:ext>
            </p:extLst>
          </p:nvPr>
        </p:nvGraphicFramePr>
        <p:xfrm>
          <a:off x="719998" y="3755671"/>
          <a:ext cx="10972800" cy="18288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Positive adjective [box 6]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l">
                        <a:defRPr sz="1800" i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 err="1"/>
                        <a:t>grea</a:t>
                      </a:r>
                      <a:r>
                        <a:rPr lang="en-GB" dirty="0"/>
                        <a:t>t</a:t>
                      </a:r>
                      <a:endParaRPr dirty="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adjectives[box 7]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l">
                        <a:defRPr sz="1800" i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irritating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Connectives [box 3]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as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Opinion phrases [box 1]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l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….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Advanced structures [box 13]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l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….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Negatives [box 4]</a:t>
                      </a:r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l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…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824767" y="297939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8: Challenge – Complexity</a:t>
            </a:r>
          </a:p>
        </p:txBody>
      </p:sp>
      <p:sp>
        <p:nvSpPr>
          <p:cNvPr id="383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5446" y="1166018"/>
            <a:ext cx="10972801" cy="4525963"/>
          </a:xfrm>
          <a:prstGeom prst="rect">
            <a:avLst/>
          </a:prstGeom>
        </p:spPr>
        <p:txBody>
          <a:bodyPr/>
          <a:lstStyle/>
          <a:p>
            <a:pP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If you want to use more complex language, look at the </a:t>
            </a:r>
            <a:r>
              <a:rPr b="1" dirty="0"/>
              <a:t>Complex </a:t>
            </a:r>
            <a:r>
              <a:rPr lang="en-GB" b="1" dirty="0"/>
              <a:t>s</a:t>
            </a:r>
            <a:r>
              <a:rPr b="1" dirty="0" err="1"/>
              <a:t>tructures</a:t>
            </a:r>
            <a:r>
              <a:rPr dirty="0"/>
              <a:t> help sheets for your language(s).</a:t>
            </a:r>
          </a:p>
          <a:p>
            <a:pPr>
              <a:buSzPts val="24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Make a list of the structures you want to </a:t>
            </a:r>
            <a:r>
              <a:rPr dirty="0" err="1"/>
              <a:t>practise</a:t>
            </a:r>
            <a:r>
              <a:rPr dirty="0"/>
              <a:t> and make sentences with some of the topics below.</a:t>
            </a:r>
          </a:p>
        </p:txBody>
      </p:sp>
      <p:sp>
        <p:nvSpPr>
          <p:cNvPr id="381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grpSp>
        <p:nvGrpSpPr>
          <p:cNvPr id="386" name="Rectangle: Rounded Corners 3"/>
          <p:cNvGrpSpPr/>
          <p:nvPr/>
        </p:nvGrpSpPr>
        <p:grpSpPr>
          <a:xfrm>
            <a:off x="1056176" y="3325927"/>
            <a:ext cx="2052232" cy="910518"/>
            <a:chOff x="-15099" y="27935"/>
            <a:chExt cx="2052231" cy="910517"/>
          </a:xfrm>
        </p:grpSpPr>
        <p:sp>
          <p:nvSpPr>
            <p:cNvPr id="384" name="Rounded Rectangle"/>
            <p:cNvSpPr/>
            <p:nvPr/>
          </p:nvSpPr>
          <p:spPr>
            <a:xfrm>
              <a:off x="-15099" y="27935"/>
              <a:ext cx="2052231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5" name="A…"/>
            <p:cNvSpPr txBox="1"/>
            <p:nvPr/>
          </p:nvSpPr>
          <p:spPr>
            <a:xfrm>
              <a:off x="96517" y="146575"/>
              <a:ext cx="1859196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A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My family</a:t>
              </a:r>
            </a:p>
          </p:txBody>
        </p:sp>
      </p:grpSp>
      <p:grpSp>
        <p:nvGrpSpPr>
          <p:cNvPr id="389" name="Rectangle: Rounded Corners 4"/>
          <p:cNvGrpSpPr/>
          <p:nvPr/>
        </p:nvGrpSpPr>
        <p:grpSpPr>
          <a:xfrm>
            <a:off x="3123502" y="3315840"/>
            <a:ext cx="2052231" cy="910517"/>
            <a:chOff x="0" y="0"/>
            <a:chExt cx="2052229" cy="910515"/>
          </a:xfrm>
        </p:grpSpPr>
        <p:sp>
          <p:nvSpPr>
            <p:cNvPr id="38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8" name="B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B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friends</a:t>
              </a:r>
            </a:p>
          </p:txBody>
        </p:sp>
      </p:grpSp>
      <p:grpSp>
        <p:nvGrpSpPr>
          <p:cNvPr id="392" name="Rectangle: Rounded Corners 6"/>
          <p:cNvGrpSpPr/>
          <p:nvPr/>
        </p:nvGrpSpPr>
        <p:grpSpPr>
          <a:xfrm>
            <a:off x="7227960" y="3315839"/>
            <a:ext cx="2052231" cy="910516"/>
            <a:chOff x="0" y="0"/>
            <a:chExt cx="2052229" cy="910515"/>
          </a:xfrm>
        </p:grpSpPr>
        <p:sp>
          <p:nvSpPr>
            <p:cNvPr id="390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91" name="D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 D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Last weekend</a:t>
              </a:r>
            </a:p>
          </p:txBody>
        </p:sp>
      </p:grpSp>
      <p:grpSp>
        <p:nvGrpSpPr>
          <p:cNvPr id="395" name="Rectangle: Rounded Corners 7"/>
          <p:cNvGrpSpPr/>
          <p:nvPr/>
        </p:nvGrpSpPr>
        <p:grpSpPr>
          <a:xfrm>
            <a:off x="1071275" y="4410962"/>
            <a:ext cx="2052231" cy="910516"/>
            <a:chOff x="0" y="0"/>
            <a:chExt cx="2052230" cy="910515"/>
          </a:xfrm>
        </p:grpSpPr>
        <p:sp>
          <p:nvSpPr>
            <p:cNvPr id="393" name="Rounded Rectangle"/>
            <p:cNvSpPr/>
            <p:nvPr/>
          </p:nvSpPr>
          <p:spPr>
            <a:xfrm>
              <a:off x="0" y="-1"/>
              <a:ext cx="2052231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94" name="E…"/>
            <p:cNvSpPr txBox="1"/>
            <p:nvPr/>
          </p:nvSpPr>
          <p:spPr>
            <a:xfrm>
              <a:off x="96517" y="146575"/>
              <a:ext cx="1859196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E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school</a:t>
              </a:r>
            </a:p>
          </p:txBody>
        </p:sp>
      </p:grpSp>
      <p:grpSp>
        <p:nvGrpSpPr>
          <p:cNvPr id="398" name="Rectangle: Rounded Corners 8"/>
          <p:cNvGrpSpPr/>
          <p:nvPr/>
        </p:nvGrpSpPr>
        <p:grpSpPr>
          <a:xfrm>
            <a:off x="3123502" y="4431417"/>
            <a:ext cx="2052231" cy="910516"/>
            <a:chOff x="0" y="0"/>
            <a:chExt cx="2052229" cy="910515"/>
          </a:xfrm>
        </p:grpSpPr>
        <p:sp>
          <p:nvSpPr>
            <p:cNvPr id="39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97" name="F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F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uniform</a:t>
              </a:r>
            </a:p>
          </p:txBody>
        </p:sp>
      </p:grpSp>
      <p:grpSp>
        <p:nvGrpSpPr>
          <p:cNvPr id="401" name="Rectangle: Rounded Corners 9"/>
          <p:cNvGrpSpPr/>
          <p:nvPr/>
        </p:nvGrpSpPr>
        <p:grpSpPr>
          <a:xfrm>
            <a:off x="5175732" y="4451872"/>
            <a:ext cx="2052231" cy="910517"/>
            <a:chOff x="0" y="0"/>
            <a:chExt cx="2052229" cy="910515"/>
          </a:xfrm>
        </p:grpSpPr>
        <p:sp>
          <p:nvSpPr>
            <p:cNvPr id="399" name="Rounded Rectangle"/>
            <p:cNvSpPr/>
            <p:nvPr/>
          </p:nvSpPr>
          <p:spPr>
            <a:xfrm>
              <a:off x="0" y="0"/>
              <a:ext cx="2052230" cy="91051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0" name="G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G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holidays</a:t>
              </a:r>
            </a:p>
          </p:txBody>
        </p:sp>
      </p:grpSp>
      <p:grpSp>
        <p:nvGrpSpPr>
          <p:cNvPr id="404" name="Rectangle: Rounded Corners 10"/>
          <p:cNvGrpSpPr/>
          <p:nvPr/>
        </p:nvGrpSpPr>
        <p:grpSpPr>
          <a:xfrm>
            <a:off x="7227960" y="4451872"/>
            <a:ext cx="2052231" cy="910517"/>
            <a:chOff x="0" y="0"/>
            <a:chExt cx="2052229" cy="910515"/>
          </a:xfrm>
        </p:grpSpPr>
        <p:sp>
          <p:nvSpPr>
            <p:cNvPr id="402" name="Rounded Rectangle"/>
            <p:cNvSpPr/>
            <p:nvPr/>
          </p:nvSpPr>
          <p:spPr>
            <a:xfrm>
              <a:off x="0" y="0"/>
              <a:ext cx="2052230" cy="91051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3" name="H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H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town</a:t>
              </a:r>
            </a:p>
          </p:txBody>
        </p:sp>
      </p:grpSp>
      <p:grpSp>
        <p:nvGrpSpPr>
          <p:cNvPr id="407" name="Rectangle: Rounded Corners 11"/>
          <p:cNvGrpSpPr/>
          <p:nvPr/>
        </p:nvGrpSpPr>
        <p:grpSpPr>
          <a:xfrm>
            <a:off x="1071275" y="5532918"/>
            <a:ext cx="2052231" cy="910516"/>
            <a:chOff x="0" y="0"/>
            <a:chExt cx="2052230" cy="910515"/>
          </a:xfrm>
        </p:grpSpPr>
        <p:sp>
          <p:nvSpPr>
            <p:cNvPr id="405" name="Rounded Rectangle"/>
            <p:cNvSpPr/>
            <p:nvPr/>
          </p:nvSpPr>
          <p:spPr>
            <a:xfrm>
              <a:off x="0" y="-1"/>
              <a:ext cx="2052231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6" name="I…"/>
            <p:cNvSpPr txBox="1"/>
            <p:nvPr/>
          </p:nvSpPr>
          <p:spPr>
            <a:xfrm>
              <a:off x="96517" y="146575"/>
              <a:ext cx="1859196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future</a:t>
              </a:r>
            </a:p>
          </p:txBody>
        </p:sp>
      </p:grpSp>
      <p:grpSp>
        <p:nvGrpSpPr>
          <p:cNvPr id="410" name="Rectangle: Rounded Corners 12"/>
          <p:cNvGrpSpPr/>
          <p:nvPr/>
        </p:nvGrpSpPr>
        <p:grpSpPr>
          <a:xfrm>
            <a:off x="3123502" y="5546995"/>
            <a:ext cx="2052231" cy="910516"/>
            <a:chOff x="0" y="0"/>
            <a:chExt cx="2052229" cy="910515"/>
          </a:xfrm>
        </p:grpSpPr>
        <p:sp>
          <p:nvSpPr>
            <p:cNvPr id="408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9" name="J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J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The environment</a:t>
              </a:r>
            </a:p>
          </p:txBody>
        </p:sp>
      </p:grpSp>
      <p:grpSp>
        <p:nvGrpSpPr>
          <p:cNvPr id="413" name="Rectangle: Rounded Corners 13"/>
          <p:cNvGrpSpPr/>
          <p:nvPr/>
        </p:nvGrpSpPr>
        <p:grpSpPr>
          <a:xfrm>
            <a:off x="5190828" y="5546995"/>
            <a:ext cx="2052231" cy="910516"/>
            <a:chOff x="0" y="0"/>
            <a:chExt cx="2052229" cy="910515"/>
          </a:xfrm>
        </p:grpSpPr>
        <p:sp>
          <p:nvSpPr>
            <p:cNvPr id="41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12" name="K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K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Music festivals/ events</a:t>
              </a:r>
            </a:p>
          </p:txBody>
        </p:sp>
      </p:grpSp>
      <p:grpSp>
        <p:nvGrpSpPr>
          <p:cNvPr id="416" name="Rectangle: Rounded Corners 14"/>
          <p:cNvGrpSpPr/>
          <p:nvPr/>
        </p:nvGrpSpPr>
        <p:grpSpPr>
          <a:xfrm>
            <a:off x="7243057" y="5544106"/>
            <a:ext cx="2052231" cy="910516"/>
            <a:chOff x="0" y="0"/>
            <a:chExt cx="2052229" cy="910515"/>
          </a:xfrm>
        </p:grpSpPr>
        <p:sp>
          <p:nvSpPr>
            <p:cNvPr id="414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15" name="L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family celebration</a:t>
              </a:r>
            </a:p>
          </p:txBody>
        </p:sp>
      </p:grpSp>
      <p:grpSp>
        <p:nvGrpSpPr>
          <p:cNvPr id="419" name="Rectangle: Rounded Corners 5"/>
          <p:cNvGrpSpPr/>
          <p:nvPr/>
        </p:nvGrpSpPr>
        <p:grpSpPr>
          <a:xfrm>
            <a:off x="5190828" y="3315839"/>
            <a:ext cx="2052231" cy="910516"/>
            <a:chOff x="0" y="0"/>
            <a:chExt cx="2052229" cy="910515"/>
          </a:xfrm>
        </p:grpSpPr>
        <p:sp>
          <p:nvSpPr>
            <p:cNvPr id="41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18" name="C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C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leisure activities</a:t>
              </a:r>
            </a:p>
          </p:txBody>
        </p:sp>
      </p:grpSp>
      <p:pic>
        <p:nvPicPr>
          <p:cNvPr id="420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95285" y="42224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95023" y="351490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8" fill="hold"/>
                                        <p:tgtEl>
                                          <p:spTgt spid="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2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9: Questions in the present </a:t>
            </a:r>
          </a:p>
        </p:txBody>
      </p:sp>
      <p:sp>
        <p:nvSpPr>
          <p:cNvPr id="424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166018"/>
            <a:ext cx="8528933" cy="4525963"/>
          </a:xfrm>
          <a:prstGeom prst="rect">
            <a:avLst/>
          </a:prstGeom>
        </p:spPr>
        <p:txBody>
          <a:bodyPr/>
          <a:lstStyle/>
          <a:p>
            <a:pPr marL="0" indent="50800">
              <a:buSzTx/>
              <a:buNone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Choose </a:t>
            </a:r>
            <a:r>
              <a:rPr b="1"/>
              <a:t>at least 4 questions </a:t>
            </a:r>
            <a:r>
              <a:t>and draft an answer for each one.</a:t>
            </a:r>
          </a:p>
        </p:txBody>
      </p:sp>
      <p:sp>
        <p:nvSpPr>
          <p:cNvPr id="422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graphicFrame>
        <p:nvGraphicFramePr>
          <p:cNvPr id="425" name="Table 5"/>
          <p:cNvGraphicFramePr/>
          <p:nvPr/>
        </p:nvGraphicFramePr>
        <p:xfrm>
          <a:off x="750723" y="2129713"/>
          <a:ext cx="6655161" cy="429768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213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1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usually do at the weekend?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favourite celebration.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hobbies do you have?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think of social media?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2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town.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can tourists do in your local area?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usually do when you are on holiday?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3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school.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are your favourite subjects?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are the advantages of wearing a uniform?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4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would you like to do when you finish school?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think of volunteering?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5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do to protect the environment?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think of music festivals?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33" name="Thought Bubble: Cloud 6"/>
          <p:cNvGrpSpPr/>
          <p:nvPr/>
        </p:nvGrpSpPr>
        <p:grpSpPr>
          <a:xfrm>
            <a:off x="9239426" y="860649"/>
            <a:ext cx="2593070" cy="2177983"/>
            <a:chOff x="55" y="-16"/>
            <a:chExt cx="2593068" cy="2177982"/>
          </a:xfrm>
        </p:grpSpPr>
        <p:grpSp>
          <p:nvGrpSpPr>
            <p:cNvPr id="431" name="Group"/>
            <p:cNvGrpSpPr/>
            <p:nvPr/>
          </p:nvGrpSpPr>
          <p:grpSpPr>
            <a:xfrm>
              <a:off x="55" y="-17"/>
              <a:ext cx="2593069" cy="2177983"/>
              <a:chOff x="55" y="-15"/>
              <a:chExt cx="2593068" cy="2177982"/>
            </a:xfrm>
          </p:grpSpPr>
          <p:sp>
            <p:nvSpPr>
              <p:cNvPr id="426" name="Shape"/>
              <p:cNvSpPr/>
              <p:nvPr/>
            </p:nvSpPr>
            <p:spPr>
              <a:xfrm>
                <a:off x="55" y="-16"/>
                <a:ext cx="2593069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27" name="Circle"/>
              <p:cNvSpPr/>
              <p:nvPr/>
            </p:nvSpPr>
            <p:spPr>
              <a:xfrm>
                <a:off x="501957" y="1540136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28" name="Circle"/>
              <p:cNvSpPr/>
              <p:nvPr/>
            </p:nvSpPr>
            <p:spPr>
              <a:xfrm>
                <a:off x="347136" y="1850701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29" name="Circle"/>
              <p:cNvSpPr/>
              <p:nvPr/>
            </p:nvSpPr>
            <p:spPr>
              <a:xfrm>
                <a:off x="243078" y="2092456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30" name="Shape"/>
              <p:cNvSpPr/>
              <p:nvPr/>
            </p:nvSpPr>
            <p:spPr>
              <a:xfrm>
                <a:off x="131667" y="78416"/>
                <a:ext cx="2376074" cy="130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32" name="Look at box 10 for verbs in the present."/>
            <p:cNvSpPr txBox="1"/>
            <p:nvPr/>
          </p:nvSpPr>
          <p:spPr>
            <a:xfrm>
              <a:off x="407997" y="286906"/>
              <a:ext cx="1593834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Look at box 10 for verbs in the present.</a:t>
              </a:r>
            </a:p>
          </p:txBody>
        </p:sp>
      </p:grpSp>
      <p:grpSp>
        <p:nvGrpSpPr>
          <p:cNvPr id="441" name="Thought Bubble: Cloud 8"/>
          <p:cNvGrpSpPr/>
          <p:nvPr/>
        </p:nvGrpSpPr>
        <p:grpSpPr>
          <a:xfrm>
            <a:off x="9576553" y="2422730"/>
            <a:ext cx="2616804" cy="2177983"/>
            <a:chOff x="54" y="-16"/>
            <a:chExt cx="2616802" cy="2177982"/>
          </a:xfrm>
        </p:grpSpPr>
        <p:grpSp>
          <p:nvGrpSpPr>
            <p:cNvPr id="439" name="Group"/>
            <p:cNvGrpSpPr/>
            <p:nvPr/>
          </p:nvGrpSpPr>
          <p:grpSpPr>
            <a:xfrm>
              <a:off x="54" y="-17"/>
              <a:ext cx="2616804" cy="2177983"/>
              <a:chOff x="55" y="-15"/>
              <a:chExt cx="2616802" cy="2177982"/>
            </a:xfrm>
          </p:grpSpPr>
          <p:sp>
            <p:nvSpPr>
              <p:cNvPr id="434" name="Shape"/>
              <p:cNvSpPr/>
              <p:nvPr/>
            </p:nvSpPr>
            <p:spPr>
              <a:xfrm>
                <a:off x="55" y="-16"/>
                <a:ext cx="2616804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35" name="Circle"/>
              <p:cNvSpPr/>
              <p:nvPr/>
            </p:nvSpPr>
            <p:spPr>
              <a:xfrm>
                <a:off x="507670" y="1540209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36" name="Circle"/>
              <p:cNvSpPr/>
              <p:nvPr/>
            </p:nvSpPr>
            <p:spPr>
              <a:xfrm>
                <a:off x="351151" y="1850627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37" name="Circle"/>
              <p:cNvSpPr/>
              <p:nvPr/>
            </p:nvSpPr>
            <p:spPr>
              <a:xfrm>
                <a:off x="245694" y="2092456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38" name="Shape"/>
              <p:cNvSpPr/>
              <p:nvPr/>
            </p:nvSpPr>
            <p:spPr>
              <a:xfrm>
                <a:off x="132872" y="78416"/>
                <a:ext cx="2397822" cy="130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40" name="Think of good language to use."/>
            <p:cNvSpPr txBox="1"/>
            <p:nvPr/>
          </p:nvSpPr>
          <p:spPr>
            <a:xfrm>
              <a:off x="411284" y="286906"/>
              <a:ext cx="1609317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Think of good language to use.</a:t>
              </a:r>
            </a:p>
          </p:txBody>
        </p:sp>
      </p:grpSp>
      <p:grpSp>
        <p:nvGrpSpPr>
          <p:cNvPr id="449" name="Thought Bubble: Cloud 7"/>
          <p:cNvGrpSpPr/>
          <p:nvPr/>
        </p:nvGrpSpPr>
        <p:grpSpPr>
          <a:xfrm>
            <a:off x="7171470" y="2352528"/>
            <a:ext cx="2386782" cy="2177982"/>
            <a:chOff x="49" y="-16"/>
            <a:chExt cx="2386780" cy="2177981"/>
          </a:xfrm>
        </p:grpSpPr>
        <p:grpSp>
          <p:nvGrpSpPr>
            <p:cNvPr id="447" name="Group"/>
            <p:cNvGrpSpPr/>
            <p:nvPr/>
          </p:nvGrpSpPr>
          <p:grpSpPr>
            <a:xfrm>
              <a:off x="49" y="-17"/>
              <a:ext cx="2386782" cy="2177982"/>
              <a:chOff x="50" y="-15"/>
              <a:chExt cx="2386780" cy="2177981"/>
            </a:xfrm>
          </p:grpSpPr>
          <p:sp>
            <p:nvSpPr>
              <p:cNvPr id="442" name="Shape"/>
              <p:cNvSpPr/>
              <p:nvPr/>
            </p:nvSpPr>
            <p:spPr>
              <a:xfrm>
                <a:off x="50" y="-16"/>
                <a:ext cx="2386782" cy="1542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43" name="Circle"/>
              <p:cNvSpPr/>
              <p:nvPr/>
            </p:nvSpPr>
            <p:spPr>
              <a:xfrm>
                <a:off x="452257" y="1539492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44" name="Circle"/>
              <p:cNvSpPr/>
              <p:nvPr/>
            </p:nvSpPr>
            <p:spPr>
              <a:xfrm>
                <a:off x="312280" y="1851344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45" name="Circle"/>
              <p:cNvSpPr/>
              <p:nvPr/>
            </p:nvSpPr>
            <p:spPr>
              <a:xfrm>
                <a:off x="220339" y="2092455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46" name="Shape"/>
              <p:cNvSpPr/>
              <p:nvPr/>
            </p:nvSpPr>
            <p:spPr>
              <a:xfrm>
                <a:off x="121193" y="78416"/>
                <a:ext cx="2187049" cy="1309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48" name="Think of What, When, Who…"/>
            <p:cNvSpPr txBox="1"/>
            <p:nvPr/>
          </p:nvSpPr>
          <p:spPr>
            <a:xfrm>
              <a:off x="379429" y="286906"/>
              <a:ext cx="1459259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Think of </a:t>
              </a:r>
              <a:r>
                <a:rPr i="1"/>
                <a:t>What, When, Who…</a:t>
              </a:r>
            </a:p>
          </p:txBody>
        </p:sp>
      </p:grpSp>
      <p:grpSp>
        <p:nvGrpSpPr>
          <p:cNvPr id="457" name="Thought Bubble: Cloud 12"/>
          <p:cNvGrpSpPr/>
          <p:nvPr/>
        </p:nvGrpSpPr>
        <p:grpSpPr>
          <a:xfrm>
            <a:off x="9723412" y="4063262"/>
            <a:ext cx="2469870" cy="2177984"/>
            <a:chOff x="52" y="-17"/>
            <a:chExt cx="2469868" cy="2177983"/>
          </a:xfrm>
        </p:grpSpPr>
        <p:grpSp>
          <p:nvGrpSpPr>
            <p:cNvPr id="455" name="Group"/>
            <p:cNvGrpSpPr/>
            <p:nvPr/>
          </p:nvGrpSpPr>
          <p:grpSpPr>
            <a:xfrm>
              <a:off x="52" y="-17"/>
              <a:ext cx="2469868" cy="2177983"/>
              <a:chOff x="52" y="-15"/>
              <a:chExt cx="2469866" cy="2177982"/>
            </a:xfrm>
          </p:grpSpPr>
          <p:sp>
            <p:nvSpPr>
              <p:cNvPr id="450" name="Shape"/>
              <p:cNvSpPr/>
              <p:nvPr/>
            </p:nvSpPr>
            <p:spPr>
              <a:xfrm>
                <a:off x="52" y="-16"/>
                <a:ext cx="2469868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51" name="Circle"/>
              <p:cNvSpPr/>
              <p:nvPr/>
            </p:nvSpPr>
            <p:spPr>
              <a:xfrm>
                <a:off x="472284" y="1539751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52" name="Circle"/>
              <p:cNvSpPr/>
              <p:nvPr/>
            </p:nvSpPr>
            <p:spPr>
              <a:xfrm>
                <a:off x="326310" y="1851085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53" name="Circle"/>
              <p:cNvSpPr/>
              <p:nvPr/>
            </p:nvSpPr>
            <p:spPr>
              <a:xfrm>
                <a:off x="229498" y="2092456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54" name="Shape"/>
              <p:cNvSpPr/>
              <p:nvPr/>
            </p:nvSpPr>
            <p:spPr>
              <a:xfrm>
                <a:off x="125412" y="78416"/>
                <a:ext cx="2263181" cy="130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56" name="Don’t forget to express your opinion"/>
            <p:cNvSpPr txBox="1"/>
            <p:nvPr/>
          </p:nvSpPr>
          <p:spPr>
            <a:xfrm>
              <a:off x="390936" y="128774"/>
              <a:ext cx="1513461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Don’t forget to express your opinion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463" name="Thought Bubble: Cloud 9"/>
          <p:cNvGrpSpPr/>
          <p:nvPr/>
        </p:nvGrpSpPr>
        <p:grpSpPr>
          <a:xfrm>
            <a:off x="7192154" y="4285470"/>
            <a:ext cx="2945725" cy="2478645"/>
            <a:chOff x="0" y="-22"/>
            <a:chExt cx="2945724" cy="2478643"/>
          </a:xfrm>
        </p:grpSpPr>
        <p:sp>
          <p:nvSpPr>
            <p:cNvPr id="458" name="Shape"/>
            <p:cNvSpPr/>
            <p:nvPr/>
          </p:nvSpPr>
          <p:spPr>
            <a:xfrm>
              <a:off x="262443" y="-23"/>
              <a:ext cx="2683281" cy="2153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459" name="Circle"/>
            <p:cNvSpPr/>
            <p:nvPr/>
          </p:nvSpPr>
          <p:spPr>
            <a:xfrm>
              <a:off x="336878" y="1840709"/>
              <a:ext cx="358143" cy="35814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460" name="Circle"/>
            <p:cNvSpPr/>
            <p:nvPr/>
          </p:nvSpPr>
          <p:spPr>
            <a:xfrm>
              <a:off x="123513" y="2139275"/>
              <a:ext cx="238763" cy="23876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461" name="Circle"/>
            <p:cNvSpPr/>
            <p:nvPr/>
          </p:nvSpPr>
          <p:spPr>
            <a:xfrm>
              <a:off x="-1" y="2359238"/>
              <a:ext cx="119383" cy="11938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462" name="Shape"/>
            <p:cNvSpPr/>
            <p:nvPr/>
          </p:nvSpPr>
          <p:spPr>
            <a:xfrm>
              <a:off x="398634" y="109479"/>
              <a:ext cx="2458737" cy="1827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" y="14010"/>
                  </a:moveTo>
                  <a:cubicBezTo>
                    <a:pt x="899" y="14066"/>
                    <a:pt x="417" y="13902"/>
                    <a:pt x="0" y="13542"/>
                  </a:cubicBezTo>
                  <a:moveTo>
                    <a:pt x="2598" y="19137"/>
                  </a:moveTo>
                  <a:cubicBezTo>
                    <a:pt x="2405" y="19250"/>
                    <a:pt x="2202" y="19325"/>
                    <a:pt x="1994" y="19361"/>
                  </a:cubicBezTo>
                  <a:moveTo>
                    <a:pt x="7802" y="21600"/>
                  </a:moveTo>
                  <a:cubicBezTo>
                    <a:pt x="7657" y="21279"/>
                    <a:pt x="7535" y="20936"/>
                    <a:pt x="7438" y="20577"/>
                  </a:cubicBezTo>
                  <a:moveTo>
                    <a:pt x="14532" y="19050"/>
                  </a:moveTo>
                  <a:cubicBezTo>
                    <a:pt x="14510" y="19430"/>
                    <a:pt x="14462" y="19806"/>
                    <a:pt x="14386" y="20172"/>
                  </a:cubicBezTo>
                  <a:moveTo>
                    <a:pt x="17421" y="12116"/>
                  </a:moveTo>
                  <a:cubicBezTo>
                    <a:pt x="18505" y="12890"/>
                    <a:pt x="19193" y="14504"/>
                    <a:pt x="19193" y="16273"/>
                  </a:cubicBezTo>
                  <a:moveTo>
                    <a:pt x="21600" y="7649"/>
                  </a:moveTo>
                  <a:cubicBezTo>
                    <a:pt x="21423" y="8256"/>
                    <a:pt x="21153" y="8794"/>
                    <a:pt x="20811" y="9222"/>
                  </a:cubicBezTo>
                  <a:moveTo>
                    <a:pt x="19707" y="1814"/>
                  </a:moveTo>
                  <a:cubicBezTo>
                    <a:pt x="19737" y="2059"/>
                    <a:pt x="19751" y="2307"/>
                    <a:pt x="19749" y="2556"/>
                  </a:cubicBezTo>
                  <a:moveTo>
                    <a:pt x="14668" y="947"/>
                  </a:moveTo>
                  <a:cubicBezTo>
                    <a:pt x="14771" y="605"/>
                    <a:pt x="14907" y="286"/>
                    <a:pt x="15073" y="0"/>
                  </a:cubicBezTo>
                  <a:moveTo>
                    <a:pt x="10888" y="1399"/>
                  </a:moveTo>
                  <a:cubicBezTo>
                    <a:pt x="10930" y="1115"/>
                    <a:pt x="10996" y="841"/>
                    <a:pt x="11084" y="582"/>
                  </a:cubicBezTo>
                  <a:moveTo>
                    <a:pt x="6452" y="1676"/>
                  </a:moveTo>
                  <a:cubicBezTo>
                    <a:pt x="6709" y="1897"/>
                    <a:pt x="6947" y="2163"/>
                    <a:pt x="7160" y="2469"/>
                  </a:cubicBezTo>
                  <a:moveTo>
                    <a:pt x="1072" y="7905"/>
                  </a:moveTo>
                  <a:cubicBezTo>
                    <a:pt x="1016" y="7632"/>
                    <a:pt x="974" y="7353"/>
                    <a:pt x="948" y="7071"/>
                  </a:cubicBezTo>
                </a:path>
              </a:pathLst>
            </a:custGeom>
            <a:noFill/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</p:grpSp>
      <p:graphicFrame>
        <p:nvGraphicFramePr>
          <p:cNvPr id="464" name="Tabla 10"/>
          <p:cNvGraphicFramePr/>
          <p:nvPr/>
        </p:nvGraphicFramePr>
        <p:xfrm>
          <a:off x="7882404" y="4657385"/>
          <a:ext cx="1843047" cy="120231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Positive aspect(s)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Opinion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Tenses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aspect(s)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 Other people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65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7014" y="28800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92442" y="299077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6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10: Questions in the past </a:t>
            </a:r>
          </a:p>
        </p:txBody>
      </p:sp>
      <p:sp>
        <p:nvSpPr>
          <p:cNvPr id="469" name="Marcador de texto 2"/>
          <p:cNvSpPr txBox="1">
            <a:spLocks noGrp="1"/>
          </p:cNvSpPr>
          <p:nvPr>
            <p:ph type="body" idx="1"/>
          </p:nvPr>
        </p:nvSpPr>
        <p:spPr>
          <a:xfrm>
            <a:off x="561211" y="948751"/>
            <a:ext cx="8852611" cy="853496"/>
          </a:xfrm>
          <a:prstGeom prst="rect">
            <a:avLst/>
          </a:prstGeom>
        </p:spPr>
        <p:txBody>
          <a:bodyPr/>
          <a:lstStyle/>
          <a:p>
            <a:pPr marL="0" indent="50800">
              <a:buSzTx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Choose </a:t>
            </a:r>
            <a:r>
              <a:rPr b="1"/>
              <a:t>at least 4 questions </a:t>
            </a:r>
            <a:r>
              <a:t>and draft an answer for each one.</a:t>
            </a:r>
          </a:p>
        </p:txBody>
      </p:sp>
      <p:sp>
        <p:nvSpPr>
          <p:cNvPr id="467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graphicFrame>
        <p:nvGraphicFramePr>
          <p:cNvPr id="470" name="Table 5"/>
          <p:cNvGraphicFramePr/>
          <p:nvPr/>
        </p:nvGraphicFramePr>
        <p:xfrm>
          <a:off x="634271" y="1540436"/>
          <a:ext cx="7374689" cy="484632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37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1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did you do the last time you went out with your friends?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last family celebration.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hobbies did you do recently?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How did you use technology recently?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2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did you do last weekend in your town?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last holiday.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recent visit in your local area.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3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did you in your last [History] lesson?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recent school trip.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4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Have you ever volunteered?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some work experience you have had.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5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did you do yesterday at school to protect the environment?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festival or sporting event you have attended recently.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78" name="Thought Bubble: Cloud 6"/>
          <p:cNvGrpSpPr/>
          <p:nvPr/>
        </p:nvGrpSpPr>
        <p:grpSpPr>
          <a:xfrm>
            <a:off x="9033206" y="847341"/>
            <a:ext cx="2657739" cy="1803234"/>
            <a:chOff x="0" y="-17"/>
            <a:chExt cx="2657738" cy="1803233"/>
          </a:xfrm>
        </p:grpSpPr>
        <p:grpSp>
          <p:nvGrpSpPr>
            <p:cNvPr id="476" name="Group"/>
            <p:cNvGrpSpPr/>
            <p:nvPr/>
          </p:nvGrpSpPr>
          <p:grpSpPr>
            <a:xfrm>
              <a:off x="0" y="-17"/>
              <a:ext cx="2657738" cy="1803233"/>
              <a:chOff x="0" y="-15"/>
              <a:chExt cx="2657737" cy="1803232"/>
            </a:xfrm>
          </p:grpSpPr>
          <p:sp>
            <p:nvSpPr>
              <p:cNvPr id="471" name="Shape"/>
              <p:cNvSpPr/>
              <p:nvPr/>
            </p:nvSpPr>
            <p:spPr>
              <a:xfrm>
                <a:off x="163591" y="-16"/>
                <a:ext cx="2494147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72" name="Circle"/>
              <p:cNvSpPr/>
              <p:nvPr/>
            </p:nvSpPr>
            <p:spPr>
              <a:xfrm>
                <a:off x="312369" y="1342618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73" name="Circle"/>
              <p:cNvSpPr/>
              <p:nvPr/>
            </p:nvSpPr>
            <p:spPr>
              <a:xfrm>
                <a:off x="121617" y="1555321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74" name="Circle"/>
              <p:cNvSpPr/>
              <p:nvPr/>
            </p:nvSpPr>
            <p:spPr>
              <a:xfrm>
                <a:off x="-1" y="1717706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75" name="Shape"/>
              <p:cNvSpPr/>
              <p:nvPr/>
            </p:nvSpPr>
            <p:spPr>
              <a:xfrm>
                <a:off x="290183" y="78416"/>
                <a:ext cx="2285429" cy="1309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77" name="Look at box 11 for verbs in the past tense"/>
            <p:cNvSpPr txBox="1"/>
            <p:nvPr/>
          </p:nvSpPr>
          <p:spPr>
            <a:xfrm>
              <a:off x="557836" y="267273"/>
              <a:ext cx="1600121" cy="923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11 for verbs in the past tense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486" name="Thought Bubble: Cloud 8"/>
          <p:cNvGrpSpPr/>
          <p:nvPr/>
        </p:nvGrpSpPr>
        <p:grpSpPr>
          <a:xfrm>
            <a:off x="9447520" y="2013635"/>
            <a:ext cx="2778262" cy="1878174"/>
            <a:chOff x="0" y="-16"/>
            <a:chExt cx="2778260" cy="1878173"/>
          </a:xfrm>
        </p:grpSpPr>
        <p:grpSp>
          <p:nvGrpSpPr>
            <p:cNvPr id="484" name="Group"/>
            <p:cNvGrpSpPr/>
            <p:nvPr/>
          </p:nvGrpSpPr>
          <p:grpSpPr>
            <a:xfrm>
              <a:off x="-1" y="-17"/>
              <a:ext cx="2778261" cy="1878174"/>
              <a:chOff x="0" y="-15"/>
              <a:chExt cx="2778260" cy="1878173"/>
            </a:xfrm>
          </p:grpSpPr>
          <p:sp>
            <p:nvSpPr>
              <p:cNvPr id="479" name="Shape"/>
              <p:cNvSpPr/>
              <p:nvPr/>
            </p:nvSpPr>
            <p:spPr>
              <a:xfrm>
                <a:off x="125111" y="-16"/>
                <a:ext cx="2653150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0" name="Circle"/>
              <p:cNvSpPr/>
              <p:nvPr/>
            </p:nvSpPr>
            <p:spPr>
              <a:xfrm>
                <a:off x="340316" y="1383602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1" name="Circle"/>
              <p:cNvSpPr/>
              <p:nvPr/>
            </p:nvSpPr>
            <p:spPr>
              <a:xfrm>
                <a:off x="136115" y="1613990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2" name="Circle"/>
              <p:cNvSpPr/>
              <p:nvPr/>
            </p:nvSpPr>
            <p:spPr>
              <a:xfrm>
                <a:off x="-1" y="1792647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3" name="Shape"/>
              <p:cNvSpPr/>
              <p:nvPr/>
            </p:nvSpPr>
            <p:spPr>
              <a:xfrm>
                <a:off x="259774" y="78416"/>
                <a:ext cx="2431126" cy="130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85" name="Think of good language to use."/>
            <p:cNvSpPr txBox="1"/>
            <p:nvPr/>
          </p:nvSpPr>
          <p:spPr>
            <a:xfrm>
              <a:off x="541372" y="286906"/>
              <a:ext cx="1633029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Think of good language to use.</a:t>
              </a:r>
            </a:p>
          </p:txBody>
        </p:sp>
      </p:grpSp>
      <p:grpSp>
        <p:nvGrpSpPr>
          <p:cNvPr id="494" name="Thought Bubble: Cloud 7"/>
          <p:cNvGrpSpPr/>
          <p:nvPr/>
        </p:nvGrpSpPr>
        <p:grpSpPr>
          <a:xfrm>
            <a:off x="7281598" y="2717028"/>
            <a:ext cx="2279324" cy="1953129"/>
            <a:chOff x="0" y="-15"/>
            <a:chExt cx="2279323" cy="1953127"/>
          </a:xfrm>
        </p:grpSpPr>
        <p:grpSp>
          <p:nvGrpSpPr>
            <p:cNvPr id="492" name="Group"/>
            <p:cNvGrpSpPr/>
            <p:nvPr/>
          </p:nvGrpSpPr>
          <p:grpSpPr>
            <a:xfrm>
              <a:off x="-1" y="-16"/>
              <a:ext cx="2279325" cy="1953128"/>
              <a:chOff x="0" y="-15"/>
              <a:chExt cx="2279323" cy="1953127"/>
            </a:xfrm>
          </p:grpSpPr>
          <p:sp>
            <p:nvSpPr>
              <p:cNvPr id="487" name="Shape"/>
              <p:cNvSpPr/>
              <p:nvPr/>
            </p:nvSpPr>
            <p:spPr>
              <a:xfrm>
                <a:off x="10635" y="-16"/>
                <a:ext cx="2268689" cy="1542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8" name="Circle"/>
              <p:cNvSpPr/>
              <p:nvPr/>
            </p:nvSpPr>
            <p:spPr>
              <a:xfrm>
                <a:off x="256062" y="1427146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89" name="Circle"/>
              <p:cNvSpPr/>
              <p:nvPr/>
            </p:nvSpPr>
            <p:spPr>
              <a:xfrm>
                <a:off x="98386" y="1678180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0" name="Circle"/>
              <p:cNvSpPr/>
              <p:nvPr/>
            </p:nvSpPr>
            <p:spPr>
              <a:xfrm>
                <a:off x="-1" y="1867601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1" name="Shape"/>
              <p:cNvSpPr/>
              <p:nvPr/>
            </p:nvSpPr>
            <p:spPr>
              <a:xfrm>
                <a:off x="125783" y="78416"/>
                <a:ext cx="2078839" cy="1309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493" name="Think of What, When, Who…"/>
            <p:cNvSpPr txBox="1"/>
            <p:nvPr/>
          </p:nvSpPr>
          <p:spPr>
            <a:xfrm>
              <a:off x="373662" y="153556"/>
              <a:ext cx="1382221" cy="11507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Think of </a:t>
              </a:r>
              <a:r>
                <a:rPr i="1"/>
                <a:t>What, When, Who…</a:t>
              </a:r>
            </a:p>
          </p:txBody>
        </p:sp>
      </p:grpSp>
      <p:grpSp>
        <p:nvGrpSpPr>
          <p:cNvPr id="502" name="Thought Bubble: Cloud 11"/>
          <p:cNvGrpSpPr/>
          <p:nvPr/>
        </p:nvGrpSpPr>
        <p:grpSpPr>
          <a:xfrm>
            <a:off x="9489737" y="3390616"/>
            <a:ext cx="2656569" cy="1878174"/>
            <a:chOff x="0" y="-16"/>
            <a:chExt cx="2656567" cy="1878173"/>
          </a:xfrm>
        </p:grpSpPr>
        <p:grpSp>
          <p:nvGrpSpPr>
            <p:cNvPr id="500" name="Group"/>
            <p:cNvGrpSpPr/>
            <p:nvPr/>
          </p:nvGrpSpPr>
          <p:grpSpPr>
            <a:xfrm>
              <a:off x="-1" y="-17"/>
              <a:ext cx="2656569" cy="1878174"/>
              <a:chOff x="0" y="-15"/>
              <a:chExt cx="2656567" cy="1878173"/>
            </a:xfrm>
          </p:grpSpPr>
          <p:sp>
            <p:nvSpPr>
              <p:cNvPr id="495" name="Shape"/>
              <p:cNvSpPr/>
              <p:nvPr/>
            </p:nvSpPr>
            <p:spPr>
              <a:xfrm>
                <a:off x="162420" y="-16"/>
                <a:ext cx="2494148" cy="1542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6" name="Circle"/>
              <p:cNvSpPr/>
              <p:nvPr/>
            </p:nvSpPr>
            <p:spPr>
              <a:xfrm>
                <a:off x="334093" y="1378485"/>
                <a:ext cx="256527" cy="256527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7" name="Circle"/>
              <p:cNvSpPr/>
              <p:nvPr/>
            </p:nvSpPr>
            <p:spPr>
              <a:xfrm>
                <a:off x="133388" y="1611929"/>
                <a:ext cx="171019" cy="17101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8" name="Circle"/>
              <p:cNvSpPr/>
              <p:nvPr/>
            </p:nvSpPr>
            <p:spPr>
              <a:xfrm>
                <a:off x="0" y="1792647"/>
                <a:ext cx="85511" cy="8551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499" name="Shape"/>
              <p:cNvSpPr/>
              <p:nvPr/>
            </p:nvSpPr>
            <p:spPr>
              <a:xfrm>
                <a:off x="289012" y="78416"/>
                <a:ext cx="2285431" cy="130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01" name="Don’t forget to express your opinion."/>
            <p:cNvSpPr txBox="1"/>
            <p:nvPr/>
          </p:nvSpPr>
          <p:spPr>
            <a:xfrm>
              <a:off x="556665" y="153556"/>
              <a:ext cx="1529302" cy="11507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Don’t forget to express your opinion.</a:t>
              </a:r>
            </a:p>
          </p:txBody>
        </p:sp>
      </p:grpSp>
      <p:grpSp>
        <p:nvGrpSpPr>
          <p:cNvPr id="508" name="Thought Bubble: Cloud 9"/>
          <p:cNvGrpSpPr/>
          <p:nvPr/>
        </p:nvGrpSpPr>
        <p:grpSpPr>
          <a:xfrm>
            <a:off x="7756620" y="4588675"/>
            <a:ext cx="3110605" cy="2238792"/>
            <a:chOff x="0" y="-22"/>
            <a:chExt cx="3110604" cy="2238791"/>
          </a:xfrm>
        </p:grpSpPr>
        <p:sp>
          <p:nvSpPr>
            <p:cNvPr id="503" name="Shape"/>
            <p:cNvSpPr/>
            <p:nvPr/>
          </p:nvSpPr>
          <p:spPr>
            <a:xfrm>
              <a:off x="427324" y="-23"/>
              <a:ext cx="2683281" cy="2153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04" name="Circle"/>
            <p:cNvSpPr/>
            <p:nvPr/>
          </p:nvSpPr>
          <p:spPr>
            <a:xfrm>
              <a:off x="359948" y="1688359"/>
              <a:ext cx="358143" cy="35814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05" name="Circle"/>
            <p:cNvSpPr/>
            <p:nvPr/>
          </p:nvSpPr>
          <p:spPr>
            <a:xfrm>
              <a:off x="129930" y="1936409"/>
              <a:ext cx="238763" cy="23876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06" name="Circle"/>
            <p:cNvSpPr/>
            <p:nvPr/>
          </p:nvSpPr>
          <p:spPr>
            <a:xfrm>
              <a:off x="0" y="2119386"/>
              <a:ext cx="119383" cy="11938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07" name="Shape"/>
            <p:cNvSpPr/>
            <p:nvPr/>
          </p:nvSpPr>
          <p:spPr>
            <a:xfrm>
              <a:off x="563515" y="109479"/>
              <a:ext cx="2458736" cy="1827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" y="14010"/>
                  </a:moveTo>
                  <a:cubicBezTo>
                    <a:pt x="899" y="14066"/>
                    <a:pt x="417" y="13902"/>
                    <a:pt x="0" y="13542"/>
                  </a:cubicBezTo>
                  <a:moveTo>
                    <a:pt x="2598" y="19137"/>
                  </a:moveTo>
                  <a:cubicBezTo>
                    <a:pt x="2405" y="19250"/>
                    <a:pt x="2202" y="19325"/>
                    <a:pt x="1994" y="19361"/>
                  </a:cubicBezTo>
                  <a:moveTo>
                    <a:pt x="7802" y="21600"/>
                  </a:moveTo>
                  <a:cubicBezTo>
                    <a:pt x="7657" y="21279"/>
                    <a:pt x="7535" y="20936"/>
                    <a:pt x="7438" y="20577"/>
                  </a:cubicBezTo>
                  <a:moveTo>
                    <a:pt x="14532" y="19050"/>
                  </a:moveTo>
                  <a:cubicBezTo>
                    <a:pt x="14510" y="19430"/>
                    <a:pt x="14462" y="19806"/>
                    <a:pt x="14386" y="20172"/>
                  </a:cubicBezTo>
                  <a:moveTo>
                    <a:pt x="17421" y="12116"/>
                  </a:moveTo>
                  <a:cubicBezTo>
                    <a:pt x="18505" y="12890"/>
                    <a:pt x="19193" y="14504"/>
                    <a:pt x="19193" y="16273"/>
                  </a:cubicBezTo>
                  <a:moveTo>
                    <a:pt x="21600" y="7649"/>
                  </a:moveTo>
                  <a:cubicBezTo>
                    <a:pt x="21423" y="8256"/>
                    <a:pt x="21153" y="8794"/>
                    <a:pt x="20811" y="9222"/>
                  </a:cubicBezTo>
                  <a:moveTo>
                    <a:pt x="19707" y="1814"/>
                  </a:moveTo>
                  <a:cubicBezTo>
                    <a:pt x="19737" y="2059"/>
                    <a:pt x="19751" y="2307"/>
                    <a:pt x="19749" y="2556"/>
                  </a:cubicBezTo>
                  <a:moveTo>
                    <a:pt x="14668" y="947"/>
                  </a:moveTo>
                  <a:cubicBezTo>
                    <a:pt x="14771" y="605"/>
                    <a:pt x="14907" y="286"/>
                    <a:pt x="15073" y="0"/>
                  </a:cubicBezTo>
                  <a:moveTo>
                    <a:pt x="10888" y="1399"/>
                  </a:moveTo>
                  <a:cubicBezTo>
                    <a:pt x="10930" y="1115"/>
                    <a:pt x="10996" y="841"/>
                    <a:pt x="11084" y="582"/>
                  </a:cubicBezTo>
                  <a:moveTo>
                    <a:pt x="6452" y="1676"/>
                  </a:moveTo>
                  <a:cubicBezTo>
                    <a:pt x="6709" y="1897"/>
                    <a:pt x="6947" y="2163"/>
                    <a:pt x="7160" y="2469"/>
                  </a:cubicBezTo>
                  <a:moveTo>
                    <a:pt x="1072" y="7905"/>
                  </a:moveTo>
                  <a:cubicBezTo>
                    <a:pt x="1016" y="7632"/>
                    <a:pt x="974" y="7353"/>
                    <a:pt x="948" y="7071"/>
                  </a:cubicBezTo>
                </a:path>
              </a:pathLst>
            </a:custGeom>
            <a:noFill/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</p:grpSp>
      <p:graphicFrame>
        <p:nvGraphicFramePr>
          <p:cNvPr id="509" name="Tabla 10"/>
          <p:cNvGraphicFramePr/>
          <p:nvPr/>
        </p:nvGraphicFramePr>
        <p:xfrm>
          <a:off x="8601205" y="4924804"/>
          <a:ext cx="1843047" cy="120231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Positive aspect(s)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Opinion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Tenses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aspect(s)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 Other people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10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98856" y="17960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805407" y="277028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6" fill="hold"/>
                                        <p:tgtEl>
                                          <p:spTgt spid="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11: Questions in the future </a:t>
            </a:r>
          </a:p>
        </p:txBody>
      </p:sp>
      <p:sp>
        <p:nvSpPr>
          <p:cNvPr id="514" name="Marcador de texto 2"/>
          <p:cNvSpPr txBox="1">
            <a:spLocks noGrp="1"/>
          </p:cNvSpPr>
          <p:nvPr>
            <p:ph type="body" idx="1"/>
          </p:nvPr>
        </p:nvSpPr>
        <p:spPr>
          <a:xfrm>
            <a:off x="660037" y="969338"/>
            <a:ext cx="8708815" cy="872646"/>
          </a:xfrm>
          <a:prstGeom prst="rect">
            <a:avLst/>
          </a:prstGeom>
        </p:spPr>
        <p:txBody>
          <a:bodyPr/>
          <a:lstStyle/>
          <a:p>
            <a:pPr marL="0" indent="50800">
              <a:buSzTx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Choose </a:t>
            </a:r>
            <a:r>
              <a:rPr b="1"/>
              <a:t>at least 4 questions </a:t>
            </a:r>
            <a:r>
              <a:t>and draft an answer for each one. </a:t>
            </a:r>
          </a:p>
        </p:txBody>
      </p:sp>
      <p:sp>
        <p:nvSpPr>
          <p:cNvPr id="512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graphicFrame>
        <p:nvGraphicFramePr>
          <p:cNvPr id="515" name="Table 5"/>
          <p:cNvGraphicFramePr/>
          <p:nvPr/>
        </p:nvGraphicFramePr>
        <p:xfrm>
          <a:off x="775431" y="1602139"/>
          <a:ext cx="8098745" cy="484632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278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0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1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are your plans for next weekend? 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How do you intend to spend your next birthday? 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sporting event you are going to take part in.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2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are you going to next weekend in your town?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would you like to change in your town?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your next holiday.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country you would like to visit.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3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are your plans when you finish your exams?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How would you improve your school?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school event you are going to take part in.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4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do you intend to do when you finish school?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would your ideal job be?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Would you like to volunteer? Why? Why not?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Theme 5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What would you like to do to more to help the environment?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How would help people who need help?</a:t>
                      </a:r>
                    </a:p>
                    <a:p>
                      <a:pPr algn="l">
                        <a:defRPr sz="18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Tell me about a music or sporting event you would like to attend.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523" name="Thought Bubble: Cloud 6"/>
          <p:cNvGrpSpPr/>
          <p:nvPr/>
        </p:nvGrpSpPr>
        <p:grpSpPr>
          <a:xfrm>
            <a:off x="9299446" y="766618"/>
            <a:ext cx="2650046" cy="1478732"/>
            <a:chOff x="0" y="-12"/>
            <a:chExt cx="2650044" cy="1478730"/>
          </a:xfrm>
        </p:grpSpPr>
        <p:grpSp>
          <p:nvGrpSpPr>
            <p:cNvPr id="521" name="Group"/>
            <p:cNvGrpSpPr/>
            <p:nvPr/>
          </p:nvGrpSpPr>
          <p:grpSpPr>
            <a:xfrm>
              <a:off x="-1" y="-13"/>
              <a:ext cx="2650045" cy="1478731"/>
              <a:chOff x="0" y="-12"/>
              <a:chExt cx="2650044" cy="1478730"/>
            </a:xfrm>
          </p:grpSpPr>
          <p:sp>
            <p:nvSpPr>
              <p:cNvPr id="516" name="Shape"/>
              <p:cNvSpPr/>
              <p:nvPr/>
            </p:nvSpPr>
            <p:spPr>
              <a:xfrm>
                <a:off x="155897" y="-14"/>
                <a:ext cx="2494148" cy="12646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17" name="Circle"/>
              <p:cNvSpPr/>
              <p:nvPr/>
            </p:nvSpPr>
            <p:spPr>
              <a:xfrm>
                <a:off x="324780" y="1102782"/>
                <a:ext cx="210365" cy="210365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18" name="Circle"/>
              <p:cNvSpPr/>
              <p:nvPr/>
            </p:nvSpPr>
            <p:spPr>
              <a:xfrm>
                <a:off x="132286" y="1273657"/>
                <a:ext cx="140243" cy="14024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19" name="Circle"/>
              <p:cNvSpPr/>
              <p:nvPr/>
            </p:nvSpPr>
            <p:spPr>
              <a:xfrm>
                <a:off x="0" y="1408595"/>
                <a:ext cx="70121" cy="701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20" name="Shape"/>
              <p:cNvSpPr/>
              <p:nvPr/>
            </p:nvSpPr>
            <p:spPr>
              <a:xfrm>
                <a:off x="282489" y="64304"/>
                <a:ext cx="2285430" cy="1073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22" name="Look at box 12 for verbs in the future."/>
            <p:cNvSpPr txBox="1"/>
            <p:nvPr/>
          </p:nvSpPr>
          <p:spPr>
            <a:xfrm>
              <a:off x="550142" y="155730"/>
              <a:ext cx="1529301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Look at box 12 for verbs in the future.</a:t>
              </a:r>
            </a:p>
          </p:txBody>
        </p:sp>
      </p:grpSp>
      <p:grpSp>
        <p:nvGrpSpPr>
          <p:cNvPr id="531" name="Thought Bubble: Cloud 8"/>
          <p:cNvGrpSpPr/>
          <p:nvPr/>
        </p:nvGrpSpPr>
        <p:grpSpPr>
          <a:xfrm>
            <a:off x="9627974" y="1993884"/>
            <a:ext cx="2565254" cy="1515600"/>
            <a:chOff x="0" y="-13"/>
            <a:chExt cx="2565253" cy="1515599"/>
          </a:xfrm>
        </p:grpSpPr>
        <p:grpSp>
          <p:nvGrpSpPr>
            <p:cNvPr id="529" name="Group"/>
            <p:cNvGrpSpPr/>
            <p:nvPr/>
          </p:nvGrpSpPr>
          <p:grpSpPr>
            <a:xfrm>
              <a:off x="0" y="-13"/>
              <a:ext cx="2565253" cy="1515599"/>
              <a:chOff x="0" y="-12"/>
              <a:chExt cx="2565252" cy="1515598"/>
            </a:xfrm>
          </p:grpSpPr>
          <p:sp>
            <p:nvSpPr>
              <p:cNvPr id="524" name="Shape"/>
              <p:cNvSpPr/>
              <p:nvPr/>
            </p:nvSpPr>
            <p:spPr>
              <a:xfrm>
                <a:off x="198464" y="-13"/>
                <a:ext cx="2366789" cy="12646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25" name="Circle"/>
              <p:cNvSpPr/>
              <p:nvPr/>
            </p:nvSpPr>
            <p:spPr>
              <a:xfrm>
                <a:off x="339973" y="1115520"/>
                <a:ext cx="210365" cy="210365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26" name="Circle"/>
              <p:cNvSpPr/>
              <p:nvPr/>
            </p:nvSpPr>
            <p:spPr>
              <a:xfrm>
                <a:off x="140372" y="1299255"/>
                <a:ext cx="140243" cy="14024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27" name="Circle"/>
              <p:cNvSpPr/>
              <p:nvPr/>
            </p:nvSpPr>
            <p:spPr>
              <a:xfrm>
                <a:off x="0" y="1445463"/>
                <a:ext cx="70121" cy="701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28" name="Shape"/>
              <p:cNvSpPr/>
              <p:nvPr/>
            </p:nvSpPr>
            <p:spPr>
              <a:xfrm>
                <a:off x="318592" y="64304"/>
                <a:ext cx="2168729" cy="1073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30" name="Think of good language to use."/>
            <p:cNvSpPr txBox="1"/>
            <p:nvPr/>
          </p:nvSpPr>
          <p:spPr>
            <a:xfrm>
              <a:off x="575074" y="136097"/>
              <a:ext cx="1648852" cy="923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Think of good language to use.</a:t>
              </a:r>
            </a:p>
          </p:txBody>
        </p:sp>
      </p:grpSp>
      <p:grpSp>
        <p:nvGrpSpPr>
          <p:cNvPr id="539" name="Thought Bubble: Cloud 7"/>
          <p:cNvGrpSpPr/>
          <p:nvPr/>
        </p:nvGrpSpPr>
        <p:grpSpPr>
          <a:xfrm>
            <a:off x="7846268" y="2635470"/>
            <a:ext cx="2458277" cy="1404973"/>
            <a:chOff x="0" y="-14"/>
            <a:chExt cx="2458276" cy="1404971"/>
          </a:xfrm>
        </p:grpSpPr>
        <p:grpSp>
          <p:nvGrpSpPr>
            <p:cNvPr id="537" name="Group"/>
            <p:cNvGrpSpPr/>
            <p:nvPr/>
          </p:nvGrpSpPr>
          <p:grpSpPr>
            <a:xfrm>
              <a:off x="-1" y="-15"/>
              <a:ext cx="2458278" cy="1404973"/>
              <a:chOff x="0" y="-13"/>
              <a:chExt cx="2458276" cy="1404971"/>
            </a:xfrm>
          </p:grpSpPr>
          <p:sp>
            <p:nvSpPr>
              <p:cNvPr id="532" name="Shape"/>
              <p:cNvSpPr/>
              <p:nvPr/>
            </p:nvSpPr>
            <p:spPr>
              <a:xfrm>
                <a:off x="91487" y="-14"/>
                <a:ext cx="2366790" cy="1264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33" name="Circle"/>
              <p:cNvSpPr/>
              <p:nvPr/>
            </p:nvSpPr>
            <p:spPr>
              <a:xfrm>
                <a:off x="252440" y="1071496"/>
                <a:ext cx="210365" cy="210365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34" name="Circle"/>
              <p:cNvSpPr/>
              <p:nvPr/>
            </p:nvSpPr>
            <p:spPr>
              <a:xfrm>
                <a:off x="96145" y="1221183"/>
                <a:ext cx="140243" cy="14024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35" name="Circle"/>
              <p:cNvSpPr/>
              <p:nvPr/>
            </p:nvSpPr>
            <p:spPr>
              <a:xfrm>
                <a:off x="-1" y="1334836"/>
                <a:ext cx="70121" cy="701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36" name="Shape"/>
              <p:cNvSpPr/>
              <p:nvPr/>
            </p:nvSpPr>
            <p:spPr>
              <a:xfrm>
                <a:off x="211615" y="64304"/>
                <a:ext cx="2168730" cy="1073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i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38" name="Think of What, When, Who…"/>
            <p:cNvSpPr txBox="1"/>
            <p:nvPr/>
          </p:nvSpPr>
          <p:spPr>
            <a:xfrm>
              <a:off x="468098" y="155730"/>
              <a:ext cx="1446218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Think of </a:t>
              </a:r>
              <a:r>
                <a:rPr i="1"/>
                <a:t>What, When, Who…</a:t>
              </a:r>
            </a:p>
          </p:txBody>
        </p:sp>
      </p:grpSp>
      <p:grpSp>
        <p:nvGrpSpPr>
          <p:cNvPr id="547" name="Thought Bubble: Cloud 11"/>
          <p:cNvGrpSpPr/>
          <p:nvPr/>
        </p:nvGrpSpPr>
        <p:grpSpPr>
          <a:xfrm>
            <a:off x="9465338" y="3277359"/>
            <a:ext cx="2727889" cy="1475310"/>
            <a:chOff x="-1" y="-16"/>
            <a:chExt cx="2727888" cy="1475309"/>
          </a:xfrm>
        </p:grpSpPr>
        <p:grpSp>
          <p:nvGrpSpPr>
            <p:cNvPr id="545" name="Group"/>
            <p:cNvGrpSpPr/>
            <p:nvPr/>
          </p:nvGrpSpPr>
          <p:grpSpPr>
            <a:xfrm>
              <a:off x="-1" y="-16"/>
              <a:ext cx="2727888" cy="1475309"/>
              <a:chOff x="0" y="-14"/>
              <a:chExt cx="2727887" cy="1475307"/>
            </a:xfrm>
          </p:grpSpPr>
          <p:sp>
            <p:nvSpPr>
              <p:cNvPr id="540" name="Shape"/>
              <p:cNvSpPr/>
              <p:nvPr/>
            </p:nvSpPr>
            <p:spPr>
              <a:xfrm>
                <a:off x="361098" y="-15"/>
                <a:ext cx="2366790" cy="1359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41" name="Circle"/>
              <p:cNvSpPr/>
              <p:nvPr/>
            </p:nvSpPr>
            <p:spPr>
              <a:xfrm>
                <a:off x="361271" y="1103309"/>
                <a:ext cx="226071" cy="226071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42" name="Circle"/>
              <p:cNvSpPr/>
              <p:nvPr/>
            </p:nvSpPr>
            <p:spPr>
              <a:xfrm>
                <a:off x="147027" y="1268654"/>
                <a:ext cx="150715" cy="1507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43" name="Circle"/>
              <p:cNvSpPr/>
              <p:nvPr/>
            </p:nvSpPr>
            <p:spPr>
              <a:xfrm>
                <a:off x="-1" y="1399935"/>
                <a:ext cx="75357" cy="75359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44" name="Shape"/>
              <p:cNvSpPr/>
              <p:nvPr/>
            </p:nvSpPr>
            <p:spPr>
              <a:xfrm>
                <a:off x="481226" y="69105"/>
                <a:ext cx="2168731" cy="1153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46" name="Don’t forget to express your opinion."/>
            <p:cNvSpPr txBox="1"/>
            <p:nvPr/>
          </p:nvSpPr>
          <p:spPr>
            <a:xfrm>
              <a:off x="737708" y="180727"/>
              <a:ext cx="1648852" cy="923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Don’t forget to express your opinion.</a:t>
              </a:r>
            </a:p>
          </p:txBody>
        </p:sp>
      </p:grpSp>
      <p:grpSp>
        <p:nvGrpSpPr>
          <p:cNvPr id="553" name="Thought Bubble: Cloud 9"/>
          <p:cNvGrpSpPr/>
          <p:nvPr/>
        </p:nvGrpSpPr>
        <p:grpSpPr>
          <a:xfrm>
            <a:off x="8663607" y="4507178"/>
            <a:ext cx="3380422" cy="2153061"/>
            <a:chOff x="0" y="-22"/>
            <a:chExt cx="3380420" cy="2153060"/>
          </a:xfrm>
        </p:grpSpPr>
        <p:sp>
          <p:nvSpPr>
            <p:cNvPr id="548" name="Shape"/>
            <p:cNvSpPr/>
            <p:nvPr/>
          </p:nvSpPr>
          <p:spPr>
            <a:xfrm>
              <a:off x="697140" y="-23"/>
              <a:ext cx="2683281" cy="2153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49" name="Circle"/>
            <p:cNvSpPr/>
            <p:nvPr/>
          </p:nvSpPr>
          <p:spPr>
            <a:xfrm>
              <a:off x="484545" y="1598362"/>
              <a:ext cx="358143" cy="35814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50" name="Circle"/>
            <p:cNvSpPr/>
            <p:nvPr/>
          </p:nvSpPr>
          <p:spPr>
            <a:xfrm>
              <a:off x="189230" y="1841274"/>
              <a:ext cx="238763" cy="23876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51" name="Circle"/>
            <p:cNvSpPr/>
            <p:nvPr/>
          </p:nvSpPr>
          <p:spPr>
            <a:xfrm>
              <a:off x="-1" y="2029434"/>
              <a:ext cx="119383" cy="119383"/>
            </a:xfrm>
            <a:prstGeom prst="ellipse">
              <a:avLst/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  <p:sp>
          <p:nvSpPr>
            <p:cNvPr id="552" name="Shape"/>
            <p:cNvSpPr/>
            <p:nvPr/>
          </p:nvSpPr>
          <p:spPr>
            <a:xfrm>
              <a:off x="833331" y="109478"/>
              <a:ext cx="2458737" cy="1827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" y="14010"/>
                  </a:moveTo>
                  <a:cubicBezTo>
                    <a:pt x="899" y="14066"/>
                    <a:pt x="417" y="13902"/>
                    <a:pt x="0" y="13542"/>
                  </a:cubicBezTo>
                  <a:moveTo>
                    <a:pt x="2598" y="19137"/>
                  </a:moveTo>
                  <a:cubicBezTo>
                    <a:pt x="2405" y="19250"/>
                    <a:pt x="2202" y="19325"/>
                    <a:pt x="1994" y="19361"/>
                  </a:cubicBezTo>
                  <a:moveTo>
                    <a:pt x="7802" y="21600"/>
                  </a:moveTo>
                  <a:cubicBezTo>
                    <a:pt x="7657" y="21279"/>
                    <a:pt x="7535" y="20936"/>
                    <a:pt x="7438" y="20577"/>
                  </a:cubicBezTo>
                  <a:moveTo>
                    <a:pt x="14532" y="19050"/>
                  </a:moveTo>
                  <a:cubicBezTo>
                    <a:pt x="14510" y="19430"/>
                    <a:pt x="14462" y="19806"/>
                    <a:pt x="14386" y="20172"/>
                  </a:cubicBezTo>
                  <a:moveTo>
                    <a:pt x="17421" y="12116"/>
                  </a:moveTo>
                  <a:cubicBezTo>
                    <a:pt x="18505" y="12890"/>
                    <a:pt x="19193" y="14504"/>
                    <a:pt x="19193" y="16273"/>
                  </a:cubicBezTo>
                  <a:moveTo>
                    <a:pt x="21600" y="7649"/>
                  </a:moveTo>
                  <a:cubicBezTo>
                    <a:pt x="21423" y="8256"/>
                    <a:pt x="21153" y="8794"/>
                    <a:pt x="20811" y="9222"/>
                  </a:cubicBezTo>
                  <a:moveTo>
                    <a:pt x="19707" y="1814"/>
                  </a:moveTo>
                  <a:cubicBezTo>
                    <a:pt x="19737" y="2059"/>
                    <a:pt x="19751" y="2307"/>
                    <a:pt x="19749" y="2556"/>
                  </a:cubicBezTo>
                  <a:moveTo>
                    <a:pt x="14668" y="947"/>
                  </a:moveTo>
                  <a:cubicBezTo>
                    <a:pt x="14771" y="605"/>
                    <a:pt x="14907" y="286"/>
                    <a:pt x="15073" y="0"/>
                  </a:cubicBezTo>
                  <a:moveTo>
                    <a:pt x="10888" y="1399"/>
                  </a:moveTo>
                  <a:cubicBezTo>
                    <a:pt x="10930" y="1115"/>
                    <a:pt x="10996" y="841"/>
                    <a:pt x="11084" y="582"/>
                  </a:cubicBezTo>
                  <a:moveTo>
                    <a:pt x="6452" y="1676"/>
                  </a:moveTo>
                  <a:cubicBezTo>
                    <a:pt x="6709" y="1897"/>
                    <a:pt x="6947" y="2163"/>
                    <a:pt x="7160" y="2469"/>
                  </a:cubicBezTo>
                  <a:moveTo>
                    <a:pt x="1072" y="7905"/>
                  </a:moveTo>
                  <a:cubicBezTo>
                    <a:pt x="1016" y="7632"/>
                    <a:pt x="974" y="7353"/>
                    <a:pt x="948" y="7071"/>
                  </a:cubicBezTo>
                </a:path>
              </a:pathLst>
            </a:custGeom>
            <a:noFill/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i="1"/>
              </a:pPr>
              <a:endParaRPr/>
            </a:p>
          </p:txBody>
        </p:sp>
      </p:grpSp>
      <p:graphicFrame>
        <p:nvGraphicFramePr>
          <p:cNvPr id="554" name="Tabla 9"/>
          <p:cNvGraphicFramePr/>
          <p:nvPr/>
        </p:nvGraphicFramePr>
        <p:xfrm>
          <a:off x="9686835" y="4897322"/>
          <a:ext cx="1843047" cy="120231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Positive aspect(s)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T w="12700">
                      <a:miter lim="400000"/>
                    </a:lnT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Opinion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Tenses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aspect(s)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0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Other people</a:t>
                      </a:r>
                    </a:p>
                  </a:txBody>
                  <a:tcPr marL="45720" marR="45720" horzOverflow="overflow">
                    <a:lnR w="12700">
                      <a:miter lim="400000"/>
                    </a:lnR>
                    <a:lnB w="12700">
                      <a:miter lim="400000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55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57404" y="5717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92614" y="275958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57" fill="hold"/>
                                        <p:tgtEl>
                                          <p:spTgt spid="5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5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12: More questions?</a:t>
            </a:r>
          </a:p>
        </p:txBody>
      </p:sp>
      <p:sp>
        <p:nvSpPr>
          <p:cNvPr id="559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2001078"/>
            <a:ext cx="10972801" cy="443534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If you want to </a:t>
            </a:r>
            <a:r>
              <a:rPr dirty="0" err="1"/>
              <a:t>practise</a:t>
            </a:r>
            <a:r>
              <a:rPr dirty="0"/>
              <a:t> more questions, click on the following links:</a:t>
            </a: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buSzTx/>
              <a:buNone/>
              <a:def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French</a:t>
            </a:r>
            <a:r>
              <a:rPr lang="en-GB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, pp. 59-63</a:t>
            </a:r>
            <a:endParaRPr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hlinkClick r:id="rId3"/>
            </a:endParaRP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hlinkClick r:id="rId3"/>
            </a:endParaRPr>
          </a:p>
          <a:p>
            <a:pPr marL="0" indent="0">
              <a:buSzTx/>
              <a:buNone/>
              <a:def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German</a:t>
            </a:r>
            <a:r>
              <a:rPr lang="en-GB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, pp. 59-65</a:t>
            </a:r>
            <a:endParaRPr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hlinkClick r:id="rId5"/>
            </a:endParaRP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hlinkClick r:id="rId5"/>
            </a:endParaRPr>
          </a:p>
          <a:p>
            <a:pPr marL="0" indent="0">
              <a:buSzTx/>
              <a:buNone/>
              <a:def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6"/>
              </a:rPr>
              <a:t>Spanish</a:t>
            </a:r>
            <a:r>
              <a:rPr lang="en-GB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6"/>
              </a:rPr>
              <a:t>, pp. 59-65</a:t>
            </a:r>
            <a:endParaRPr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hlinkClick r:id="rId7"/>
            </a:endParaRPr>
          </a:p>
        </p:txBody>
      </p:sp>
      <p:sp>
        <p:nvSpPr>
          <p:cNvPr id="557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0770979" y="224233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13: Topics and Help Sheet</a:t>
            </a:r>
          </a:p>
        </p:txBody>
      </p:sp>
      <p:sp>
        <p:nvSpPr>
          <p:cNvPr id="563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258956"/>
            <a:ext cx="10972801" cy="5021926"/>
          </a:xfrm>
          <a:prstGeom prst="rect">
            <a:avLst/>
          </a:prstGeom>
        </p:spPr>
        <p:txBody>
          <a:bodyPr/>
          <a:lstStyle/>
          <a:p>
            <a:pPr marL="0" indent="5080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Use your </a:t>
            </a:r>
            <a:r>
              <a:rPr b="1" dirty="0">
                <a:solidFill>
                  <a:schemeClr val="accent2"/>
                </a:solidFill>
              </a:rPr>
              <a:t>Language </a:t>
            </a:r>
            <a:r>
              <a:rPr lang="en-GB" b="1" dirty="0">
                <a:solidFill>
                  <a:schemeClr val="accent2"/>
                </a:solidFill>
              </a:rPr>
              <a:t>h</a:t>
            </a:r>
            <a:r>
              <a:rPr b="1" dirty="0" err="1">
                <a:solidFill>
                  <a:schemeClr val="accent2"/>
                </a:solidFill>
              </a:rPr>
              <a:t>elp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s</a:t>
            </a:r>
            <a:r>
              <a:rPr b="1" dirty="0" err="1">
                <a:solidFill>
                  <a:schemeClr val="accent2"/>
                </a:solidFill>
              </a:rPr>
              <a:t>heet</a:t>
            </a:r>
            <a:r>
              <a:rPr dirty="0"/>
              <a:t> and talk about any of the following topics. You might want to select a box or individual words/phrases.</a:t>
            </a:r>
          </a:p>
          <a:p>
            <a:pPr marL="0" indent="5080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5080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five </a:t>
            </a:r>
            <a:r>
              <a:rPr lang="en-GB" dirty="0"/>
              <a:t>International </a:t>
            </a:r>
            <a:r>
              <a:rPr dirty="0"/>
              <a:t>GCSE t</a:t>
            </a:r>
            <a:r>
              <a:rPr lang="en-GB" dirty="0" err="1"/>
              <a:t>opics</a:t>
            </a:r>
            <a:r>
              <a:rPr dirty="0"/>
              <a:t> are: </a:t>
            </a:r>
          </a:p>
        </p:txBody>
      </p:sp>
      <p:sp>
        <p:nvSpPr>
          <p:cNvPr id="561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grpSp>
        <p:nvGrpSpPr>
          <p:cNvPr id="569" name="Rectangle: Folded Corner 4"/>
          <p:cNvGrpSpPr/>
          <p:nvPr/>
        </p:nvGrpSpPr>
        <p:grpSpPr>
          <a:xfrm>
            <a:off x="9179373" y="3126862"/>
            <a:ext cx="2292631" cy="3154024"/>
            <a:chOff x="0" y="0"/>
            <a:chExt cx="2292630" cy="3154022"/>
          </a:xfrm>
        </p:grpSpPr>
        <p:grpSp>
          <p:nvGrpSpPr>
            <p:cNvPr id="567" name="Group"/>
            <p:cNvGrpSpPr/>
            <p:nvPr/>
          </p:nvGrpSpPr>
          <p:grpSpPr>
            <a:xfrm>
              <a:off x="0" y="-1"/>
              <a:ext cx="2292631" cy="3154024"/>
              <a:chOff x="0" y="0"/>
              <a:chExt cx="2292630" cy="3154022"/>
            </a:xfrm>
          </p:grpSpPr>
          <p:sp>
            <p:nvSpPr>
              <p:cNvPr id="564" name="Shape"/>
              <p:cNvSpPr/>
              <p:nvPr/>
            </p:nvSpPr>
            <p:spPr>
              <a:xfrm>
                <a:off x="0" y="-1"/>
                <a:ext cx="2292631" cy="3154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18983"/>
                    </a:lnTo>
                    <a:lnTo>
                      <a:pt x="180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65" name="Triangle"/>
              <p:cNvSpPr/>
              <p:nvPr/>
            </p:nvSpPr>
            <p:spPr>
              <a:xfrm>
                <a:off x="1910517" y="2771908"/>
                <a:ext cx="382114" cy="382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20" y="432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66" name="Line"/>
              <p:cNvSpPr/>
              <p:nvPr/>
            </p:nvSpPr>
            <p:spPr>
              <a:xfrm>
                <a:off x="0" y="-1"/>
                <a:ext cx="2292631" cy="3154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0" y="21600"/>
                    </a:moveTo>
                    <a:lnTo>
                      <a:pt x="18720" y="19507"/>
                    </a:lnTo>
                    <a:lnTo>
                      <a:pt x="21600" y="18983"/>
                    </a:lnTo>
                    <a:lnTo>
                      <a:pt x="18000" y="21600"/>
                    </a:ln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8983"/>
                    </a:ln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68" name="Language Help Sheet"/>
            <p:cNvSpPr txBox="1"/>
            <p:nvPr/>
          </p:nvSpPr>
          <p:spPr>
            <a:xfrm>
              <a:off x="48895" y="989618"/>
              <a:ext cx="2194838" cy="7926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400" b="1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Language Help Sheet</a:t>
              </a:r>
            </a:p>
          </p:txBody>
        </p:sp>
      </p:grpSp>
      <p:pic>
        <p:nvPicPr>
          <p:cNvPr id="570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09911" y="658981"/>
            <a:ext cx="571501" cy="57150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571" name="Table 4"/>
          <p:cNvGraphicFramePr/>
          <p:nvPr/>
        </p:nvGraphicFramePr>
        <p:xfrm>
          <a:off x="859698" y="3559865"/>
          <a:ext cx="7990217" cy="2329740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988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7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4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6593">
                <a:tc>
                  <a:txBody>
                    <a:bodyPr/>
                    <a:lstStyle/>
                    <a:p>
                      <a:pPr algn="l">
                        <a:defRPr sz="24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12700">
                      <a:miter lim="400000"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12700">
                      <a:solidFill>
                        <a:srgbClr val="FFFFFF"/>
                      </a:solidFill>
                      <a:miter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Topics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12700">
                      <a:solidFill>
                        <a:srgbClr val="FFFFFF"/>
                      </a:solidFill>
                      <a:miter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Lists in Section 2</a:t>
                      </a:r>
                    </a:p>
                  </a:txBody>
                  <a:tcPr marL="45720" marR="45720" horzOverflow="overflow">
                    <a:lnL w="12700">
                      <a:miter lim="400000"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12700">
                      <a:solidFill>
                        <a:srgbClr val="FFFFFF"/>
                      </a:solidFill>
                      <a:miter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18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A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12700">
                      <a:solidFill>
                        <a:srgbClr val="FFFFFF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Home and abroad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12700">
                      <a:solidFill>
                        <a:srgbClr val="FFFFFF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1,4,7,9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12700">
                      <a:solidFill>
                        <a:srgbClr val="FFFFFF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69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B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Education and employment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7,11,12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69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C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 life and relationships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3,7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69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D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The world around us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6,7,8,13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69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Topic E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Social activities, fitness and health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Lists 1,4,5,7,10</a:t>
                      </a:r>
                    </a:p>
                  </a:txBody>
                  <a:tcPr marL="45720" marR="45720" horzOverflow="overflow">
                    <a:lnL w="6350">
                      <a:solidFill>
                        <a:schemeClr val="accent2"/>
                      </a:solidFill>
                      <a:miter/>
                    </a:lnL>
                    <a:lnR w="6350">
                      <a:solidFill>
                        <a:schemeClr val="accent2"/>
                      </a:solidFill>
                      <a:miter/>
                    </a:lnR>
                    <a:lnT w="6350">
                      <a:solidFill>
                        <a:schemeClr val="accent2"/>
                      </a:solidFill>
                      <a:miter/>
                    </a:lnT>
                    <a:lnB w="6350">
                      <a:solidFill>
                        <a:schemeClr val="accent2"/>
                      </a:solidFill>
                      <a:miter/>
                    </a:lnB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3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802622" y="334315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7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14: The Language Help Sheet</a:t>
            </a:r>
          </a:p>
        </p:txBody>
      </p:sp>
      <p:sp>
        <p:nvSpPr>
          <p:cNvPr id="575" name="Marcador de text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L</a:t>
            </a:r>
            <a:r>
              <a:rPr dirty="0"/>
              <a:t>earn as many words/phrases on the </a:t>
            </a:r>
            <a:r>
              <a:rPr b="1" dirty="0">
                <a:solidFill>
                  <a:schemeClr val="accent2"/>
                </a:solidFill>
              </a:rPr>
              <a:t>Language </a:t>
            </a:r>
            <a:r>
              <a:rPr lang="en-GB" b="1" dirty="0">
                <a:solidFill>
                  <a:schemeClr val="accent2"/>
                </a:solidFill>
              </a:rPr>
              <a:t>h</a:t>
            </a:r>
            <a:r>
              <a:rPr b="1" dirty="0" err="1">
                <a:solidFill>
                  <a:schemeClr val="accent2"/>
                </a:solidFill>
              </a:rPr>
              <a:t>elp</a:t>
            </a:r>
            <a:r>
              <a:rPr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s</a:t>
            </a:r>
            <a:r>
              <a:rPr b="1" dirty="0" err="1">
                <a:solidFill>
                  <a:schemeClr val="accent2"/>
                </a:solidFill>
              </a:rPr>
              <a:t>heet</a:t>
            </a:r>
            <a:r>
              <a:rPr dirty="0"/>
              <a:t> as you can.</a:t>
            </a:r>
          </a:p>
          <a:p>
            <a:pPr marL="0" indent="0"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How many boxes can you learn?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Test yourself regularly.</a:t>
            </a:r>
          </a:p>
        </p:txBody>
      </p:sp>
      <p:sp>
        <p:nvSpPr>
          <p:cNvPr id="573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851902" y="6506598"/>
            <a:ext cx="259488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grpSp>
        <p:nvGrpSpPr>
          <p:cNvPr id="581" name="Rectangle: Folded Corner 4"/>
          <p:cNvGrpSpPr/>
          <p:nvPr/>
        </p:nvGrpSpPr>
        <p:grpSpPr>
          <a:xfrm>
            <a:off x="8375374" y="2488856"/>
            <a:ext cx="2292632" cy="3154023"/>
            <a:chOff x="0" y="-1"/>
            <a:chExt cx="2292631" cy="3154022"/>
          </a:xfrm>
        </p:grpSpPr>
        <p:grpSp>
          <p:nvGrpSpPr>
            <p:cNvPr id="579" name="Group"/>
            <p:cNvGrpSpPr/>
            <p:nvPr/>
          </p:nvGrpSpPr>
          <p:grpSpPr>
            <a:xfrm>
              <a:off x="0" y="-1"/>
              <a:ext cx="2292631" cy="3154022"/>
              <a:chOff x="0" y="0"/>
              <a:chExt cx="2292630" cy="3154021"/>
            </a:xfrm>
          </p:grpSpPr>
          <p:sp>
            <p:nvSpPr>
              <p:cNvPr id="576" name="Shape"/>
              <p:cNvSpPr/>
              <p:nvPr/>
            </p:nvSpPr>
            <p:spPr>
              <a:xfrm>
                <a:off x="0" y="-1"/>
                <a:ext cx="2292631" cy="31540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18983"/>
                    </a:lnTo>
                    <a:lnTo>
                      <a:pt x="180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77" name="Triangle"/>
              <p:cNvSpPr/>
              <p:nvPr/>
            </p:nvSpPr>
            <p:spPr>
              <a:xfrm>
                <a:off x="1910517" y="2771907"/>
                <a:ext cx="382114" cy="38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20" y="432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578" name="Line"/>
              <p:cNvSpPr/>
              <p:nvPr/>
            </p:nvSpPr>
            <p:spPr>
              <a:xfrm>
                <a:off x="0" y="-1"/>
                <a:ext cx="2292631" cy="31540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0" y="21600"/>
                    </a:moveTo>
                    <a:lnTo>
                      <a:pt x="18720" y="19507"/>
                    </a:lnTo>
                    <a:lnTo>
                      <a:pt x="21600" y="18983"/>
                    </a:lnTo>
                    <a:lnTo>
                      <a:pt x="18000" y="21600"/>
                    </a:ln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8983"/>
                    </a:ln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580" name="Language Help Sheet"/>
            <p:cNvSpPr txBox="1"/>
            <p:nvPr/>
          </p:nvSpPr>
          <p:spPr>
            <a:xfrm>
              <a:off x="48895" y="970455"/>
              <a:ext cx="2194838" cy="8309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400" b="1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Language </a:t>
              </a:r>
              <a:r>
                <a:rPr lang="en-GB" dirty="0"/>
                <a:t>h</a:t>
              </a:r>
              <a:r>
                <a:rPr dirty="0" err="1"/>
                <a:t>elp</a:t>
              </a:r>
              <a:r>
                <a:rPr dirty="0"/>
                <a:t> </a:t>
              </a:r>
              <a:r>
                <a:rPr lang="en-GB" dirty="0"/>
                <a:t>s</a:t>
              </a:r>
              <a:r>
                <a:rPr dirty="0" err="1"/>
                <a:t>heet</a:t>
              </a:r>
              <a:endParaRPr dirty="0"/>
            </a:p>
          </p:txBody>
        </p:sp>
      </p:grpSp>
      <p:pic>
        <p:nvPicPr>
          <p:cNvPr id="582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3993" y="468926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95023" y="406443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8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3500" b="1"/>
            </a:pPr>
            <a:r>
              <a:t>Objectives</a:t>
            </a:r>
            <a:r>
              <a:rPr b="0"/>
              <a:t>:</a:t>
            </a:r>
          </a:p>
        </p:txBody>
      </p:sp>
      <p:sp>
        <p:nvSpPr>
          <p:cNvPr id="11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384311" y="1532763"/>
            <a:ext cx="10990437" cy="4787179"/>
          </a:xfrm>
          <a:prstGeom prst="rect">
            <a:avLst/>
          </a:prstGeom>
        </p:spPr>
        <p:txBody>
          <a:bodyPr/>
          <a:lstStyle/>
          <a:p>
            <a:pPr marL="412750" indent="-412750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This presentation is going to help you </a:t>
            </a:r>
            <a:r>
              <a:rPr dirty="0" err="1"/>
              <a:t>practise</a:t>
            </a:r>
            <a:r>
              <a:rPr dirty="0"/>
              <a:t> for your </a:t>
            </a:r>
            <a:r>
              <a:rPr b="1" dirty="0"/>
              <a:t>Conversation.</a:t>
            </a:r>
          </a:p>
          <a:p>
            <a:pPr marL="455612" indent="-455612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Instructions are given in English but you are expected to use the language you are studying (referred to as TL – ‘target language’) to complete the tasks.</a:t>
            </a:r>
          </a:p>
          <a:p>
            <a:pPr marL="455612" indent="-455612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As the instructions are given in English, someone who does not speak the language you are learning may be able to help you.</a:t>
            </a:r>
          </a:p>
          <a:p>
            <a:pPr marL="455612" indent="-455612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is a voice recording on some of the slides to help you with the tasks</a:t>
            </a:r>
            <a:r>
              <a:rPr lang="en-GB" dirty="0"/>
              <a:t>.</a:t>
            </a:r>
            <a:endParaRPr dirty="0"/>
          </a:p>
          <a:p>
            <a:pPr marL="455612" indent="-455612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You should spend about 20 minutes on each task.</a:t>
            </a:r>
          </a:p>
          <a:p>
            <a:pPr marL="498475" indent="-498475">
              <a:buSzPts val="2500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There is record sheet available so that you can keep track of the tasks you complete.</a:t>
            </a:r>
          </a:p>
        </p:txBody>
      </p:sp>
      <p:sp>
        <p:nvSpPr>
          <p:cNvPr id="115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118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0503" y="762556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677356" y="295261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1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5605463" cy="2968625"/>
          </a:xfrm>
          <a:prstGeom prst="rect">
            <a:avLst/>
          </a:prstGeom>
        </p:spPr>
        <p:txBody>
          <a:bodyPr/>
          <a:lstStyle/>
          <a:p>
            <a:pPr algn="ctr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Well done and </a:t>
            </a:r>
            <a:br/>
            <a:r>
              <a:t>good luck!</a:t>
            </a:r>
          </a:p>
        </p:txBody>
      </p:sp>
      <p:pic>
        <p:nvPicPr>
          <p:cNvPr id="585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41230" y="254347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24850" y="346398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5A4AF2-0D63-44EA-9BD6-7BE3EEBC05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539" y="900794"/>
            <a:ext cx="4422157" cy="595720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8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Practice tasks:</a:t>
            </a:r>
          </a:p>
        </p:txBody>
      </p:sp>
      <p:sp>
        <p:nvSpPr>
          <p:cNvPr id="122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980659"/>
            <a:ext cx="10972801" cy="5486403"/>
          </a:xfrm>
          <a:prstGeom prst="rect">
            <a:avLst/>
          </a:prstGeom>
        </p:spPr>
        <p:txBody>
          <a:bodyPr/>
          <a:lstStyle/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Before you start </a:t>
            </a:r>
            <a:r>
              <a:rPr dirty="0" err="1"/>
              <a:t>practising</a:t>
            </a:r>
            <a:r>
              <a:rPr dirty="0"/>
              <a:t> the conversation part of the Speaking paper, you are going to complete some tasks that will help you:</a:t>
            </a:r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develop your confidence</a:t>
            </a:r>
            <a:endParaRPr sz="2400"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more varied language </a:t>
            </a:r>
            <a:endParaRPr sz="2400"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increase the complexity of what you say.</a:t>
            </a:r>
            <a:endParaRPr sz="2400" dirty="0"/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endParaRPr sz="2400" dirty="0"/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These documents have been included in the folder to help you: </a:t>
            </a:r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Language </a:t>
            </a:r>
            <a:r>
              <a:rPr lang="en-GB" dirty="0"/>
              <a:t>h</a:t>
            </a:r>
            <a:r>
              <a:rPr dirty="0" err="1"/>
              <a:t>elp</a:t>
            </a:r>
            <a:r>
              <a:rPr dirty="0"/>
              <a:t> </a:t>
            </a:r>
            <a:r>
              <a:rPr lang="en-GB" dirty="0"/>
              <a:t>s</a:t>
            </a:r>
            <a:r>
              <a:rPr dirty="0" err="1"/>
              <a:t>heet</a:t>
            </a:r>
            <a:r>
              <a:rPr dirty="0"/>
              <a:t> </a:t>
            </a:r>
            <a:endParaRPr sz="2400"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Complex </a:t>
            </a:r>
            <a:r>
              <a:rPr lang="en-GB" dirty="0"/>
              <a:t>s</a:t>
            </a:r>
            <a:r>
              <a:rPr dirty="0" err="1"/>
              <a:t>tructures</a:t>
            </a:r>
            <a:endParaRPr sz="2400" dirty="0"/>
          </a:p>
          <a:p>
            <a:pPr marL="914400" lvl="1" indent="-381000">
              <a:spcBef>
                <a:spcPts val="400"/>
              </a:spcBef>
              <a:buClr>
                <a:schemeClr val="accent1"/>
              </a:buClr>
              <a:buSzPts val="2200"/>
              <a:defRPr sz="22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dirty="0"/>
              <a:t>V</a:t>
            </a:r>
            <a:r>
              <a:rPr dirty="0" err="1"/>
              <a:t>ocabulary</a:t>
            </a:r>
            <a:r>
              <a:rPr dirty="0"/>
              <a:t> list</a:t>
            </a:r>
            <a:r>
              <a:rPr b="0" dirty="0">
                <a:solidFill>
                  <a:srgbClr val="000000"/>
                </a:solidFill>
              </a:rPr>
              <a:t> </a:t>
            </a:r>
            <a:endParaRPr sz="2400" dirty="0"/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For other languages, please go to our Pearson </a:t>
            </a:r>
            <a:r>
              <a:rPr lang="en-GB" dirty="0"/>
              <a:t>Qualifications </a:t>
            </a:r>
            <a:r>
              <a:rPr dirty="0"/>
              <a:t>website. You will find these documents 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C</a:t>
            </a:r>
            <a:r>
              <a:rPr sz="26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ourse</a:t>
            </a:r>
            <a:r>
              <a:rPr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materials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</a:t>
            </a:r>
            <a:r>
              <a:rPr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/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T</a:t>
            </a:r>
            <a:r>
              <a:rPr sz="26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eaching</a:t>
            </a:r>
            <a:r>
              <a:rPr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and learning materials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</a:t>
            </a:r>
            <a:r>
              <a:rPr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/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T</a:t>
            </a:r>
            <a:r>
              <a:rPr sz="26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eacher</a:t>
            </a:r>
            <a:r>
              <a:rPr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support</a:t>
            </a:r>
            <a:r>
              <a:rPr lang="en-GB" sz="2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.</a:t>
            </a:r>
            <a:endParaRPr sz="26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596354" y="276964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ítulo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110799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defRPr b="1"/>
            </a:pPr>
            <a:r>
              <a:t>Task 1: Tenses – Present tense</a:t>
            </a:r>
            <a:br/>
            <a:endParaRPr/>
          </a:p>
        </p:txBody>
      </p:sp>
      <p:sp>
        <p:nvSpPr>
          <p:cNvPr id="126" name="Marcador de texto 2"/>
          <p:cNvSpPr txBox="1">
            <a:spLocks noGrp="1"/>
          </p:cNvSpPr>
          <p:nvPr>
            <p:ph type="body" idx="1"/>
          </p:nvPr>
        </p:nvSpPr>
        <p:spPr>
          <a:xfrm>
            <a:off x="609598" y="1242919"/>
            <a:ext cx="9605313" cy="1385888"/>
          </a:xfrm>
          <a:prstGeom prst="rect">
            <a:avLst/>
          </a:prstGeom>
        </p:spPr>
        <p:txBody>
          <a:bodyPr/>
          <a:lstStyle/>
          <a:p>
            <a:pPr>
              <a:buSzPts val="2600"/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box (10) </a:t>
            </a:r>
            <a:r>
              <a:rPr b="0" dirty="0"/>
              <a:t>on your </a:t>
            </a:r>
            <a:r>
              <a:rPr dirty="0">
                <a:solidFill>
                  <a:schemeClr val="accent2"/>
                </a:solidFill>
              </a:rPr>
              <a:t>Language </a:t>
            </a:r>
            <a:r>
              <a:rPr lang="en-GB" dirty="0">
                <a:solidFill>
                  <a:schemeClr val="accent2"/>
                </a:solidFill>
              </a:rPr>
              <a:t>h</a:t>
            </a:r>
            <a:r>
              <a:rPr dirty="0" err="1">
                <a:solidFill>
                  <a:schemeClr val="accent2"/>
                </a:solidFill>
              </a:rPr>
              <a:t>elp</a:t>
            </a:r>
            <a:r>
              <a:rPr dirty="0">
                <a:solidFill>
                  <a:schemeClr val="accent2"/>
                </a:solidFill>
              </a:rPr>
              <a:t> </a:t>
            </a:r>
            <a:r>
              <a:rPr lang="en-GB" dirty="0">
                <a:solidFill>
                  <a:schemeClr val="accent2"/>
                </a:solidFill>
              </a:rPr>
              <a:t>s</a:t>
            </a:r>
            <a:r>
              <a:rPr dirty="0" err="1">
                <a:solidFill>
                  <a:schemeClr val="accent2"/>
                </a:solidFill>
              </a:rPr>
              <a:t>heet</a:t>
            </a:r>
            <a:r>
              <a:rPr b="0" dirty="0"/>
              <a:t>.</a:t>
            </a:r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at least 4 verbs and talk about at least 5 of the following topics, using the same verbs.</a:t>
            </a:r>
          </a:p>
        </p:txBody>
      </p:sp>
      <p:sp>
        <p:nvSpPr>
          <p:cNvPr id="124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grpSp>
        <p:nvGrpSpPr>
          <p:cNvPr id="129" name="Rectangle: Rounded Corners 3"/>
          <p:cNvGrpSpPr/>
          <p:nvPr/>
        </p:nvGrpSpPr>
        <p:grpSpPr>
          <a:xfrm>
            <a:off x="933256" y="3006311"/>
            <a:ext cx="2052230" cy="910517"/>
            <a:chOff x="0" y="0"/>
            <a:chExt cx="2052229" cy="910515"/>
          </a:xfrm>
        </p:grpSpPr>
        <p:sp>
          <p:nvSpPr>
            <p:cNvPr id="12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8" name="A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family</a:t>
              </a:r>
            </a:p>
          </p:txBody>
        </p:sp>
      </p:grpSp>
      <p:grpSp>
        <p:nvGrpSpPr>
          <p:cNvPr id="132" name="Rectangle: Rounded Corners 4"/>
          <p:cNvGrpSpPr/>
          <p:nvPr/>
        </p:nvGrpSpPr>
        <p:grpSpPr>
          <a:xfrm>
            <a:off x="2990532" y="3006312"/>
            <a:ext cx="2052231" cy="910517"/>
            <a:chOff x="0" y="0"/>
            <a:chExt cx="2052229" cy="910515"/>
          </a:xfrm>
        </p:grpSpPr>
        <p:sp>
          <p:nvSpPr>
            <p:cNvPr id="130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1" name="B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B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friends</a:t>
              </a:r>
            </a:p>
          </p:txBody>
        </p:sp>
      </p:grpSp>
      <p:grpSp>
        <p:nvGrpSpPr>
          <p:cNvPr id="135" name="Rectangle: Rounded Corners 5"/>
          <p:cNvGrpSpPr/>
          <p:nvPr/>
        </p:nvGrpSpPr>
        <p:grpSpPr>
          <a:xfrm>
            <a:off x="5042761" y="3016823"/>
            <a:ext cx="2052231" cy="910517"/>
            <a:chOff x="0" y="0"/>
            <a:chExt cx="2052229" cy="910515"/>
          </a:xfrm>
        </p:grpSpPr>
        <p:sp>
          <p:nvSpPr>
            <p:cNvPr id="133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4" name="C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C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leisure activities</a:t>
              </a:r>
            </a:p>
          </p:txBody>
        </p:sp>
      </p:grpSp>
      <p:grpSp>
        <p:nvGrpSpPr>
          <p:cNvPr id="138" name="Rectangle: Rounded Corners 6"/>
          <p:cNvGrpSpPr/>
          <p:nvPr/>
        </p:nvGrpSpPr>
        <p:grpSpPr>
          <a:xfrm>
            <a:off x="7094990" y="3016823"/>
            <a:ext cx="2052231" cy="910517"/>
            <a:chOff x="0" y="0"/>
            <a:chExt cx="2052229" cy="910515"/>
          </a:xfrm>
        </p:grpSpPr>
        <p:sp>
          <p:nvSpPr>
            <p:cNvPr id="13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7" name="D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 D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weekend</a:t>
              </a:r>
            </a:p>
          </p:txBody>
        </p:sp>
      </p:grpSp>
      <p:grpSp>
        <p:nvGrpSpPr>
          <p:cNvPr id="141" name="Rectangle: Rounded Corners 7"/>
          <p:cNvGrpSpPr/>
          <p:nvPr/>
        </p:nvGrpSpPr>
        <p:grpSpPr>
          <a:xfrm>
            <a:off x="933256" y="4089632"/>
            <a:ext cx="2052231" cy="910516"/>
            <a:chOff x="0" y="0"/>
            <a:chExt cx="2052229" cy="910515"/>
          </a:xfrm>
        </p:grpSpPr>
        <p:sp>
          <p:nvSpPr>
            <p:cNvPr id="139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0" name="E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E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school</a:t>
              </a:r>
            </a:p>
          </p:txBody>
        </p:sp>
      </p:grpSp>
      <p:grpSp>
        <p:nvGrpSpPr>
          <p:cNvPr id="144" name="Rectangle: Rounded Corners 8"/>
          <p:cNvGrpSpPr/>
          <p:nvPr/>
        </p:nvGrpSpPr>
        <p:grpSpPr>
          <a:xfrm>
            <a:off x="2985484" y="4065508"/>
            <a:ext cx="2052231" cy="910517"/>
            <a:chOff x="0" y="0"/>
            <a:chExt cx="2052229" cy="910515"/>
          </a:xfrm>
        </p:grpSpPr>
        <p:sp>
          <p:nvSpPr>
            <p:cNvPr id="142" name="Rounded Rectangle"/>
            <p:cNvSpPr/>
            <p:nvPr/>
          </p:nvSpPr>
          <p:spPr>
            <a:xfrm>
              <a:off x="0" y="0"/>
              <a:ext cx="2052230" cy="91051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3" name="F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F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uniform</a:t>
              </a:r>
            </a:p>
          </p:txBody>
        </p:sp>
      </p:grpSp>
      <p:grpSp>
        <p:nvGrpSpPr>
          <p:cNvPr id="147" name="Rectangle: Rounded Corners 9"/>
          <p:cNvGrpSpPr/>
          <p:nvPr/>
        </p:nvGrpSpPr>
        <p:grpSpPr>
          <a:xfrm>
            <a:off x="5037711" y="4089632"/>
            <a:ext cx="2052231" cy="910516"/>
            <a:chOff x="0" y="0"/>
            <a:chExt cx="2052229" cy="910515"/>
          </a:xfrm>
        </p:grpSpPr>
        <p:sp>
          <p:nvSpPr>
            <p:cNvPr id="145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6" name="G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G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holidays</a:t>
              </a:r>
            </a:p>
          </p:txBody>
        </p:sp>
      </p:grpSp>
      <p:grpSp>
        <p:nvGrpSpPr>
          <p:cNvPr id="150" name="Rectangle: Rounded Corners 10"/>
          <p:cNvGrpSpPr/>
          <p:nvPr/>
        </p:nvGrpSpPr>
        <p:grpSpPr>
          <a:xfrm>
            <a:off x="7089940" y="4089632"/>
            <a:ext cx="2052231" cy="910516"/>
            <a:chOff x="0" y="0"/>
            <a:chExt cx="2052229" cy="910515"/>
          </a:xfrm>
        </p:grpSpPr>
        <p:sp>
          <p:nvSpPr>
            <p:cNvPr id="148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9" name="H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H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town</a:t>
              </a:r>
            </a:p>
          </p:txBody>
        </p:sp>
      </p:grpSp>
      <p:grpSp>
        <p:nvGrpSpPr>
          <p:cNvPr id="153" name="Rectangle: Rounded Corners 11"/>
          <p:cNvGrpSpPr/>
          <p:nvPr/>
        </p:nvGrpSpPr>
        <p:grpSpPr>
          <a:xfrm>
            <a:off x="933256" y="5186436"/>
            <a:ext cx="2052231" cy="910516"/>
            <a:chOff x="0" y="0"/>
            <a:chExt cx="2052229" cy="910515"/>
          </a:xfrm>
        </p:grpSpPr>
        <p:sp>
          <p:nvSpPr>
            <p:cNvPr id="15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2" name="I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Volunteering</a:t>
              </a:r>
            </a:p>
          </p:txBody>
        </p:sp>
      </p:grpSp>
      <p:grpSp>
        <p:nvGrpSpPr>
          <p:cNvPr id="156" name="Rectangle: Rounded Corners 12"/>
          <p:cNvGrpSpPr/>
          <p:nvPr/>
        </p:nvGrpSpPr>
        <p:grpSpPr>
          <a:xfrm>
            <a:off x="2985484" y="5186436"/>
            <a:ext cx="2052231" cy="910516"/>
            <a:chOff x="0" y="0"/>
            <a:chExt cx="2052229" cy="910515"/>
          </a:xfrm>
        </p:grpSpPr>
        <p:sp>
          <p:nvSpPr>
            <p:cNvPr id="154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5" name="J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J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The environment</a:t>
              </a:r>
            </a:p>
          </p:txBody>
        </p:sp>
      </p:grpSp>
      <p:grpSp>
        <p:nvGrpSpPr>
          <p:cNvPr id="159" name="Rectangle: Rounded Corners 13"/>
          <p:cNvGrpSpPr/>
          <p:nvPr/>
        </p:nvGrpSpPr>
        <p:grpSpPr>
          <a:xfrm>
            <a:off x="5052809" y="5186436"/>
            <a:ext cx="2052231" cy="910516"/>
            <a:chOff x="0" y="0"/>
            <a:chExt cx="2052229" cy="910515"/>
          </a:xfrm>
        </p:grpSpPr>
        <p:sp>
          <p:nvSpPr>
            <p:cNvPr id="15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8" name="K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K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Music festivals/ events</a:t>
              </a:r>
            </a:p>
          </p:txBody>
        </p:sp>
      </p:grpSp>
      <p:grpSp>
        <p:nvGrpSpPr>
          <p:cNvPr id="162" name="Rectangle: Rounded Corners 14"/>
          <p:cNvGrpSpPr/>
          <p:nvPr/>
        </p:nvGrpSpPr>
        <p:grpSpPr>
          <a:xfrm>
            <a:off x="7105036" y="5186436"/>
            <a:ext cx="2052231" cy="910516"/>
            <a:chOff x="0" y="0"/>
            <a:chExt cx="2052229" cy="910515"/>
          </a:xfrm>
        </p:grpSpPr>
        <p:sp>
          <p:nvSpPr>
            <p:cNvPr id="160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1" name="L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family celebration</a:t>
              </a:r>
            </a:p>
          </p:txBody>
        </p:sp>
      </p:grpSp>
      <p:grpSp>
        <p:nvGrpSpPr>
          <p:cNvPr id="170" name="Thought Bubble: Cloud 17"/>
          <p:cNvGrpSpPr/>
          <p:nvPr/>
        </p:nvGrpSpPr>
        <p:grpSpPr>
          <a:xfrm>
            <a:off x="9634212" y="1192330"/>
            <a:ext cx="2345285" cy="2424978"/>
            <a:chOff x="-2" y="-16"/>
            <a:chExt cx="2345284" cy="2424976"/>
          </a:xfrm>
        </p:grpSpPr>
        <p:grpSp>
          <p:nvGrpSpPr>
            <p:cNvPr id="168" name="Group"/>
            <p:cNvGrpSpPr/>
            <p:nvPr/>
          </p:nvGrpSpPr>
          <p:grpSpPr>
            <a:xfrm>
              <a:off x="-2" y="-16"/>
              <a:ext cx="2345284" cy="2424976"/>
              <a:chOff x="0" y="-15"/>
              <a:chExt cx="2345282" cy="2424975"/>
            </a:xfrm>
          </p:grpSpPr>
          <p:sp>
            <p:nvSpPr>
              <p:cNvPr id="163" name="Shape"/>
              <p:cNvSpPr/>
              <p:nvPr/>
            </p:nvSpPr>
            <p:spPr>
              <a:xfrm>
                <a:off x="500751" y="-16"/>
                <a:ext cx="1844532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64" name="Circle"/>
              <p:cNvSpPr/>
              <p:nvPr/>
            </p:nvSpPr>
            <p:spPr>
              <a:xfrm>
                <a:off x="492508" y="1577135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65" name="Circle"/>
              <p:cNvSpPr/>
              <p:nvPr/>
            </p:nvSpPr>
            <p:spPr>
              <a:xfrm>
                <a:off x="218147" y="1990646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66" name="Circle"/>
              <p:cNvSpPr/>
              <p:nvPr/>
            </p:nvSpPr>
            <p:spPr>
              <a:xfrm>
                <a:off x="0" y="2338597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67" name="Shape"/>
              <p:cNvSpPr/>
              <p:nvPr/>
            </p:nvSpPr>
            <p:spPr>
              <a:xfrm>
                <a:off x="594371" y="79197"/>
                <a:ext cx="1690178" cy="1322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169" name="Look at box 4  to add time phrases"/>
            <p:cNvSpPr txBox="1"/>
            <p:nvPr/>
          </p:nvSpPr>
          <p:spPr>
            <a:xfrm>
              <a:off x="805048" y="136038"/>
              <a:ext cx="1105515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4  to add time phrases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178" name="Thought Bubble: Cloud 18"/>
          <p:cNvGrpSpPr/>
          <p:nvPr/>
        </p:nvGrpSpPr>
        <p:grpSpPr>
          <a:xfrm>
            <a:off x="9534464" y="2892941"/>
            <a:ext cx="2504311" cy="2120176"/>
            <a:chOff x="-2" y="-17"/>
            <a:chExt cx="2504309" cy="2120175"/>
          </a:xfrm>
        </p:grpSpPr>
        <p:grpSp>
          <p:nvGrpSpPr>
            <p:cNvPr id="176" name="Group"/>
            <p:cNvGrpSpPr/>
            <p:nvPr/>
          </p:nvGrpSpPr>
          <p:grpSpPr>
            <a:xfrm>
              <a:off x="-2" y="-17"/>
              <a:ext cx="2504309" cy="2120175"/>
              <a:chOff x="0" y="-15"/>
              <a:chExt cx="2504307" cy="2120174"/>
            </a:xfrm>
          </p:grpSpPr>
          <p:sp>
            <p:nvSpPr>
              <p:cNvPr id="171" name="Shape"/>
              <p:cNvSpPr/>
              <p:nvPr/>
            </p:nvSpPr>
            <p:spPr>
              <a:xfrm>
                <a:off x="659777" y="-16"/>
                <a:ext cx="1844531" cy="15575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72" name="Circle"/>
              <p:cNvSpPr/>
              <p:nvPr/>
            </p:nvSpPr>
            <p:spPr>
              <a:xfrm>
                <a:off x="528503" y="1426208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73" name="Circle"/>
              <p:cNvSpPr/>
              <p:nvPr/>
            </p:nvSpPr>
            <p:spPr>
              <a:xfrm>
                <a:off x="231314" y="1757924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74" name="Circle"/>
              <p:cNvSpPr/>
              <p:nvPr/>
            </p:nvSpPr>
            <p:spPr>
              <a:xfrm>
                <a:off x="-1" y="2033796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75" name="Shape"/>
              <p:cNvSpPr/>
              <p:nvPr/>
            </p:nvSpPr>
            <p:spPr>
              <a:xfrm>
                <a:off x="753396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177" name="Look at box 5 to use negatives"/>
            <p:cNvSpPr txBox="1"/>
            <p:nvPr/>
          </p:nvSpPr>
          <p:spPr>
            <a:xfrm>
              <a:off x="964072" y="136038"/>
              <a:ext cx="1184122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5 to use negatives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186" name="Thought Bubble: Cloud 19"/>
          <p:cNvGrpSpPr/>
          <p:nvPr/>
        </p:nvGrpSpPr>
        <p:grpSpPr>
          <a:xfrm>
            <a:off x="9405155" y="4525768"/>
            <a:ext cx="2557323" cy="1908143"/>
            <a:chOff x="0" y="-16"/>
            <a:chExt cx="2557321" cy="1908142"/>
          </a:xfrm>
        </p:grpSpPr>
        <p:grpSp>
          <p:nvGrpSpPr>
            <p:cNvPr id="184" name="Group"/>
            <p:cNvGrpSpPr/>
            <p:nvPr/>
          </p:nvGrpSpPr>
          <p:grpSpPr>
            <a:xfrm>
              <a:off x="-1" y="-17"/>
              <a:ext cx="2557322" cy="1908143"/>
              <a:chOff x="0" y="-15"/>
              <a:chExt cx="2557321" cy="1908142"/>
            </a:xfrm>
          </p:grpSpPr>
          <p:sp>
            <p:nvSpPr>
              <p:cNvPr id="179" name="Shape"/>
              <p:cNvSpPr/>
              <p:nvPr/>
            </p:nvSpPr>
            <p:spPr>
              <a:xfrm>
                <a:off x="712791" y="-16"/>
                <a:ext cx="1844531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80" name="Circle"/>
              <p:cNvSpPr/>
              <p:nvPr/>
            </p:nvSpPr>
            <p:spPr>
              <a:xfrm>
                <a:off x="522448" y="1317570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81" name="Circle"/>
              <p:cNvSpPr/>
              <p:nvPr/>
            </p:nvSpPr>
            <p:spPr>
              <a:xfrm>
                <a:off x="225622" y="1594101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82" name="Circle"/>
              <p:cNvSpPr/>
              <p:nvPr/>
            </p:nvSpPr>
            <p:spPr>
              <a:xfrm>
                <a:off x="0" y="1821764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83" name="Shape"/>
              <p:cNvSpPr/>
              <p:nvPr/>
            </p:nvSpPr>
            <p:spPr>
              <a:xfrm>
                <a:off x="806410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185" name="Can you include another person?"/>
            <p:cNvSpPr txBox="1"/>
            <p:nvPr/>
          </p:nvSpPr>
          <p:spPr>
            <a:xfrm>
              <a:off x="1017087" y="160820"/>
              <a:ext cx="1105515" cy="11507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Can you include another person?</a:t>
              </a:r>
            </a:p>
          </p:txBody>
        </p:sp>
      </p:grpSp>
      <p:pic>
        <p:nvPicPr>
          <p:cNvPr id="187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61299" y="49375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Recorded Sound" descr="Recorded Sound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61299" y="2172018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0744865" y="242550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18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187"/>
                </p:tgtEl>
              </p:cMediaNode>
            </p:audio>
            <p:audio>
              <p:cMediaNode vol="10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18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ítulo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rPr dirty="0"/>
              <a:t>Task 2: Tenses – Past tense</a:t>
            </a:r>
            <a:br>
              <a:rPr dirty="0"/>
            </a:br>
            <a:endParaRPr dirty="0"/>
          </a:p>
        </p:txBody>
      </p:sp>
      <p:sp>
        <p:nvSpPr>
          <p:cNvPr id="192" name="Marcador de texto 2"/>
          <p:cNvSpPr txBox="1">
            <a:spLocks noGrp="1"/>
          </p:cNvSpPr>
          <p:nvPr>
            <p:ph type="body" idx="1"/>
          </p:nvPr>
        </p:nvSpPr>
        <p:spPr>
          <a:xfrm>
            <a:off x="826627" y="1281730"/>
            <a:ext cx="8422170" cy="1486637"/>
          </a:xfrm>
          <a:prstGeom prst="rect">
            <a:avLst/>
          </a:prstGeom>
        </p:spPr>
        <p:txBody>
          <a:bodyPr/>
          <a:lstStyle/>
          <a:p>
            <a:pPr marL="342900" indent="-342900">
              <a:buSzPts val="2600"/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box (11) </a:t>
            </a:r>
            <a:r>
              <a:rPr b="0" dirty="0"/>
              <a:t>on your</a:t>
            </a:r>
            <a:r>
              <a:rPr dirty="0">
                <a:solidFill>
                  <a:schemeClr val="accent2"/>
                </a:solidFill>
              </a:rPr>
              <a:t> Language </a:t>
            </a:r>
            <a:r>
              <a:rPr lang="en-GB" dirty="0">
                <a:solidFill>
                  <a:schemeClr val="accent2"/>
                </a:solidFill>
              </a:rPr>
              <a:t>h</a:t>
            </a:r>
            <a:r>
              <a:rPr dirty="0" err="1">
                <a:solidFill>
                  <a:schemeClr val="accent2"/>
                </a:solidFill>
              </a:rPr>
              <a:t>elp</a:t>
            </a:r>
            <a:r>
              <a:rPr dirty="0">
                <a:solidFill>
                  <a:schemeClr val="accent2"/>
                </a:solidFill>
              </a:rPr>
              <a:t> </a:t>
            </a:r>
            <a:r>
              <a:rPr lang="en-GB" dirty="0">
                <a:solidFill>
                  <a:schemeClr val="accent2"/>
                </a:solidFill>
              </a:rPr>
              <a:t>s</a:t>
            </a:r>
            <a:r>
              <a:rPr dirty="0" err="1">
                <a:solidFill>
                  <a:schemeClr val="accent2"/>
                </a:solidFill>
              </a:rPr>
              <a:t>heet</a:t>
            </a:r>
            <a:r>
              <a:rPr b="0" dirty="0"/>
              <a:t>.</a:t>
            </a:r>
          </a:p>
          <a:p>
            <a:pPr marL="342900" indent="-342900"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at least 4 verbs and talk about at least 5 of the following topics, using the same verbs.</a:t>
            </a:r>
          </a:p>
        </p:txBody>
      </p:sp>
      <p:sp>
        <p:nvSpPr>
          <p:cNvPr id="190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grpSp>
        <p:nvGrpSpPr>
          <p:cNvPr id="195" name="Rectangle: Rounded Corners 3"/>
          <p:cNvGrpSpPr/>
          <p:nvPr/>
        </p:nvGrpSpPr>
        <p:grpSpPr>
          <a:xfrm>
            <a:off x="929480" y="3016824"/>
            <a:ext cx="2052230" cy="910517"/>
            <a:chOff x="0" y="0"/>
            <a:chExt cx="2052229" cy="910515"/>
          </a:xfrm>
        </p:grpSpPr>
        <p:sp>
          <p:nvSpPr>
            <p:cNvPr id="193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94" name="A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family</a:t>
              </a:r>
            </a:p>
          </p:txBody>
        </p:sp>
      </p:grpSp>
      <p:grpSp>
        <p:nvGrpSpPr>
          <p:cNvPr id="198" name="Rectangle: Rounded Corners 4"/>
          <p:cNvGrpSpPr/>
          <p:nvPr/>
        </p:nvGrpSpPr>
        <p:grpSpPr>
          <a:xfrm>
            <a:off x="2990532" y="3006312"/>
            <a:ext cx="2052231" cy="910517"/>
            <a:chOff x="0" y="0"/>
            <a:chExt cx="2052229" cy="910515"/>
          </a:xfrm>
        </p:grpSpPr>
        <p:sp>
          <p:nvSpPr>
            <p:cNvPr id="19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97" name="B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B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friends</a:t>
              </a:r>
            </a:p>
          </p:txBody>
        </p:sp>
      </p:grpSp>
      <p:grpSp>
        <p:nvGrpSpPr>
          <p:cNvPr id="201" name="Rectangle: Rounded Corners 6"/>
          <p:cNvGrpSpPr/>
          <p:nvPr/>
        </p:nvGrpSpPr>
        <p:grpSpPr>
          <a:xfrm>
            <a:off x="7094990" y="3016823"/>
            <a:ext cx="2052231" cy="910517"/>
            <a:chOff x="0" y="0"/>
            <a:chExt cx="2052229" cy="910515"/>
          </a:xfrm>
        </p:grpSpPr>
        <p:sp>
          <p:nvSpPr>
            <p:cNvPr id="199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0" name="D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 D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Last weekend</a:t>
              </a:r>
            </a:p>
          </p:txBody>
        </p:sp>
      </p:grpSp>
      <p:grpSp>
        <p:nvGrpSpPr>
          <p:cNvPr id="204" name="Rectangle: Rounded Corners 7"/>
          <p:cNvGrpSpPr/>
          <p:nvPr/>
        </p:nvGrpSpPr>
        <p:grpSpPr>
          <a:xfrm>
            <a:off x="933256" y="4089632"/>
            <a:ext cx="2052231" cy="910516"/>
            <a:chOff x="0" y="0"/>
            <a:chExt cx="2052229" cy="910515"/>
          </a:xfrm>
        </p:grpSpPr>
        <p:sp>
          <p:nvSpPr>
            <p:cNvPr id="202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3" name="E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E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school</a:t>
              </a:r>
            </a:p>
          </p:txBody>
        </p:sp>
      </p:grpSp>
      <p:grpSp>
        <p:nvGrpSpPr>
          <p:cNvPr id="207" name="Rectangle: Rounded Corners 8"/>
          <p:cNvGrpSpPr/>
          <p:nvPr/>
        </p:nvGrpSpPr>
        <p:grpSpPr>
          <a:xfrm>
            <a:off x="2985484" y="4065508"/>
            <a:ext cx="2052231" cy="910517"/>
            <a:chOff x="0" y="0"/>
            <a:chExt cx="2052229" cy="910515"/>
          </a:xfrm>
        </p:grpSpPr>
        <p:sp>
          <p:nvSpPr>
            <p:cNvPr id="205" name="Rounded Rectangle"/>
            <p:cNvSpPr/>
            <p:nvPr/>
          </p:nvSpPr>
          <p:spPr>
            <a:xfrm>
              <a:off x="0" y="0"/>
              <a:ext cx="2052230" cy="91051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6" name="F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F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uniform</a:t>
              </a:r>
            </a:p>
          </p:txBody>
        </p:sp>
      </p:grpSp>
      <p:grpSp>
        <p:nvGrpSpPr>
          <p:cNvPr id="210" name="Rectangle: Rounded Corners 9"/>
          <p:cNvGrpSpPr/>
          <p:nvPr/>
        </p:nvGrpSpPr>
        <p:grpSpPr>
          <a:xfrm>
            <a:off x="5037711" y="4089632"/>
            <a:ext cx="2052231" cy="910516"/>
            <a:chOff x="0" y="0"/>
            <a:chExt cx="2052229" cy="910515"/>
          </a:xfrm>
        </p:grpSpPr>
        <p:sp>
          <p:nvSpPr>
            <p:cNvPr id="208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9" name="G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G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holidays</a:t>
              </a:r>
            </a:p>
          </p:txBody>
        </p:sp>
      </p:grpSp>
      <p:grpSp>
        <p:nvGrpSpPr>
          <p:cNvPr id="213" name="Rectangle: Rounded Corners 10"/>
          <p:cNvGrpSpPr/>
          <p:nvPr/>
        </p:nvGrpSpPr>
        <p:grpSpPr>
          <a:xfrm>
            <a:off x="7089940" y="4089632"/>
            <a:ext cx="2052231" cy="910516"/>
            <a:chOff x="0" y="0"/>
            <a:chExt cx="2052229" cy="910515"/>
          </a:xfrm>
        </p:grpSpPr>
        <p:sp>
          <p:nvSpPr>
            <p:cNvPr id="21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12" name="H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H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town</a:t>
              </a:r>
            </a:p>
          </p:txBody>
        </p:sp>
      </p:grpSp>
      <p:grpSp>
        <p:nvGrpSpPr>
          <p:cNvPr id="216" name="Rectangle: Rounded Corners 11"/>
          <p:cNvGrpSpPr/>
          <p:nvPr/>
        </p:nvGrpSpPr>
        <p:grpSpPr>
          <a:xfrm>
            <a:off x="933256" y="5186436"/>
            <a:ext cx="2052231" cy="910516"/>
            <a:chOff x="0" y="0"/>
            <a:chExt cx="2052229" cy="910515"/>
          </a:xfrm>
        </p:grpSpPr>
        <p:sp>
          <p:nvSpPr>
            <p:cNvPr id="214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15" name="I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Work experience</a:t>
              </a:r>
            </a:p>
          </p:txBody>
        </p:sp>
      </p:grpSp>
      <p:grpSp>
        <p:nvGrpSpPr>
          <p:cNvPr id="219" name="Rectangle: Rounded Corners 12"/>
          <p:cNvGrpSpPr/>
          <p:nvPr/>
        </p:nvGrpSpPr>
        <p:grpSpPr>
          <a:xfrm>
            <a:off x="2985484" y="5186436"/>
            <a:ext cx="2052231" cy="910516"/>
            <a:chOff x="0" y="0"/>
            <a:chExt cx="2052229" cy="910515"/>
          </a:xfrm>
        </p:grpSpPr>
        <p:sp>
          <p:nvSpPr>
            <p:cNvPr id="21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18" name="J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J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The environment</a:t>
              </a:r>
            </a:p>
          </p:txBody>
        </p:sp>
      </p:grpSp>
      <p:grpSp>
        <p:nvGrpSpPr>
          <p:cNvPr id="222" name="Rectangle: Rounded Corners 13"/>
          <p:cNvGrpSpPr/>
          <p:nvPr/>
        </p:nvGrpSpPr>
        <p:grpSpPr>
          <a:xfrm>
            <a:off x="5052809" y="5186436"/>
            <a:ext cx="2052231" cy="910516"/>
            <a:chOff x="0" y="0"/>
            <a:chExt cx="2052229" cy="910515"/>
          </a:xfrm>
        </p:grpSpPr>
        <p:sp>
          <p:nvSpPr>
            <p:cNvPr id="220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21" name="K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K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Music festivals/ events</a:t>
              </a:r>
            </a:p>
          </p:txBody>
        </p:sp>
      </p:grpSp>
      <p:grpSp>
        <p:nvGrpSpPr>
          <p:cNvPr id="225" name="Rectangle: Rounded Corners 14"/>
          <p:cNvGrpSpPr/>
          <p:nvPr/>
        </p:nvGrpSpPr>
        <p:grpSpPr>
          <a:xfrm>
            <a:off x="7105036" y="5186436"/>
            <a:ext cx="2052231" cy="910516"/>
            <a:chOff x="0" y="0"/>
            <a:chExt cx="2052229" cy="910515"/>
          </a:xfrm>
        </p:grpSpPr>
        <p:sp>
          <p:nvSpPr>
            <p:cNvPr id="223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24" name="L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family celebration</a:t>
              </a:r>
            </a:p>
          </p:txBody>
        </p:sp>
      </p:grpSp>
      <p:grpSp>
        <p:nvGrpSpPr>
          <p:cNvPr id="228" name="Rectangle: Rounded Corners 5"/>
          <p:cNvGrpSpPr/>
          <p:nvPr/>
        </p:nvGrpSpPr>
        <p:grpSpPr>
          <a:xfrm>
            <a:off x="5042761" y="3016823"/>
            <a:ext cx="2052231" cy="910517"/>
            <a:chOff x="0" y="0"/>
            <a:chExt cx="2052229" cy="910515"/>
          </a:xfrm>
        </p:grpSpPr>
        <p:sp>
          <p:nvSpPr>
            <p:cNvPr id="22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27" name="C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C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leisure activities</a:t>
              </a:r>
            </a:p>
          </p:txBody>
        </p:sp>
      </p:grpSp>
      <p:grpSp>
        <p:nvGrpSpPr>
          <p:cNvPr id="236" name="Thought Bubble: Cloud 17"/>
          <p:cNvGrpSpPr/>
          <p:nvPr/>
        </p:nvGrpSpPr>
        <p:grpSpPr>
          <a:xfrm>
            <a:off x="9634212" y="1192330"/>
            <a:ext cx="2345285" cy="2424978"/>
            <a:chOff x="-2" y="-16"/>
            <a:chExt cx="2345284" cy="2424976"/>
          </a:xfrm>
        </p:grpSpPr>
        <p:grpSp>
          <p:nvGrpSpPr>
            <p:cNvPr id="234" name="Group"/>
            <p:cNvGrpSpPr/>
            <p:nvPr/>
          </p:nvGrpSpPr>
          <p:grpSpPr>
            <a:xfrm>
              <a:off x="-2" y="-16"/>
              <a:ext cx="2345284" cy="2424976"/>
              <a:chOff x="0" y="-15"/>
              <a:chExt cx="2345282" cy="2424975"/>
            </a:xfrm>
          </p:grpSpPr>
          <p:sp>
            <p:nvSpPr>
              <p:cNvPr id="229" name="Shape"/>
              <p:cNvSpPr/>
              <p:nvPr/>
            </p:nvSpPr>
            <p:spPr>
              <a:xfrm>
                <a:off x="500751" y="-16"/>
                <a:ext cx="1844532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0" name="Circle"/>
              <p:cNvSpPr/>
              <p:nvPr/>
            </p:nvSpPr>
            <p:spPr>
              <a:xfrm>
                <a:off x="492508" y="1577135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1" name="Circle"/>
              <p:cNvSpPr/>
              <p:nvPr/>
            </p:nvSpPr>
            <p:spPr>
              <a:xfrm>
                <a:off x="218147" y="1990646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2" name="Circle"/>
              <p:cNvSpPr/>
              <p:nvPr/>
            </p:nvSpPr>
            <p:spPr>
              <a:xfrm>
                <a:off x="0" y="2338597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3" name="Shape"/>
              <p:cNvSpPr/>
              <p:nvPr/>
            </p:nvSpPr>
            <p:spPr>
              <a:xfrm>
                <a:off x="594371" y="79197"/>
                <a:ext cx="1690178" cy="1322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235" name="Look at box 4  to add time phrases"/>
            <p:cNvSpPr txBox="1"/>
            <p:nvPr/>
          </p:nvSpPr>
          <p:spPr>
            <a:xfrm>
              <a:off x="805048" y="136038"/>
              <a:ext cx="1105515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4  to add time phrases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244" name="Thought Bubble: Cloud 18"/>
          <p:cNvGrpSpPr/>
          <p:nvPr/>
        </p:nvGrpSpPr>
        <p:grpSpPr>
          <a:xfrm>
            <a:off x="9534464" y="2892941"/>
            <a:ext cx="2504311" cy="2120176"/>
            <a:chOff x="-2" y="-17"/>
            <a:chExt cx="2504309" cy="2120175"/>
          </a:xfrm>
        </p:grpSpPr>
        <p:grpSp>
          <p:nvGrpSpPr>
            <p:cNvPr id="242" name="Group"/>
            <p:cNvGrpSpPr/>
            <p:nvPr/>
          </p:nvGrpSpPr>
          <p:grpSpPr>
            <a:xfrm>
              <a:off x="-2" y="-17"/>
              <a:ext cx="2504309" cy="2120175"/>
              <a:chOff x="0" y="-15"/>
              <a:chExt cx="2504307" cy="2120174"/>
            </a:xfrm>
          </p:grpSpPr>
          <p:sp>
            <p:nvSpPr>
              <p:cNvPr id="237" name="Shape"/>
              <p:cNvSpPr/>
              <p:nvPr/>
            </p:nvSpPr>
            <p:spPr>
              <a:xfrm>
                <a:off x="659777" y="-16"/>
                <a:ext cx="1844531" cy="15575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8" name="Circle"/>
              <p:cNvSpPr/>
              <p:nvPr/>
            </p:nvSpPr>
            <p:spPr>
              <a:xfrm>
                <a:off x="528503" y="1426208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39" name="Circle"/>
              <p:cNvSpPr/>
              <p:nvPr/>
            </p:nvSpPr>
            <p:spPr>
              <a:xfrm>
                <a:off x="231314" y="1757924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0" name="Circle"/>
              <p:cNvSpPr/>
              <p:nvPr/>
            </p:nvSpPr>
            <p:spPr>
              <a:xfrm>
                <a:off x="-1" y="2033796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1" name="Shape"/>
              <p:cNvSpPr/>
              <p:nvPr/>
            </p:nvSpPr>
            <p:spPr>
              <a:xfrm>
                <a:off x="753396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243" name="Look at box 5 to use negatives"/>
            <p:cNvSpPr txBox="1"/>
            <p:nvPr/>
          </p:nvSpPr>
          <p:spPr>
            <a:xfrm>
              <a:off x="964072" y="136038"/>
              <a:ext cx="1184122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5 to use negatives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252" name="Thought Bubble: Cloud 19"/>
          <p:cNvGrpSpPr/>
          <p:nvPr/>
        </p:nvGrpSpPr>
        <p:grpSpPr>
          <a:xfrm>
            <a:off x="9405155" y="4525768"/>
            <a:ext cx="2557323" cy="1908143"/>
            <a:chOff x="0" y="-16"/>
            <a:chExt cx="2557321" cy="1908142"/>
          </a:xfrm>
        </p:grpSpPr>
        <p:grpSp>
          <p:nvGrpSpPr>
            <p:cNvPr id="250" name="Group"/>
            <p:cNvGrpSpPr/>
            <p:nvPr/>
          </p:nvGrpSpPr>
          <p:grpSpPr>
            <a:xfrm>
              <a:off x="-1" y="-17"/>
              <a:ext cx="2557322" cy="1908143"/>
              <a:chOff x="0" y="-15"/>
              <a:chExt cx="2557321" cy="1908142"/>
            </a:xfrm>
          </p:grpSpPr>
          <p:sp>
            <p:nvSpPr>
              <p:cNvPr id="245" name="Shape"/>
              <p:cNvSpPr/>
              <p:nvPr/>
            </p:nvSpPr>
            <p:spPr>
              <a:xfrm>
                <a:off x="712791" y="-16"/>
                <a:ext cx="1844531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6" name="Circle"/>
              <p:cNvSpPr/>
              <p:nvPr/>
            </p:nvSpPr>
            <p:spPr>
              <a:xfrm>
                <a:off x="522448" y="1317570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7" name="Circle"/>
              <p:cNvSpPr/>
              <p:nvPr/>
            </p:nvSpPr>
            <p:spPr>
              <a:xfrm>
                <a:off x="225622" y="1594101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8" name="Circle"/>
              <p:cNvSpPr/>
              <p:nvPr/>
            </p:nvSpPr>
            <p:spPr>
              <a:xfrm>
                <a:off x="0" y="1821764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49" name="Shape"/>
              <p:cNvSpPr/>
              <p:nvPr/>
            </p:nvSpPr>
            <p:spPr>
              <a:xfrm>
                <a:off x="806410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251" name="Can you include another person?"/>
            <p:cNvSpPr txBox="1"/>
            <p:nvPr/>
          </p:nvSpPr>
          <p:spPr>
            <a:xfrm>
              <a:off x="1017087" y="160820"/>
              <a:ext cx="1105515" cy="11507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Can you include another person?</a:t>
              </a:r>
            </a:p>
          </p:txBody>
        </p:sp>
      </p:grpSp>
      <p:pic>
        <p:nvPicPr>
          <p:cNvPr id="253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0101" y="586001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15642" y="242550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5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ítulo 1"/>
          <p:cNvSpPr txBox="1">
            <a:spLocks noGrp="1"/>
          </p:cNvSpPr>
          <p:nvPr>
            <p:ph type="title"/>
          </p:nvPr>
        </p:nvSpPr>
        <p:spPr>
          <a:xfrm>
            <a:off x="1076325" y="263957"/>
            <a:ext cx="9060165" cy="99719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Task 3: Tenses – Future tense</a:t>
            </a:r>
            <a:br/>
            <a:endParaRPr/>
          </a:p>
        </p:txBody>
      </p:sp>
      <p:sp>
        <p:nvSpPr>
          <p:cNvPr id="257" name="Marcador de texto 2"/>
          <p:cNvSpPr txBox="1">
            <a:spLocks noGrp="1"/>
          </p:cNvSpPr>
          <p:nvPr>
            <p:ph type="body" idx="1"/>
          </p:nvPr>
        </p:nvSpPr>
        <p:spPr>
          <a:xfrm>
            <a:off x="826627" y="1281730"/>
            <a:ext cx="8422170" cy="1486637"/>
          </a:xfrm>
          <a:prstGeom prst="rect">
            <a:avLst/>
          </a:prstGeom>
        </p:spPr>
        <p:txBody>
          <a:bodyPr/>
          <a:lstStyle/>
          <a:p>
            <a:pPr marL="342900" indent="-342900">
              <a:buSzPts val="2600"/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box (12) </a:t>
            </a:r>
            <a:r>
              <a:rPr b="0" dirty="0"/>
              <a:t>on your</a:t>
            </a:r>
            <a:r>
              <a:rPr dirty="0">
                <a:solidFill>
                  <a:schemeClr val="accent2"/>
                </a:solidFill>
              </a:rPr>
              <a:t> Language </a:t>
            </a:r>
            <a:r>
              <a:rPr lang="en-GB" dirty="0">
                <a:solidFill>
                  <a:schemeClr val="accent2"/>
                </a:solidFill>
              </a:rPr>
              <a:t>h</a:t>
            </a:r>
            <a:r>
              <a:rPr dirty="0" err="1">
                <a:solidFill>
                  <a:schemeClr val="accent2"/>
                </a:solidFill>
              </a:rPr>
              <a:t>elp</a:t>
            </a:r>
            <a:r>
              <a:rPr dirty="0">
                <a:solidFill>
                  <a:schemeClr val="accent2"/>
                </a:solidFill>
              </a:rPr>
              <a:t> </a:t>
            </a:r>
            <a:r>
              <a:rPr lang="en-GB" dirty="0">
                <a:solidFill>
                  <a:schemeClr val="accent2"/>
                </a:solidFill>
              </a:rPr>
              <a:t>s</a:t>
            </a:r>
            <a:r>
              <a:rPr dirty="0" err="1">
                <a:solidFill>
                  <a:schemeClr val="accent2"/>
                </a:solidFill>
              </a:rPr>
              <a:t>heet</a:t>
            </a:r>
            <a:r>
              <a:rPr b="0" dirty="0"/>
              <a:t>.</a:t>
            </a:r>
          </a:p>
          <a:p>
            <a:pPr marL="342900" indent="-342900"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Choose at least 4 verbs and talk about at least 5 of the following topics, using the same verbs.</a:t>
            </a:r>
          </a:p>
        </p:txBody>
      </p:sp>
      <p:sp>
        <p:nvSpPr>
          <p:cNvPr id="255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grpSp>
        <p:nvGrpSpPr>
          <p:cNvPr id="260" name="Rectangle: Rounded Corners 3"/>
          <p:cNvGrpSpPr/>
          <p:nvPr/>
        </p:nvGrpSpPr>
        <p:grpSpPr>
          <a:xfrm>
            <a:off x="938305" y="3006311"/>
            <a:ext cx="2052231" cy="910519"/>
            <a:chOff x="-1" y="20577"/>
            <a:chExt cx="2052230" cy="910517"/>
          </a:xfrm>
        </p:grpSpPr>
        <p:sp>
          <p:nvSpPr>
            <p:cNvPr id="258" name="Rounded Rectangle"/>
            <p:cNvSpPr/>
            <p:nvPr/>
          </p:nvSpPr>
          <p:spPr>
            <a:xfrm>
              <a:off x="-1" y="20577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59" name="A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A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My family</a:t>
              </a:r>
            </a:p>
          </p:txBody>
        </p:sp>
      </p:grpSp>
      <p:grpSp>
        <p:nvGrpSpPr>
          <p:cNvPr id="263" name="Rectangle: Rounded Corners 4"/>
          <p:cNvGrpSpPr/>
          <p:nvPr/>
        </p:nvGrpSpPr>
        <p:grpSpPr>
          <a:xfrm>
            <a:off x="2990532" y="3006312"/>
            <a:ext cx="2052231" cy="910517"/>
            <a:chOff x="0" y="0"/>
            <a:chExt cx="2052229" cy="910515"/>
          </a:xfrm>
        </p:grpSpPr>
        <p:sp>
          <p:nvSpPr>
            <p:cNvPr id="26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62" name="B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B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friends</a:t>
              </a:r>
            </a:p>
          </p:txBody>
        </p:sp>
      </p:grpSp>
      <p:grpSp>
        <p:nvGrpSpPr>
          <p:cNvPr id="266" name="Rectangle: Rounded Corners 6"/>
          <p:cNvGrpSpPr/>
          <p:nvPr/>
        </p:nvGrpSpPr>
        <p:grpSpPr>
          <a:xfrm>
            <a:off x="7094990" y="3016823"/>
            <a:ext cx="2052231" cy="910517"/>
            <a:chOff x="0" y="0"/>
            <a:chExt cx="2052229" cy="910515"/>
          </a:xfrm>
        </p:grpSpPr>
        <p:sp>
          <p:nvSpPr>
            <p:cNvPr id="264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65" name="D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 D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Next weekend</a:t>
              </a:r>
            </a:p>
          </p:txBody>
        </p:sp>
      </p:grpSp>
      <p:grpSp>
        <p:nvGrpSpPr>
          <p:cNvPr id="269" name="Rectangle: Rounded Corners 7"/>
          <p:cNvGrpSpPr/>
          <p:nvPr/>
        </p:nvGrpSpPr>
        <p:grpSpPr>
          <a:xfrm>
            <a:off x="933256" y="4089632"/>
            <a:ext cx="2052231" cy="910516"/>
            <a:chOff x="0" y="0"/>
            <a:chExt cx="2052229" cy="910515"/>
          </a:xfrm>
        </p:grpSpPr>
        <p:sp>
          <p:nvSpPr>
            <p:cNvPr id="267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68" name="E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E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school</a:t>
              </a:r>
            </a:p>
          </p:txBody>
        </p:sp>
      </p:grpSp>
      <p:grpSp>
        <p:nvGrpSpPr>
          <p:cNvPr id="272" name="Rectangle: Rounded Corners 8"/>
          <p:cNvGrpSpPr/>
          <p:nvPr/>
        </p:nvGrpSpPr>
        <p:grpSpPr>
          <a:xfrm>
            <a:off x="2985484" y="4065508"/>
            <a:ext cx="2052231" cy="910517"/>
            <a:chOff x="0" y="0"/>
            <a:chExt cx="2052229" cy="910515"/>
          </a:xfrm>
        </p:grpSpPr>
        <p:sp>
          <p:nvSpPr>
            <p:cNvPr id="270" name="Rounded Rectangle"/>
            <p:cNvSpPr/>
            <p:nvPr/>
          </p:nvSpPr>
          <p:spPr>
            <a:xfrm>
              <a:off x="0" y="0"/>
              <a:ext cx="2052230" cy="91051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71" name="F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F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uniform</a:t>
              </a:r>
            </a:p>
          </p:txBody>
        </p:sp>
      </p:grpSp>
      <p:grpSp>
        <p:nvGrpSpPr>
          <p:cNvPr id="275" name="Rectangle: Rounded Corners 9"/>
          <p:cNvGrpSpPr/>
          <p:nvPr/>
        </p:nvGrpSpPr>
        <p:grpSpPr>
          <a:xfrm>
            <a:off x="5037711" y="4089632"/>
            <a:ext cx="2052231" cy="910516"/>
            <a:chOff x="0" y="0"/>
            <a:chExt cx="2052229" cy="910515"/>
          </a:xfrm>
        </p:grpSpPr>
        <p:sp>
          <p:nvSpPr>
            <p:cNvPr id="273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74" name="G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G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holidays</a:t>
              </a:r>
            </a:p>
          </p:txBody>
        </p:sp>
      </p:grpSp>
      <p:grpSp>
        <p:nvGrpSpPr>
          <p:cNvPr id="278" name="Rectangle: Rounded Corners 10"/>
          <p:cNvGrpSpPr/>
          <p:nvPr/>
        </p:nvGrpSpPr>
        <p:grpSpPr>
          <a:xfrm>
            <a:off x="7089940" y="4089632"/>
            <a:ext cx="2052231" cy="910516"/>
            <a:chOff x="0" y="0"/>
            <a:chExt cx="2052229" cy="910515"/>
          </a:xfrm>
        </p:grpSpPr>
        <p:sp>
          <p:nvSpPr>
            <p:cNvPr id="27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77" name="H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H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town</a:t>
              </a:r>
            </a:p>
          </p:txBody>
        </p:sp>
      </p:grpSp>
      <p:grpSp>
        <p:nvGrpSpPr>
          <p:cNvPr id="281" name="Rectangle: Rounded Corners 11"/>
          <p:cNvGrpSpPr/>
          <p:nvPr/>
        </p:nvGrpSpPr>
        <p:grpSpPr>
          <a:xfrm>
            <a:off x="933256" y="5186436"/>
            <a:ext cx="2052231" cy="910516"/>
            <a:chOff x="0" y="0"/>
            <a:chExt cx="2052229" cy="910515"/>
          </a:xfrm>
        </p:grpSpPr>
        <p:sp>
          <p:nvSpPr>
            <p:cNvPr id="279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0" name="I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I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future</a:t>
              </a:r>
            </a:p>
          </p:txBody>
        </p:sp>
      </p:grpSp>
      <p:grpSp>
        <p:nvGrpSpPr>
          <p:cNvPr id="284" name="Rectangle: Rounded Corners 12"/>
          <p:cNvGrpSpPr/>
          <p:nvPr/>
        </p:nvGrpSpPr>
        <p:grpSpPr>
          <a:xfrm>
            <a:off x="2985484" y="5186436"/>
            <a:ext cx="2052231" cy="910516"/>
            <a:chOff x="0" y="0"/>
            <a:chExt cx="2052229" cy="910515"/>
          </a:xfrm>
        </p:grpSpPr>
        <p:sp>
          <p:nvSpPr>
            <p:cNvPr id="282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3" name="J…"/>
            <p:cNvSpPr txBox="1"/>
            <p:nvPr/>
          </p:nvSpPr>
          <p:spPr>
            <a:xfrm>
              <a:off x="96517" y="146575"/>
              <a:ext cx="1859195" cy="617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J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The environment</a:t>
              </a:r>
            </a:p>
          </p:txBody>
        </p:sp>
      </p:grpSp>
      <p:grpSp>
        <p:nvGrpSpPr>
          <p:cNvPr id="287" name="Rectangle: Rounded Corners 13"/>
          <p:cNvGrpSpPr/>
          <p:nvPr/>
        </p:nvGrpSpPr>
        <p:grpSpPr>
          <a:xfrm>
            <a:off x="5052809" y="5186436"/>
            <a:ext cx="2052231" cy="910516"/>
            <a:chOff x="0" y="0"/>
            <a:chExt cx="2052229" cy="910515"/>
          </a:xfrm>
        </p:grpSpPr>
        <p:sp>
          <p:nvSpPr>
            <p:cNvPr id="285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6" name="K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K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Music festivals/ events</a:t>
              </a:r>
            </a:p>
          </p:txBody>
        </p:sp>
      </p:grpSp>
      <p:grpSp>
        <p:nvGrpSpPr>
          <p:cNvPr id="290" name="Rectangle: Rounded Corners 14"/>
          <p:cNvGrpSpPr/>
          <p:nvPr/>
        </p:nvGrpSpPr>
        <p:grpSpPr>
          <a:xfrm>
            <a:off x="7105036" y="5186436"/>
            <a:ext cx="2052231" cy="910516"/>
            <a:chOff x="0" y="0"/>
            <a:chExt cx="2052229" cy="910515"/>
          </a:xfrm>
        </p:grpSpPr>
        <p:sp>
          <p:nvSpPr>
            <p:cNvPr id="288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9" name="L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L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A family celebration</a:t>
              </a:r>
            </a:p>
          </p:txBody>
        </p:sp>
      </p:grpSp>
      <p:grpSp>
        <p:nvGrpSpPr>
          <p:cNvPr id="293" name="Rectangle: Rounded Corners 5"/>
          <p:cNvGrpSpPr/>
          <p:nvPr/>
        </p:nvGrpSpPr>
        <p:grpSpPr>
          <a:xfrm>
            <a:off x="5042761" y="3016823"/>
            <a:ext cx="2052231" cy="910517"/>
            <a:chOff x="0" y="0"/>
            <a:chExt cx="2052229" cy="910515"/>
          </a:xfrm>
        </p:grpSpPr>
        <p:sp>
          <p:nvSpPr>
            <p:cNvPr id="29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2" name="C…"/>
            <p:cNvSpPr txBox="1"/>
            <p:nvPr/>
          </p:nvSpPr>
          <p:spPr>
            <a:xfrm>
              <a:off x="96517" y="13225"/>
              <a:ext cx="1859195" cy="884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C </a:t>
              </a:r>
            </a:p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t>My leisure activities</a:t>
              </a:r>
            </a:p>
          </p:txBody>
        </p:sp>
      </p:grpSp>
      <p:grpSp>
        <p:nvGrpSpPr>
          <p:cNvPr id="301" name="Thought Bubble: Cloud 17"/>
          <p:cNvGrpSpPr/>
          <p:nvPr/>
        </p:nvGrpSpPr>
        <p:grpSpPr>
          <a:xfrm>
            <a:off x="9634212" y="1192330"/>
            <a:ext cx="2345285" cy="2424978"/>
            <a:chOff x="-2" y="-16"/>
            <a:chExt cx="2345284" cy="2424976"/>
          </a:xfrm>
        </p:grpSpPr>
        <p:grpSp>
          <p:nvGrpSpPr>
            <p:cNvPr id="299" name="Group"/>
            <p:cNvGrpSpPr/>
            <p:nvPr/>
          </p:nvGrpSpPr>
          <p:grpSpPr>
            <a:xfrm>
              <a:off x="-2" y="-16"/>
              <a:ext cx="2345284" cy="2424976"/>
              <a:chOff x="0" y="-15"/>
              <a:chExt cx="2345282" cy="2424975"/>
            </a:xfrm>
          </p:grpSpPr>
          <p:sp>
            <p:nvSpPr>
              <p:cNvPr id="294" name="Shape"/>
              <p:cNvSpPr/>
              <p:nvPr/>
            </p:nvSpPr>
            <p:spPr>
              <a:xfrm>
                <a:off x="500751" y="-16"/>
                <a:ext cx="1844532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95" name="Circle"/>
              <p:cNvSpPr/>
              <p:nvPr/>
            </p:nvSpPr>
            <p:spPr>
              <a:xfrm>
                <a:off x="492508" y="1577135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96" name="Circle"/>
              <p:cNvSpPr/>
              <p:nvPr/>
            </p:nvSpPr>
            <p:spPr>
              <a:xfrm>
                <a:off x="218147" y="1990646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97" name="Circle"/>
              <p:cNvSpPr/>
              <p:nvPr/>
            </p:nvSpPr>
            <p:spPr>
              <a:xfrm>
                <a:off x="0" y="2338597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298" name="Shape"/>
              <p:cNvSpPr/>
              <p:nvPr/>
            </p:nvSpPr>
            <p:spPr>
              <a:xfrm>
                <a:off x="594371" y="79197"/>
                <a:ext cx="1690178" cy="1322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00" name="Look at box 4  to add time phrases"/>
            <p:cNvSpPr txBox="1"/>
            <p:nvPr/>
          </p:nvSpPr>
          <p:spPr>
            <a:xfrm>
              <a:off x="805048" y="136038"/>
              <a:ext cx="1105515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4  to add time phrases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309" name="Thought Bubble: Cloud 18"/>
          <p:cNvGrpSpPr/>
          <p:nvPr/>
        </p:nvGrpSpPr>
        <p:grpSpPr>
          <a:xfrm>
            <a:off x="9534464" y="2892941"/>
            <a:ext cx="2504311" cy="2120176"/>
            <a:chOff x="-2" y="-17"/>
            <a:chExt cx="2504309" cy="2120175"/>
          </a:xfrm>
        </p:grpSpPr>
        <p:grpSp>
          <p:nvGrpSpPr>
            <p:cNvPr id="307" name="Group"/>
            <p:cNvGrpSpPr/>
            <p:nvPr/>
          </p:nvGrpSpPr>
          <p:grpSpPr>
            <a:xfrm>
              <a:off x="-2" y="-17"/>
              <a:ext cx="2504309" cy="2120175"/>
              <a:chOff x="0" y="-15"/>
              <a:chExt cx="2504307" cy="2120174"/>
            </a:xfrm>
          </p:grpSpPr>
          <p:sp>
            <p:nvSpPr>
              <p:cNvPr id="302" name="Shape"/>
              <p:cNvSpPr/>
              <p:nvPr/>
            </p:nvSpPr>
            <p:spPr>
              <a:xfrm>
                <a:off x="659777" y="-16"/>
                <a:ext cx="1844531" cy="15575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3" name="Circle"/>
              <p:cNvSpPr/>
              <p:nvPr/>
            </p:nvSpPr>
            <p:spPr>
              <a:xfrm>
                <a:off x="528503" y="1426208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4" name="Circle"/>
              <p:cNvSpPr/>
              <p:nvPr/>
            </p:nvSpPr>
            <p:spPr>
              <a:xfrm>
                <a:off x="231314" y="1757924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5" name="Circle"/>
              <p:cNvSpPr/>
              <p:nvPr/>
            </p:nvSpPr>
            <p:spPr>
              <a:xfrm>
                <a:off x="-1" y="2033796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06" name="Shape"/>
              <p:cNvSpPr/>
              <p:nvPr/>
            </p:nvSpPr>
            <p:spPr>
              <a:xfrm>
                <a:off x="753396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08" name="Look at box 5 to use negatives"/>
            <p:cNvSpPr txBox="1"/>
            <p:nvPr/>
          </p:nvSpPr>
          <p:spPr>
            <a:xfrm>
              <a:off x="964072" y="136038"/>
              <a:ext cx="1238534" cy="120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5 to use negatives</a:t>
              </a:r>
              <a:r>
                <a:rPr lang="en-GB" dirty="0"/>
                <a:t>.</a:t>
              </a:r>
              <a:endParaRPr dirty="0"/>
            </a:p>
          </p:txBody>
        </p:sp>
      </p:grpSp>
      <p:grpSp>
        <p:nvGrpSpPr>
          <p:cNvPr id="317" name="Thought Bubble: Cloud 19"/>
          <p:cNvGrpSpPr/>
          <p:nvPr/>
        </p:nvGrpSpPr>
        <p:grpSpPr>
          <a:xfrm>
            <a:off x="9405155" y="4525768"/>
            <a:ext cx="2557323" cy="1908143"/>
            <a:chOff x="0" y="-16"/>
            <a:chExt cx="2557321" cy="1908142"/>
          </a:xfrm>
        </p:grpSpPr>
        <p:grpSp>
          <p:nvGrpSpPr>
            <p:cNvPr id="315" name="Group"/>
            <p:cNvGrpSpPr/>
            <p:nvPr/>
          </p:nvGrpSpPr>
          <p:grpSpPr>
            <a:xfrm>
              <a:off x="-1" y="-17"/>
              <a:ext cx="2557322" cy="1908143"/>
              <a:chOff x="0" y="-15"/>
              <a:chExt cx="2557321" cy="1908142"/>
            </a:xfrm>
          </p:grpSpPr>
          <p:sp>
            <p:nvSpPr>
              <p:cNvPr id="310" name="Shape"/>
              <p:cNvSpPr/>
              <p:nvPr/>
            </p:nvSpPr>
            <p:spPr>
              <a:xfrm>
                <a:off x="712791" y="-16"/>
                <a:ext cx="1844531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1" name="Circle"/>
              <p:cNvSpPr/>
              <p:nvPr/>
            </p:nvSpPr>
            <p:spPr>
              <a:xfrm>
                <a:off x="522448" y="1317570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2" name="Circle"/>
              <p:cNvSpPr/>
              <p:nvPr/>
            </p:nvSpPr>
            <p:spPr>
              <a:xfrm>
                <a:off x="225622" y="1594101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3" name="Circle"/>
              <p:cNvSpPr/>
              <p:nvPr/>
            </p:nvSpPr>
            <p:spPr>
              <a:xfrm>
                <a:off x="0" y="1821764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14" name="Shape"/>
              <p:cNvSpPr/>
              <p:nvPr/>
            </p:nvSpPr>
            <p:spPr>
              <a:xfrm>
                <a:off x="806410" y="79197"/>
                <a:ext cx="1690177" cy="1322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16" name="Can you include another person?"/>
            <p:cNvSpPr txBox="1"/>
            <p:nvPr/>
          </p:nvSpPr>
          <p:spPr>
            <a:xfrm>
              <a:off x="1017087" y="160820"/>
              <a:ext cx="1105515" cy="11507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Can you include another person?</a:t>
              </a:r>
            </a:p>
          </p:txBody>
        </p:sp>
      </p:grpSp>
      <p:pic>
        <p:nvPicPr>
          <p:cNvPr id="318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8795" y="623162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761885" y="242550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4: Expressing opinion</a:t>
            </a:r>
          </a:p>
        </p:txBody>
      </p:sp>
      <p:sp>
        <p:nvSpPr>
          <p:cNvPr id="322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440000"/>
            <a:ext cx="10972801" cy="1817549"/>
          </a:xfrm>
          <a:prstGeom prst="rect">
            <a:avLst/>
          </a:prstGeom>
        </p:spPr>
        <p:txBody>
          <a:bodyPr/>
          <a:lstStyle/>
          <a:p>
            <a:pPr>
              <a:buSzPts val="2600"/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boxes (1) and (6) </a:t>
            </a:r>
            <a:r>
              <a:rPr b="0" dirty="0"/>
              <a:t>on your</a:t>
            </a:r>
            <a:r>
              <a:rPr dirty="0">
                <a:solidFill>
                  <a:schemeClr val="accent2"/>
                </a:solidFill>
              </a:rPr>
              <a:t> Language </a:t>
            </a:r>
            <a:r>
              <a:rPr lang="en-GB" dirty="0">
                <a:solidFill>
                  <a:schemeClr val="accent2"/>
                </a:solidFill>
              </a:rPr>
              <a:t>h</a:t>
            </a:r>
            <a:r>
              <a:rPr dirty="0" err="1">
                <a:solidFill>
                  <a:schemeClr val="accent2"/>
                </a:solidFill>
              </a:rPr>
              <a:t>elp</a:t>
            </a:r>
            <a:r>
              <a:rPr dirty="0">
                <a:solidFill>
                  <a:schemeClr val="accent2"/>
                </a:solidFill>
              </a:rPr>
              <a:t> </a:t>
            </a:r>
            <a:r>
              <a:rPr lang="en-GB" dirty="0">
                <a:solidFill>
                  <a:schemeClr val="accent2"/>
                </a:solidFill>
              </a:rPr>
              <a:t>s</a:t>
            </a:r>
            <a:r>
              <a:rPr dirty="0" err="1">
                <a:solidFill>
                  <a:schemeClr val="accent2"/>
                </a:solidFill>
              </a:rPr>
              <a:t>heet</a:t>
            </a:r>
            <a:r>
              <a:rPr b="0" dirty="0"/>
              <a:t>.</a:t>
            </a:r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Give your opinion about the following topics. Choose at least 5.</a:t>
            </a:r>
          </a:p>
          <a:p>
            <a:pPr>
              <a:buSzPts val="2600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Give a positive opinion and a negative opinion about each one and justify using </a:t>
            </a:r>
            <a:r>
              <a:rPr i="1" dirty="0"/>
              <a:t>because</a:t>
            </a:r>
            <a:r>
              <a:rPr dirty="0"/>
              <a:t> (or similar words).</a:t>
            </a:r>
          </a:p>
        </p:txBody>
      </p:sp>
      <p:sp>
        <p:nvSpPr>
          <p:cNvPr id="320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graphicFrame>
        <p:nvGraphicFramePr>
          <p:cNvPr id="323" name="Table 4"/>
          <p:cNvGraphicFramePr/>
          <p:nvPr/>
        </p:nvGraphicFramePr>
        <p:xfrm>
          <a:off x="719998" y="3934995"/>
          <a:ext cx="8785087" cy="1371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794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5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5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527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1. New Year’s Eve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2. A family outing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3. My town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27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4. My  school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5. Facebook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6. My best friend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27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7. My subjects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8. My local area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/>
                        <a:t>9. The last film I saw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31" name="Thought Bubble: Cloud 5"/>
          <p:cNvGrpSpPr/>
          <p:nvPr/>
        </p:nvGrpSpPr>
        <p:grpSpPr>
          <a:xfrm>
            <a:off x="9813656" y="3262552"/>
            <a:ext cx="2250123" cy="2199687"/>
            <a:chOff x="48" y="-16"/>
            <a:chExt cx="2250121" cy="2199685"/>
          </a:xfrm>
        </p:grpSpPr>
        <p:grpSp>
          <p:nvGrpSpPr>
            <p:cNvPr id="329" name="Group"/>
            <p:cNvGrpSpPr/>
            <p:nvPr/>
          </p:nvGrpSpPr>
          <p:grpSpPr>
            <a:xfrm>
              <a:off x="48" y="-16"/>
              <a:ext cx="2250121" cy="2199685"/>
              <a:chOff x="48" y="-15"/>
              <a:chExt cx="2250120" cy="2199684"/>
            </a:xfrm>
          </p:grpSpPr>
          <p:sp>
            <p:nvSpPr>
              <p:cNvPr id="324" name="Shape"/>
              <p:cNvSpPr/>
              <p:nvPr/>
            </p:nvSpPr>
            <p:spPr>
              <a:xfrm>
                <a:off x="48" y="-16"/>
                <a:ext cx="2250121" cy="1557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5" name="Circle"/>
              <p:cNvSpPr/>
              <p:nvPr/>
            </p:nvSpPr>
            <p:spPr>
              <a:xfrm>
                <a:off x="418058" y="1554334"/>
                <a:ext cx="259083" cy="25908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6" name="Circle"/>
              <p:cNvSpPr/>
              <p:nvPr/>
            </p:nvSpPr>
            <p:spPr>
              <a:xfrm>
                <a:off x="288337" y="1870291"/>
                <a:ext cx="172723" cy="1727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7" name="Circle"/>
              <p:cNvSpPr/>
              <p:nvPr/>
            </p:nvSpPr>
            <p:spPr>
              <a:xfrm>
                <a:off x="204850" y="2113306"/>
                <a:ext cx="86363" cy="8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FFDB9B"/>
                  </a:gs>
                  <a:gs pos="50000">
                    <a:srgbClr val="FFD58D"/>
                  </a:gs>
                  <a:gs pos="100000">
                    <a:srgbClr val="FFD078"/>
                  </a:gs>
                </a:gsLst>
                <a:lin ang="5400000" scaled="0"/>
              </a:gradFill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8" name="Shape"/>
              <p:cNvSpPr/>
              <p:nvPr/>
            </p:nvSpPr>
            <p:spPr>
              <a:xfrm>
                <a:off x="114254" y="79197"/>
                <a:ext cx="2061825" cy="1322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635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330" name="Look at box 3  to add connectives"/>
            <p:cNvSpPr txBox="1"/>
            <p:nvPr/>
          </p:nvSpPr>
          <p:spPr>
            <a:xfrm>
              <a:off x="360504" y="274538"/>
              <a:ext cx="1370107" cy="923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Look at box 3  to add connectives</a:t>
              </a:r>
              <a:r>
                <a:rPr lang="en-GB" dirty="0"/>
                <a:t>.</a:t>
              </a:r>
              <a:endParaRPr dirty="0"/>
            </a:p>
          </p:txBody>
        </p:sp>
      </p:grpSp>
      <p:pic>
        <p:nvPicPr>
          <p:cNvPr id="14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772717" y="254957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96111">
              <a:defRPr sz="3500" b="1"/>
            </a:lvl1pPr>
          </a:lstStyle>
          <a:p>
            <a:r>
              <a:t>Task 5: Giving a range of details </a:t>
            </a:r>
          </a:p>
        </p:txBody>
      </p:sp>
      <p:sp>
        <p:nvSpPr>
          <p:cNvPr id="335" name="Marcador de texto 2"/>
          <p:cNvSpPr txBox="1">
            <a:spLocks noGrp="1"/>
          </p:cNvSpPr>
          <p:nvPr>
            <p:ph type="body" idx="1"/>
          </p:nvPr>
        </p:nvSpPr>
        <p:spPr>
          <a:xfrm>
            <a:off x="720000" y="1439999"/>
            <a:ext cx="7623900" cy="1846542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Use the grid on the right to talk about the topics below.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How many boxes can you tick off?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Can you talk about each topic for 1 minute?</a:t>
            </a:r>
          </a:p>
        </p:txBody>
      </p:sp>
      <p:sp>
        <p:nvSpPr>
          <p:cNvPr id="333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grpSp>
        <p:nvGrpSpPr>
          <p:cNvPr id="338" name="Rectangle: Rounded Corners 4"/>
          <p:cNvGrpSpPr/>
          <p:nvPr/>
        </p:nvGrpSpPr>
        <p:grpSpPr>
          <a:xfrm>
            <a:off x="868971" y="3764619"/>
            <a:ext cx="2052230" cy="910516"/>
            <a:chOff x="0" y="0"/>
            <a:chExt cx="2052229" cy="910515"/>
          </a:xfrm>
        </p:grpSpPr>
        <p:sp>
          <p:nvSpPr>
            <p:cNvPr id="336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FFDB9B"/>
                </a:gs>
                <a:gs pos="50000">
                  <a:srgbClr val="FFD58D"/>
                </a:gs>
                <a:gs pos="100000">
                  <a:srgbClr val="FFD078"/>
                </a:gs>
              </a:gsLst>
              <a:lin ang="5400000" scaled="0"/>
            </a:gradFill>
            <a:ln w="635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37" name="My family"/>
            <p:cNvSpPr txBox="1"/>
            <p:nvPr/>
          </p:nvSpPr>
          <p:spPr>
            <a:xfrm>
              <a:off x="93342" y="256420"/>
              <a:ext cx="1865545" cy="397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sz="2100"/>
              </a:pPr>
              <a:r>
                <a:t> </a:t>
              </a:r>
              <a:r>
                <a:rPr>
                  <a:latin typeface="Arial"/>
                  <a:ea typeface="Arial"/>
                  <a:cs typeface="Arial"/>
                  <a:sym typeface="Arial"/>
                </a:rPr>
                <a:t>My family</a:t>
              </a:r>
            </a:p>
          </p:txBody>
        </p:sp>
      </p:grpSp>
      <p:grpSp>
        <p:nvGrpSpPr>
          <p:cNvPr id="341" name="Rectangle: Rounded Corners 5"/>
          <p:cNvGrpSpPr/>
          <p:nvPr/>
        </p:nvGrpSpPr>
        <p:grpSpPr>
          <a:xfrm>
            <a:off x="3198952" y="3764619"/>
            <a:ext cx="2052231" cy="910516"/>
            <a:chOff x="0" y="0"/>
            <a:chExt cx="2052229" cy="910515"/>
          </a:xfrm>
        </p:grpSpPr>
        <p:sp>
          <p:nvSpPr>
            <p:cNvPr id="339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B0CBE9"/>
                </a:gs>
                <a:gs pos="50000">
                  <a:srgbClr val="A1C1E5"/>
                </a:gs>
                <a:gs pos="100000">
                  <a:srgbClr val="91B9E4"/>
                </a:gs>
              </a:gsLst>
              <a:lin ang="5400000" scaled="0"/>
            </a:gra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0" name="My uniform"/>
            <p:cNvSpPr txBox="1"/>
            <p:nvPr/>
          </p:nvSpPr>
          <p:spPr>
            <a:xfrm>
              <a:off x="93342" y="261499"/>
              <a:ext cx="1865545" cy="3875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1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My uniform</a:t>
              </a:r>
            </a:p>
          </p:txBody>
        </p:sp>
      </p:grpSp>
      <p:grpSp>
        <p:nvGrpSpPr>
          <p:cNvPr id="344" name="Rectangle: Rounded Corners 6"/>
          <p:cNvGrpSpPr/>
          <p:nvPr/>
        </p:nvGrpSpPr>
        <p:grpSpPr>
          <a:xfrm>
            <a:off x="5528931" y="3764619"/>
            <a:ext cx="2052231" cy="910516"/>
            <a:chOff x="0" y="0"/>
            <a:chExt cx="2052229" cy="910515"/>
          </a:xfrm>
        </p:grpSpPr>
        <p:sp>
          <p:nvSpPr>
            <p:cNvPr id="342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B4D4A5"/>
                </a:gs>
                <a:gs pos="50000">
                  <a:srgbClr val="A9CD97"/>
                </a:gs>
                <a:gs pos="100000">
                  <a:srgbClr val="9BC985"/>
                </a:gs>
              </a:gsLst>
              <a:lin ang="5400000" scaled="0"/>
            </a:gradFill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3" name="My town"/>
            <p:cNvSpPr txBox="1"/>
            <p:nvPr/>
          </p:nvSpPr>
          <p:spPr>
            <a:xfrm>
              <a:off x="93342" y="256420"/>
              <a:ext cx="1865545" cy="397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sz="2100"/>
              </a:pPr>
              <a:r>
                <a:t> </a:t>
              </a:r>
              <a:r>
                <a:rPr>
                  <a:latin typeface="Arial"/>
                  <a:ea typeface="Arial"/>
                  <a:cs typeface="Arial"/>
                  <a:sym typeface="Arial"/>
                </a:rPr>
                <a:t>My town</a:t>
              </a:r>
            </a:p>
          </p:txBody>
        </p:sp>
      </p:grpSp>
      <p:grpSp>
        <p:nvGrpSpPr>
          <p:cNvPr id="347" name="Rectangle: Rounded Corners 7"/>
          <p:cNvGrpSpPr/>
          <p:nvPr/>
        </p:nvGrpSpPr>
        <p:grpSpPr>
          <a:xfrm>
            <a:off x="909637" y="4817214"/>
            <a:ext cx="2052231" cy="910516"/>
            <a:chOff x="0" y="0"/>
            <a:chExt cx="2052230" cy="910515"/>
          </a:xfrm>
        </p:grpSpPr>
        <p:sp>
          <p:nvSpPr>
            <p:cNvPr id="345" name="Rounded Rectangle"/>
            <p:cNvSpPr/>
            <p:nvPr/>
          </p:nvSpPr>
          <p:spPr>
            <a:xfrm>
              <a:off x="0" y="-1"/>
              <a:ext cx="2052231" cy="910517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B4D4A5"/>
                </a:gs>
                <a:gs pos="50000">
                  <a:srgbClr val="A9CD97"/>
                </a:gs>
                <a:gs pos="100000">
                  <a:srgbClr val="9BC985"/>
                </a:gs>
              </a:gsLst>
              <a:lin ang="5400000" scaled="0"/>
            </a:gradFill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6" name="My friends"/>
            <p:cNvSpPr txBox="1"/>
            <p:nvPr/>
          </p:nvSpPr>
          <p:spPr>
            <a:xfrm>
              <a:off x="93342" y="261499"/>
              <a:ext cx="1865546" cy="3875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1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 My friends</a:t>
              </a:r>
            </a:p>
          </p:txBody>
        </p:sp>
      </p:grpSp>
      <p:grpSp>
        <p:nvGrpSpPr>
          <p:cNvPr id="350" name="Rectangle: Rounded Corners 8"/>
          <p:cNvGrpSpPr/>
          <p:nvPr/>
        </p:nvGrpSpPr>
        <p:grpSpPr>
          <a:xfrm>
            <a:off x="3198952" y="4817214"/>
            <a:ext cx="2052231" cy="910516"/>
            <a:chOff x="0" y="0"/>
            <a:chExt cx="2052229" cy="910515"/>
          </a:xfrm>
        </p:grpSpPr>
        <p:sp>
          <p:nvSpPr>
            <p:cNvPr id="348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9" name="My school"/>
            <p:cNvSpPr txBox="1"/>
            <p:nvPr/>
          </p:nvSpPr>
          <p:spPr>
            <a:xfrm>
              <a:off x="96517" y="256420"/>
              <a:ext cx="1859195" cy="397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sz="2100">
                  <a:solidFill>
                    <a:srgbClr val="FFFFFF"/>
                  </a:solidFill>
                </a:defRPr>
              </a:pPr>
              <a:r>
                <a:t> </a:t>
              </a:r>
              <a:r>
                <a:rPr>
                  <a:latin typeface="Arial"/>
                  <a:ea typeface="Arial"/>
                  <a:cs typeface="Arial"/>
                  <a:sym typeface="Arial"/>
                </a:rPr>
                <a:t>My school</a:t>
              </a:r>
            </a:p>
          </p:txBody>
        </p:sp>
      </p:grpSp>
      <p:grpSp>
        <p:nvGrpSpPr>
          <p:cNvPr id="353" name="Rectangle: Rounded Corners 9"/>
          <p:cNvGrpSpPr/>
          <p:nvPr/>
        </p:nvGrpSpPr>
        <p:grpSpPr>
          <a:xfrm>
            <a:off x="5528931" y="4817212"/>
            <a:ext cx="2052231" cy="910516"/>
            <a:chOff x="0" y="0"/>
            <a:chExt cx="2052229" cy="910515"/>
          </a:xfrm>
        </p:grpSpPr>
        <p:sp>
          <p:nvSpPr>
            <p:cNvPr id="351" name="Rounded Rectangle"/>
            <p:cNvSpPr/>
            <p:nvPr/>
          </p:nvSpPr>
          <p:spPr>
            <a:xfrm>
              <a:off x="0" y="-1"/>
              <a:ext cx="2052230" cy="910517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2" name="My  birthday"/>
            <p:cNvSpPr txBox="1"/>
            <p:nvPr/>
          </p:nvSpPr>
          <p:spPr>
            <a:xfrm>
              <a:off x="93342" y="256420"/>
              <a:ext cx="1865545" cy="397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 sz="2100">
                  <a:solidFill>
                    <a:srgbClr val="FFFFFF"/>
                  </a:solidFill>
                </a:defRPr>
              </a:pPr>
              <a:r>
                <a:t> </a:t>
              </a:r>
              <a:r>
                <a:rPr>
                  <a:latin typeface="Arial"/>
                  <a:ea typeface="Arial"/>
                  <a:cs typeface="Arial"/>
                  <a:sym typeface="Arial"/>
                </a:rPr>
                <a:t>My  birthday</a:t>
              </a:r>
            </a:p>
          </p:txBody>
        </p:sp>
      </p:grpSp>
      <p:graphicFrame>
        <p:nvGraphicFramePr>
          <p:cNvPr id="354" name="Tabla 10"/>
          <p:cNvGraphicFramePr/>
          <p:nvPr>
            <p:extLst>
              <p:ext uri="{D42A27DB-BD31-4B8C-83A1-F6EECF244321}">
                <p14:modId xmlns:p14="http://schemas.microsoft.com/office/powerpoint/2010/main" val="1406942477"/>
              </p:ext>
            </p:extLst>
          </p:nvPr>
        </p:nvGraphicFramePr>
        <p:xfrm>
          <a:off x="8580986" y="1395755"/>
          <a:ext cx="3281488" cy="3547303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64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7475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General information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Positive aspect(s)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8248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Opinion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Use another </a:t>
                      </a:r>
                      <a:r>
                        <a:rPr lang="en-GB" dirty="0"/>
                        <a:t>t</a:t>
                      </a:r>
                      <a:r>
                        <a:rPr dirty="0" err="1"/>
                        <a:t>ense</a:t>
                      </a:r>
                      <a:endParaRPr dirty="0"/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1580"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Negative aspect(s)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dirty="0"/>
                    </a:p>
                    <a:p>
                      <a:pPr algn="ctr">
                        <a:defRPr sz="18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/>
                        <a:t> Other people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55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26889" y="49167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6" name="Recorded Sound" descr="Recorded Sound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26889" y="518470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0772717" y="248880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50" fill="hold"/>
                                        <p:tgtEl>
                                          <p:spTgt spid="3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355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35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3500" b="1"/>
            </a:pPr>
            <a:r>
              <a:t>Task 6: </a:t>
            </a:r>
            <a:r>
              <a:rPr i="1"/>
              <a:t>What, When, Where</a:t>
            </a:r>
            <a:r>
              <a:rPr b="0"/>
              <a:t>…</a:t>
            </a:r>
          </a:p>
        </p:txBody>
      </p:sp>
      <p:sp>
        <p:nvSpPr>
          <p:cNvPr id="360" name="Marcador de texto 2"/>
          <p:cNvSpPr txBox="1">
            <a:spLocks noGrp="1"/>
          </p:cNvSpPr>
          <p:nvPr>
            <p:ph type="body" idx="1"/>
          </p:nvPr>
        </p:nvSpPr>
        <p:spPr>
          <a:xfrm>
            <a:off x="719999" y="1440001"/>
            <a:ext cx="10972801" cy="38365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Look at the questions below.</a:t>
            </a:r>
          </a:p>
          <a:p>
            <a:pPr>
              <a:lnSpc>
                <a:spcPct val="810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How many question words can you a</a:t>
            </a:r>
            <a:r>
              <a:rPr lang="en-GB" dirty="0" err="1"/>
              <a:t>ddress</a:t>
            </a:r>
            <a:r>
              <a:rPr dirty="0"/>
              <a:t> in your response?</a:t>
            </a:r>
          </a:p>
          <a:p>
            <a:pPr>
              <a:lnSpc>
                <a:spcPct val="810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Answer in the target language.</a:t>
            </a:r>
          </a:p>
          <a:p>
            <a:pPr marL="0" indent="5080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1. Tell me about your last holiday.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2. What do you think of your school?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3. What do you usually do at the weekend?</a:t>
            </a:r>
          </a:p>
          <a:p>
            <a:pPr marL="0" indent="0">
              <a:lnSpc>
                <a:spcPct val="81000"/>
              </a:lnSpc>
              <a:buSzTx/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4. What are your plans for your next birthday?</a:t>
            </a:r>
          </a:p>
        </p:txBody>
      </p:sp>
      <p:sp>
        <p:nvSpPr>
          <p:cNvPr id="358" name="Google Shape;26;p9"/>
          <p:cNvSpPr txBox="1">
            <a:spLocks noGrp="1"/>
          </p:cNvSpPr>
          <p:nvPr>
            <p:ph type="sldNum" sz="quarter" idx="2"/>
          </p:nvPr>
        </p:nvSpPr>
        <p:spPr>
          <a:xfrm>
            <a:off x="11929596" y="6506598"/>
            <a:ext cx="181794" cy="23922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/>
          <a:lstStyle>
            <a:lvl1pPr>
              <a:defRPr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graphicFrame>
        <p:nvGraphicFramePr>
          <p:cNvPr id="361" name="Table 4"/>
          <p:cNvGraphicFramePr/>
          <p:nvPr/>
        </p:nvGraphicFramePr>
        <p:xfrm>
          <a:off x="8675789" y="3358269"/>
          <a:ext cx="3017010" cy="118872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08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8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What?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Why?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When?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How?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Where?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/>
                        <a:t>Who (with)?</a:t>
                      </a:r>
                    </a:p>
                  </a:txBody>
                  <a:tcPr marL="45720" marR="45720" horzOverflow="overflow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62" name="Recorded Sound" descr="Recorded Sound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74693" y="79647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3" name="Recorded Sound" descr="Recorded Sound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74693" y="511319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officeArt object">
            <a:extLst>
              <a:ext uri="{FF2B5EF4-FFF2-40B4-BE49-F238E27FC236}">
                <a16:creationId xmlns:a16="http://schemas.microsoft.com/office/drawing/2014/main" id="{1F6E9BBF-66DF-4FF6-B243-F5994283CA9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0772717" y="224858"/>
            <a:ext cx="1156879" cy="48559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32" fill="hold"/>
                                        <p:tgtEl>
                                          <p:spTgt spid="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362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36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1944</Words>
  <Application>Microsoft Office PowerPoint</Application>
  <PresentationFormat>Widescreen</PresentationFormat>
  <Paragraphs>401</Paragraphs>
  <Slides>20</Slides>
  <Notes>0</Notes>
  <HiddenSlides>0</HiddenSlides>
  <MMClips>17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The Conversation</vt:lpstr>
      <vt:lpstr>Objectives:</vt:lpstr>
      <vt:lpstr>Practice tasks:</vt:lpstr>
      <vt:lpstr>Task 1: Tenses – Present tense </vt:lpstr>
      <vt:lpstr>Task 2: Tenses – Past tense </vt:lpstr>
      <vt:lpstr>Task 3: Tenses – Future tense </vt:lpstr>
      <vt:lpstr>Task 4: Expressing opinion</vt:lpstr>
      <vt:lpstr>Task 5: Giving a range of details </vt:lpstr>
      <vt:lpstr>Task 6: What, When, Where…</vt:lpstr>
      <vt:lpstr>The conversation – general tips</vt:lpstr>
      <vt:lpstr>Developing ideas</vt:lpstr>
      <vt:lpstr>Task 7: Varied language </vt:lpstr>
      <vt:lpstr>Task 8: Challenge – Complexity</vt:lpstr>
      <vt:lpstr>Task 9: Questions in the present </vt:lpstr>
      <vt:lpstr>Task 10: Questions in the past </vt:lpstr>
      <vt:lpstr>Task 11: Questions in the future </vt:lpstr>
      <vt:lpstr>Task 12: More questions?</vt:lpstr>
      <vt:lpstr>Task 13: Topics and Help Sheet</vt:lpstr>
      <vt:lpstr>Task 14: The Language Help Sheet</vt:lpstr>
      <vt:lpstr>Well done and  good luck!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Conversation</dc:title>
  <cp:lastModifiedBy>Czajkowska, Marta</cp:lastModifiedBy>
  <cp:revision>26</cp:revision>
  <dcterms:modified xsi:type="dcterms:W3CDTF">2021-02-19T13:50:49Z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