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4"/>
  </p:sldMasterIdLst>
  <p:notesMasterIdLst>
    <p:notesMasterId r:id="rId35"/>
  </p:notesMasterIdLst>
  <p:sldIdLst>
    <p:sldId id="260" r:id="rId5"/>
    <p:sldId id="261" r:id="rId6"/>
    <p:sldId id="318" r:id="rId7"/>
    <p:sldId id="319" r:id="rId8"/>
    <p:sldId id="262" r:id="rId9"/>
    <p:sldId id="322" r:id="rId10"/>
    <p:sldId id="326" r:id="rId11"/>
    <p:sldId id="327" r:id="rId12"/>
    <p:sldId id="321" r:id="rId13"/>
    <p:sldId id="324" r:id="rId14"/>
    <p:sldId id="330" r:id="rId15"/>
    <p:sldId id="356" r:id="rId16"/>
    <p:sldId id="354" r:id="rId17"/>
    <p:sldId id="355" r:id="rId18"/>
    <p:sldId id="357" r:id="rId19"/>
    <p:sldId id="334" r:id="rId20"/>
    <p:sldId id="335" r:id="rId21"/>
    <p:sldId id="337" r:id="rId22"/>
    <p:sldId id="33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51" r:id="rId32"/>
    <p:sldId id="352" r:id="rId33"/>
    <p:sldId id="353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FB1E98-D862-28E9-396A-F072F4258E24}" name="Clare Haviland" initials="CH" userId="S::Clare.Haviland@pearson.com::7412b5e4-f834-460b-bc0e-603801a6ca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243C59"/>
    <a:srgbClr val="9E0050"/>
    <a:srgbClr val="505759"/>
    <a:srgbClr val="9E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55" autoAdjust="0"/>
    <p:restoredTop sz="78869" autoAdjust="0"/>
  </p:normalViewPr>
  <p:slideViewPr>
    <p:cSldViewPr snapToGrid="0">
      <p:cViewPr varScale="1">
        <p:scale>
          <a:sx n="52" d="100"/>
          <a:sy n="52" d="100"/>
        </p:scale>
        <p:origin x="12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0402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94F8-4103-4B22-A402-6D8E483804B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6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19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77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Papers used are Jan 2022, June 2022 and Jan 23 – Q1</a:t>
            </a:r>
          </a:p>
          <a:p>
            <a:endParaRPr lang="en-GB" dirty="0"/>
          </a:p>
          <a:p>
            <a:r>
              <a:rPr lang="en-GB" dirty="0"/>
              <a:t>Q2 – Jan 23 and Jan 2020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873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06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>
                <a:latin typeface="Arial" pitchFamily="34" charset="0"/>
                <a:ea typeface="MS PGothic" pitchFamily="34" charset="-128"/>
              </a:rPr>
              <a:t>The days 3 sessions</a:t>
            </a:r>
          </a:p>
          <a:p>
            <a:endParaRPr lang="en-GB" altLang="en-US" dirty="0">
              <a:latin typeface="Arial" pitchFamily="34" charset="0"/>
              <a:ea typeface="MS PGothic" pitchFamily="34" charset="-128"/>
            </a:endParaRPr>
          </a:p>
          <a:p>
            <a:endParaRPr lang="en-US" altLang="en-US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A6DAE7B-2A3F-4B2E-89D2-0AC5458659AE}" type="slidenum">
              <a:rPr lang="en-GB" altLang="en-US" sz="1100">
                <a:solidFill>
                  <a:prstClr val="black"/>
                </a:solidFill>
                <a:cs typeface="Arial" pitchFamily="34" charset="0"/>
              </a:rPr>
              <a:pPr/>
              <a:t>2</a:t>
            </a:fld>
            <a:endParaRPr lang="en-GB" alt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68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itchFamily="34" charset="0"/>
              <a:ea typeface="MS PGothic" pitchFamily="34" charset="-128"/>
            </a:endParaRPr>
          </a:p>
          <a:p>
            <a:endParaRPr lang="en-US" altLang="en-US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A6DAE7B-2A3F-4B2E-89D2-0AC5458659AE}" type="slidenum">
              <a:rPr lang="en-GB" altLang="en-US" sz="1100">
                <a:solidFill>
                  <a:prstClr val="black"/>
                </a:solidFill>
                <a:cs typeface="Arial" pitchFamily="34" charset="0"/>
              </a:rPr>
              <a:pPr/>
              <a:t>3</a:t>
            </a:fld>
            <a:endParaRPr lang="en-GB" alt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6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Papers used are Jan 2022, June 2022 and Jan 23 – Q1</a:t>
            </a:r>
          </a:p>
          <a:p>
            <a:endParaRPr lang="en-GB" dirty="0"/>
          </a:p>
          <a:p>
            <a:r>
              <a:rPr lang="en-GB" dirty="0"/>
              <a:t>Q2 – Jan 23 and Jan 2020</a:t>
            </a:r>
          </a:p>
          <a:p>
            <a:endParaRPr lang="en-GB" dirty="0"/>
          </a:p>
          <a:p>
            <a:r>
              <a:rPr lang="en-GB" dirty="0"/>
              <a:t>Questions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08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 2023</a:t>
            </a:r>
          </a:p>
          <a:p>
            <a:r>
              <a:rPr lang="en-GB" dirty="0"/>
              <a:t>June 2022</a:t>
            </a:r>
          </a:p>
          <a:p>
            <a:r>
              <a:rPr lang="en-GB" dirty="0"/>
              <a:t>MS – Jan 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95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 2023</a:t>
            </a:r>
          </a:p>
          <a:p>
            <a:r>
              <a:rPr lang="en-GB" dirty="0"/>
              <a:t>MS – Jan 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824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58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 2023</a:t>
            </a:r>
          </a:p>
          <a:p>
            <a:r>
              <a:rPr lang="en-GB" dirty="0"/>
              <a:t>June 2022</a:t>
            </a:r>
          </a:p>
          <a:p>
            <a:r>
              <a:rPr lang="en-GB" dirty="0"/>
              <a:t>MS – Jan 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83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8FB14-C460-3644-851B-E2FBC7164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81" y="4756"/>
            <a:ext cx="9114438" cy="6848488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5C8AC4F1-F7FC-AC43-9B93-D98404A35AA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3146" y="2818525"/>
            <a:ext cx="3818400" cy="1056900"/>
          </a:xfrm>
        </p:spPr>
        <p:txBody>
          <a:bodyPr/>
          <a:lstStyle>
            <a:lvl1pPr>
              <a:buClr>
                <a:srgbClr val="505759"/>
              </a:buCl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SzPct val="100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paragraph text" userDrawn="1">
  <p:cSld name="Layout with paragraph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/>
        </p:nvSpPr>
        <p:spPr>
          <a:xfrm>
            <a:off x="8703740" y="6506598"/>
            <a:ext cx="37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>
                <a:solidFill>
                  <a:schemeClr val="tx1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  <a:t>‹#›</a:t>
            </a:fld>
            <a:endParaRPr sz="1100" b="1" i="0" dirty="0">
              <a:solidFill>
                <a:schemeClr val="tx1"/>
              </a:solidFill>
              <a:latin typeface="Arial Black" panose="020B0604020202020204" pitchFamily="34" charset="0"/>
              <a:ea typeface="Arial"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8" name="Google Shape;22;p3">
            <a:extLst>
              <a:ext uri="{FF2B5EF4-FFF2-40B4-BE49-F238E27FC236}">
                <a16:creationId xmlns:a16="http://schemas.microsoft.com/office/drawing/2014/main" id="{5C60724E-F290-0B4F-BA18-D25C72901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225" y="343825"/>
            <a:ext cx="63252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 i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87CAE17A-59E8-4548-A282-55576BCFFC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225" y="1470000"/>
            <a:ext cx="63252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38150" lvl="0" indent="-2857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CD545-7842-424D-9CB2-698C0B86F34A}"/>
              </a:ext>
            </a:extLst>
          </p:cNvPr>
          <p:cNvSpPr txBox="1"/>
          <p:nvPr userDrawn="1"/>
        </p:nvSpPr>
        <p:spPr>
          <a:xfrm>
            <a:off x="6044703" y="6515224"/>
            <a:ext cx="2676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chemeClr val="tx1"/>
                </a:solidFill>
              </a:rPr>
              <a:t>© Pearson Education 2020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opener">
  <p:cSld name="Section open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834CF-3F59-414A-A698-6CC3811145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41" y="628"/>
            <a:ext cx="9114438" cy="6848488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64160" y="1574801"/>
            <a:ext cx="4178243" cy="3295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200" b="1" i="0" u="none" strike="noStrike" cap="none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bulleted text">
  <p:cSld name="Layout with bulleted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21504" y="345367"/>
            <a:ext cx="65682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200" b="1" i="0" u="none" strike="noStrike" cap="none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221504" y="1440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9F01F54A-90E4-3C4A-9550-BF89C6811379}"/>
              </a:ext>
            </a:extLst>
          </p:cNvPr>
          <p:cNvSpPr txBox="1"/>
          <p:nvPr userDrawn="1"/>
        </p:nvSpPr>
        <p:spPr>
          <a:xfrm>
            <a:off x="8703740" y="6506598"/>
            <a:ext cx="37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1" i="0">
                <a:solidFill>
                  <a:schemeClr val="tx1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  <a:t>‹#›</a:t>
            </a:fld>
            <a:endParaRPr sz="1100" b="1" i="0" dirty="0">
              <a:solidFill>
                <a:schemeClr val="tx1"/>
              </a:solidFill>
              <a:latin typeface="Arial Black" panose="020B0604020202020204" pitchFamily="34" charset="0"/>
              <a:ea typeface="Arial"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BFA00-A6B5-7A49-AD0C-ABB59BAE86F5}"/>
              </a:ext>
            </a:extLst>
          </p:cNvPr>
          <p:cNvSpPr txBox="1"/>
          <p:nvPr userDrawn="1"/>
        </p:nvSpPr>
        <p:spPr>
          <a:xfrm>
            <a:off x="6044703" y="6515224"/>
            <a:ext cx="2676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chemeClr val="tx1"/>
                </a:solidFill>
              </a:rPr>
              <a:t>© Pearson Education 2020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-9143" y="-7144"/>
            <a:ext cx="9161966" cy="68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1" y="486440"/>
            <a:ext cx="5184576" cy="1872208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29547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7144" y="-394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72960" y="1422748"/>
            <a:ext cx="7772400" cy="43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3057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505659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2960" y="502320"/>
            <a:ext cx="81004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algn="l">
              <a:defRPr sz="3200" b="1" i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0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-4063" y="-7144"/>
            <a:ext cx="9161966" cy="68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01" y="598200"/>
            <a:ext cx="5184576" cy="1872208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4171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537028"/>
            <a:ext cx="8229600" cy="88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D485C-C8CD-FC4F-B741-09075A287E4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091833"/>
            <a:ext cx="1749287" cy="7903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25000"/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27.png"/><Relationship Id="rId2" Type="http://schemas.microsoft.com/office/2007/relationships/media" Target="../media/media20.m4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3.m4a"/><Relationship Id="rId7" Type="http://schemas.openxmlformats.org/officeDocument/2006/relationships/image" Target="../media/image29.png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26.m4a"/><Relationship Id="rId7" Type="http://schemas.openxmlformats.org/officeDocument/2006/relationships/image" Target="../media/image33.png"/><Relationship Id="rId2" Type="http://schemas.microsoft.com/office/2007/relationships/media" Target="../media/media26.m4a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Exam-materials&amp;filterQuery=category:Pearson-UK:Exam-Series%2FJanuary-2023" TargetMode="External"/><Relationship Id="rId13" Type="http://schemas.openxmlformats.org/officeDocument/2006/relationships/hyperlink" Target="https://www.linkedin.com/in/clare-haviland-883350104/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Exam-materials&amp;filterQuery=category:Pearson-UK:Exam-Series%2FJune-2022" TargetMode="External"/><Relationship Id="rId12" Type="http://schemas.openxmlformats.org/officeDocument/2006/relationships/hyperlink" Target="mailto:TeachingEnglish@Pearson.com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Exam-materials&amp;filterQuery=category:Pearson-UK:Exam-Series%2FJanuary-2022" TargetMode="External"/><Relationship Id="rId11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Teaching-and-learning-materials&amp;filterQuery=category:Pearson-UK:Document-Type%2FQualification-guides" TargetMode="External"/><Relationship Id="rId5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Exam-materials&amp;filterQuery=category:Pearson-UK:Exam-Series%2FJanuary-2020" TargetMode="External"/><Relationship Id="rId10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Teaching-and-learning-materials&amp;filterQuery=category:Pearson-UK:Document-Type%2FSpecimen-paper-and-mark-scheme" TargetMode="External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qualifications.pearson.com/en/qualifications/edexcel-international-gcses/international-gcse-english-literature-2016.coursematerials.html#filterQuery=category:Pearson-UK:Category%2FExam-materials" TargetMode="Externa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7.m4a"/><Relationship Id="rId16" Type="http://schemas.openxmlformats.org/officeDocument/2006/relationships/image" Target="../media/image14.png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2">
            <a:extLst>
              <a:ext uri="{FF2B5EF4-FFF2-40B4-BE49-F238E27FC236}">
                <a16:creationId xmlns:a16="http://schemas.microsoft.com/office/drawing/2014/main" id="{2DF0EB6E-0E4C-A34E-96EB-B4116CBE405C}"/>
              </a:ext>
            </a:extLst>
          </p:cNvPr>
          <p:cNvSpPr txBox="1"/>
          <p:nvPr/>
        </p:nvSpPr>
        <p:spPr>
          <a:xfrm>
            <a:off x="611740" y="280481"/>
            <a:ext cx="560618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003057"/>
                </a:solidFill>
                <a:latin typeface="Arial" panose="020B0604020202020204" pitchFamily="34" charset="0"/>
                <a:ea typeface="Playfair Display"/>
                <a:cs typeface="Arial" panose="020B0604020202020204" pitchFamily="34" charset="0"/>
                <a:sym typeface="Playfair Display"/>
              </a:rPr>
              <a:t>Pearson Edexcel </a:t>
            </a:r>
            <a:r>
              <a:rPr lang="en" sz="4800" dirty="0">
                <a:solidFill>
                  <a:srgbClr val="003057"/>
                </a:solidFill>
                <a:latin typeface="Arial" panose="020B0604020202020204" pitchFamily="34" charset="0"/>
                <a:ea typeface="Playfair Display"/>
                <a:cs typeface="Arial" panose="020B0604020202020204" pitchFamily="34" charset="0"/>
                <a:sym typeface="Playfair Display"/>
              </a:rPr>
              <a:t>International GCSE English Literature (4ET1)</a:t>
            </a:r>
            <a:endParaRPr sz="4800" dirty="0">
              <a:solidFill>
                <a:srgbClr val="003057"/>
              </a:solidFill>
              <a:latin typeface="Arial" panose="020B0604020202020204" pitchFamily="34" charset="0"/>
              <a:ea typeface="Playfair Display"/>
              <a:cs typeface="Arial" panose="020B0604020202020204" pitchFamily="34" charset="0"/>
              <a:sym typeface="Playfair Display"/>
            </a:endParaRPr>
          </a:p>
        </p:txBody>
      </p:sp>
      <p:sp>
        <p:nvSpPr>
          <p:cNvPr id="4" name="Google Shape;16;p2">
            <a:extLst>
              <a:ext uri="{FF2B5EF4-FFF2-40B4-BE49-F238E27FC236}">
                <a16:creationId xmlns:a16="http://schemas.microsoft.com/office/drawing/2014/main" id="{FA6DCB4B-C87C-344B-B1BD-DF5A360A403A}"/>
              </a:ext>
            </a:extLst>
          </p:cNvPr>
          <p:cNvSpPr txBox="1"/>
          <p:nvPr/>
        </p:nvSpPr>
        <p:spPr>
          <a:xfrm>
            <a:off x="611740" y="4299669"/>
            <a:ext cx="4894800" cy="733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 b="1" i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Guide to the exam papers</a:t>
            </a:r>
            <a:endParaRPr sz="2400" b="1" i="0" dirty="0">
              <a:solidFill>
                <a:schemeClr val="tx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8C5936-9756-6BB7-EF7D-F58A889A2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"/>
    </mc:Choice>
    <mc:Fallback xmlns="">
      <p:transition spd="slow" advTm="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09F8-111C-902D-A95D-6810B0B3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Paper 1 – Section A: Question 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D9F036-C9CA-CB9A-BCD3-90452F0E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3" y="1440000"/>
            <a:ext cx="3795325" cy="4797514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Question 1:</a:t>
            </a:r>
          </a:p>
          <a:p>
            <a:r>
              <a:rPr lang="en-GB" sz="2400" dirty="0"/>
              <a:t>starts with ‘explore how the writer presents…’</a:t>
            </a:r>
          </a:p>
          <a:p>
            <a:r>
              <a:rPr lang="en-GB" sz="2400" dirty="0"/>
              <a:t>has 3 supporting bullets </a:t>
            </a:r>
          </a:p>
          <a:p>
            <a:r>
              <a:rPr lang="en-GB" sz="2400" dirty="0"/>
              <a:t>asks students to support their response ‘with examples from the poem’</a:t>
            </a:r>
          </a:p>
          <a:p>
            <a:r>
              <a:rPr lang="en-GB" sz="2400" dirty="0"/>
              <a:t>20 marks</a:t>
            </a:r>
          </a:p>
          <a:p>
            <a:r>
              <a:rPr lang="en-GB" sz="2400" dirty="0"/>
              <a:t>targets AO2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88F124-E847-E9F0-69CB-CD1FA881A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537" y="908166"/>
            <a:ext cx="4737359" cy="16764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AEF266B-63E5-1683-3C37-47875F8A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449" y="2940936"/>
            <a:ext cx="4737360" cy="22860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B48F2-D64C-0E5B-6E54-B3151A1592B4}"/>
              </a:ext>
            </a:extLst>
          </p:cNvPr>
          <p:cNvCxnSpPr>
            <a:cxnSpLocks/>
          </p:cNvCxnSpPr>
          <p:nvPr/>
        </p:nvCxnSpPr>
        <p:spPr>
          <a:xfrm flipV="1">
            <a:off x="2677886" y="1113308"/>
            <a:ext cx="1894114" cy="939425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21CAD6-B8ED-2EC9-3217-C9EABC5D837E}"/>
              </a:ext>
            </a:extLst>
          </p:cNvPr>
          <p:cNvCxnSpPr>
            <a:cxnSpLocks/>
          </p:cNvCxnSpPr>
          <p:nvPr/>
        </p:nvCxnSpPr>
        <p:spPr>
          <a:xfrm>
            <a:off x="3807217" y="3061930"/>
            <a:ext cx="1319957" cy="1220928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F032EC-87A0-28B0-47BB-DD65DF8D304D}"/>
              </a:ext>
            </a:extLst>
          </p:cNvPr>
          <p:cNvCxnSpPr>
            <a:cxnSpLocks/>
          </p:cNvCxnSpPr>
          <p:nvPr/>
        </p:nvCxnSpPr>
        <p:spPr>
          <a:xfrm flipV="1">
            <a:off x="3447595" y="1818464"/>
            <a:ext cx="1019600" cy="1047489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1095D9-DA2A-532B-C0CE-B6277E564708}"/>
              </a:ext>
            </a:extLst>
          </p:cNvPr>
          <p:cNvCxnSpPr>
            <a:cxnSpLocks/>
          </p:cNvCxnSpPr>
          <p:nvPr/>
        </p:nvCxnSpPr>
        <p:spPr>
          <a:xfrm>
            <a:off x="1951892" y="4967688"/>
            <a:ext cx="6435970" cy="36167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6F53398-04B4-60C7-F3C2-BC0E2C382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896" y="5777555"/>
            <a:ext cx="5461000" cy="571500"/>
          </a:xfrm>
          <a:prstGeom prst="rect">
            <a:avLst/>
          </a:prstGeom>
          <a:ln w="25400">
            <a:solidFill>
              <a:srgbClr val="BECD33">
                <a:shade val="95000"/>
                <a:satMod val="105000"/>
              </a:srgbClr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3ABFA-709B-DA48-F411-10DD693F602F}"/>
              </a:ext>
            </a:extLst>
          </p:cNvPr>
          <p:cNvCxnSpPr>
            <a:cxnSpLocks/>
          </p:cNvCxnSpPr>
          <p:nvPr/>
        </p:nvCxnSpPr>
        <p:spPr>
          <a:xfrm>
            <a:off x="2323977" y="5508323"/>
            <a:ext cx="1300966" cy="417743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2F8D73-B918-CC59-6D50-EB48665EE59F}"/>
              </a:ext>
            </a:extLst>
          </p:cNvPr>
          <p:cNvCxnSpPr>
            <a:cxnSpLocks/>
          </p:cNvCxnSpPr>
          <p:nvPr/>
        </p:nvCxnSpPr>
        <p:spPr>
          <a:xfrm>
            <a:off x="3500996" y="2435962"/>
            <a:ext cx="1333087" cy="727549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B4E260-A760-B086-BE03-68AFD8713247}"/>
              </a:ext>
            </a:extLst>
          </p:cNvPr>
          <p:cNvCxnSpPr>
            <a:cxnSpLocks/>
          </p:cNvCxnSpPr>
          <p:nvPr/>
        </p:nvCxnSpPr>
        <p:spPr>
          <a:xfrm>
            <a:off x="2637438" y="4169777"/>
            <a:ext cx="1934562" cy="593466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123C8F-4DBF-47EE-FC8E-755D4BB40E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8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53"/>
    </mc:Choice>
    <mc:Fallback xmlns="">
      <p:transition spd="slow" advTm="7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02B1-29D3-19A7-DC29-D5A8A166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1 – Mark Scheme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4DA18BA-2E34-9036-62DE-F60A40F9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25" y="1142999"/>
            <a:ext cx="8574083" cy="53711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3175C1-A208-085A-683D-159B80D54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7"/>
    </mc:Choice>
    <mc:Fallback xmlns="">
      <p:transition spd="slow" advTm="4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Paper 1 – Section B: Anthology Poetry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417429-9BA2-FDFB-F1DF-5180992B6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09F8-111C-902D-A95D-6810B0B3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8166358" cy="553998"/>
          </a:xfrm>
        </p:spPr>
        <p:txBody>
          <a:bodyPr/>
          <a:lstStyle/>
          <a:p>
            <a:r>
              <a:rPr lang="en-GB" dirty="0"/>
              <a:t>Paper 1 – Section A: Question 2 &amp; 3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D9F036-C9CA-CB9A-BCD3-90452F0E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28" y="947177"/>
            <a:ext cx="3221067" cy="5420783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Question 2 &amp; 3:</a:t>
            </a:r>
            <a:endParaRPr lang="en-GB" sz="2400" dirty="0"/>
          </a:p>
          <a:p>
            <a:r>
              <a:rPr lang="en-GB" sz="2000" dirty="0"/>
              <a:t>There is always a choice of question – one names both poems and the other names one and ‘one other poem’ </a:t>
            </a:r>
          </a:p>
          <a:p>
            <a:r>
              <a:rPr lang="en-GB" sz="2000" dirty="0"/>
              <a:t>asks students to ‘compare’ </a:t>
            </a:r>
          </a:p>
          <a:p>
            <a:r>
              <a:rPr lang="en-GB" sz="2000" dirty="0"/>
              <a:t>asks students to refer to language, form and structure as well as using examples from the poems</a:t>
            </a:r>
          </a:p>
          <a:p>
            <a:r>
              <a:rPr lang="en-GB" sz="2000" dirty="0"/>
              <a:t>30 marks</a:t>
            </a:r>
          </a:p>
          <a:p>
            <a:r>
              <a:rPr lang="en-GB" sz="2000" dirty="0"/>
              <a:t>targets AO2 and AO3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FB5E17-7B13-4A55-CD5E-E53AC1ADD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785" y="899366"/>
            <a:ext cx="5013687" cy="4446358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B48F2-D64C-0E5B-6E54-B3151A1592B4}"/>
              </a:ext>
            </a:extLst>
          </p:cNvPr>
          <p:cNvCxnSpPr>
            <a:cxnSpLocks/>
          </p:cNvCxnSpPr>
          <p:nvPr/>
        </p:nvCxnSpPr>
        <p:spPr>
          <a:xfrm flipV="1">
            <a:off x="2706065" y="947177"/>
            <a:ext cx="1355981" cy="734057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A39B24-E91B-88FC-696B-2E39B235F290}"/>
              </a:ext>
            </a:extLst>
          </p:cNvPr>
          <p:cNvCxnSpPr>
            <a:cxnSpLocks/>
          </p:cNvCxnSpPr>
          <p:nvPr/>
        </p:nvCxnSpPr>
        <p:spPr>
          <a:xfrm>
            <a:off x="3014515" y="2535971"/>
            <a:ext cx="1047531" cy="629260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883AD0-0269-3E1C-53B1-6E647C566CEE}"/>
              </a:ext>
            </a:extLst>
          </p:cNvPr>
          <p:cNvCxnSpPr>
            <a:cxnSpLocks/>
          </p:cNvCxnSpPr>
          <p:nvPr/>
        </p:nvCxnSpPr>
        <p:spPr>
          <a:xfrm flipV="1">
            <a:off x="1494692" y="4777130"/>
            <a:ext cx="2852910" cy="334671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16" name="Picture 1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7220412B-23E4-69AF-5F26-167A81E04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001" y="5814473"/>
            <a:ext cx="5556738" cy="8636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F032EC-87A0-28B0-47BB-DD65DF8D304D}"/>
              </a:ext>
            </a:extLst>
          </p:cNvPr>
          <p:cNvCxnSpPr>
            <a:cxnSpLocks/>
          </p:cNvCxnSpPr>
          <p:nvPr/>
        </p:nvCxnSpPr>
        <p:spPr>
          <a:xfrm>
            <a:off x="1774837" y="3579524"/>
            <a:ext cx="2479356" cy="296715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3ABFA-709B-DA48-F411-10DD693F602F}"/>
              </a:ext>
            </a:extLst>
          </p:cNvPr>
          <p:cNvCxnSpPr>
            <a:cxnSpLocks/>
          </p:cNvCxnSpPr>
          <p:nvPr/>
        </p:nvCxnSpPr>
        <p:spPr>
          <a:xfrm flipV="1">
            <a:off x="2483258" y="4402110"/>
            <a:ext cx="1821425" cy="176801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8F49AC-8B8A-B58F-CE59-F70792E6F1BF}"/>
              </a:ext>
            </a:extLst>
          </p:cNvPr>
          <p:cNvCxnSpPr>
            <a:cxnSpLocks/>
          </p:cNvCxnSpPr>
          <p:nvPr/>
        </p:nvCxnSpPr>
        <p:spPr>
          <a:xfrm flipV="1">
            <a:off x="1682558" y="5159613"/>
            <a:ext cx="6441534" cy="384559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9AD7DB8-DE15-7601-D64C-ACB154D70A8C}"/>
              </a:ext>
            </a:extLst>
          </p:cNvPr>
          <p:cNvCxnSpPr>
            <a:cxnSpLocks/>
          </p:cNvCxnSpPr>
          <p:nvPr/>
        </p:nvCxnSpPr>
        <p:spPr>
          <a:xfrm>
            <a:off x="2162908" y="6068700"/>
            <a:ext cx="1476124" cy="299260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21CAD6-B8ED-2EC9-3217-C9EABC5D837E}"/>
              </a:ext>
            </a:extLst>
          </p:cNvPr>
          <p:cNvCxnSpPr>
            <a:cxnSpLocks/>
          </p:cNvCxnSpPr>
          <p:nvPr/>
        </p:nvCxnSpPr>
        <p:spPr>
          <a:xfrm flipV="1">
            <a:off x="1804288" y="1754102"/>
            <a:ext cx="2543314" cy="1787466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B42F14-41AB-0F7E-CD09-320F94610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7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09"/>
    </mc:Choice>
    <mc:Fallback xmlns="">
      <p:transition spd="slow" advTm="5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02B1-29D3-19A7-DC29-D5A8A166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10" y="132810"/>
            <a:ext cx="6325200" cy="1122300"/>
          </a:xfrm>
        </p:spPr>
        <p:txBody>
          <a:bodyPr/>
          <a:lstStyle/>
          <a:p>
            <a:r>
              <a:rPr lang="en-GB" dirty="0"/>
              <a:t>Questions 2 &amp; 3 – Mark Scheme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F01CB6A-CB07-383F-775E-1BB12FE4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10" y="1055078"/>
            <a:ext cx="8672379" cy="56701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8A351F-EBDB-34E7-7EA3-2838D7DEC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2"/>
    </mc:Choice>
    <mc:Fallback xmlns="">
      <p:transition spd="slow" advTm="6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Paper 1 – Section C: Modern Prose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D4AAFD-879D-BBF2-B047-7D7D1791A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6"/>
    </mc:Choice>
    <mc:Fallback xmlns="">
      <p:transition spd="slow" advTm="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90CC6C-2C96-6346-BC89-009DF9B4E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613" y="5319167"/>
            <a:ext cx="5416882" cy="13462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603145-B8E0-53E6-3706-A44122602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769" y="1066855"/>
            <a:ext cx="4941277" cy="3847844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309F8-111C-902D-A95D-6810B0B3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630409" cy="553998"/>
          </a:xfrm>
        </p:spPr>
        <p:txBody>
          <a:bodyPr/>
          <a:lstStyle/>
          <a:p>
            <a:r>
              <a:rPr lang="en-GB" dirty="0"/>
              <a:t>Paper 1 – Section C: Questions 4 - 13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D9F036-C9CA-CB9A-BCD3-90452F0E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5" y="1030242"/>
            <a:ext cx="3119168" cy="5305243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Questions 4-13:</a:t>
            </a:r>
          </a:p>
          <a:p>
            <a:r>
              <a:rPr lang="en-GB" sz="2400" dirty="0"/>
              <a:t>there is a choice of 2 questions on each novel</a:t>
            </a:r>
          </a:p>
          <a:p>
            <a:r>
              <a:rPr lang="en-GB" sz="2400" dirty="0"/>
              <a:t>asks students to ‘consider the context of the novel’ in their answer to the question</a:t>
            </a:r>
          </a:p>
          <a:p>
            <a:r>
              <a:rPr lang="en-GB" sz="2400" dirty="0"/>
              <a:t>40 marks</a:t>
            </a:r>
          </a:p>
          <a:p>
            <a:r>
              <a:rPr lang="en-GB" sz="2400" dirty="0"/>
              <a:t>targets AO1 and AO4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781F81-7588-D3D2-430A-E7A551D646BB}"/>
              </a:ext>
            </a:extLst>
          </p:cNvPr>
          <p:cNvCxnSpPr>
            <a:cxnSpLocks/>
          </p:cNvCxnSpPr>
          <p:nvPr/>
        </p:nvCxnSpPr>
        <p:spPr>
          <a:xfrm flipV="1">
            <a:off x="1815811" y="4797802"/>
            <a:ext cx="5692820" cy="430041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B48F2-D64C-0E5B-6E54-B3151A1592B4}"/>
              </a:ext>
            </a:extLst>
          </p:cNvPr>
          <p:cNvCxnSpPr>
            <a:cxnSpLocks/>
          </p:cNvCxnSpPr>
          <p:nvPr/>
        </p:nvCxnSpPr>
        <p:spPr>
          <a:xfrm flipV="1">
            <a:off x="2690446" y="1679793"/>
            <a:ext cx="1125416" cy="380405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A39B24-E91B-88FC-696B-2E39B235F290}"/>
              </a:ext>
            </a:extLst>
          </p:cNvPr>
          <p:cNvCxnSpPr>
            <a:cxnSpLocks/>
          </p:cNvCxnSpPr>
          <p:nvPr/>
        </p:nvCxnSpPr>
        <p:spPr>
          <a:xfrm>
            <a:off x="2327449" y="2307019"/>
            <a:ext cx="1488413" cy="1121981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3ABFA-709B-DA48-F411-10DD693F602F}"/>
              </a:ext>
            </a:extLst>
          </p:cNvPr>
          <p:cNvCxnSpPr>
            <a:cxnSpLocks/>
          </p:cNvCxnSpPr>
          <p:nvPr/>
        </p:nvCxnSpPr>
        <p:spPr>
          <a:xfrm>
            <a:off x="2215257" y="5791145"/>
            <a:ext cx="1477512" cy="117775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1FC8A0-2DB8-BC41-3668-2D2651500D10}"/>
              </a:ext>
            </a:extLst>
          </p:cNvPr>
          <p:cNvCxnSpPr>
            <a:cxnSpLocks/>
          </p:cNvCxnSpPr>
          <p:nvPr/>
        </p:nvCxnSpPr>
        <p:spPr>
          <a:xfrm>
            <a:off x="2215257" y="3809405"/>
            <a:ext cx="1880699" cy="440528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388ED1-4A87-59E6-9A03-966AA58BA7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49"/>
    </mc:Choice>
    <mc:Fallback xmlns="">
      <p:transition spd="slow" advTm="6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02B1-29D3-19A7-DC29-D5A8A166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54" y="0"/>
            <a:ext cx="6325200" cy="1122300"/>
          </a:xfrm>
        </p:spPr>
        <p:txBody>
          <a:bodyPr/>
          <a:lstStyle/>
          <a:p>
            <a:r>
              <a:rPr lang="en-GB" dirty="0"/>
              <a:t>Questions 4-13 – Mark Scheme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6725F14-9D93-C10C-095B-C16C2BF28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54" y="898070"/>
            <a:ext cx="8674891" cy="5829301"/>
          </a:xfrm>
          <a:prstGeom prst="rect">
            <a:avLst/>
          </a:prstGeom>
          <a:ln w="25400">
            <a:solidFill>
              <a:srgbClr val="BECD33">
                <a:shade val="95000"/>
                <a:satMod val="105000"/>
              </a:srgb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C26454-5BDA-6AB1-C44C-5002E8578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0"/>
    </mc:Choice>
    <mc:Fallback xmlns="">
      <p:transition spd="slow" advTm="6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33285"/>
            <a:ext cx="9144000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Paper 2: Walkthrough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712D80-E873-1BD7-7C47-B7E531667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"/>
    </mc:Choice>
    <mc:Fallback xmlns="">
      <p:transition spd="slow" advTm="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9504-CABF-B2F8-B34C-1584103F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6"/>
            <a:ext cx="8661239" cy="911933"/>
          </a:xfrm>
        </p:spPr>
        <p:txBody>
          <a:bodyPr/>
          <a:lstStyle/>
          <a:p>
            <a:r>
              <a:rPr lang="en-GB" dirty="0"/>
              <a:t>Paper 2 – What changes and what stays the same?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33C00-4CCE-105C-E4BE-2CB57DE1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3" y="1440000"/>
            <a:ext cx="3795325" cy="4525963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Changes:</a:t>
            </a:r>
          </a:p>
          <a:p>
            <a:pPr marL="50800" indent="0">
              <a:buNone/>
            </a:pPr>
            <a:endParaRPr lang="en-GB" sz="2400" b="1" dirty="0"/>
          </a:p>
          <a:p>
            <a:r>
              <a:rPr lang="en-GB" sz="2400" dirty="0"/>
              <a:t>the topics of the questions over the lifetime of the specification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93CAC-D60B-F6C9-F6E1-D1856C3F520B}"/>
              </a:ext>
            </a:extLst>
          </p:cNvPr>
          <p:cNvSpPr txBox="1">
            <a:spLocks/>
          </p:cNvSpPr>
          <p:nvPr/>
        </p:nvSpPr>
        <p:spPr>
          <a:xfrm>
            <a:off x="4552123" y="1426757"/>
            <a:ext cx="4082143" cy="4525963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spcFirstLastPara="1" wrap="square" lIns="0" tIns="0" rIns="0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buNone/>
            </a:pPr>
            <a:r>
              <a:rPr lang="en-GB" sz="2400" b="1" dirty="0"/>
              <a:t>Stays the same:</a:t>
            </a:r>
          </a:p>
          <a:p>
            <a:pPr marL="50800" indent="0">
              <a:buNone/>
            </a:pPr>
            <a:endParaRPr lang="en-GB" b="1" dirty="0"/>
          </a:p>
          <a:p>
            <a:r>
              <a:rPr lang="en-GB" sz="2000" dirty="0"/>
              <a:t>the set texts</a:t>
            </a:r>
          </a:p>
          <a:p>
            <a:r>
              <a:rPr lang="en-US" sz="2000" dirty="0"/>
              <a:t>timing of the paper</a:t>
            </a:r>
          </a:p>
          <a:p>
            <a:r>
              <a:rPr lang="en-US" sz="2000" dirty="0"/>
              <a:t>number of questions</a:t>
            </a:r>
          </a:p>
          <a:p>
            <a:r>
              <a:rPr lang="en-US" sz="2000" dirty="0"/>
              <a:t>structure of the questions</a:t>
            </a:r>
          </a:p>
          <a:p>
            <a:r>
              <a:rPr lang="en-US" sz="2000" dirty="0"/>
              <a:t>AOs being assessed</a:t>
            </a:r>
          </a:p>
          <a:p>
            <a:r>
              <a:rPr lang="en-US" sz="2000" dirty="0"/>
              <a:t>number of marks per question</a:t>
            </a:r>
          </a:p>
          <a:p>
            <a:endParaRPr lang="en-GB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461BCD-CCA6-68E2-BD70-07462F695D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3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20"/>
    </mc:Choice>
    <mc:Fallback xmlns="">
      <p:transition spd="slow" advTm="7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4294967295"/>
          </p:nvPr>
        </p:nvSpPr>
        <p:spPr>
          <a:xfrm>
            <a:off x="331788" y="1292582"/>
            <a:ext cx="8229600" cy="5059041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 walkthrough each of the questions on the International GCSE English Literature papers and understand the requirements.</a:t>
            </a:r>
          </a:p>
          <a:p>
            <a:pPr marL="228600" indent="0">
              <a:buNone/>
            </a:pPr>
            <a:endParaRPr lang="en-GB" sz="26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 understand the underpinning framework behind each question.</a:t>
            </a:r>
          </a:p>
          <a:p>
            <a:pPr marL="228600" indent="0">
              <a:buNone/>
            </a:pPr>
            <a:endParaRPr lang="en-GB" sz="26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 see how you can use the papers and questions to reassure students who may be nervous about exams and to help them prepare.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31788" y="543358"/>
            <a:ext cx="6568219" cy="553998"/>
          </a:xfrm>
        </p:spPr>
        <p:txBody>
          <a:bodyPr/>
          <a:lstStyle/>
          <a:p>
            <a:r>
              <a:rPr lang="en-GB" altLang="en-US" dirty="0">
                <a:ea typeface="MS PGothic" pitchFamily="34" charset="-128"/>
                <a:cs typeface="Myriad Pro"/>
              </a:rPr>
              <a:t>Aims and Objectives 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546850"/>
            <a:ext cx="331788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GB" altLang="en-US" sz="9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BCEEDA-C2D5-8B0C-AEEA-66C04DE3C0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7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F241-4508-F110-AF8B-77BC7346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8427942" cy="553998"/>
          </a:xfrm>
        </p:spPr>
        <p:txBody>
          <a:bodyPr/>
          <a:lstStyle/>
          <a:p>
            <a:r>
              <a:rPr lang="en-GB" dirty="0"/>
              <a:t>Paper 2: Facts and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645A5-C90D-AAC3-19D0-FDAE77C0B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4" y="1049438"/>
            <a:ext cx="2962567" cy="5382867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1800" b="1" dirty="0"/>
              <a:t>There are 2 sections</a:t>
            </a:r>
            <a:endParaRPr lang="en-GB" sz="1800" dirty="0"/>
          </a:p>
          <a:p>
            <a:r>
              <a:rPr lang="en-GB" sz="1800" b="1" dirty="0"/>
              <a:t>Section A: </a:t>
            </a:r>
            <a:r>
              <a:rPr lang="en-GB" sz="1800" dirty="0"/>
              <a:t>focusses on modern drama and assesses AO1 and AO2</a:t>
            </a:r>
          </a:p>
          <a:p>
            <a:endParaRPr lang="en-GB" sz="1800" dirty="0"/>
          </a:p>
          <a:p>
            <a:pPr marL="50800" indent="0">
              <a:buNone/>
            </a:pPr>
            <a:endParaRPr lang="en-GB" sz="1800" dirty="0"/>
          </a:p>
          <a:p>
            <a:r>
              <a:rPr lang="en-GB" sz="1800" b="1" dirty="0"/>
              <a:t>Section B: </a:t>
            </a:r>
            <a:r>
              <a:rPr lang="en-GB" sz="1800" dirty="0"/>
              <a:t>focusses on literary heritage texts and assesses AO1, AO2 and AO4</a:t>
            </a:r>
          </a:p>
          <a:p>
            <a:endParaRPr lang="en-GB" sz="1800" dirty="0"/>
          </a:p>
          <a:p>
            <a:r>
              <a:rPr lang="en-GB" sz="1800" b="1" dirty="0"/>
              <a:t>Paper 2 is an open book exam</a:t>
            </a:r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endParaRPr lang="en-GB" sz="1800" dirty="0"/>
          </a:p>
          <a:p>
            <a:endParaRPr lang="en-GB" sz="1800" dirty="0"/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r>
              <a:rPr lang="en-GB" sz="1800" dirty="0"/>
              <a:t>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0627526-4917-C099-3CB0-8DED97A8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506" y="1125085"/>
            <a:ext cx="4354287" cy="218440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EAA91F6-EBD8-EB0E-D004-AED569274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06" y="3740871"/>
            <a:ext cx="4354287" cy="2362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CDC1D1-C6ED-2659-5423-176746BBED1F}"/>
              </a:ext>
            </a:extLst>
          </p:cNvPr>
          <p:cNvCxnSpPr>
            <a:cxnSpLocks/>
          </p:cNvCxnSpPr>
          <p:nvPr/>
        </p:nvCxnSpPr>
        <p:spPr>
          <a:xfrm flipV="1">
            <a:off x="3206749" y="1415321"/>
            <a:ext cx="810079" cy="716072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BDFB97-5F30-AC91-037A-2E3D6286684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184071" y="3740872"/>
            <a:ext cx="855435" cy="261375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3659E8-F955-2C48-724C-3BB78B708F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4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8"/>
    </mc:Choice>
    <mc:Fallback xmlns="">
      <p:transition spd="slow" advTm="4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1A86-8FCA-6455-5F5A-CD8D705C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910125" cy="553998"/>
          </a:xfrm>
        </p:spPr>
        <p:txBody>
          <a:bodyPr/>
          <a:lstStyle/>
          <a:p>
            <a:r>
              <a:rPr lang="en-GB" dirty="0"/>
              <a:t>Paper 2: Facts and Figures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49BE776-2AAF-267C-7BD5-87E1526D6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5113"/>
              </p:ext>
            </p:extLst>
          </p:nvPr>
        </p:nvGraphicFramePr>
        <p:xfrm>
          <a:off x="408214" y="1396999"/>
          <a:ext cx="8458200" cy="4504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91">
                  <a:extLst>
                    <a:ext uri="{9D8B030D-6E8A-4147-A177-3AD203B41FA5}">
                      <a16:colId xmlns:a16="http://schemas.microsoft.com/office/drawing/2014/main" val="1838932236"/>
                    </a:ext>
                  </a:extLst>
                </a:gridCol>
                <a:gridCol w="5627981">
                  <a:extLst>
                    <a:ext uri="{9D8B030D-6E8A-4147-A177-3AD203B41FA5}">
                      <a16:colId xmlns:a16="http://schemas.microsoft.com/office/drawing/2014/main" val="1420792489"/>
                    </a:ext>
                  </a:extLst>
                </a:gridCol>
                <a:gridCol w="1845128">
                  <a:extLst>
                    <a:ext uri="{9D8B030D-6E8A-4147-A177-3AD203B41FA5}">
                      <a16:colId xmlns:a16="http://schemas.microsoft.com/office/drawing/2014/main" val="1546207856"/>
                    </a:ext>
                  </a:extLst>
                </a:gridCol>
              </a:tblGrid>
              <a:tr h="958672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Assessment 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% in International 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428636"/>
                  </a:ext>
                </a:extLst>
              </a:tr>
              <a:tr h="1249179">
                <a:tc>
                  <a:txBody>
                    <a:bodyPr/>
                    <a:lstStyle/>
                    <a:p>
                      <a:r>
                        <a:rPr lang="en-GB" sz="2000" dirty="0"/>
                        <a:t>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Demonstrate a close knowledge and understanding of texts, maintaining a critical style and presenting an informed personal engagement.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Qs 1-10</a:t>
                      </a:r>
                    </a:p>
                    <a:p>
                      <a:pPr algn="ctr"/>
                      <a:r>
                        <a:rPr lang="en-GB" sz="2000" dirty="0"/>
                        <a:t>Qs 11-22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07754"/>
                  </a:ext>
                </a:extLst>
              </a:tr>
              <a:tr h="668165">
                <a:tc>
                  <a:txBody>
                    <a:bodyPr/>
                    <a:lstStyle/>
                    <a:p>
                      <a:r>
                        <a:rPr lang="en-GB" sz="2000" dirty="0"/>
                        <a:t>AO2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Analyse the language, form and structure used by a writer to create meanings and effects.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Qs 1-10</a:t>
                      </a:r>
                    </a:p>
                    <a:p>
                      <a:pPr algn="ctr"/>
                      <a:r>
                        <a:rPr lang="en-GB" sz="2000" dirty="0"/>
                        <a:t>Qs 11-22</a:t>
                      </a:r>
                    </a:p>
                    <a:p>
                      <a:pPr algn="ctr"/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68979"/>
                  </a:ext>
                </a:extLst>
              </a:tr>
              <a:tr h="1182033">
                <a:tc>
                  <a:txBody>
                    <a:bodyPr/>
                    <a:lstStyle/>
                    <a:p>
                      <a:r>
                        <a:rPr lang="en-GB" sz="2000" dirty="0"/>
                        <a:t>AO4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Show understanding of the relationships between texts and the contexts in which they were written.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Qs 11-22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91623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5EF221-5845-6AD4-EAA2-1E6D9B66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1"/>
    </mc:Choice>
    <mc:Fallback xmlns="">
      <p:transition spd="slow" advTm="4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Paper 2 – Section A: Modern Drama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857BBC-7DA8-F7A4-630A-78A90A8DF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"/>
    </mc:Choice>
    <mc:Fallback xmlns="">
      <p:transition spd="slow" advTm="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09F8-111C-902D-A95D-6810B0B3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590653" cy="553998"/>
          </a:xfrm>
        </p:spPr>
        <p:txBody>
          <a:bodyPr/>
          <a:lstStyle/>
          <a:p>
            <a:r>
              <a:rPr lang="en-GB" dirty="0"/>
              <a:t>Paper 2 – Section A: Questions 1-10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D9F036-C9CA-CB9A-BCD3-90452F0E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198" y="1015286"/>
            <a:ext cx="2749331" cy="5247577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Questions 1-10</a:t>
            </a:r>
          </a:p>
          <a:p>
            <a:r>
              <a:rPr lang="en-GB" sz="2400" dirty="0"/>
              <a:t>there is a choice of 2 questions on each drama</a:t>
            </a:r>
          </a:p>
          <a:p>
            <a:r>
              <a:rPr lang="en-GB" sz="2400" dirty="0"/>
              <a:t>asks students to ‘consider language, form and structure’ in their answer </a:t>
            </a:r>
          </a:p>
          <a:p>
            <a:r>
              <a:rPr lang="en-GB" sz="2400" dirty="0"/>
              <a:t>30 marks</a:t>
            </a:r>
          </a:p>
          <a:p>
            <a:r>
              <a:rPr lang="en-GB" sz="2400" dirty="0"/>
              <a:t>targets AO1 and AO2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10AD68-FDCE-0367-94B3-ACA6ADB0F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851" y="1053928"/>
            <a:ext cx="5557584" cy="2371204"/>
          </a:xfrm>
          <a:prstGeom prst="rect">
            <a:avLst/>
          </a:prstGeom>
          <a:ln w="25400">
            <a:solidFill>
              <a:srgbClr val="BECD33">
                <a:shade val="95000"/>
                <a:satMod val="105000"/>
              </a:srgbClr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7CF019-2B07-BF1F-C38E-5EC9080DD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849" y="3639075"/>
            <a:ext cx="5557586" cy="2192837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9062A8D-0633-C272-EA97-8A465299D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885" y="5969206"/>
            <a:ext cx="6244611" cy="767941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B48F2-D64C-0E5B-6E54-B3151A1592B4}"/>
              </a:ext>
            </a:extLst>
          </p:cNvPr>
          <p:cNvCxnSpPr>
            <a:cxnSpLocks/>
          </p:cNvCxnSpPr>
          <p:nvPr/>
        </p:nvCxnSpPr>
        <p:spPr>
          <a:xfrm flipV="1">
            <a:off x="2677886" y="1331843"/>
            <a:ext cx="780931" cy="720890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F032EC-87A0-28B0-47BB-DD65DF8D304D}"/>
              </a:ext>
            </a:extLst>
          </p:cNvPr>
          <p:cNvCxnSpPr>
            <a:cxnSpLocks/>
          </p:cNvCxnSpPr>
          <p:nvPr/>
        </p:nvCxnSpPr>
        <p:spPr>
          <a:xfrm>
            <a:off x="2672211" y="2099610"/>
            <a:ext cx="606078" cy="40883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2F8D73-B918-CC59-6D50-EB48665EE59F}"/>
              </a:ext>
            </a:extLst>
          </p:cNvPr>
          <p:cNvCxnSpPr>
            <a:cxnSpLocks/>
          </p:cNvCxnSpPr>
          <p:nvPr/>
        </p:nvCxnSpPr>
        <p:spPr>
          <a:xfrm>
            <a:off x="2462393" y="4295578"/>
            <a:ext cx="1332136" cy="234968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21CAD6-B8ED-2EC9-3217-C9EABC5D837E}"/>
              </a:ext>
            </a:extLst>
          </p:cNvPr>
          <p:cNvCxnSpPr>
            <a:cxnSpLocks/>
          </p:cNvCxnSpPr>
          <p:nvPr/>
        </p:nvCxnSpPr>
        <p:spPr>
          <a:xfrm>
            <a:off x="1868892" y="4742405"/>
            <a:ext cx="6201682" cy="991833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7AC3C7-1FF9-5680-E703-FDAA5BB1E66B}"/>
              </a:ext>
            </a:extLst>
          </p:cNvPr>
          <p:cNvCxnSpPr>
            <a:cxnSpLocks/>
          </p:cNvCxnSpPr>
          <p:nvPr/>
        </p:nvCxnSpPr>
        <p:spPr>
          <a:xfrm>
            <a:off x="1354015" y="5547891"/>
            <a:ext cx="1616819" cy="740759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E6F967-81ED-88B1-255B-56BA465964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7"/>
    </mc:Choice>
    <mc:Fallback xmlns="">
      <p:transition spd="slow" advTm="3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02B1-29D3-19A7-DC29-D5A8A166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25" y="0"/>
            <a:ext cx="6325200" cy="1122300"/>
          </a:xfrm>
        </p:spPr>
        <p:txBody>
          <a:bodyPr/>
          <a:lstStyle/>
          <a:p>
            <a:r>
              <a:rPr lang="en-GB" dirty="0"/>
              <a:t>Questions 1-10  – Mark Scheme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6472855-9D6D-98ED-F227-17727E1E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25" y="954158"/>
            <a:ext cx="8667358" cy="571334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1A1957-BA77-D7D1-EE99-B9775C773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2"/>
    </mc:Choice>
    <mc:Fallback xmlns="">
      <p:transition spd="slow" advTm="5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Paper 2 – Section B: Literary Heritage Texts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364333-6787-3331-6A2C-144F0BA36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6"/>
    </mc:Choice>
    <mc:Fallback xmlns="">
      <p:transition spd="slow" advTm="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09F8-111C-902D-A95D-6810B0B3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590653" cy="553998"/>
          </a:xfrm>
        </p:spPr>
        <p:txBody>
          <a:bodyPr/>
          <a:lstStyle/>
          <a:p>
            <a:r>
              <a:rPr lang="en-GB" dirty="0"/>
              <a:t>Paper 2 – Section B: Questions 11-22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D9F036-C9CA-CB9A-BCD3-90452F0E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3" y="994196"/>
            <a:ext cx="2749331" cy="5247577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Questions 11-22</a:t>
            </a:r>
          </a:p>
          <a:p>
            <a:r>
              <a:rPr lang="en-GB" sz="2200" dirty="0"/>
              <a:t>there is a choice of 2 questions on each text</a:t>
            </a:r>
          </a:p>
          <a:p>
            <a:r>
              <a:rPr lang="en-GB" sz="2200" dirty="0"/>
              <a:t>asks students to ‘consider language, form and structure and refer to the context’  in their answer </a:t>
            </a:r>
          </a:p>
          <a:p>
            <a:r>
              <a:rPr lang="en-GB" sz="2200" dirty="0"/>
              <a:t>30 marks</a:t>
            </a:r>
          </a:p>
          <a:p>
            <a:r>
              <a:rPr lang="en-GB" sz="2200" dirty="0"/>
              <a:t>targets AO1, AO2 and AO4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E076E7-5E3D-1A69-B14B-A9D683E50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817" y="973092"/>
            <a:ext cx="5307162" cy="1992086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32745E-7AAF-CA67-D1E5-700438472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859" y="3131247"/>
            <a:ext cx="5614617" cy="222986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900F4E9-9B47-0A29-F5DA-2A6634144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577" y="5759402"/>
            <a:ext cx="6009642" cy="964742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21CAD6-B8ED-2EC9-3217-C9EABC5D837E}"/>
              </a:ext>
            </a:extLst>
          </p:cNvPr>
          <p:cNvCxnSpPr>
            <a:cxnSpLocks/>
          </p:cNvCxnSpPr>
          <p:nvPr/>
        </p:nvCxnSpPr>
        <p:spPr>
          <a:xfrm>
            <a:off x="1845129" y="5231438"/>
            <a:ext cx="6188528" cy="49042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3ABFA-709B-DA48-F411-10DD693F602F}"/>
              </a:ext>
            </a:extLst>
          </p:cNvPr>
          <p:cNvCxnSpPr>
            <a:cxnSpLocks/>
          </p:cNvCxnSpPr>
          <p:nvPr/>
        </p:nvCxnSpPr>
        <p:spPr>
          <a:xfrm>
            <a:off x="2583179" y="3463385"/>
            <a:ext cx="2217421" cy="337355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2F8D73-B918-CC59-6D50-EB48665EE59F}"/>
              </a:ext>
            </a:extLst>
          </p:cNvPr>
          <p:cNvCxnSpPr>
            <a:cxnSpLocks/>
          </p:cNvCxnSpPr>
          <p:nvPr/>
        </p:nvCxnSpPr>
        <p:spPr>
          <a:xfrm>
            <a:off x="2672211" y="4521922"/>
            <a:ext cx="4789946" cy="469720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B48F2-D64C-0E5B-6E54-B3151A1592B4}"/>
              </a:ext>
            </a:extLst>
          </p:cNvPr>
          <p:cNvCxnSpPr>
            <a:cxnSpLocks/>
          </p:cNvCxnSpPr>
          <p:nvPr/>
        </p:nvCxnSpPr>
        <p:spPr>
          <a:xfrm flipV="1">
            <a:off x="2677886" y="1254269"/>
            <a:ext cx="1014003" cy="798464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F032EC-87A0-28B0-47BB-DD65DF8D304D}"/>
              </a:ext>
            </a:extLst>
          </p:cNvPr>
          <p:cNvCxnSpPr>
            <a:cxnSpLocks/>
          </p:cNvCxnSpPr>
          <p:nvPr/>
        </p:nvCxnSpPr>
        <p:spPr>
          <a:xfrm>
            <a:off x="2672211" y="2099610"/>
            <a:ext cx="1019678" cy="108739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7AC3C7-1FF9-5680-E703-FDAA5BB1E66B}"/>
              </a:ext>
            </a:extLst>
          </p:cNvPr>
          <p:cNvCxnSpPr>
            <a:cxnSpLocks/>
          </p:cNvCxnSpPr>
          <p:nvPr/>
        </p:nvCxnSpPr>
        <p:spPr>
          <a:xfrm>
            <a:off x="1845129" y="5911710"/>
            <a:ext cx="1613688" cy="261491"/>
          </a:xfrm>
          <a:prstGeom prst="straightConnector1">
            <a:avLst/>
          </a:prstGeom>
          <a:noFill/>
          <a:ln w="50800" cap="flat" cmpd="sng" algn="ctr">
            <a:solidFill>
              <a:srgbClr val="BECD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F19E3-9448-773B-1CD3-FFA7508968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8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9"/>
    </mc:Choice>
    <mc:Fallback xmlns="">
      <p:transition spd="slow" advTm="3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02B1-29D3-19A7-DC29-D5A8A166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24" y="0"/>
            <a:ext cx="8060361" cy="1122300"/>
          </a:xfrm>
        </p:spPr>
        <p:txBody>
          <a:bodyPr/>
          <a:lstStyle/>
          <a:p>
            <a:r>
              <a:rPr lang="en-GB" dirty="0"/>
              <a:t>Questions 11-22  – Mark Scheme</a:t>
            </a:r>
          </a:p>
        </p:txBody>
      </p:sp>
      <p:pic>
        <p:nvPicPr>
          <p:cNvPr id="4" name="Picture 3" descr="Table, timeline&#10;&#10;Description automatically generated">
            <a:extLst>
              <a:ext uri="{FF2B5EF4-FFF2-40B4-BE49-F238E27FC236}">
                <a16:creationId xmlns:a16="http://schemas.microsoft.com/office/drawing/2014/main" id="{C2BA5AC3-0AB7-FE4A-661B-A1327EF46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24" y="881742"/>
            <a:ext cx="8707552" cy="5845629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000E39-2126-C558-F6F4-E15C907FD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8"/>
    </mc:Choice>
    <mc:Fallback xmlns="">
      <p:transition spd="slow" advTm="5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93FC62-7AD5-0377-8859-B365B3166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715E-92DF-2AAB-D198-0BFDEA1A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find the past papers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124EA-EDF7-E83A-57A0-0618DD6A5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GB" sz="2000" b="1" dirty="0"/>
              <a:t>You can download all of our past papers from the website (the most recent require your Edexcel Online login):</a:t>
            </a:r>
          </a:p>
          <a:p>
            <a:pPr marL="50800" indent="0">
              <a:buNone/>
            </a:pPr>
            <a:endParaRPr lang="en-GB" b="1" dirty="0"/>
          </a:p>
          <a:p>
            <a:r>
              <a:rPr lang="en-GB" sz="2000" dirty="0"/>
              <a:t>In this presentation, we have used examples from </a:t>
            </a:r>
            <a:r>
              <a:rPr lang="en-GB" sz="2000" dirty="0">
                <a:hlinkClick r:id="rId5"/>
              </a:rPr>
              <a:t>Jan 2020</a:t>
            </a:r>
            <a:r>
              <a:rPr lang="en-GB" sz="2000" dirty="0"/>
              <a:t>, </a:t>
            </a:r>
            <a:r>
              <a:rPr lang="en-GB" sz="2000" dirty="0">
                <a:hlinkClick r:id="rId6"/>
              </a:rPr>
              <a:t>Jan 2022</a:t>
            </a:r>
            <a:r>
              <a:rPr lang="en-GB" sz="2000" dirty="0"/>
              <a:t>, </a:t>
            </a:r>
            <a:r>
              <a:rPr lang="en-GB" sz="2000" dirty="0">
                <a:hlinkClick r:id="rId7"/>
              </a:rPr>
              <a:t>June 2022</a:t>
            </a:r>
            <a:r>
              <a:rPr lang="en-GB" sz="2000" dirty="0"/>
              <a:t> and </a:t>
            </a:r>
            <a:r>
              <a:rPr lang="en-GB" sz="2000" dirty="0">
                <a:hlinkClick r:id="rId8"/>
              </a:rPr>
              <a:t>Jan 2023</a:t>
            </a:r>
            <a:r>
              <a:rPr lang="en-GB" sz="2000" dirty="0"/>
              <a:t>.  All other past papers can be found in the </a:t>
            </a:r>
            <a:r>
              <a:rPr lang="en-GB" sz="2000" dirty="0">
                <a:hlinkClick r:id="rId9"/>
              </a:rPr>
              <a:t>exam materials </a:t>
            </a:r>
            <a:r>
              <a:rPr lang="en-GB" sz="2000" dirty="0"/>
              <a:t>area on the website</a:t>
            </a:r>
          </a:p>
          <a:p>
            <a:r>
              <a:rPr lang="en-GB" sz="2000" dirty="0"/>
              <a:t>There are also some </a:t>
            </a:r>
            <a:r>
              <a:rPr lang="en-GB" sz="2000" dirty="0">
                <a:hlinkClick r:id="rId10"/>
              </a:rPr>
              <a:t>specimen papers</a:t>
            </a:r>
            <a:r>
              <a:rPr lang="en-GB" sz="2000" dirty="0"/>
              <a:t> in the teaching and learning materials area on the website</a:t>
            </a:r>
          </a:p>
          <a:p>
            <a:r>
              <a:rPr lang="en-GB" sz="2000" dirty="0">
                <a:hlinkClick r:id="rId11"/>
              </a:rPr>
              <a:t>Summary documents </a:t>
            </a:r>
            <a:r>
              <a:rPr lang="en-GB" sz="2000" dirty="0"/>
              <a:t>of the questions from all series can be found in the teaching and learning materials area on the website</a:t>
            </a:r>
          </a:p>
          <a:p>
            <a:r>
              <a:rPr lang="en-GB" sz="2000" dirty="0"/>
              <a:t>For all queries, please contact Clare Haviland on </a:t>
            </a:r>
            <a:r>
              <a:rPr lang="en-GB" sz="2000" dirty="0">
                <a:hlinkClick r:id="rId12"/>
              </a:rPr>
              <a:t>TeachingEnglish@Pearson.com</a:t>
            </a:r>
            <a:r>
              <a:rPr lang="en-GB" sz="2000" dirty="0"/>
              <a:t>, Twitter: @</a:t>
            </a:r>
            <a:r>
              <a:rPr lang="en-GB" sz="2000" dirty="0" err="1"/>
              <a:t>PearsonTeachEng</a:t>
            </a:r>
            <a:r>
              <a:rPr lang="en-GB" sz="2000" dirty="0"/>
              <a:t>, or </a:t>
            </a:r>
            <a:r>
              <a:rPr lang="en-GB" sz="2000" dirty="0">
                <a:hlinkClick r:id="rId13"/>
              </a:rPr>
              <a:t>LinkedIn</a:t>
            </a:r>
            <a:r>
              <a:rPr lang="en-GB" sz="2000" dirty="0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000405-05BB-1FF1-80D0-77B60525D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5"/>
    </mc:Choice>
    <mc:Fallback xmlns="">
      <p:transition spd="slow" advTm="4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31788" y="131762"/>
            <a:ext cx="8812212" cy="553998"/>
          </a:xfrm>
        </p:spPr>
        <p:txBody>
          <a:bodyPr/>
          <a:lstStyle/>
          <a:p>
            <a:r>
              <a:rPr lang="en-GB" dirty="0">
                <a:ea typeface="MS PGothic" pitchFamily="34" charset="-128"/>
              </a:rPr>
              <a:t>International GCSE English Literature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546850"/>
            <a:ext cx="331788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GB" altLang="en-US" sz="9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111C08-01FD-06F3-E857-A7A9A836D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649320"/>
              </p:ext>
            </p:extLst>
          </p:nvPr>
        </p:nvGraphicFramePr>
        <p:xfrm>
          <a:off x="165894" y="813118"/>
          <a:ext cx="8812212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404">
                  <a:extLst>
                    <a:ext uri="{9D8B030D-6E8A-4147-A177-3AD203B41FA5}">
                      <a16:colId xmlns:a16="http://schemas.microsoft.com/office/drawing/2014/main" val="1412384892"/>
                    </a:ext>
                  </a:extLst>
                </a:gridCol>
                <a:gridCol w="2937404">
                  <a:extLst>
                    <a:ext uri="{9D8B030D-6E8A-4147-A177-3AD203B41FA5}">
                      <a16:colId xmlns:a16="http://schemas.microsoft.com/office/drawing/2014/main" val="2682088967"/>
                    </a:ext>
                  </a:extLst>
                </a:gridCol>
                <a:gridCol w="2937404">
                  <a:extLst>
                    <a:ext uri="{9D8B030D-6E8A-4147-A177-3AD203B41FA5}">
                      <a16:colId xmlns:a16="http://schemas.microsoft.com/office/drawing/2014/main" val="3252129317"/>
                    </a:ext>
                  </a:extLst>
                </a:gridCol>
              </a:tblGrid>
              <a:tr h="10053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Component 1: Poetry and Modern Prose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External Exam – 60%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 hrs (90 marks)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EITHER: Component 2:  Modern Drama and Literary Heritage Texts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External Exam – 40%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hr 30 mins (60 marks)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OR: Component 3:  Modern Drama and Literary Heritage Texts</a:t>
                      </a:r>
                    </a:p>
                    <a:p>
                      <a:r>
                        <a:rPr lang="en-US" dirty="0"/>
                        <a:t>Coursework – 40%</a:t>
                      </a:r>
                    </a:p>
                    <a:p>
                      <a:r>
                        <a:rPr lang="en-US" dirty="0"/>
                        <a:t>(60 marks)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625093"/>
                  </a:ext>
                </a:extLst>
              </a:tr>
              <a:tr h="82300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Section A: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Unseen Poetry: one 20-mark essay question exploring the meaning and effects created in an unseen poem.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A – Modern Drama: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30-mark essay question from a choice of two on each of the set texts.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Assignment A – Modern Drama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one essay response to a teacher-devised assignment on the studied text.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469491"/>
                  </a:ext>
                </a:extLst>
              </a:tr>
              <a:tr h="836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B – Anthology Poetry: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30-mark essay question from a choice of two, comparing two poems from Part 3 of the </a:t>
                      </a:r>
                      <a:r>
                        <a:rPr lang="en-GB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Pearson Edexcel International GCSE English Anthology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B – Literary Heritage Texts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one 30-mark essay question from a choice of two on each of the set texts.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Assignment B: Literary Heritage Texts: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essay response to a teacher-devised assignment on the studied text.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868583"/>
                  </a:ext>
                </a:extLst>
              </a:tr>
              <a:tr h="1319568">
                <a:tc>
                  <a:txBody>
                    <a:bodyPr/>
                    <a:lstStyle/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C – Modern Prose: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40-mark essay question from a choice of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two on each of the set texts.</a:t>
                      </a:r>
                    </a:p>
                    <a:p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Closed book: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texts are not allowed in the examination. However, students will be provided with the anthology poems in the examination.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book: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prescribed editions of set texts are allowed in the examination.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assessment of this component is through two coursework assignments, internally set and assessed, and externally moderated by Pearson.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26118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0FAE01-FCC4-2648-CACB-790B7852B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3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8"/>
    </mc:Choice>
    <mc:Fallback xmlns="">
      <p:transition spd="slow" advTm="2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5EB54D-D0AF-B2A8-486D-39813A732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1A86-8FCA-6455-5F5A-CD8D705C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910125" cy="553998"/>
          </a:xfrm>
        </p:spPr>
        <p:txBody>
          <a:bodyPr/>
          <a:lstStyle/>
          <a:p>
            <a:r>
              <a:rPr lang="en-GB" dirty="0"/>
              <a:t>Assessment Objectives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C2FAD0-FD82-5623-A493-6B12E08F2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78271"/>
              </p:ext>
            </p:extLst>
          </p:nvPr>
        </p:nvGraphicFramePr>
        <p:xfrm>
          <a:off x="408214" y="1396999"/>
          <a:ext cx="8458200" cy="490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91">
                  <a:extLst>
                    <a:ext uri="{9D8B030D-6E8A-4147-A177-3AD203B41FA5}">
                      <a16:colId xmlns:a16="http://schemas.microsoft.com/office/drawing/2014/main" val="1838932236"/>
                    </a:ext>
                  </a:extLst>
                </a:gridCol>
                <a:gridCol w="5627981">
                  <a:extLst>
                    <a:ext uri="{9D8B030D-6E8A-4147-A177-3AD203B41FA5}">
                      <a16:colId xmlns:a16="http://schemas.microsoft.com/office/drawing/2014/main" val="1420792489"/>
                    </a:ext>
                  </a:extLst>
                </a:gridCol>
                <a:gridCol w="1845128">
                  <a:extLst>
                    <a:ext uri="{9D8B030D-6E8A-4147-A177-3AD203B41FA5}">
                      <a16:colId xmlns:a16="http://schemas.microsoft.com/office/drawing/2014/main" val="1546207856"/>
                    </a:ext>
                  </a:extLst>
                </a:gridCol>
              </a:tblGrid>
              <a:tr h="958672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Assessment 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% in International 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428636"/>
                  </a:ext>
                </a:extLst>
              </a:tr>
              <a:tr h="1249179">
                <a:tc>
                  <a:txBody>
                    <a:bodyPr/>
                    <a:lstStyle/>
                    <a:p>
                      <a:r>
                        <a:rPr lang="en-GB" sz="2000" dirty="0"/>
                        <a:t>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Demonstrate a close knowledge and understanding of texts, maintaining a critical style and presenting an informed personal engagement.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07754"/>
                  </a:ext>
                </a:extLst>
              </a:tr>
              <a:tr h="668165">
                <a:tc>
                  <a:txBody>
                    <a:bodyPr/>
                    <a:lstStyle/>
                    <a:p>
                      <a:r>
                        <a:rPr lang="en-GB" sz="2000" dirty="0"/>
                        <a:t>AO2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Analyse the language, form and structure used by a writer to create meanings and effects.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68979"/>
                  </a:ext>
                </a:extLst>
              </a:tr>
              <a:tr h="668165">
                <a:tc>
                  <a:txBody>
                    <a:bodyPr/>
                    <a:lstStyle/>
                    <a:p>
                      <a:r>
                        <a:rPr lang="en-GB" sz="2000" dirty="0"/>
                        <a:t>AO3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Explore links and connections between texts.</a:t>
                      </a:r>
                    </a:p>
                    <a:p>
                      <a:endParaRPr lang="en-GB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3451"/>
                  </a:ext>
                </a:extLst>
              </a:tr>
              <a:tr h="1182033">
                <a:tc>
                  <a:txBody>
                    <a:bodyPr/>
                    <a:lstStyle/>
                    <a:p>
                      <a:r>
                        <a:rPr lang="en-GB" sz="2000" dirty="0"/>
                        <a:t>AO4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Show understanding of the relationships between texts and the contexts in which they were written.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91623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853C5E-2FF5-768B-1531-72986CCFB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8"/>
    </mc:Choice>
    <mc:Fallback xmlns="">
      <p:transition spd="slow" advTm="2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33285"/>
            <a:ext cx="9144000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Paper 1: Walkthrough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DEC1FB-0748-62CD-309D-A52B75861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0"/>
    </mc:Choice>
    <mc:Fallback xmlns="">
      <p:transition spd="slow" advTm="1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9504-CABF-B2F8-B34C-1584103F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6"/>
            <a:ext cx="8661239" cy="911933"/>
          </a:xfrm>
        </p:spPr>
        <p:txBody>
          <a:bodyPr/>
          <a:lstStyle/>
          <a:p>
            <a:r>
              <a:rPr lang="en-GB" dirty="0"/>
              <a:t>Paper 1 – What changes and what stays the same?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33C00-4CCE-105C-E4BE-2CB57DE1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3" y="1440000"/>
            <a:ext cx="3795325" cy="4525963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2400" b="1" dirty="0"/>
              <a:t>Changes:</a:t>
            </a:r>
          </a:p>
          <a:p>
            <a:pPr marL="50800" indent="0">
              <a:buNone/>
            </a:pPr>
            <a:endParaRPr lang="en-GB" sz="2400" b="1" dirty="0"/>
          </a:p>
          <a:p>
            <a:r>
              <a:rPr lang="en-GB" sz="2400" dirty="0"/>
              <a:t>The unseen poem</a:t>
            </a:r>
          </a:p>
          <a:p>
            <a:r>
              <a:rPr lang="en-GB" sz="2400" dirty="0"/>
              <a:t>The poems in the Anthology poetry question over the lifetime of the specification</a:t>
            </a:r>
          </a:p>
          <a:p>
            <a:r>
              <a:rPr lang="en-GB" sz="2400" dirty="0"/>
              <a:t>The focus of the questions in Sections A, B and 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93CAC-D60B-F6C9-F6E1-D1856C3F520B}"/>
              </a:ext>
            </a:extLst>
          </p:cNvPr>
          <p:cNvSpPr txBox="1">
            <a:spLocks/>
          </p:cNvSpPr>
          <p:nvPr/>
        </p:nvSpPr>
        <p:spPr>
          <a:xfrm>
            <a:off x="4552123" y="1426757"/>
            <a:ext cx="4082143" cy="4761772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spcFirstLastPara="1" wrap="square" lIns="0" tIns="0" rIns="0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buNone/>
            </a:pPr>
            <a:r>
              <a:rPr lang="en-GB" sz="2400" b="1" dirty="0"/>
              <a:t>Stays the same:</a:t>
            </a:r>
          </a:p>
          <a:p>
            <a:pPr marL="50800" indent="0">
              <a:buNone/>
            </a:pPr>
            <a:endParaRPr lang="en-GB" b="1" dirty="0"/>
          </a:p>
          <a:p>
            <a:r>
              <a:rPr lang="en-GB" sz="2000" dirty="0"/>
              <a:t>one unseen poem</a:t>
            </a:r>
          </a:p>
          <a:p>
            <a:r>
              <a:rPr lang="en-GB" sz="2000" dirty="0"/>
              <a:t>the anthology poems will be taken from Part 3 of the anthology</a:t>
            </a:r>
          </a:p>
          <a:p>
            <a:r>
              <a:rPr lang="en-US" sz="2000" dirty="0"/>
              <a:t>timing of the paper</a:t>
            </a:r>
          </a:p>
          <a:p>
            <a:r>
              <a:rPr lang="en-US" sz="2000" dirty="0"/>
              <a:t>number of questions</a:t>
            </a:r>
          </a:p>
          <a:p>
            <a:r>
              <a:rPr lang="en-US" sz="2000" dirty="0"/>
              <a:t>structure of the questions</a:t>
            </a:r>
          </a:p>
          <a:p>
            <a:r>
              <a:rPr lang="en-US" sz="2000" dirty="0"/>
              <a:t>AOs being assessed</a:t>
            </a:r>
          </a:p>
          <a:p>
            <a:r>
              <a:rPr lang="en-US" sz="2000" dirty="0"/>
              <a:t>number of marks per question</a:t>
            </a:r>
          </a:p>
          <a:p>
            <a:endParaRPr lang="en-GB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4AD7B5-54FA-2CEB-03CE-122217125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1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61"/>
    </mc:Choice>
    <mc:Fallback xmlns="">
      <p:transition spd="slow" advTm="9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F241-4508-F110-AF8B-77BC7346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8427942" cy="553998"/>
          </a:xfrm>
        </p:spPr>
        <p:txBody>
          <a:bodyPr/>
          <a:lstStyle/>
          <a:p>
            <a:r>
              <a:rPr lang="en-GB" dirty="0"/>
              <a:t>Paper 1: Facts and Figures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CDC1D1-C6ED-2659-5423-176746BBED1F}"/>
              </a:ext>
            </a:extLst>
          </p:cNvPr>
          <p:cNvCxnSpPr>
            <a:cxnSpLocks/>
          </p:cNvCxnSpPr>
          <p:nvPr/>
        </p:nvCxnSpPr>
        <p:spPr>
          <a:xfrm>
            <a:off x="4159298" y="1972361"/>
            <a:ext cx="1394684" cy="184019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BDFB97-5F30-AC91-037A-2E3D62866848}"/>
              </a:ext>
            </a:extLst>
          </p:cNvPr>
          <p:cNvCxnSpPr>
            <a:cxnSpLocks/>
          </p:cNvCxnSpPr>
          <p:nvPr/>
        </p:nvCxnSpPr>
        <p:spPr>
          <a:xfrm>
            <a:off x="4000499" y="3609428"/>
            <a:ext cx="1345224" cy="131443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645A5-C90D-AAC3-19D0-FDAE77C0B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04" y="1049438"/>
            <a:ext cx="4072910" cy="5382867"/>
          </a:xfrm>
          <a:ln w="25400">
            <a:solidFill>
              <a:schemeClr val="accent2"/>
            </a:solidFill>
          </a:ln>
        </p:spPr>
        <p:txBody>
          <a:bodyPr/>
          <a:lstStyle/>
          <a:p>
            <a:pPr marL="50800" indent="0">
              <a:buNone/>
            </a:pPr>
            <a:r>
              <a:rPr lang="en-GB" sz="1800" b="1" dirty="0"/>
              <a:t>There are 3 sections</a:t>
            </a:r>
            <a:endParaRPr lang="en-GB" sz="1800" dirty="0"/>
          </a:p>
          <a:p>
            <a:r>
              <a:rPr lang="en-GB" sz="1800" b="1" dirty="0"/>
              <a:t>Section A </a:t>
            </a:r>
            <a:r>
              <a:rPr lang="en-GB" sz="1800" dirty="0"/>
              <a:t>has one unseen poem with one question assessing AO2</a:t>
            </a:r>
          </a:p>
          <a:p>
            <a:pPr marL="50800" indent="0">
              <a:buNone/>
            </a:pPr>
            <a:endParaRPr lang="en-GB" sz="1800" dirty="0"/>
          </a:p>
          <a:p>
            <a:endParaRPr lang="en-GB" sz="1800" dirty="0"/>
          </a:p>
          <a:p>
            <a:pPr marL="50800" indent="0">
              <a:buNone/>
            </a:pPr>
            <a:endParaRPr lang="en-GB" sz="1800" dirty="0"/>
          </a:p>
          <a:p>
            <a:r>
              <a:rPr lang="en-GB" sz="1800" b="1" dirty="0"/>
              <a:t>Section B </a:t>
            </a:r>
            <a:r>
              <a:rPr lang="en-GB" sz="1800" dirty="0"/>
              <a:t>focusses on comparing poems from Part 3 of the anthology assessing AO2 and AO3</a:t>
            </a:r>
          </a:p>
          <a:p>
            <a:pPr marL="50800" indent="0">
              <a:buNone/>
            </a:pPr>
            <a:endParaRPr lang="en-GB" sz="1800" dirty="0"/>
          </a:p>
          <a:p>
            <a:endParaRPr lang="en-GB" sz="1800" dirty="0"/>
          </a:p>
          <a:p>
            <a:r>
              <a:rPr lang="en-GB" sz="1800" b="1" dirty="0"/>
              <a:t>Section C </a:t>
            </a:r>
            <a:r>
              <a:rPr lang="en-GB" sz="1800" dirty="0"/>
              <a:t>focusses on modern prose assessing AO1 and AO4</a:t>
            </a:r>
            <a:endParaRPr lang="en-GB" sz="1800" b="1" dirty="0"/>
          </a:p>
          <a:p>
            <a:pPr marL="50800" indent="0">
              <a:buNone/>
            </a:pPr>
            <a:endParaRPr lang="en-GB" sz="1800" dirty="0"/>
          </a:p>
          <a:p>
            <a:r>
              <a:rPr lang="en-GB" sz="1800" b="1" dirty="0"/>
              <a:t>Paper 1 is a closed book exam</a:t>
            </a:r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r>
              <a:rPr lang="en-GB" sz="1800" dirty="0"/>
              <a:t>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01D14B-39B2-804E-B9FC-BC55159C3644}"/>
              </a:ext>
            </a:extLst>
          </p:cNvPr>
          <p:cNvCxnSpPr>
            <a:cxnSpLocks/>
          </p:cNvCxnSpPr>
          <p:nvPr/>
        </p:nvCxnSpPr>
        <p:spPr>
          <a:xfrm>
            <a:off x="3803982" y="5119237"/>
            <a:ext cx="824592" cy="315201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5E7EF00-F4C1-A0B4-32C8-FEA60C043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396" y="2594439"/>
            <a:ext cx="2197100" cy="6858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06DAC76-E4E3-BC68-DA78-CB632D4E7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982" y="1752525"/>
            <a:ext cx="2197100" cy="6985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5D9EBE3-5627-8E3A-0566-6C9EF47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132" y="848921"/>
            <a:ext cx="2171700" cy="7493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7B39B3-CF6E-606B-16F1-26A91D438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723" y="3490999"/>
            <a:ext cx="3136900" cy="36830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5A054ACD-A1FD-CD67-71BF-61130289D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723" y="3961949"/>
            <a:ext cx="1612900" cy="36830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F2AAE6-F026-F4B0-7F4C-7E79CD15C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8132" y="4463932"/>
            <a:ext cx="4076700" cy="39370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B6053D99-1B07-2593-6427-064C26E880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9723" y="4963718"/>
            <a:ext cx="1790700" cy="38100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30" name="Picture 29" descr="A picture containing logo&#10;&#10;Description automatically generated">
            <a:extLst>
              <a:ext uri="{FF2B5EF4-FFF2-40B4-BE49-F238E27FC236}">
                <a16:creationId xmlns:a16="http://schemas.microsoft.com/office/drawing/2014/main" id="{D3EDDD45-C41D-E471-5A6B-2079FD97BE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640" y="5418565"/>
            <a:ext cx="2514600" cy="3556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DFFB46F0-894F-E4AC-2E73-021BDB8DF7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0500" y="5837629"/>
            <a:ext cx="2603500" cy="3429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2831A3-C8C2-E100-94FA-BDE16582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1277" y="5898905"/>
            <a:ext cx="2425700" cy="3048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944658-E9A1-E4F9-23D7-87D2BB05BD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2139" y="6368805"/>
            <a:ext cx="2171700" cy="3810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1DD498-C7BD-A2C2-06FE-2843D4888B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2982" y="6416689"/>
            <a:ext cx="2616200" cy="3175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10A1A0-8310-9D8E-26B2-B6EA67544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2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2"/>
    </mc:Choice>
    <mc:Fallback xmlns="">
      <p:transition spd="slow" advTm="10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1A86-8FCA-6455-5F5A-CD8D705C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" y="345367"/>
            <a:ext cx="7910125" cy="553998"/>
          </a:xfrm>
        </p:spPr>
        <p:txBody>
          <a:bodyPr/>
          <a:lstStyle/>
          <a:p>
            <a:r>
              <a:rPr lang="en-GB" dirty="0"/>
              <a:t>Paper 1: Facts and Figures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49BE776-2AAF-267C-7BD5-87E1526D6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87029"/>
              </p:ext>
            </p:extLst>
          </p:nvPr>
        </p:nvGraphicFramePr>
        <p:xfrm>
          <a:off x="408214" y="1396999"/>
          <a:ext cx="8458200" cy="490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91">
                  <a:extLst>
                    <a:ext uri="{9D8B030D-6E8A-4147-A177-3AD203B41FA5}">
                      <a16:colId xmlns:a16="http://schemas.microsoft.com/office/drawing/2014/main" val="1838932236"/>
                    </a:ext>
                  </a:extLst>
                </a:gridCol>
                <a:gridCol w="5627981">
                  <a:extLst>
                    <a:ext uri="{9D8B030D-6E8A-4147-A177-3AD203B41FA5}">
                      <a16:colId xmlns:a16="http://schemas.microsoft.com/office/drawing/2014/main" val="1420792489"/>
                    </a:ext>
                  </a:extLst>
                </a:gridCol>
                <a:gridCol w="1845128">
                  <a:extLst>
                    <a:ext uri="{9D8B030D-6E8A-4147-A177-3AD203B41FA5}">
                      <a16:colId xmlns:a16="http://schemas.microsoft.com/office/drawing/2014/main" val="1546207856"/>
                    </a:ext>
                  </a:extLst>
                </a:gridCol>
              </a:tblGrid>
              <a:tr h="958672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Assessment 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% in International 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428636"/>
                  </a:ext>
                </a:extLst>
              </a:tr>
              <a:tr h="1249179">
                <a:tc>
                  <a:txBody>
                    <a:bodyPr/>
                    <a:lstStyle/>
                    <a:p>
                      <a:r>
                        <a:rPr lang="en-GB" sz="2000" dirty="0"/>
                        <a:t>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Demonstrate a close knowledge and understanding of texts, maintaining a critical style and presenting an informed personal engagement.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Qs 4-13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07754"/>
                  </a:ext>
                </a:extLst>
              </a:tr>
              <a:tr h="668165">
                <a:tc>
                  <a:txBody>
                    <a:bodyPr/>
                    <a:lstStyle/>
                    <a:p>
                      <a:r>
                        <a:rPr lang="en-GB" sz="2000" dirty="0"/>
                        <a:t>AO2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Analyse the language, form and structure used by a writer to create meanings and effects.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Q1, Q2 &amp; 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68979"/>
                  </a:ext>
                </a:extLst>
              </a:tr>
              <a:tr h="668165">
                <a:tc>
                  <a:txBody>
                    <a:bodyPr/>
                    <a:lstStyle/>
                    <a:p>
                      <a:r>
                        <a:rPr lang="en-GB" sz="2000" dirty="0"/>
                        <a:t>AO3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Explore links and connections between texts.</a:t>
                      </a:r>
                    </a:p>
                    <a:p>
                      <a:endParaRPr lang="en-GB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Q2 &amp; 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3451"/>
                  </a:ext>
                </a:extLst>
              </a:tr>
              <a:tr h="1182033">
                <a:tc>
                  <a:txBody>
                    <a:bodyPr/>
                    <a:lstStyle/>
                    <a:p>
                      <a:r>
                        <a:rPr lang="en-GB" sz="2000" dirty="0"/>
                        <a:t>AO4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Helvetica" pitchFamily="2" charset="0"/>
                        </a:rPr>
                        <a:t>Show understanding of the relationships between texts and the contexts in which they were written.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Qs 4-13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91623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49AE37-2BF0-7137-CD70-9C2118303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05"/>
    </mc:Choice>
    <mc:Fallback xmlns="">
      <p:transition spd="slow" advTm="6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6814" y="1433285"/>
            <a:ext cx="5208815" cy="144430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305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Paper 1 – Section A: Unseen Poetry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B91D5E-946B-3067-203F-116CEE43C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1"/>
    </mc:Choice>
    <mc:Fallback xmlns="">
      <p:transition spd="slow" advTm="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curtis_a\Desktop\A level changes 1\1913737793.mp3"/>
  <p:tag name="PPSNARRATION" val="10,213535144,C:\Users\curtis_a\Desktop\A level changes 1 v 3 Final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4|0.4|0.4|11.2|6.2|3.6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4|0.4|0.5|10.2|8.6|3.3|2.9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curtis_a\Desktop\A level changes 1\1913737793.mp3"/>
  <p:tag name="PPSNARRATION" val="10,213535144,C:\Users\curtis_a\Desktop\A level changes 1 v 3 Final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0.4|0.5|0.4|23.1|0.5|0.4|0.4|0.4|27.3|0.4|0.4|0.3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0.6|27.1|0.7|7.9|0.6|5.5|7.3|2.2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8|0.5|17.8|0.6|5.8|11.2|0.9|4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9.3|0.4|6.6|6.5|9.6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6|11.8|1.1"/>
</p:tagLst>
</file>

<file path=ppt/theme/theme1.xml><?xml version="1.0" encoding="utf-8"?>
<a:theme xmlns:a="http://schemas.openxmlformats.org/drawingml/2006/main" name="Office Theme">
  <a:themeElements>
    <a:clrScheme name="Custom 4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43C59"/>
      </a:accent1>
      <a:accent2>
        <a:srgbClr val="68A6C2"/>
      </a:accent2>
      <a:accent3>
        <a:srgbClr val="007FA3"/>
      </a:accent3>
      <a:accent4>
        <a:srgbClr val="003057"/>
      </a:accent4>
      <a:accent5>
        <a:srgbClr val="DB0020"/>
      </a:accent5>
      <a:accent6>
        <a:srgbClr val="00863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3BD6BC4E6F7D4B90F4CE470CF58B16" ma:contentTypeVersion="12" ma:contentTypeDescription="Create a new document." ma:contentTypeScope="" ma:versionID="e3abaa7ea5fbbec319f52df4aeb2e0c5">
  <xsd:schema xmlns:xsd="http://www.w3.org/2001/XMLSchema" xmlns:xs="http://www.w3.org/2001/XMLSchema" xmlns:p="http://schemas.microsoft.com/office/2006/metadata/properties" xmlns:ns2="ae7d17c3-ee85-4874-8a11-9d1d6eecafaf" xmlns:ns3="b20518d2-7948-4762-ab0e-0ddb17b15b0c" targetNamespace="http://schemas.microsoft.com/office/2006/metadata/properties" ma:root="true" ma:fieldsID="e81f0566f4f3090a365dda39a1b0786c" ns2:_="" ns3:_="">
    <xsd:import namespace="ae7d17c3-ee85-4874-8a11-9d1d6eecafaf"/>
    <xsd:import namespace="b20518d2-7948-4762-ab0e-0ddb17b15b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d17c3-ee85-4874-8a11-9d1d6eeca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518d2-7948-4762-ab0e-0ddb17b15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7F2AA6-4B3E-49EC-A9D4-26031080B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7d17c3-ee85-4874-8a11-9d1d6eecafaf"/>
    <ds:schemaRef ds:uri="b20518d2-7948-4762-ab0e-0ddb17b15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92BB60-4DFD-4491-B0F0-99A78A1F2C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5C1FFE-C5CE-4442-8C61-FADF1812E6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1353</Words>
  <Application>Microsoft Office PowerPoint</Application>
  <PresentationFormat>On-screen Show (4:3)</PresentationFormat>
  <Paragraphs>219</Paragraphs>
  <Slides>30</Slides>
  <Notes>13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Helvetica</vt:lpstr>
      <vt:lpstr>Verdana</vt:lpstr>
      <vt:lpstr>Office Theme</vt:lpstr>
      <vt:lpstr>PowerPoint Presentation</vt:lpstr>
      <vt:lpstr>Aims and Objectives </vt:lpstr>
      <vt:lpstr>International GCSE English Literature</vt:lpstr>
      <vt:lpstr>Assessment Objectives</vt:lpstr>
      <vt:lpstr> Paper 1: Walkthrough</vt:lpstr>
      <vt:lpstr>Paper 1 – What changes and what stays the same?</vt:lpstr>
      <vt:lpstr>Paper 1: Facts and Figures</vt:lpstr>
      <vt:lpstr>Paper 1: Facts and Figures</vt:lpstr>
      <vt:lpstr>Paper 1 – Section A: Unseen Poetry</vt:lpstr>
      <vt:lpstr>Paper 1 – Section A: Question 1</vt:lpstr>
      <vt:lpstr>Question 1 – Mark Scheme</vt:lpstr>
      <vt:lpstr>Paper 1 – Section B: Anthology Poetry</vt:lpstr>
      <vt:lpstr>Paper 1 – Section A: Question 2 &amp; 3</vt:lpstr>
      <vt:lpstr>Questions 2 &amp; 3 – Mark Scheme</vt:lpstr>
      <vt:lpstr>Paper 1 – Section C: Modern Prose</vt:lpstr>
      <vt:lpstr>Paper 1 – Section C: Questions 4 - 13</vt:lpstr>
      <vt:lpstr>Questions 4-13 – Mark Scheme</vt:lpstr>
      <vt:lpstr> Paper 2: Walkthrough</vt:lpstr>
      <vt:lpstr>Paper 2 – What changes and what stays the same?</vt:lpstr>
      <vt:lpstr>Paper 2: Facts and Figures</vt:lpstr>
      <vt:lpstr>Paper 2: Facts and Figures</vt:lpstr>
      <vt:lpstr>Paper 2 – Section A: Modern Drama</vt:lpstr>
      <vt:lpstr>Paper 2 – Section A: Questions 1-10 </vt:lpstr>
      <vt:lpstr>Questions 1-10  – Mark Scheme</vt:lpstr>
      <vt:lpstr>Paper 2 – Section B: Literary Heritage Texts</vt:lpstr>
      <vt:lpstr>Paper 2 – Section B: Questions 11-22 </vt:lpstr>
      <vt:lpstr>Questions 11-22  – Mark Scheme</vt:lpstr>
      <vt:lpstr>Support</vt:lpstr>
      <vt:lpstr>Where to find the past papers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A level:  Biology A (Salters-Nuffield)  Biology B  “New to Edexcel”</dc:title>
  <dc:creator>Riddle, Damian</dc:creator>
  <cp:lastModifiedBy>Clare Haviland</cp:lastModifiedBy>
  <cp:revision>142</cp:revision>
  <dcterms:modified xsi:type="dcterms:W3CDTF">2023-11-17T14:16:11Z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0x010100D03BD6BC4E6F7D4B90F4CE470CF58B16</vt:lpwstr>
  </property>
</Properties>
</file>