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8" r:id="rId5"/>
  </p:sldMasterIdLst>
  <p:notesMasterIdLst>
    <p:notesMasterId r:id="rId19"/>
  </p:notesMasterIdLst>
  <p:sldIdLst>
    <p:sldId id="295" r:id="rId6"/>
    <p:sldId id="1058" r:id="rId7"/>
    <p:sldId id="1052" r:id="rId8"/>
    <p:sldId id="512" r:id="rId9"/>
    <p:sldId id="965" r:id="rId10"/>
    <p:sldId id="1053" r:id="rId11"/>
    <p:sldId id="1054" r:id="rId12"/>
    <p:sldId id="1055" r:id="rId13"/>
    <p:sldId id="1056" r:id="rId14"/>
    <p:sldId id="1057" r:id="rId15"/>
    <p:sldId id="1037" r:id="rId16"/>
    <p:sldId id="1038" r:id="rId17"/>
    <p:sldId id="303" r:id="rId18"/>
  </p:sldIdLst>
  <p:sldSz cx="12192000" cy="6858000"/>
  <p:notesSz cx="6797675" cy="9926638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619"/>
    <a:srgbClr val="11B2A5"/>
    <a:srgbClr val="6C4394"/>
    <a:srgbClr val="F39200"/>
    <a:srgbClr val="008938"/>
    <a:srgbClr val="D6007E"/>
    <a:srgbClr val="006BB4"/>
    <a:srgbClr val="004572"/>
    <a:srgbClr val="F3BA00"/>
    <a:srgbClr val="83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36DBB-6625-DF5D-695C-E8CF4A3CD0B3}" v="47" dt="2025-04-04T09:50:36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68563" autoAdjust="0"/>
  </p:normalViewPr>
  <p:slideViewPr>
    <p:cSldViewPr snapToGrid="0" snapToObjects="1" showGuides="1">
      <p:cViewPr varScale="1">
        <p:scale>
          <a:sx n="51" d="100"/>
          <a:sy n="51" d="100"/>
        </p:scale>
        <p:origin x="1284" y="32"/>
      </p:cViewPr>
      <p:guideLst>
        <p:guide orient="horz" pos="213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Wagstaffe" userId="S::julie.wagstaffe@pearson.com::c9711793-83c4-4f3a-9128-a153ad2c7e09" providerId="AD" clId="Web-{B5C36DBB-6625-DF5D-695C-E8CF4A3CD0B3}"/>
    <pc:docChg chg="addSld delSld modSld sldOrd">
      <pc:chgData name="Julie Wagstaffe" userId="S::julie.wagstaffe@pearson.com::c9711793-83c4-4f3a-9128-a153ad2c7e09" providerId="AD" clId="Web-{B5C36DBB-6625-DF5D-695C-E8CF4A3CD0B3}" dt="2025-04-04T09:50:35.605" v="42" actId="20577"/>
      <pc:docMkLst>
        <pc:docMk/>
      </pc:docMkLst>
      <pc:sldChg chg="modSp">
        <pc:chgData name="Julie Wagstaffe" userId="S::julie.wagstaffe@pearson.com::c9711793-83c4-4f3a-9128-a153ad2c7e09" providerId="AD" clId="Web-{B5C36DBB-6625-DF5D-695C-E8CF4A3CD0B3}" dt="2025-04-04T09:47:38.720" v="4" actId="14100"/>
        <pc:sldMkLst>
          <pc:docMk/>
          <pc:sldMk cId="3468600219" sldId="295"/>
        </pc:sldMkLst>
        <pc:spChg chg="mod">
          <ac:chgData name="Julie Wagstaffe" userId="S::julie.wagstaffe@pearson.com::c9711793-83c4-4f3a-9128-a153ad2c7e09" providerId="AD" clId="Web-{B5C36DBB-6625-DF5D-695C-E8CF4A3CD0B3}" dt="2025-04-04T09:47:23.875" v="2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Julie Wagstaffe" userId="S::julie.wagstaffe@pearson.com::c9711793-83c4-4f3a-9128-a153ad2c7e09" providerId="AD" clId="Web-{B5C36DBB-6625-DF5D-695C-E8CF4A3CD0B3}" dt="2025-04-04T09:47:38.720" v="4" actId="14100"/>
          <ac:spMkLst>
            <pc:docMk/>
            <pc:sldMk cId="3468600219" sldId="295"/>
            <ac:spMk id="4" creationId="{F7C90155-5672-DFFE-46EA-78E05149A232}"/>
          </ac:spMkLst>
        </pc:spChg>
      </pc:sldChg>
      <pc:sldChg chg="ord">
        <pc:chgData name="Julie Wagstaffe" userId="S::julie.wagstaffe@pearson.com::c9711793-83c4-4f3a-9128-a153ad2c7e09" providerId="AD" clId="Web-{B5C36DBB-6625-DF5D-695C-E8CF4A3CD0B3}" dt="2025-04-04T09:49:13.491" v="17"/>
        <pc:sldMkLst>
          <pc:docMk/>
          <pc:sldMk cId="2114386891" sldId="512"/>
        </pc:sldMkLst>
      </pc:sldChg>
      <pc:sldChg chg="addSp delSp modSp">
        <pc:chgData name="Julie Wagstaffe" userId="S::julie.wagstaffe@pearson.com::c9711793-83c4-4f3a-9128-a153ad2c7e09" providerId="AD" clId="Web-{B5C36DBB-6625-DF5D-695C-E8CF4A3CD0B3}" dt="2025-04-04T09:48:56.428" v="14"/>
        <pc:sldMkLst>
          <pc:docMk/>
          <pc:sldMk cId="662481293" sldId="1052"/>
        </pc:sldMkLst>
        <pc:spChg chg="add del mod">
          <ac:chgData name="Julie Wagstaffe" userId="S::julie.wagstaffe@pearson.com::c9711793-83c4-4f3a-9128-a153ad2c7e09" providerId="AD" clId="Web-{B5C36DBB-6625-DF5D-695C-E8CF4A3CD0B3}" dt="2025-04-04T09:48:56.428" v="14"/>
          <ac:spMkLst>
            <pc:docMk/>
            <pc:sldMk cId="662481293" sldId="1052"/>
            <ac:spMk id="4" creationId="{73018204-3D43-5844-91A8-89FF28CCDC83}"/>
          </ac:spMkLst>
        </pc:spChg>
      </pc:sldChg>
      <pc:sldChg chg="new del">
        <pc:chgData name="Julie Wagstaffe" userId="S::julie.wagstaffe@pearson.com::c9711793-83c4-4f3a-9128-a153ad2c7e09" providerId="AD" clId="Web-{B5C36DBB-6625-DF5D-695C-E8CF4A3CD0B3}" dt="2025-04-04T09:48:47.458" v="11"/>
        <pc:sldMkLst>
          <pc:docMk/>
          <pc:sldMk cId="2492209492" sldId="1058"/>
        </pc:sldMkLst>
      </pc:sldChg>
      <pc:sldChg chg="modSp new ord">
        <pc:chgData name="Julie Wagstaffe" userId="S::julie.wagstaffe@pearson.com::c9711793-83c4-4f3a-9128-a153ad2c7e09" providerId="AD" clId="Web-{B5C36DBB-6625-DF5D-695C-E8CF4A3CD0B3}" dt="2025-04-04T09:50:35.605" v="42" actId="20577"/>
        <pc:sldMkLst>
          <pc:docMk/>
          <pc:sldMk cId="3291530658" sldId="1058"/>
        </pc:sldMkLst>
        <pc:spChg chg="mod">
          <ac:chgData name="Julie Wagstaffe" userId="S::julie.wagstaffe@pearson.com::c9711793-83c4-4f3a-9128-a153ad2c7e09" providerId="AD" clId="Web-{B5C36DBB-6625-DF5D-695C-E8CF4A3CD0B3}" dt="2025-04-04T09:50:35.605" v="42" actId="20577"/>
          <ac:spMkLst>
            <pc:docMk/>
            <pc:sldMk cId="3291530658" sldId="1058"/>
            <ac:spMk id="2" creationId="{A613CD64-1974-CDFF-A814-539D612A011F}"/>
          </ac:spMkLst>
        </pc:spChg>
        <pc:spChg chg="mod">
          <ac:chgData name="Julie Wagstaffe" userId="S::julie.wagstaffe@pearson.com::c9711793-83c4-4f3a-9128-a153ad2c7e09" providerId="AD" clId="Web-{B5C36DBB-6625-DF5D-695C-E8CF4A3CD0B3}" dt="2025-04-04T09:49:42.368" v="39" actId="20577"/>
          <ac:spMkLst>
            <pc:docMk/>
            <pc:sldMk cId="3291530658" sldId="1058"/>
            <ac:spMk id="4" creationId="{D1BB4EB7-EB3B-F830-7208-53095581273C}"/>
          </ac:spMkLst>
        </pc:spChg>
      </pc:sldChg>
    </pc:docChg>
  </pc:docChgLst>
  <pc:docChgLst>
    <pc:chgData name="Julie Wagstaffe" userId="c9711793-83c4-4f3a-9128-a153ad2c7e09" providerId="ADAL" clId="{23EEF2F9-6DE9-43B7-BED1-EB2313A256B5}"/>
    <pc:docChg chg="modSld sldOrd">
      <pc:chgData name="Julie Wagstaffe" userId="c9711793-83c4-4f3a-9128-a153ad2c7e09" providerId="ADAL" clId="{23EEF2F9-6DE9-43B7-BED1-EB2313A256B5}" dt="2025-04-04T09:55:52.785" v="3"/>
      <pc:docMkLst>
        <pc:docMk/>
      </pc:docMkLst>
      <pc:sldChg chg="ord">
        <pc:chgData name="Julie Wagstaffe" userId="c9711793-83c4-4f3a-9128-a153ad2c7e09" providerId="ADAL" clId="{23EEF2F9-6DE9-43B7-BED1-EB2313A256B5}" dt="2025-04-04T09:55:52.785" v="3"/>
        <pc:sldMkLst>
          <pc:docMk/>
          <pc:sldMk cId="3291530658" sldId="10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2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41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bg>
      <p:bgPr>
        <a:solidFill>
          <a:srgbClr val="6C4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699125"/>
            <a:ext cx="12192000" cy="1158875"/>
          </a:xfrm>
          <a:prstGeom prst="rect">
            <a:avLst/>
          </a:prstGeom>
          <a:solidFill>
            <a:srgbClr val="004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3731" y="3981095"/>
            <a:ext cx="6172092" cy="625534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5427D-68A6-46F8-9C74-51E9033C8318}"/>
              </a:ext>
            </a:extLst>
          </p:cNvPr>
          <p:cNvSpPr txBox="1">
            <a:spLocks/>
          </p:cNvSpPr>
          <p:nvPr userDrawn="1"/>
        </p:nvSpPr>
        <p:spPr>
          <a:xfrm>
            <a:off x="1183729" y="1746886"/>
            <a:ext cx="6172094" cy="1354974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sz="5400" b="1" dirty="0">
                <a:solidFill>
                  <a:schemeClr val="bg1"/>
                </a:solidFill>
              </a:rPr>
              <a:t>International GCSE</a:t>
            </a:r>
          </a:p>
          <a:p>
            <a:pPr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</a:rPr>
              <a:t>Languages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FBF3A5-52B9-4166-8915-0D9684E72449}"/>
              </a:ext>
            </a:extLst>
          </p:cNvPr>
          <p:cNvSpPr txBox="1">
            <a:spLocks/>
          </p:cNvSpPr>
          <p:nvPr userDrawn="1"/>
        </p:nvSpPr>
        <p:spPr>
          <a:xfrm>
            <a:off x="1183727" y="1127406"/>
            <a:ext cx="6172093" cy="625534"/>
          </a:xfrm>
          <a:prstGeom prst="rect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Pearson Edexcel</a:t>
            </a:r>
          </a:p>
        </p:txBody>
      </p:sp>
      <p:pic>
        <p:nvPicPr>
          <p:cNvPr id="12" name="Shape 16">
            <a:extLst>
              <a:ext uri="{FF2B5EF4-FFF2-40B4-BE49-F238E27FC236}">
                <a16:creationId xmlns:a16="http://schemas.microsoft.com/office/drawing/2014/main" id="{1E7FD827-FB11-4DBF-9315-C3DC66F0354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55822" y="822539"/>
            <a:ext cx="3794778" cy="7568181"/>
          </a:xfrm>
          <a:prstGeom prst="rect">
            <a:avLst/>
          </a:prstGeom>
          <a:noFill/>
          <a:ln>
            <a:noFill/>
          </a:ln>
          <a:effectLst>
            <a:outerShdw blurRad="50799" dist="25400" dir="2700000" algn="tl" rotWithShape="0">
              <a:srgbClr val="000000">
                <a:alpha val="21568"/>
              </a:srgbClr>
            </a:outerShdw>
          </a:effectLst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C22930DC-4902-40B4-9998-B7856A8EC9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731" y="5893642"/>
            <a:ext cx="1752599" cy="7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6443"/>
          </a:xfrm>
          <a:prstGeom prst="rect">
            <a:avLst/>
          </a:prstGeom>
          <a:solidFill>
            <a:srgbClr val="9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83729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4B488B-AFCB-0B4C-BBC3-ED838A99B7EA}"/>
              </a:ext>
            </a:extLst>
          </p:cNvPr>
          <p:cNvSpPr/>
          <p:nvPr userDrawn="1"/>
        </p:nvSpPr>
        <p:spPr>
          <a:xfrm>
            <a:off x="4" y="343826"/>
            <a:ext cx="677331" cy="1158875"/>
          </a:xfrm>
          <a:prstGeom prst="rect">
            <a:avLst/>
          </a:prstGeom>
          <a:solidFill>
            <a:srgbClr val="D2D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7144D6-7189-5346-8FC1-BD2555EB7882}"/>
              </a:ext>
            </a:extLst>
          </p:cNvPr>
          <p:cNvCxnSpPr>
            <a:cxnSpLocks/>
          </p:cNvCxnSpPr>
          <p:nvPr userDrawn="1"/>
        </p:nvCxnSpPr>
        <p:spPr>
          <a:xfrm>
            <a:off x="677335" y="34858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2;p3">
            <a:extLst>
              <a:ext uri="{FF2B5EF4-FFF2-40B4-BE49-F238E27FC236}">
                <a16:creationId xmlns:a16="http://schemas.microsoft.com/office/drawing/2014/main" id="{3169D907-9B9D-774B-B8B8-0614C36F55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5653" y="343825"/>
            <a:ext cx="10699007" cy="1122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" name="Google Shape;26;p3">
            <a:extLst>
              <a:ext uri="{FF2B5EF4-FFF2-40B4-BE49-F238E27FC236}">
                <a16:creationId xmlns:a16="http://schemas.microsoft.com/office/drawing/2014/main" id="{7CBAA379-7C55-0A4C-8E79-215F48888E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5654" y="1632560"/>
            <a:ext cx="7041413" cy="453456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9525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5000"/>
              <a:buFontTx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E452DC6E-D284-DA4A-B95E-C40FCD559981}"/>
              </a:ext>
            </a:extLst>
          </p:cNvPr>
          <p:cNvSpPr txBox="1"/>
          <p:nvPr userDrawn="1"/>
        </p:nvSpPr>
        <p:spPr>
          <a:xfrm>
            <a:off x="11582400" y="6454711"/>
            <a:ext cx="4992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Shape 18">
            <a:extLst>
              <a:ext uri="{FF2B5EF4-FFF2-40B4-BE49-F238E27FC236}">
                <a16:creationId xmlns:a16="http://schemas.microsoft.com/office/drawing/2014/main" id="{F40BD09F-49C4-6347-A228-33926B2A459F}"/>
              </a:ext>
            </a:extLst>
          </p:cNvPr>
          <p:cNvSpPr txBox="1"/>
          <p:nvPr userDrawn="1"/>
        </p:nvSpPr>
        <p:spPr>
          <a:xfrm>
            <a:off x="8395505" y="6454711"/>
            <a:ext cx="28064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Pearson Education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16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10849-7EC9-46FE-8DED-8D2C5CC83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8122" y="0"/>
            <a:ext cx="102238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7920" y="586286"/>
            <a:ext cx="4182350" cy="2369187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>
            <a:lvl1pPr>
              <a:defRPr/>
            </a:lvl1pPr>
          </a:lstStyle>
          <a:p>
            <a:r>
              <a:rPr lang="en-US" dirty="0"/>
              <a:t>Ignore this and all below – can’t delete!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552" y="566928"/>
            <a:ext cx="0" cy="3676650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7951" y="2955473"/>
            <a:ext cx="4180854" cy="125393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All duplicate from main Pearson PPT decks from brand hub – i.e. do not use our IG suite </a:t>
            </a:r>
            <a:r>
              <a:rPr lang="en-US" dirty="0" err="1"/>
              <a:t>colours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8760E-2A64-6C42-8F96-E7682515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69" y="577850"/>
            <a:ext cx="4180852" cy="2377623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180853" cy="1246547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8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570E7-1A1D-4113-8CB6-4C73458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3300" y="0"/>
            <a:ext cx="9918700" cy="6853238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576943"/>
            <a:ext cx="4061216" cy="2389778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1949" y="2966721"/>
            <a:ext cx="4058485" cy="127507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BB36-3C99-C34C-B289-33A3A2B0E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11151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589" y="1695450"/>
            <a:ext cx="4216580" cy="3359876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5590" y="5055326"/>
            <a:ext cx="4216580" cy="123434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9EBCB-A696-8548-86C6-E4F061F8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198716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1146" y="2225675"/>
            <a:ext cx="4368703" cy="260758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1146" y="4702288"/>
            <a:ext cx="4368703" cy="1544525"/>
          </a:xfrm>
          <a:prstGeom prst="rect">
            <a:avLst/>
          </a:prstGeom>
          <a:solidFill>
            <a:schemeClr val="bg1"/>
          </a:solidFill>
        </p:spPr>
        <p:txBody>
          <a:bodyPr lIns="273600"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C34609-7271-CF4F-81B7-1D33031D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F898B-FAE9-4D86-960F-90B653B518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7738" y="0"/>
            <a:ext cx="9974257" cy="6858000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8314" y="1695450"/>
            <a:ext cx="3822192" cy="351880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8314" y="5075400"/>
            <a:ext cx="3822192" cy="1204718"/>
          </a:xfrm>
          <a:prstGeom prst="rect">
            <a:avLst/>
          </a:prstGeom>
          <a:solidFill>
            <a:schemeClr val="bg1"/>
          </a:solidFill>
        </p:spPr>
        <p:txBody>
          <a:bodyPr lIns="273600" tIns="18288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18FE5E-0AD1-430C-938B-9C9520E718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284" y="0"/>
            <a:ext cx="10182928" cy="6839712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81148" y="2225675"/>
            <a:ext cx="4368703" cy="2542268"/>
          </a:xfrm>
          <a:prstGeom prst="rect">
            <a:avLst/>
          </a:prstGeom>
          <a:solidFill>
            <a:schemeClr val="bg1"/>
          </a:solidFill>
        </p:spPr>
        <p:txBody>
          <a:bodyPr lIns="274320" tIns="180000" rIns="9144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A5B2C57-6727-4047-AD63-87E2498B7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148" y="4767942"/>
            <a:ext cx="4368701" cy="1475695"/>
          </a:xfrm>
          <a:prstGeom prst="rect">
            <a:avLst/>
          </a:prstGeom>
          <a:solidFill>
            <a:schemeClr val="bg1"/>
          </a:solidFill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4C4704F-102A-4849-99D0-8B121C3F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3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6F61-BA41-144D-B6FE-E8A9E2E4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56577" cy="51882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515421" y="577850"/>
            <a:ext cx="3597488" cy="3431247"/>
          </a:xfrm>
          <a:prstGeom prst="rect">
            <a:avLst/>
          </a:prstGeom>
          <a:solidFill>
            <a:schemeClr val="bg1"/>
          </a:solidFill>
        </p:spPr>
        <p:txBody>
          <a:bodyPr lIns="273600" tIns="27432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515421" y="4013859"/>
            <a:ext cx="3597487" cy="1158216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AE6E9B-DFFB-9D4C-884F-65F4D0A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EFADC4-EC7F-BB47-A249-3856E023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2AF418-C0A7-434D-97D1-E71190914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5675" y="0"/>
            <a:ext cx="8886825" cy="5716361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68" y="1687945"/>
            <a:ext cx="4361337" cy="1820429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title: Science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8467" y="3508375"/>
            <a:ext cx="4361337" cy="2869276"/>
          </a:xfrm>
          <a:prstGeom prst="rect">
            <a:avLst/>
          </a:prstGeom>
          <a:solidFill>
            <a:schemeClr val="bg1"/>
          </a:solidFill>
        </p:spPr>
        <p:txBody>
          <a:bodyPr lIns="274320" tIns="91440"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content: Science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rgbClr val="00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5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312F-B9C0-D744-AD30-A434A20A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1680" y="574675"/>
            <a:ext cx="6135687" cy="2339975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1680" y="2728885"/>
            <a:ext cx="6135688" cy="2990878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58855-A5D2-4F64-98FE-895EDDFE9C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1825" y="0"/>
            <a:ext cx="10290175" cy="6858000"/>
          </a:xfrm>
          <a:prstGeom prst="rect">
            <a:avLst/>
          </a:prstGeom>
          <a:solidFill>
            <a:srgbClr val="A3ACAC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3881" y="2728912"/>
            <a:ext cx="6073913" cy="2990851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51D66-1278-2749-A103-F9649921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42BF-1B48-8B43-BC34-80C73F38F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3991" y="1698171"/>
            <a:ext cx="4381228" cy="1877247"/>
          </a:xfrm>
          <a:prstGeom prst="rect">
            <a:avLst/>
          </a:prstGeom>
          <a:solidFill>
            <a:schemeClr val="bg1"/>
          </a:solidFill>
        </p:spPr>
        <p:txBody>
          <a:bodyPr lIns="274320" tIns="182880" rIns="27432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3991" y="3555577"/>
            <a:ext cx="4381228" cy="2822074"/>
          </a:xfrm>
          <a:prstGeom prst="rect">
            <a:avLst/>
          </a:prstGeom>
          <a:solidFill>
            <a:schemeClr val="bg1"/>
          </a:solidFill>
        </p:spPr>
        <p:txBody>
          <a:bodyPr lIns="27432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2B1CBC-EB73-B140-9941-D9E961F1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94689-C6C2-A64B-8C35-09134E0C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97330" y="1601603"/>
            <a:ext cx="4651777" cy="182739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7330" y="3429000"/>
            <a:ext cx="4651777" cy="287192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4" y="0"/>
            <a:ext cx="10207625" cy="68580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466850"/>
            <a:ext cx="10735160" cy="5391150"/>
          </a:xfrm>
          <a:prstGeom prst="rect">
            <a:avLst/>
          </a:prstGeom>
          <a:solidFill>
            <a:srgbClr val="00457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D310E-7115-43AA-A189-B37D28B72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25" y="568326"/>
            <a:ext cx="3630471" cy="4603749"/>
          </a:xfrm>
          <a:prstGeom prst="rect">
            <a:avLst/>
          </a:prstGeom>
          <a:solidFill>
            <a:schemeClr val="bg1"/>
          </a:solidFill>
        </p:spPr>
        <p:txBody>
          <a:bodyPr lIns="273600" tIns="274320" rIns="27432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E068109-718D-4B25-993B-72D6B892A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4625" y="4006471"/>
            <a:ext cx="3630587" cy="1165604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DC1FD-8034-E548-95C2-CD957F1D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382D9-3746-3141-8A7A-B32826C5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style: Science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rgbClr val="00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B6EBC9D-72D2-466A-A9D0-FE6ED365680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0826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6158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rgbClr val="00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rgbClr val="00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DE12B-F318-0044-A300-BB4D3DE09E68}"/>
              </a:ext>
            </a:extLst>
          </p:cNvPr>
          <p:cNvSpPr/>
          <p:nvPr userDrawn="1"/>
        </p:nvSpPr>
        <p:spPr>
          <a:xfrm>
            <a:off x="1035170" y="1701800"/>
            <a:ext cx="6858758" cy="288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748F9-4DD9-C84B-BA2C-5BA2008DB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1701800"/>
            <a:ext cx="6901736" cy="288766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ctr" anchorCtr="0">
            <a:norm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BC62C5E-ABAA-C345-B3BA-BEDA7732E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2800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0DC4FF-3BCC-4043-AC81-2145CE6255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3729" y="1893888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rgbClr val="00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rgbClr val="00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77C3372-B507-4B54-8C8A-0AB2A8F122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79920" y="1897474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A28CE20-6C9C-4A00-98DE-2C81C82D4E0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0849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21789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BA40-E181-5841-87C4-F22942E4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3398AF-B101-4BBC-9DEC-D84DFFCA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4725" y="0"/>
            <a:ext cx="9093200" cy="5705475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6C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1552" y="1601604"/>
            <a:ext cx="4684490" cy="18998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71553" y="3448322"/>
            <a:ext cx="4684489" cy="2852603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content: Science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C61BE-60FD-9F4B-89C7-4C1733B8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rgbClr val="00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 userDrawn="1"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54" r:id="rId2"/>
    <p:sldLayoutId id="2147483857" r:id="rId3"/>
    <p:sldLayoutId id="2147483795" r:id="rId4"/>
    <p:sldLayoutId id="2147483801" r:id="rId5"/>
    <p:sldLayoutId id="2147483796" r:id="rId6"/>
    <p:sldLayoutId id="2147483858" r:id="rId7"/>
    <p:sldLayoutId id="2147483856" r:id="rId8"/>
    <p:sldLayoutId id="2147483804" r:id="rId9"/>
    <p:sldLayoutId id="2147483859" r:id="rId10"/>
    <p:sldLayoutId id="21474838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43" r:id="rId2"/>
    <p:sldLayoutId id="2147483844" r:id="rId3"/>
    <p:sldLayoutId id="2147483788" r:id="rId4"/>
    <p:sldLayoutId id="2147483790" r:id="rId5"/>
    <p:sldLayoutId id="2147483845" r:id="rId6"/>
    <p:sldLayoutId id="2147483846" r:id="rId7"/>
    <p:sldLayoutId id="2147483792" r:id="rId8"/>
    <p:sldLayoutId id="2147483799" r:id="rId9"/>
    <p:sldLayoutId id="2147483853" r:id="rId10"/>
    <p:sldLayoutId id="2147483797" r:id="rId11"/>
    <p:sldLayoutId id="2147483806" r:id="rId12"/>
    <p:sldLayoutId id="2147483847" r:id="rId13"/>
    <p:sldLayoutId id="214748384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alifications.pearson.com/en/qualifications/edexcel-international-advanced-level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GCoqfYV3g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664AFA-B410-114F-98AA-DF745C19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31" y="4094921"/>
            <a:ext cx="6172092" cy="511707"/>
          </a:xfrm>
        </p:spPr>
        <p:txBody>
          <a:bodyPr lIns="91440" tIns="45720" rIns="91440" bIns="45720" anchor="ctr" anchorCtr="0">
            <a:noAutofit/>
          </a:bodyPr>
          <a:lstStyle/>
          <a:p>
            <a:br>
              <a:rPr lang="en-US" sz="24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en-US" sz="24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2400" b="1" i="0" u="none" strike="noStrike" dirty="0">
                <a:effectLst/>
                <a:latin typeface="Open Sans Light"/>
                <a:ea typeface="Open Sans Light"/>
                <a:cs typeface="Open Sans Light"/>
              </a:rPr>
              <a:t>Conducting the International Advanced Subsidiary level (IAS) Unit 1 speaking test</a:t>
            </a:r>
            <a:r>
              <a:rPr lang="en-GB" sz="2400" b="0" i="0" dirty="0">
                <a:effectLst/>
                <a:latin typeface="Open Sans Light"/>
                <a:ea typeface="Open Sans Light"/>
                <a:cs typeface="Open Sans Light"/>
              </a:rPr>
              <a:t>​</a:t>
            </a:r>
            <a:br>
              <a:rPr lang="en-GB" sz="2400" b="0" i="0" dirty="0"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2400" b="1" i="0" u="none" strike="noStrike" dirty="0">
                <a:effectLst/>
                <a:latin typeface="Open Sans Light"/>
                <a:ea typeface="Open Sans Light"/>
                <a:cs typeface="Open Sans Light"/>
              </a:rPr>
              <a:t>French (WFR01) German (WGN01) Spanish (WSP01)</a:t>
            </a:r>
            <a:endParaRPr lang="en-US" sz="2400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3A573-3ED0-4442-AFED-CE304F539C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90155-5672-DFFE-46EA-78E05149A232}"/>
              </a:ext>
            </a:extLst>
          </p:cNvPr>
          <p:cNvSpPr/>
          <p:nvPr/>
        </p:nvSpPr>
        <p:spPr>
          <a:xfrm>
            <a:off x="1183731" y="1720023"/>
            <a:ext cx="5601382" cy="1706585"/>
          </a:xfrm>
          <a:prstGeom prst="rect">
            <a:avLst/>
          </a:prstGeom>
          <a:solidFill>
            <a:srgbClr val="6C439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b="1" dirty="0">
                <a:latin typeface="Open Sans Light"/>
                <a:ea typeface="Open Sans Light"/>
                <a:cs typeface="Open Sans Light"/>
              </a:rPr>
              <a:t>International GCE Advanced Level Languages</a:t>
            </a:r>
            <a:endParaRPr lang="en-GB" sz="3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60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8BA6-644E-8D69-4EBA-FC479093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EAA1-EC21-B34C-3B20-57EE4E650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BB1BF-B669-D733-11A8-90C0A82F40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7783" y="1690688"/>
            <a:ext cx="9972675" cy="4025274"/>
          </a:xfrm>
        </p:spPr>
        <p:txBody>
          <a:bodyPr/>
          <a:lstStyle/>
          <a:p>
            <a:pPr algn="l" rtl="0" fontAlgn="base"/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Section B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Example: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GTA tested is Youth matters.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Section A stimulus card subtopic is: Youth matters – technology and communication.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Therefore, Section B discussion must be based on one or more of the following subtopics: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Family relationships and friendships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Peer pressure and role models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Music and fashion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Remember: it is not necessary to discuss all the subtopics of the GTA.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GB" sz="2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96A6B-C4E9-BC35-0AC5-0A22FF6B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20" y="4272797"/>
            <a:ext cx="5033692" cy="14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3163-D464-FE03-49BB-CF6E5BCD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CB78E-6BBA-FA24-D1BB-75CCC79535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12185-00EE-B56D-1BBF-92F94D2675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80826" y="1868836"/>
            <a:ext cx="9972675" cy="4475162"/>
          </a:xfrm>
        </p:spPr>
        <p:txBody>
          <a:bodyPr/>
          <a:lstStyle/>
          <a:p>
            <a:r>
              <a:rPr lang="en-GB" sz="2400" b="1" dirty="0"/>
              <a:t>Section B</a:t>
            </a:r>
            <a:r>
              <a:rPr lang="en-US" sz="2400" dirty="0"/>
              <a:t>​</a:t>
            </a:r>
          </a:p>
          <a:p>
            <a:r>
              <a:rPr lang="en-GB" sz="2400" dirty="0"/>
              <a:t>Must be genuine discussion; both the teacher/examiner and candidate listen to and respond to what the other says.</a:t>
            </a:r>
            <a:r>
              <a:rPr lang="en-US" sz="2400" dirty="0"/>
              <a:t>​</a:t>
            </a:r>
          </a:p>
          <a:p>
            <a:r>
              <a:rPr lang="en-GB" sz="2400" dirty="0"/>
              <a:t>Ask questions which push the candidate to demonstrate the full range of their linguistic ability.</a:t>
            </a:r>
            <a:r>
              <a:rPr lang="en-US" sz="2400" dirty="0"/>
              <a:t>​</a:t>
            </a:r>
          </a:p>
          <a:p>
            <a:r>
              <a:rPr lang="en-GB" sz="2400" dirty="0"/>
              <a:t>Candidates should aim to demonstrate “excellent knowledge and understanding” of the GTA, e.g. use facts and figures to support the points made, quote material they have read, etc.</a:t>
            </a:r>
            <a:r>
              <a:rPr lang="en-US" sz="2400" dirty="0"/>
              <a:t>​</a:t>
            </a:r>
          </a:p>
          <a:p>
            <a:r>
              <a:rPr lang="en-GB" sz="2400" dirty="0"/>
              <a:t>Teacher/examiner should encourage the candidates to demonstrate their knowledge, e.g. “Can you give me an example of …?”, “Can you tell me more about…?, “Why do you think that …?”.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1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8629-C653-63F8-E9C8-7C7B6D79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9EB3E-1E1E-0A05-DBF2-1D68C9D7E3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702FD-092C-9AFA-F32A-0852AB1FD6B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sz="2400" dirty="0"/>
              <a:t>See also:</a:t>
            </a:r>
            <a:r>
              <a:rPr lang="en-US" sz="2400" dirty="0"/>
              <a:t>​</a:t>
            </a:r>
          </a:p>
          <a:p>
            <a:r>
              <a:rPr lang="en-GB" sz="2400" dirty="0"/>
              <a:t>Pearson/Edexcel International Advanced Level Specification: French/German/Spanish​</a:t>
            </a:r>
          </a:p>
          <a:p>
            <a:r>
              <a:rPr lang="en-GB" sz="2400" dirty="0"/>
              <a:t>International Advanced Level MFL (French, German and Spanish) Oral Training Guide​</a:t>
            </a:r>
          </a:p>
          <a:p>
            <a:r>
              <a:rPr lang="en-GB" sz="2400" dirty="0"/>
              <a:t>Administrative Support Guide: Conducting oral examinations​</a:t>
            </a:r>
          </a:p>
          <a:p>
            <a:r>
              <a:rPr lang="en-GB" sz="2400" dirty="0"/>
              <a:t>Unit 1 commentaries and sample recordings​</a:t>
            </a:r>
          </a:p>
          <a:p>
            <a:r>
              <a:rPr lang="en-GB" sz="2400" dirty="0"/>
              <a:t>​</a:t>
            </a:r>
          </a:p>
          <a:p>
            <a:r>
              <a:rPr lang="en-GB" sz="2400" dirty="0"/>
              <a:t>Available on the subject page of the Pearson website: </a:t>
            </a:r>
          </a:p>
          <a:p>
            <a:r>
              <a:rPr lang="en-GB" sz="2400" dirty="0">
                <a:hlinkClick r:id="rId3"/>
              </a:rPr>
              <a:t>International Advanced Levels | Pearson qualifications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883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83F0-5100-46F3-B9CE-C3A2F40C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2423" y="3019546"/>
            <a:ext cx="967153" cy="221029"/>
          </a:xfrm>
          <a:prstGeom prst="rect">
            <a:avLst/>
          </a:prstGeom>
        </p:spPr>
        <p:txBody>
          <a:bodyPr/>
          <a:lstStyle/>
          <a:p>
            <a:r>
              <a:rPr lang="en-US" sz="400" dirty="0">
                <a:solidFill>
                  <a:srgbClr val="007FA3"/>
                </a:solidFill>
              </a:rPr>
              <a:t>End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0855-A5E9-47A8-8BAE-07C3DB10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2ACD-E19E-41C2-B7E1-C19650DECB95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0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CD64-1974-CDFF-A814-539D612A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GB" dirty="0">
                <a:latin typeface="Open Sans Light"/>
                <a:ea typeface="Open Sans Light"/>
                <a:cs typeface="Open Sans Light"/>
              </a:rPr>
              <a:t>Link to YouTube video: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FDEE3-B3FF-7A96-0FEA-8439C10F0B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B4EB7-EB3B-F830-7208-53095581273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 lIns="91440" tIns="45720" rIns="91440" bIns="45720" anchor="t"/>
          <a:lstStyle/>
          <a:p>
            <a:r>
              <a:rPr lang="en-GB" sz="2400" dirty="0">
                <a:latin typeface="Open Sans Light"/>
                <a:ea typeface="Open Sans Light"/>
                <a:cs typeface="Open Sans Light"/>
                <a:hlinkClick r:id="rId2"/>
              </a:rPr>
              <a:t>International A Level French, German and Spanish - Unit 1 Speaking Assessment Conduct Reminders - YouTube</a:t>
            </a:r>
            <a:endParaRPr lang="en-US" sz="320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153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344AD-519A-B837-116A-107DE189F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9D03B-B0CE-F149-B9E8-CD52DE1054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71D24-9FBC-A87C-F7A5-AC9BBA53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70" y="1701800"/>
            <a:ext cx="7419898" cy="2887662"/>
          </a:xfrm>
        </p:spPr>
        <p:txBody>
          <a:bodyPr/>
          <a:lstStyle/>
          <a:p>
            <a:r>
              <a:rPr lang="en-US" dirty="0"/>
              <a:t>Important reminders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48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A78A74-EA1A-4B44-83DE-9FEC597F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3A7740-5071-4CAF-A6E6-E2B8C5233DC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sz="2800" b="1" dirty="0"/>
              <a:t>Two sections:</a:t>
            </a:r>
            <a:r>
              <a:rPr lang="en-US" sz="2800" b="1" dirty="0"/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Section A: </a:t>
            </a:r>
            <a:br>
              <a:rPr lang="en-GB" sz="2800" dirty="0"/>
            </a:br>
            <a:r>
              <a:rPr lang="en-GB" sz="2800" dirty="0"/>
              <a:t>The teacher/examiner asks the four questions on the teacher/examiner version of the stimulus card prepared by the candidate.</a:t>
            </a:r>
            <a:r>
              <a:rPr lang="en-US" sz="2800" dirty="0"/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Section B: </a:t>
            </a:r>
            <a:br>
              <a:rPr lang="en-GB" sz="2800" dirty="0"/>
            </a:br>
            <a:r>
              <a:rPr lang="en-GB" sz="2800" dirty="0"/>
              <a:t>Discussion on a further subtopic or further subtopics of the general topic area (GTA) being tested.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438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8BA6-644E-8D69-4EBA-FC479093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EAA1-EC21-B34C-3B20-57EE4E650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BB1BF-B669-D733-11A8-90C0A82F40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7712" y="1954060"/>
            <a:ext cx="9972675" cy="40252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Record the centre number, candidate’s number and candidate’s name. </a:t>
            </a:r>
            <a:r>
              <a:rPr lang="en-US" sz="2800" dirty="0">
                <a:solidFill>
                  <a:srgbClr val="000000"/>
                </a:solidFill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Unit 1 speaking test: 8 – 10 minutes.</a:t>
            </a:r>
            <a:r>
              <a:rPr lang="en-US" sz="2800" dirty="0">
                <a:solidFill>
                  <a:srgbClr val="000000"/>
                </a:solidFill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Timing starts as you begin to ask the first question in 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Section A.</a:t>
            </a:r>
            <a:r>
              <a:rPr lang="en-US" sz="2800" dirty="0">
                <a:solidFill>
                  <a:srgbClr val="000000"/>
                </a:solidFill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Do not pause or stop the recording during the test.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8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8BA6-644E-8D69-4EBA-FC479093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EAA1-EC21-B34C-3B20-57EE4E650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BB1BF-B669-D733-11A8-90C0A82F40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7712" y="1966586"/>
            <a:ext cx="9972675" cy="402527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Section A: ask the 4 questions on the teacher/examiner version of the stimulus card.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Ask the questions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exactly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as they are written on the card.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Question(s) may be repeated, but questions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must not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be rephrased. 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only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change allowed is, for French and German, to change the form of address from formal to informal, if preferred: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in French, </a:t>
            </a:r>
            <a:r>
              <a:rPr lang="en-GB" sz="2400" b="0" i="1" u="none" strike="noStrike" dirty="0" err="1">
                <a:solidFill>
                  <a:srgbClr val="000000"/>
                </a:solidFill>
                <a:effectLst/>
              </a:rPr>
              <a:t>vous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can be change to </a:t>
            </a:r>
            <a:r>
              <a:rPr lang="en-GB" sz="2400" b="0" i="1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in German, 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Sie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can be changed to 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du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This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does not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apply in Spanish as the cards are written using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1" u="none" strike="noStrike" dirty="0" err="1">
                <a:solidFill>
                  <a:srgbClr val="000000"/>
                </a:solidFill>
                <a:effectLst/>
              </a:rPr>
              <a:t>tú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In Spanish, it is expected that teacher/examiners will address the candidates as </a:t>
            </a:r>
            <a:r>
              <a:rPr lang="en-GB" sz="2400" b="0" i="1" u="none" strike="noStrike" dirty="0" err="1">
                <a:solidFill>
                  <a:srgbClr val="000000"/>
                </a:solidFill>
                <a:effectLst/>
              </a:rPr>
              <a:t>tú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633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8BA6-644E-8D69-4EBA-FC479093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EAA1-EC21-B34C-3B20-57EE4E650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BB1BF-B669-D733-11A8-90C0A82F40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7712" y="1966586"/>
            <a:ext cx="9972675" cy="4025274"/>
          </a:xfrm>
        </p:spPr>
        <p:txBody>
          <a:bodyPr/>
          <a:lstStyle/>
          <a:p>
            <a:pPr algn="l" rtl="0" fontAlgn="base"/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Section 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Candidates need to know: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Mention three points in answer to question 1.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Give “full and detailed” answers to the prescribed questions.</a:t>
            </a:r>
            <a:endParaRPr lang="en-GB" sz="2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330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8BA6-644E-8D69-4EBA-FC479093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EAA1-EC21-B34C-3B20-57EE4E650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BB1BF-B669-D733-11A8-90C0A82F40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7712" y="1966586"/>
            <a:ext cx="9972675" cy="4025274"/>
          </a:xfrm>
        </p:spPr>
        <p:txBody>
          <a:bodyPr/>
          <a:lstStyle/>
          <a:p>
            <a:pPr algn="l" rtl="0" fontAlgn="base"/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Section 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Do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not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 ask any extra questions in Section A.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Assessment time (8-10 minutes) divided equally between Sections A and 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If Section A is completed in less than 4 minutes, extend Section B so that the total assessment time is at least 8 minutes.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GB" sz="2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99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8BA6-644E-8D69-4EBA-FC479093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IAS Unit 1 Speaking test </a:t>
            </a:r>
            <a: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br>
              <a:rPr lang="en-GB" sz="3200" b="0" i="0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French, German, Spanish</a:t>
            </a:r>
            <a:endParaRPr lang="en-GB" sz="3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EAA1-EC21-B34C-3B20-57EE4E650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BB1BF-B669-D733-11A8-90C0A82F40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7712" y="1966586"/>
            <a:ext cx="9972675" cy="4025274"/>
          </a:xfrm>
        </p:spPr>
        <p:txBody>
          <a:bodyPr/>
          <a:lstStyle/>
          <a:p>
            <a:pPr algn="l" rtl="0" fontAlgn="base"/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Section B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Discussion on a different subtopic or different subtopics of the general topic area (GTA) being tested.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Section B discussion must be on the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same general topic area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(GTA) as the Section A stimulus card.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Section B discussion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moves away from the subtopic of the Section A stimulus card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to discuss another subtopic or subtopics of the GTA.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GB" sz="2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6012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iG suite">
      <a:dk1>
        <a:srgbClr val="004572"/>
      </a:dk1>
      <a:lt1>
        <a:srgbClr val="FFFFFF"/>
      </a:lt1>
      <a:dk2>
        <a:srgbClr val="000000"/>
      </a:dk2>
      <a:lt2>
        <a:srgbClr val="00B4D4"/>
      </a:lt2>
      <a:accent1>
        <a:srgbClr val="F39200"/>
      </a:accent1>
      <a:accent2>
        <a:srgbClr val="D6007E"/>
      </a:accent2>
      <a:accent3>
        <a:srgbClr val="F3BA00"/>
      </a:accent3>
      <a:accent4>
        <a:srgbClr val="CD1619"/>
      </a:accent4>
      <a:accent5>
        <a:srgbClr val="008938"/>
      </a:accent5>
      <a:accent6>
        <a:srgbClr val="6C4394"/>
      </a:accent6>
      <a:hlink>
        <a:srgbClr val="006BB4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45BF2C8BA29D4CA1CF1B28CB215945" ma:contentTypeVersion="19" ma:contentTypeDescription="Create a new document." ma:contentTypeScope="" ma:versionID="0d67a8d1b785bec0404cdbd453e48eeb">
  <xsd:schema xmlns:xsd="http://www.w3.org/2001/XMLSchema" xmlns:xs="http://www.w3.org/2001/XMLSchema" xmlns:p="http://schemas.microsoft.com/office/2006/metadata/properties" xmlns:ns2="aef15915-1ad9-4df2-a051-24e841bbfed3" xmlns:ns3="d37093ce-74a9-4ead-ba34-b65f3c860946" targetNamespace="http://schemas.microsoft.com/office/2006/metadata/properties" ma:root="true" ma:fieldsID="08c09c95634f2274e93ec9b190c7bd67" ns2:_="" ns3:_="">
    <xsd:import namespace="aef15915-1ad9-4df2-a051-24e841bbfed3"/>
    <xsd:import namespace="d37093ce-74a9-4ead-ba34-b65f3c8609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15915-1ad9-4df2-a051-24e841bbf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" ma:index="25" nillable="true" ma:displayName="Notes" ma:description="Vetter sign off form &#10;GQA sign off form &#10;GQ Product sign off form 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093ce-74a9-4ead-ba34-b65f3c8609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2bfb47-b343-4f7d-a980-7fefbfad0168}" ma:internalName="TaxCatchAll" ma:showField="CatchAllData" ma:web="d37093ce-74a9-4ead-ba34-b65f3c8609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f15915-1ad9-4df2-a051-24e841bbfed3">
      <Terms xmlns="http://schemas.microsoft.com/office/infopath/2007/PartnerControls"/>
    </lcf76f155ced4ddcb4097134ff3c332f>
    <TaxCatchAll xmlns="d37093ce-74a9-4ead-ba34-b65f3c860946" xsi:nil="true"/>
    <Notes xmlns="aef15915-1ad9-4df2-a051-24e841bbfed3" xsi:nil="true"/>
  </documentManagement>
</p:properties>
</file>

<file path=customXml/itemProps1.xml><?xml version="1.0" encoding="utf-8"?>
<ds:datastoreItem xmlns:ds="http://schemas.openxmlformats.org/officeDocument/2006/customXml" ds:itemID="{FA65728E-FEF1-443D-B1AA-1E664622E1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F9BFF-13AE-47D3-B1E4-51A1E4B07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15915-1ad9-4df2-a051-24e841bbfed3"/>
    <ds:schemaRef ds:uri="d37093ce-74a9-4ead-ba34-b65f3c8609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B2A2A9-8AF7-461B-934B-A07F53BEEC9E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d37093ce-74a9-4ead-ba34-b65f3c860946"/>
    <ds:schemaRef ds:uri="aef15915-1ad9-4df2-a051-24e841bbfed3"/>
  </ds:schemaRefs>
</ds:datastoreItem>
</file>

<file path=docMetadata/LabelInfo.xml><?xml version="1.0" encoding="utf-8"?>
<clbl:labelList xmlns:clbl="http://schemas.microsoft.com/office/2020/mipLabelMetadata">
  <clbl:label id="{8cc434d7-97d0-47d3-b5c5-14fe0e33e34b}" enabled="0" method="" siteId="{8cc434d7-97d0-47d3-b5c5-14fe0e33e3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33687</TotalTime>
  <Words>840</Words>
  <Application>Microsoft Office PowerPoint</Application>
  <PresentationFormat>Widescreen</PresentationFormat>
  <Paragraphs>85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Open Sans Semibold</vt:lpstr>
      <vt:lpstr>Office Theme</vt:lpstr>
      <vt:lpstr>Pearson Templates</vt:lpstr>
      <vt:lpstr>  Conducting the International Advanced Subsidiary level (IAS) Unit 1 speaking test​ French (WFR01) German (WGN01) Spanish (WSP01)</vt:lpstr>
      <vt:lpstr>Link to YouTube video:</vt:lpstr>
      <vt:lpstr>Important reminders</vt:lpstr>
      <vt:lpstr>IAS Unit 1 Speaking test ​ French, German, Spanish</vt:lpstr>
      <vt:lpstr>IAS Unit 1 Speaking test ​ French, German, Spanish</vt:lpstr>
      <vt:lpstr>IAS Unit 1 Speaking test ​ French, German, Spanish</vt:lpstr>
      <vt:lpstr>IAS Unit 1 Speaking test ​ French, German, Spanish</vt:lpstr>
      <vt:lpstr>IAS Unit 1 Speaking test ​ French, German, Spanish</vt:lpstr>
      <vt:lpstr>IAS Unit 1 Speaking test ​ French, German, Spanish</vt:lpstr>
      <vt:lpstr>IAS Unit 1 Speaking test ​ French, German, Spanish</vt:lpstr>
      <vt:lpstr>IAS Unit 1 Speaking test ​ French, German, Spanish</vt:lpstr>
      <vt:lpstr>IAS Unit 1 Speaking test ​ French, German, Spanish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Julie Wagstaffe</cp:lastModifiedBy>
  <cp:revision>193</cp:revision>
  <cp:lastPrinted>2024-05-29T09:43:05Z</cp:lastPrinted>
  <dcterms:created xsi:type="dcterms:W3CDTF">2021-02-03T20:14:39Z</dcterms:created>
  <dcterms:modified xsi:type="dcterms:W3CDTF">2025-04-04T09:55:53Z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0x010100D545BF2C8BA29D4CA1CF1B28CB215945</vt:lpwstr>
  </property>
  <property fmtid="{D5CDD505-2E9C-101B-9397-08002B2CF9AE}" pid="3" name="MediaServiceImageTags">
    <vt:lpwstr/>
  </property>
  <property fmtid="{D5CDD505-2E9C-101B-9397-08002B2CF9AE}" pid="4" name="ArticulateGUID">
    <vt:lpwstr>B1C89942-A940-4B7A-8253-EEA4A681F176</vt:lpwstr>
  </property>
  <property fmtid="{D5CDD505-2E9C-101B-9397-08002B2CF9AE}" pid="5" name="ArticulatePath">
    <vt:lpwstr>iG Branded Slides_Languages Suite_TEMPLATE (7)</vt:lpwstr>
  </property>
</Properties>
</file>