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808" r:id="rId5"/>
  </p:sldMasterIdLst>
  <p:notesMasterIdLst>
    <p:notesMasterId r:id="rId18"/>
  </p:notesMasterIdLst>
  <p:sldIdLst>
    <p:sldId id="490" r:id="rId6"/>
    <p:sldId id="483" r:id="rId7"/>
    <p:sldId id="433" r:id="rId8"/>
    <p:sldId id="488" r:id="rId9"/>
    <p:sldId id="486" r:id="rId10"/>
    <p:sldId id="484" r:id="rId11"/>
    <p:sldId id="485" r:id="rId12"/>
    <p:sldId id="491" r:id="rId13"/>
    <p:sldId id="493" r:id="rId14"/>
    <p:sldId id="489" r:id="rId15"/>
    <p:sldId id="492" r:id="rId16"/>
    <p:sldId id="303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5" userDrawn="1">
          <p15:clr>
            <a:srgbClr val="A4A3A4"/>
          </p15:clr>
        </p15:guide>
        <p15:guide id="2" pos="7355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orient="horz" pos="4088" userDrawn="1">
          <p15:clr>
            <a:srgbClr val="A4A3A4"/>
          </p15:clr>
        </p15:guide>
        <p15:guide id="5" pos="89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EAB610-EAA9-6515-70C5-5AD3D8CA7CCD}" name="Jo Moon Price" initials="JMP" userId="S::jo.price@pearson.com::19ac0b33-014b-43b5-a599-88e0a312cae1" providerId="AD"/>
  <p188:author id="{45D2D623-0C67-9DBE-428B-50F231842C69}" name="Emma Deegan" initials="ED" userId="S::emma.deegan@pearson.com::f408740f-ae7d-4cc0-8cc3-3781081731d1" providerId="AD"/>
  <p188:author id="{207CA03F-6CD8-6499-C3B9-A70C6C01F876}" name="Amori Gerber" initials="AG" userId="Amori Gerber" providerId="None"/>
  <p188:author id="{1D688247-7BD9-05B9-E272-1D01C88670B8}" name="Megan Quinn" initials="MQ" userId="S::Megan.Quinn@pearson.com::74392bec-9f9d-40ac-9890-80a966158c0b" providerId="AD"/>
  <p188:author id="{082E484F-5369-F23A-3955-F3626DBBE38B}" name="Sarah Bashford" initials="SB" userId="S::sarah.bashford@pearson.com::27bf7f39-fee5-4768-9a94-bde478b9c14d" providerId="AD"/>
  <p188:author id="{6AAF5AC0-2D57-DECB-495B-05631D8D523D}" name="Megan Quinn" initials="MQ" userId="S::megan.quinn@pearson.com::74392bec-9f9d-40ac-9890-80a966158c0b" providerId="AD"/>
  <p188:author id="{93B968DF-492F-8CB1-0E80-6F8F33D65893}" name="Rebecca Waker" initials="RW" userId="S::rebecca.waker@pearson.com::4026726c-c257-43f7-a656-a44a024ce22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5759"/>
    <a:srgbClr val="9E007E"/>
    <a:srgbClr val="6A0056"/>
    <a:srgbClr val="FFFFFF"/>
    <a:srgbClr val="7F0066"/>
    <a:srgbClr val="D7475E"/>
    <a:srgbClr val="EC4D64"/>
    <a:srgbClr val="690079"/>
    <a:srgbClr val="063056"/>
    <a:srgbClr val="238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912822-0200-413E-B9F3-D2681E7A638B}" v="50" dt="2023-12-08T13:14:42.7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388" autoAdjust="0"/>
  </p:normalViewPr>
  <p:slideViewPr>
    <p:cSldViewPr snapToGrid="0">
      <p:cViewPr varScale="1">
        <p:scale>
          <a:sx n="47" d="100"/>
          <a:sy n="47" d="100"/>
        </p:scale>
        <p:origin x="1392" y="40"/>
      </p:cViewPr>
      <p:guideLst>
        <p:guide orient="horz" pos="1185"/>
        <p:guide pos="7355"/>
        <p:guide pos="325"/>
        <p:guide orient="horz" pos="4088"/>
        <p:guide pos="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239B-6751-674B-BBF8-A04DCD1AE4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B4D93-119D-C443-BF3F-566C4E4C3AF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7ABFCC-F0E2-2D45-9B7A-16E93F0C421B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BA918A4-BB7D-AF41-BE50-4F7FFC5604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478C91D-7988-F040-80F8-49907E6C2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CE234-EDC1-614C-A085-2285B03BC0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37E29-1D26-0549-B180-2750D6D76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AF1D13-1771-6641-9B07-2FC25F0FA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87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96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42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33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48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71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95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42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38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47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19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6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Ger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0C345C6-763E-6445-B062-BE55E553543F}"/>
              </a:ext>
            </a:extLst>
          </p:cNvPr>
          <p:cNvSpPr/>
          <p:nvPr userDrawn="1"/>
        </p:nvSpPr>
        <p:spPr>
          <a:xfrm>
            <a:off x="1" y="3640731"/>
            <a:ext cx="5346616" cy="32323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0D379A-9026-D54A-9325-BBD6E87CD447}"/>
              </a:ext>
            </a:extLst>
          </p:cNvPr>
          <p:cNvSpPr/>
          <p:nvPr userDrawn="1"/>
        </p:nvSpPr>
        <p:spPr>
          <a:xfrm>
            <a:off x="5311590" y="-5492"/>
            <a:ext cx="6887134" cy="6891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A8DC16-3F07-3041-BE2D-F64C2B8E2A01}"/>
              </a:ext>
            </a:extLst>
          </p:cNvPr>
          <p:cNvSpPr/>
          <p:nvPr userDrawn="1"/>
        </p:nvSpPr>
        <p:spPr>
          <a:xfrm>
            <a:off x="774159" y="2277222"/>
            <a:ext cx="4532878" cy="34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2DAD51-E5F4-4A47-9651-74B51CD22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47" t="50091" r="2012" b="25107"/>
          <a:stretch/>
        </p:blipFill>
        <p:spPr>
          <a:xfrm>
            <a:off x="5434782" y="2277222"/>
            <a:ext cx="6660845" cy="2276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188" y="2280927"/>
            <a:ext cx="4498008" cy="2343813"/>
          </a:xfrm>
          <a:prstGeom prst="rect">
            <a:avLst/>
          </a:prstGeom>
          <a:noFill/>
        </p:spPr>
        <p:txBody>
          <a:bodyPr lIns="360000" tIns="0" rIns="216000" bIns="0" anchor="ctr" anchorCtr="0"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764623" y="4624740"/>
            <a:ext cx="4549140" cy="1070511"/>
          </a:xfrm>
          <a:prstGeom prst="rect">
            <a:avLst/>
          </a:prstGeom>
          <a:noFill/>
        </p:spPr>
        <p:txBody>
          <a:bodyPr lIns="360000" tIns="0" rIns="216000" bIns="0" anchor="ctr" anchorCtr="0"/>
          <a:lstStyle>
            <a:lvl1pPr marL="0" indent="0" algn="l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9B91E3-A6FD-254B-BE9F-3FFECB08CA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9438" y="313874"/>
            <a:ext cx="2171712" cy="8944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74DF433-EA5F-FF4A-A67F-F0976CFF5537}"/>
              </a:ext>
            </a:extLst>
          </p:cNvPr>
          <p:cNvSpPr txBox="1"/>
          <p:nvPr userDrawn="1"/>
        </p:nvSpPr>
        <p:spPr>
          <a:xfrm>
            <a:off x="11004096" y="4419192"/>
            <a:ext cx="1163640" cy="1095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6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it-IT" sz="6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Shutterstock</a:t>
            </a:r>
            <a:r>
              <a:rPr lang="it-IT" sz="600">
                <a:solidFill>
                  <a:schemeClr val="bg1"/>
                </a:solidFill>
                <a:latin typeface="+mn-lt"/>
              </a:rPr>
              <a:t>/Neo </a:t>
            </a:r>
            <a:r>
              <a:rPr lang="it-IT" sz="600" err="1">
                <a:solidFill>
                  <a:schemeClr val="bg1"/>
                </a:solidFill>
                <a:latin typeface="+mn-lt"/>
              </a:rPr>
              <a:t>Geometric</a:t>
            </a:r>
            <a:endParaRPr lang="it-IT" sz="600">
              <a:solidFill>
                <a:schemeClr val="bg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600">
                <a:solidFill>
                  <a:schemeClr val="bg1"/>
                </a:solidFill>
                <a:latin typeface="+mn-lt"/>
              </a:rPr>
              <a:t> </a:t>
            </a:r>
            <a:endParaRPr lang="en-US" sz="60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0188" y="2280927"/>
            <a:ext cx="0" cy="3430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F38E8B-13D0-4F44-91C6-682651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99" t="11541" r="9003" b="61814"/>
          <a:stretch/>
        </p:blipFill>
        <p:spPr>
          <a:xfrm>
            <a:off x="5425887" y="100853"/>
            <a:ext cx="6669741" cy="20708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38052F-4798-574F-B2FE-4BB98020E5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798" t="66867" r="5908" b="5765"/>
          <a:stretch/>
        </p:blipFill>
        <p:spPr>
          <a:xfrm>
            <a:off x="5434782" y="4686301"/>
            <a:ext cx="6660846" cy="20621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092510-6056-2949-A0E6-86F7A43B48AD}"/>
              </a:ext>
            </a:extLst>
          </p:cNvPr>
          <p:cNvSpPr txBox="1"/>
          <p:nvPr userDrawn="1"/>
        </p:nvSpPr>
        <p:spPr>
          <a:xfrm>
            <a:off x="11310682" y="2042525"/>
            <a:ext cx="857054" cy="1095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6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it-IT" sz="6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Shutterstock</a:t>
            </a:r>
            <a:r>
              <a:rPr lang="it-IT" sz="600">
                <a:solidFill>
                  <a:schemeClr val="bg1"/>
                </a:solidFill>
                <a:latin typeface="+mn-lt"/>
              </a:rPr>
              <a:t>/</a:t>
            </a:r>
            <a:r>
              <a:rPr lang="it-IT" sz="600" err="1">
                <a:solidFill>
                  <a:schemeClr val="bg1"/>
                </a:solidFill>
                <a:latin typeface="+mn-lt"/>
              </a:rPr>
              <a:t>Altrace</a:t>
            </a:r>
            <a:endParaRPr lang="it-IT" sz="600">
              <a:solidFill>
                <a:schemeClr val="bg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600">
                <a:solidFill>
                  <a:schemeClr val="bg1"/>
                </a:solidFill>
                <a:latin typeface="+mn-lt"/>
              </a:rPr>
              <a:t> </a:t>
            </a:r>
            <a:endParaRPr lang="en-US" sz="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3E1DED-795F-554B-B814-12DDF787121F}"/>
              </a:ext>
            </a:extLst>
          </p:cNvPr>
          <p:cNvSpPr txBox="1"/>
          <p:nvPr userDrawn="1"/>
        </p:nvSpPr>
        <p:spPr>
          <a:xfrm>
            <a:off x="11123909" y="6623735"/>
            <a:ext cx="971718" cy="1095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6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it-IT" sz="6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Shutterstock</a:t>
            </a:r>
            <a:r>
              <a:rPr lang="it-IT" sz="600">
                <a:solidFill>
                  <a:schemeClr val="bg1"/>
                </a:solidFill>
                <a:latin typeface="+mn-lt"/>
              </a:rPr>
              <a:t>/</a:t>
            </a:r>
            <a:r>
              <a:rPr lang="it-IT" sz="600" err="1">
                <a:solidFill>
                  <a:schemeClr val="bg1"/>
                </a:solidFill>
                <a:latin typeface="+mn-lt"/>
              </a:rPr>
              <a:t>Slanapotam</a:t>
            </a:r>
            <a:endParaRPr lang="it-IT" sz="600">
              <a:solidFill>
                <a:schemeClr val="bg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600">
                <a:solidFill>
                  <a:schemeClr val="bg1"/>
                </a:solidFill>
                <a:latin typeface="+mn-lt"/>
              </a:rPr>
              <a:t> </a:t>
            </a:r>
            <a:endParaRPr lang="en-US" sz="6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292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_Spanish_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DF2C1A3-DDAE-7A4D-A876-A0AE59BD41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37" t="29421" r="71338" b="1086"/>
          <a:stretch/>
        </p:blipFill>
        <p:spPr>
          <a:xfrm>
            <a:off x="0" y="1210962"/>
            <a:ext cx="1054099" cy="50028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44ED8C-8847-EA41-9338-C6E46B61F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"/>
            <a:ext cx="11575470" cy="12736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54100" y="540001"/>
            <a:ext cx="10568781" cy="1156442"/>
          </a:xfrm>
          <a:prstGeom prst="rect">
            <a:avLst/>
          </a:prstGeom>
          <a:solidFill>
            <a:schemeClr val="bg1"/>
          </a:solidFill>
        </p:spPr>
        <p:txBody>
          <a:bodyPr lIns="360000" anchor="ctr" anchorCtr="0">
            <a:normAutofit/>
          </a:bodyPr>
          <a:lstStyle>
            <a:lvl1pPr>
              <a:defRPr sz="3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C1CAAB-00F4-184E-88C4-75D6880DC45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440000" y="2160000"/>
            <a:ext cx="10182883" cy="4053763"/>
          </a:xfrm>
          <a:prstGeom prst="rect">
            <a:avLst/>
          </a:prstGeom>
        </p:spPr>
        <p:txBody>
          <a:bodyPr lIns="0" tIns="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20000"/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content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75470" y="6488113"/>
            <a:ext cx="376818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E1E67C-7AB9-EE43-919F-4EDDFC44EA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67" y="6318000"/>
            <a:ext cx="974436" cy="40133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6B2BDB-D04F-B44B-9F63-36E56669D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28116" y="540000"/>
            <a:ext cx="0" cy="115644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1E360E7-260F-3745-A04B-21215767B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75470" y="1"/>
            <a:ext cx="616529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3B3376-8E81-DC4F-8EF6-F9F8A4565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64799" y="1980001"/>
            <a:ext cx="3127199" cy="304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B49ECE-6E7D-A14D-BD7E-3DB0ED802C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7695" t="9389"/>
          <a:stretch/>
        </p:blipFill>
        <p:spPr>
          <a:xfrm>
            <a:off x="7911548" y="2608843"/>
            <a:ext cx="3711333" cy="35941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E543FE5-A031-AD41-BC6C-1B6D56A467F5}"/>
              </a:ext>
            </a:extLst>
          </p:cNvPr>
          <p:cNvSpPr txBox="1"/>
          <p:nvPr userDrawn="1"/>
        </p:nvSpPr>
        <p:spPr>
          <a:xfrm>
            <a:off x="10814348" y="6031965"/>
            <a:ext cx="761122" cy="1095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defRPr/>
            </a:pPr>
            <a:r>
              <a:rPr lang="it-IT" sz="6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it-IT" sz="600" kern="120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iStock_gordievskaya</a:t>
            </a:r>
            <a:endParaRPr lang="en-US" sz="6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420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French_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CF7174-EFDB-684B-88EF-E9F64926D433}"/>
              </a:ext>
            </a:extLst>
          </p:cNvPr>
          <p:cNvSpPr/>
          <p:nvPr userDrawn="1"/>
        </p:nvSpPr>
        <p:spPr>
          <a:xfrm>
            <a:off x="3563625" y="4869030"/>
            <a:ext cx="7536144" cy="20054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CB0531-3694-5D43-9EFA-812B53CE1B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55" t="3165" r="3031" b="2054"/>
          <a:stretch/>
        </p:blipFill>
        <p:spPr>
          <a:xfrm>
            <a:off x="-1" y="1570350"/>
            <a:ext cx="4917990" cy="52946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3ED3B1-988C-0A47-B809-F28B3CF24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439" t="2732" r="10932" b="13490"/>
          <a:stretch/>
        </p:blipFill>
        <p:spPr>
          <a:xfrm>
            <a:off x="3563625" y="0"/>
            <a:ext cx="8628375" cy="57454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0512D-8768-8140-AE61-8D3F982A0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09088" y="648811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fld id="{C7D9D03B-B0CE-F149-B9E8-CD52DE1054E7}" type="slidenum">
              <a:rPr lang="en-US" smtClean="0"/>
              <a:pPr algn="r">
                <a:defRPr/>
              </a:pPr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52507E-08CB-F540-B433-29BC6B661A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5694" y="404155"/>
            <a:ext cx="1768696" cy="72845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7537FA5-DFBB-394E-839A-7E853E56E0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9381" y="2775403"/>
            <a:ext cx="5256763" cy="1931679"/>
          </a:xfrm>
          <a:prstGeom prst="rect">
            <a:avLst/>
          </a:prstGeom>
          <a:solidFill>
            <a:schemeClr val="bg1"/>
          </a:solidFill>
        </p:spPr>
        <p:txBody>
          <a:bodyPr wrap="square" lIns="360000" tIns="0" bIns="0" anchor="ctr" anchorCtr="0"/>
          <a:lstStyle>
            <a:lvl1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section Divider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B43302-096B-684B-9EE2-61F54CAB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259011" y="2775403"/>
            <a:ext cx="0" cy="193167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23BEC42-F89D-CE45-990D-A1E6AD90D6D9}"/>
              </a:ext>
            </a:extLst>
          </p:cNvPr>
          <p:cNvSpPr txBox="1"/>
          <p:nvPr userDrawn="1"/>
        </p:nvSpPr>
        <p:spPr>
          <a:xfrm>
            <a:off x="11364459" y="5583540"/>
            <a:ext cx="757152" cy="1095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defRPr/>
            </a:pPr>
            <a:r>
              <a:rPr lang="it-IT" sz="6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it-IT" sz="600" kern="120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Getty</a:t>
            </a:r>
            <a:r>
              <a:rPr lang="it-IT" sz="600" kern="120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/</a:t>
            </a:r>
            <a:r>
              <a:rPr lang="it-IT" sz="6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DigitalVision</a:t>
            </a:r>
            <a:endParaRPr lang="en-US" sz="6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5970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erman_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CF7174-EFDB-684B-88EF-E9F64926D433}"/>
              </a:ext>
            </a:extLst>
          </p:cNvPr>
          <p:cNvSpPr/>
          <p:nvPr userDrawn="1"/>
        </p:nvSpPr>
        <p:spPr>
          <a:xfrm>
            <a:off x="3563625" y="4869030"/>
            <a:ext cx="7536144" cy="20054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2054A1-FA85-284F-9698-5DC9A3333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5" t="25115" r="8012" b="701"/>
          <a:stretch/>
        </p:blipFill>
        <p:spPr>
          <a:xfrm>
            <a:off x="9937" y="1560826"/>
            <a:ext cx="4908051" cy="52924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1A5D30-68DC-0F45-86F3-B0A0CC445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996" t="18242" r="12156" b="3983"/>
          <a:stretch/>
        </p:blipFill>
        <p:spPr>
          <a:xfrm>
            <a:off x="3563624" y="0"/>
            <a:ext cx="8628376" cy="58148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4EDF43-B4BA-7346-9D7E-723143775860}"/>
              </a:ext>
            </a:extLst>
          </p:cNvPr>
          <p:cNvSpPr txBox="1"/>
          <p:nvPr userDrawn="1"/>
        </p:nvSpPr>
        <p:spPr>
          <a:xfrm>
            <a:off x="3703707" y="5578779"/>
            <a:ext cx="913861" cy="1095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defRPr/>
            </a:pPr>
            <a:r>
              <a:rPr lang="it-IT" sz="6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it-IT" sz="600" kern="120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iStock_Maria_Korneeva</a:t>
            </a:r>
            <a:endParaRPr lang="en-US" sz="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0512D-8768-8140-AE61-8D3F982A0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09088" y="648811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>
              <a:defRPr/>
            </a:pPr>
            <a:fld id="{C7D9D03B-B0CE-F149-B9E8-CD52DE1054E7}" type="slidenum">
              <a:rPr lang="en-US" smtClean="0"/>
              <a:pPr algn="r">
                <a:defRPr/>
              </a:pPr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52507E-08CB-F540-B433-29BC6B661A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5694" y="404155"/>
            <a:ext cx="1768696" cy="72845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7537FA5-DFBB-394E-839A-7E853E56E0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9381" y="2775403"/>
            <a:ext cx="5256763" cy="1931679"/>
          </a:xfrm>
          <a:prstGeom prst="rect">
            <a:avLst/>
          </a:prstGeom>
          <a:solidFill>
            <a:schemeClr val="bg1"/>
          </a:solidFill>
        </p:spPr>
        <p:txBody>
          <a:bodyPr wrap="square" lIns="360000" tIns="0" bIns="0" anchor="ctr" anchorCtr="0"/>
          <a:lstStyle>
            <a:lvl1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section Divider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B43302-096B-684B-9EE2-61F54CAB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259011" y="2775403"/>
            <a:ext cx="0" cy="193167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110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panish_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CF7174-EFDB-684B-88EF-E9F64926D433}"/>
              </a:ext>
            </a:extLst>
          </p:cNvPr>
          <p:cNvSpPr/>
          <p:nvPr userDrawn="1"/>
        </p:nvSpPr>
        <p:spPr>
          <a:xfrm>
            <a:off x="3563625" y="4852554"/>
            <a:ext cx="7536144" cy="20054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855FD9-A950-9A4D-BABB-20D1A133A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06" t="23928" r="26784" b="2526"/>
          <a:stretch/>
        </p:blipFill>
        <p:spPr>
          <a:xfrm>
            <a:off x="-5653" y="1558636"/>
            <a:ext cx="5125324" cy="5294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9248A1-F65B-9947-9938-741E561648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186" r="9261"/>
          <a:stretch/>
        </p:blipFill>
        <p:spPr>
          <a:xfrm>
            <a:off x="3570868" y="-4762"/>
            <a:ext cx="8628373" cy="575024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0512D-8768-8140-AE61-8D3F982A0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09088" y="648811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7D9D03B-B0CE-F149-B9E8-CD52DE1054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52507E-08CB-F540-B433-29BC6B661A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5694" y="404155"/>
            <a:ext cx="1768696" cy="72845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7537FA5-DFBB-394E-839A-7E853E56E0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4128" y="2775403"/>
            <a:ext cx="5256763" cy="1931679"/>
          </a:xfrm>
          <a:prstGeom prst="rect">
            <a:avLst/>
          </a:prstGeom>
          <a:solidFill>
            <a:schemeClr val="bg1"/>
          </a:solidFill>
        </p:spPr>
        <p:txBody>
          <a:bodyPr wrap="square" lIns="360000" tIns="0" bIns="0" anchor="ctr" anchorCtr="0"/>
          <a:lstStyle>
            <a:lvl1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section Divider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B43302-096B-684B-9EE2-61F54CAB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483758" y="2775403"/>
            <a:ext cx="0" cy="193167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23BEC42-F89D-CE45-990D-A1E6AD90D6D9}"/>
              </a:ext>
            </a:extLst>
          </p:cNvPr>
          <p:cNvSpPr txBox="1"/>
          <p:nvPr userDrawn="1"/>
        </p:nvSpPr>
        <p:spPr>
          <a:xfrm>
            <a:off x="11605759" y="5583540"/>
            <a:ext cx="587829" cy="1095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defRPr/>
            </a:pPr>
            <a:r>
              <a:rPr lang="it-IT" sz="6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it-IT" sz="600" kern="120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Getty_AzmanL</a:t>
            </a:r>
            <a:endParaRPr lang="en-US" sz="6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5325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209088" y="648811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01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_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44ED8C-8847-EA41-9338-C6E46B61F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"/>
            <a:ext cx="11575470" cy="12736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54100" y="540001"/>
            <a:ext cx="10568781" cy="1156442"/>
          </a:xfrm>
          <a:prstGeom prst="rect">
            <a:avLst/>
          </a:prstGeom>
          <a:solidFill>
            <a:schemeClr val="bg1"/>
          </a:solidFill>
        </p:spPr>
        <p:txBody>
          <a:bodyPr lIns="360000" anchor="ctr" anchorCtr="0">
            <a:normAutofit/>
          </a:bodyPr>
          <a:lstStyle>
            <a:lvl1pPr>
              <a:defRPr sz="3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C1CAAB-00F4-184E-88C4-75D6880DC45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440000" y="2160000"/>
            <a:ext cx="10182883" cy="4053763"/>
          </a:xfrm>
          <a:prstGeom prst="rect">
            <a:avLst/>
          </a:prstGeom>
        </p:spPr>
        <p:txBody>
          <a:bodyPr lIns="0" tIns="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20000"/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content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75470" y="6488113"/>
            <a:ext cx="376818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C44B28-1E6A-7541-94CE-D298C9DB6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389" y="2160001"/>
            <a:ext cx="1064490" cy="40537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E1E67C-7AB9-EE43-919F-4EDDFC44EA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67" y="6318000"/>
            <a:ext cx="974436" cy="40133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6B2BDB-D04F-B44B-9F63-36E56669D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28116" y="540000"/>
            <a:ext cx="0" cy="115644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1E360E7-260F-3745-A04B-21215767B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75470" y="1"/>
            <a:ext cx="616529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08A350FE-0EC2-E14A-9D3E-CB51507D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4613" y="1432628"/>
            <a:ext cx="43878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F612D3-C737-F54B-B339-E0F7609EDD5A}"/>
              </a:ext>
            </a:extLst>
          </p:cNvPr>
          <p:cNvSpPr txBox="1"/>
          <p:nvPr userDrawn="1"/>
        </p:nvSpPr>
        <p:spPr>
          <a:xfrm>
            <a:off x="5464885" y="2122077"/>
            <a:ext cx="118334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0" i="0">
                <a:solidFill>
                  <a:srgbClr val="007FA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End of presentation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0F0966-B511-B84F-9F28-A57A71812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09088" y="648811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0C5F-12B6-0A4C-9B93-F09F5C5E9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09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-acces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41525-2E6D-49C0-8779-13EE6353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6311900"/>
            <a:ext cx="2743200" cy="365125"/>
          </a:xfrm>
          <a:prstGeom prst="rect">
            <a:avLst/>
          </a:prstGeom>
        </p:spPr>
        <p:txBody>
          <a:bodyPr/>
          <a:lstStyle/>
          <a:p>
            <a:fld id="{F9A32ACD-E19E-41C2-B7E1-C19650DECB9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BB2481F5-D62B-44C1-B85A-CDB0279C59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4613" y="1417638"/>
            <a:ext cx="4387850" cy="34671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8869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-acces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41525-2E6D-49C0-8779-13EE6353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6311900"/>
            <a:ext cx="2743200" cy="365125"/>
          </a:xfrm>
          <a:prstGeom prst="rect">
            <a:avLst/>
          </a:prstGeom>
        </p:spPr>
        <p:txBody>
          <a:bodyPr/>
          <a:lstStyle/>
          <a:p>
            <a:fld id="{F9A32ACD-E19E-41C2-B7E1-C19650DECB9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BB2481F5-D62B-44C1-B85A-CDB0279C59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4613" y="1417638"/>
            <a:ext cx="4387850" cy="34671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58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re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0C345C6-763E-6445-B062-BE55E553543F}"/>
              </a:ext>
            </a:extLst>
          </p:cNvPr>
          <p:cNvSpPr/>
          <p:nvPr userDrawn="1"/>
        </p:nvSpPr>
        <p:spPr>
          <a:xfrm>
            <a:off x="1" y="3640731"/>
            <a:ext cx="5346616" cy="32323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BD3026-2D22-5349-8042-7D3ED34E5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40" t="10243" r="7598" b="1322"/>
          <a:stretch/>
        </p:blipFill>
        <p:spPr>
          <a:xfrm>
            <a:off x="5312910" y="-1"/>
            <a:ext cx="6894795" cy="687310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7A8DC16-3F07-3041-BE2D-F64C2B8E2A01}"/>
              </a:ext>
            </a:extLst>
          </p:cNvPr>
          <p:cNvSpPr/>
          <p:nvPr userDrawn="1"/>
        </p:nvSpPr>
        <p:spPr>
          <a:xfrm>
            <a:off x="780883" y="2277222"/>
            <a:ext cx="4532878" cy="34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188" y="2255553"/>
            <a:ext cx="4498008" cy="2369187"/>
          </a:xfrm>
          <a:prstGeom prst="rect">
            <a:avLst/>
          </a:prstGeom>
          <a:noFill/>
        </p:spPr>
        <p:txBody>
          <a:bodyPr lIns="360000" tIns="0" rIns="216000" bIns="0" anchor="ctr" anchorCtr="0"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764623" y="4624740"/>
            <a:ext cx="4549140" cy="1070511"/>
          </a:xfrm>
          <a:prstGeom prst="rect">
            <a:avLst/>
          </a:prstGeom>
          <a:noFill/>
        </p:spPr>
        <p:txBody>
          <a:bodyPr lIns="360000" tIns="0" rIns="216000" bIns="0" anchor="ctr" anchorCtr="0"/>
          <a:lstStyle>
            <a:lvl1pPr marL="0" indent="0" algn="l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9B91E3-A6FD-254B-BE9F-3FFECB08CA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9438" y="313874"/>
            <a:ext cx="2171712" cy="8944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74DF433-EA5F-FF4A-A67F-F0976CFF5537}"/>
              </a:ext>
            </a:extLst>
          </p:cNvPr>
          <p:cNvSpPr txBox="1"/>
          <p:nvPr userDrawn="1"/>
        </p:nvSpPr>
        <p:spPr>
          <a:xfrm>
            <a:off x="11344471" y="6718714"/>
            <a:ext cx="857054" cy="1095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6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it-IT" sz="6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Shutterstock</a:t>
            </a:r>
            <a:r>
              <a:rPr lang="it-IT" sz="600">
                <a:solidFill>
                  <a:schemeClr val="bg1"/>
                </a:solidFill>
                <a:latin typeface="+mn-lt"/>
              </a:rPr>
              <a:t>/</a:t>
            </a:r>
            <a:r>
              <a:rPr lang="it-IT" sz="600" err="1">
                <a:solidFill>
                  <a:schemeClr val="bg1"/>
                </a:solidFill>
                <a:latin typeface="+mn-lt"/>
              </a:rPr>
              <a:t>Altrace</a:t>
            </a:r>
            <a:endParaRPr lang="it-IT" sz="600">
              <a:solidFill>
                <a:schemeClr val="bg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600">
                <a:solidFill>
                  <a:schemeClr val="bg1"/>
                </a:solidFill>
                <a:latin typeface="+mn-lt"/>
              </a:rPr>
              <a:t> </a:t>
            </a:r>
            <a:endParaRPr lang="en-US" sz="60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0188" y="2280927"/>
            <a:ext cx="0" cy="3430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52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er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0C345C6-763E-6445-B062-BE55E553543F}"/>
              </a:ext>
            </a:extLst>
          </p:cNvPr>
          <p:cNvSpPr/>
          <p:nvPr userDrawn="1"/>
        </p:nvSpPr>
        <p:spPr>
          <a:xfrm>
            <a:off x="1" y="3640731"/>
            <a:ext cx="5346616" cy="32323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A8DC16-3F07-3041-BE2D-F64C2B8E2A01}"/>
              </a:ext>
            </a:extLst>
          </p:cNvPr>
          <p:cNvSpPr/>
          <p:nvPr userDrawn="1"/>
        </p:nvSpPr>
        <p:spPr>
          <a:xfrm>
            <a:off x="780883" y="2277222"/>
            <a:ext cx="4532878" cy="34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2DAD51-E5F4-4A47-9651-74B51CD22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5115"/>
          <a:stretch/>
        </p:blipFill>
        <p:spPr>
          <a:xfrm>
            <a:off x="5313762" y="0"/>
            <a:ext cx="6878223" cy="6873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188" y="2255553"/>
            <a:ext cx="4498008" cy="2369187"/>
          </a:xfrm>
          <a:prstGeom prst="rect">
            <a:avLst/>
          </a:prstGeom>
          <a:noFill/>
        </p:spPr>
        <p:txBody>
          <a:bodyPr lIns="360000" tIns="0" rIns="216000" bIns="0" anchor="ctr" anchorCtr="0"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764623" y="4624740"/>
            <a:ext cx="4549140" cy="1070511"/>
          </a:xfrm>
          <a:prstGeom prst="rect">
            <a:avLst/>
          </a:prstGeom>
          <a:noFill/>
        </p:spPr>
        <p:txBody>
          <a:bodyPr lIns="360000" tIns="0" rIns="216000" bIns="0" anchor="ctr" anchorCtr="0"/>
          <a:lstStyle>
            <a:lvl1pPr marL="0" indent="0" algn="l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9B91E3-A6FD-254B-BE9F-3FFECB08CA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9438" y="313874"/>
            <a:ext cx="2171712" cy="8944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74DF433-EA5F-FF4A-A67F-F0976CFF5537}"/>
              </a:ext>
            </a:extLst>
          </p:cNvPr>
          <p:cNvSpPr txBox="1"/>
          <p:nvPr userDrawn="1"/>
        </p:nvSpPr>
        <p:spPr>
          <a:xfrm>
            <a:off x="11078055" y="6708323"/>
            <a:ext cx="1373614" cy="1095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6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it-IT" sz="6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Shutterstock</a:t>
            </a:r>
            <a:r>
              <a:rPr lang="it-IT" sz="600">
                <a:solidFill>
                  <a:schemeClr val="bg1"/>
                </a:solidFill>
                <a:latin typeface="+mn-lt"/>
              </a:rPr>
              <a:t>/Neo </a:t>
            </a:r>
            <a:r>
              <a:rPr lang="it-IT" sz="600" err="1">
                <a:solidFill>
                  <a:schemeClr val="bg1"/>
                </a:solidFill>
                <a:latin typeface="+mn-lt"/>
              </a:rPr>
              <a:t>Geometric</a:t>
            </a:r>
            <a:endParaRPr lang="it-IT" sz="600">
              <a:solidFill>
                <a:schemeClr val="bg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600">
                <a:solidFill>
                  <a:schemeClr val="bg1"/>
                </a:solidFill>
                <a:latin typeface="+mn-lt"/>
              </a:rPr>
              <a:t> </a:t>
            </a:r>
            <a:endParaRPr lang="en-US" sz="60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0188" y="2280927"/>
            <a:ext cx="0" cy="3430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21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Span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0C345C6-763E-6445-B062-BE55E553543F}"/>
              </a:ext>
            </a:extLst>
          </p:cNvPr>
          <p:cNvSpPr/>
          <p:nvPr userDrawn="1"/>
        </p:nvSpPr>
        <p:spPr>
          <a:xfrm>
            <a:off x="1" y="3640731"/>
            <a:ext cx="5346616" cy="32323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3ACBA2-334F-BC43-9B62-A1FD51BE29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56" t="3650" r="4015" b="1087"/>
          <a:stretch/>
        </p:blipFill>
        <p:spPr>
          <a:xfrm>
            <a:off x="5313760" y="0"/>
            <a:ext cx="6878238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7A8DC16-3F07-3041-BE2D-F64C2B8E2A01}"/>
              </a:ext>
            </a:extLst>
          </p:cNvPr>
          <p:cNvSpPr/>
          <p:nvPr userDrawn="1"/>
        </p:nvSpPr>
        <p:spPr>
          <a:xfrm>
            <a:off x="780883" y="2277222"/>
            <a:ext cx="4532878" cy="34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188" y="2255553"/>
            <a:ext cx="4498008" cy="2369187"/>
          </a:xfrm>
          <a:prstGeom prst="rect">
            <a:avLst/>
          </a:prstGeom>
          <a:noFill/>
        </p:spPr>
        <p:txBody>
          <a:bodyPr lIns="360000" tIns="0" rIns="216000" bIns="0" anchor="ctr" anchorCtr="0"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764623" y="4624740"/>
            <a:ext cx="4549140" cy="1070511"/>
          </a:xfrm>
          <a:prstGeom prst="rect">
            <a:avLst/>
          </a:prstGeom>
          <a:noFill/>
        </p:spPr>
        <p:txBody>
          <a:bodyPr lIns="360000" tIns="0" rIns="216000" bIns="0" anchor="ctr" anchorCtr="0"/>
          <a:lstStyle>
            <a:lvl1pPr marL="0" indent="0" algn="l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9B91E3-A6FD-254B-BE9F-3FFECB08CA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9438" y="313874"/>
            <a:ext cx="2171712" cy="8944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74DF433-EA5F-FF4A-A67F-F0976CFF5537}"/>
              </a:ext>
            </a:extLst>
          </p:cNvPr>
          <p:cNvSpPr txBox="1"/>
          <p:nvPr userDrawn="1"/>
        </p:nvSpPr>
        <p:spPr>
          <a:xfrm>
            <a:off x="11155986" y="6718714"/>
            <a:ext cx="1373614" cy="1095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6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it-IT" sz="600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Shutterstock</a:t>
            </a:r>
            <a:r>
              <a:rPr lang="it-IT" sz="600">
                <a:solidFill>
                  <a:schemeClr val="bg1"/>
                </a:solidFill>
                <a:latin typeface="+mn-lt"/>
              </a:rPr>
              <a:t>/</a:t>
            </a:r>
            <a:r>
              <a:rPr lang="it-IT" sz="600" err="1">
                <a:solidFill>
                  <a:schemeClr val="bg1"/>
                </a:solidFill>
                <a:latin typeface="+mn-lt"/>
              </a:rPr>
              <a:t>Slanapotam</a:t>
            </a:r>
            <a:endParaRPr lang="it-IT" sz="600">
              <a:solidFill>
                <a:schemeClr val="bg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600">
                <a:solidFill>
                  <a:schemeClr val="bg1"/>
                </a:solidFill>
                <a:latin typeface="+mn-lt"/>
              </a:rPr>
              <a:t> </a:t>
            </a:r>
            <a:endParaRPr lang="en-US" sz="60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0188" y="2280927"/>
            <a:ext cx="0" cy="3430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9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only_Fre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51E92D-55B1-C640-A81C-D08C3A011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40" t="10243" r="78124" b="1322"/>
          <a:stretch/>
        </p:blipFill>
        <p:spPr>
          <a:xfrm>
            <a:off x="0" y="1273629"/>
            <a:ext cx="1054100" cy="49401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44ED8C-8847-EA41-9338-C6E46B61F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"/>
            <a:ext cx="11575470" cy="1273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54100" y="540001"/>
            <a:ext cx="10568781" cy="1156442"/>
          </a:xfrm>
          <a:prstGeom prst="rect">
            <a:avLst/>
          </a:prstGeom>
          <a:solidFill>
            <a:schemeClr val="bg1"/>
          </a:solidFill>
        </p:spPr>
        <p:txBody>
          <a:bodyPr lIns="360000" anchor="ctr" anchorCtr="0">
            <a:normAutofit/>
          </a:bodyPr>
          <a:lstStyle>
            <a:lvl1pPr>
              <a:defRPr sz="3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C1CAAB-00F4-184E-88C4-75D6880DC45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440000" y="2160000"/>
            <a:ext cx="10182883" cy="4053763"/>
          </a:xfrm>
          <a:prstGeom prst="rect">
            <a:avLst/>
          </a:prstGeom>
        </p:spPr>
        <p:txBody>
          <a:bodyPr lIns="0" tIns="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content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75470" y="6488113"/>
            <a:ext cx="376818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E1E67C-7AB9-EE43-919F-4EDDFC44EA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67" y="6318000"/>
            <a:ext cx="974436" cy="40133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6B2BDB-D04F-B44B-9F63-36E56669D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28116" y="540000"/>
            <a:ext cx="0" cy="115644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1E360E7-260F-3745-A04B-21215767B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75470" y="1"/>
            <a:ext cx="616529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0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French_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51E92D-55B1-C640-A81C-D08C3A011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40" t="10243" r="78124" b="1322"/>
          <a:stretch/>
        </p:blipFill>
        <p:spPr>
          <a:xfrm>
            <a:off x="0" y="1273629"/>
            <a:ext cx="1054100" cy="49401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44ED8C-8847-EA41-9338-C6E46B61F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"/>
            <a:ext cx="11575470" cy="1273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54100" y="540001"/>
            <a:ext cx="10568781" cy="1156442"/>
          </a:xfrm>
          <a:prstGeom prst="rect">
            <a:avLst/>
          </a:prstGeom>
          <a:solidFill>
            <a:schemeClr val="bg1"/>
          </a:solidFill>
        </p:spPr>
        <p:txBody>
          <a:bodyPr lIns="360000" anchor="ctr" anchorCtr="0">
            <a:normAutofit/>
          </a:bodyPr>
          <a:lstStyle>
            <a:lvl1pPr>
              <a:defRPr sz="3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C1CAAB-00F4-184E-88C4-75D6880DC45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440000" y="2160000"/>
            <a:ext cx="10182883" cy="4053763"/>
          </a:xfrm>
          <a:prstGeom prst="rect">
            <a:avLst/>
          </a:prstGeom>
        </p:spPr>
        <p:txBody>
          <a:bodyPr lIns="0" tIns="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content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75470" y="6488113"/>
            <a:ext cx="376818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E1E67C-7AB9-EE43-919F-4EDDFC44EA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67" y="6318000"/>
            <a:ext cx="974436" cy="40133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6B2BDB-D04F-B44B-9F63-36E56669D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28116" y="540000"/>
            <a:ext cx="0" cy="115644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1E360E7-260F-3745-A04B-21215767B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75470" y="1"/>
            <a:ext cx="616529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510F53-7878-C24C-951A-2534867C8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64799" y="2004715"/>
            <a:ext cx="3127199" cy="304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8B93CE-B0F0-7041-AFE6-5F5572D2B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3640" t="-475" r="8477" b="475"/>
          <a:stretch/>
        </p:blipFill>
        <p:spPr>
          <a:xfrm>
            <a:off x="7953849" y="2613325"/>
            <a:ext cx="3663923" cy="3606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DD1C9E-DD3E-FA49-A1A1-385DCD35796D}"/>
              </a:ext>
            </a:extLst>
          </p:cNvPr>
          <p:cNvSpPr txBox="1"/>
          <p:nvPr userDrawn="1"/>
        </p:nvSpPr>
        <p:spPr>
          <a:xfrm>
            <a:off x="10705965" y="6056679"/>
            <a:ext cx="840219" cy="954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defRPr/>
            </a:pPr>
            <a:r>
              <a:rPr lang="it-IT" sz="6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it-IT" sz="600" kern="120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iStock_Sergey_Kurbatov</a:t>
            </a:r>
            <a:endParaRPr lang="en-US" sz="6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441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only_Ger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3319A4F-03C3-294D-B552-ECC6F96E85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757" t="32247" r="57639" b="5925"/>
          <a:stretch/>
        </p:blipFill>
        <p:spPr>
          <a:xfrm>
            <a:off x="0" y="1273630"/>
            <a:ext cx="1054100" cy="49401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44ED8C-8847-EA41-9338-C6E46B61F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"/>
            <a:ext cx="11575470" cy="1273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54100" y="540001"/>
            <a:ext cx="10568781" cy="1156442"/>
          </a:xfrm>
          <a:prstGeom prst="rect">
            <a:avLst/>
          </a:prstGeom>
          <a:solidFill>
            <a:schemeClr val="bg1"/>
          </a:solidFill>
        </p:spPr>
        <p:txBody>
          <a:bodyPr lIns="360000" anchor="ctr" anchorCtr="0">
            <a:normAutofit/>
          </a:bodyPr>
          <a:lstStyle>
            <a:lvl1pPr>
              <a:defRPr sz="3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C1CAAB-00F4-184E-88C4-75D6880DC45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440000" y="2160000"/>
            <a:ext cx="10182883" cy="4053763"/>
          </a:xfrm>
          <a:prstGeom prst="rect">
            <a:avLst/>
          </a:prstGeom>
        </p:spPr>
        <p:txBody>
          <a:bodyPr lIns="0" tIns="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content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75470" y="6488113"/>
            <a:ext cx="376818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E1E67C-7AB9-EE43-919F-4EDDFC44EA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67" y="6318000"/>
            <a:ext cx="974436" cy="40133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6B2BDB-D04F-B44B-9F63-36E56669D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28116" y="540000"/>
            <a:ext cx="0" cy="115644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1E360E7-260F-3745-A04B-21215767B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75470" y="1"/>
            <a:ext cx="616529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5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German_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3319A4F-03C3-294D-B552-ECC6F96E85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757" t="32247" r="57639" b="5925"/>
          <a:stretch/>
        </p:blipFill>
        <p:spPr>
          <a:xfrm>
            <a:off x="0" y="1273630"/>
            <a:ext cx="1054100" cy="49401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44ED8C-8847-EA41-9338-C6E46B61F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"/>
            <a:ext cx="11575470" cy="1273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54100" y="540001"/>
            <a:ext cx="10568781" cy="1156442"/>
          </a:xfrm>
          <a:prstGeom prst="rect">
            <a:avLst/>
          </a:prstGeom>
          <a:solidFill>
            <a:schemeClr val="bg1"/>
          </a:solidFill>
        </p:spPr>
        <p:txBody>
          <a:bodyPr lIns="360000" anchor="ctr" anchorCtr="0">
            <a:normAutofit/>
          </a:bodyPr>
          <a:lstStyle>
            <a:lvl1pPr>
              <a:defRPr sz="3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C1CAAB-00F4-184E-88C4-75D6880DC45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440000" y="2160000"/>
            <a:ext cx="10182883" cy="4053763"/>
          </a:xfrm>
          <a:prstGeom prst="rect">
            <a:avLst/>
          </a:prstGeom>
        </p:spPr>
        <p:txBody>
          <a:bodyPr lIns="0" tIns="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content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75470" y="6488113"/>
            <a:ext cx="376818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E1E67C-7AB9-EE43-919F-4EDDFC44EA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67" y="6318000"/>
            <a:ext cx="974436" cy="40133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6B2BDB-D04F-B44B-9F63-36E56669D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28116" y="540000"/>
            <a:ext cx="0" cy="115644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1E360E7-260F-3745-A04B-21215767B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75470" y="1"/>
            <a:ext cx="616529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58C11E-E39E-C340-B6C6-8FED629C3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64799" y="2021191"/>
            <a:ext cx="3127199" cy="304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8FDD66-A9E0-0744-8473-27B85B85FA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8714" r="3512"/>
          <a:stretch/>
        </p:blipFill>
        <p:spPr>
          <a:xfrm>
            <a:off x="7926212" y="2663931"/>
            <a:ext cx="3649258" cy="35520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CE212A-3F1A-DE4D-B701-F1058CE2B128}"/>
              </a:ext>
            </a:extLst>
          </p:cNvPr>
          <p:cNvSpPr txBox="1"/>
          <p:nvPr userDrawn="1"/>
        </p:nvSpPr>
        <p:spPr>
          <a:xfrm>
            <a:off x="10795001" y="6031965"/>
            <a:ext cx="761999" cy="1053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6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it-IT" sz="600" b="0" i="0" kern="120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iStock</a:t>
            </a:r>
            <a:r>
              <a:rPr lang="it-IT" sz="600" kern="120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_gorodenkoff</a:t>
            </a:r>
            <a:endParaRPr lang="it-IT" sz="600" kern="1200">
              <a:solidFill>
                <a:schemeClr val="bg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6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866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only_Span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DF2C1A3-DDAE-7A4D-A876-A0AE59BD41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37" t="29421" r="71338" b="1086"/>
          <a:stretch/>
        </p:blipFill>
        <p:spPr>
          <a:xfrm>
            <a:off x="0" y="1210962"/>
            <a:ext cx="1054099" cy="50028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44ED8C-8847-EA41-9338-C6E46B61F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"/>
            <a:ext cx="11575470" cy="12736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54100" y="540001"/>
            <a:ext cx="10568781" cy="1156442"/>
          </a:xfrm>
          <a:prstGeom prst="rect">
            <a:avLst/>
          </a:prstGeom>
          <a:solidFill>
            <a:schemeClr val="bg1"/>
          </a:solidFill>
        </p:spPr>
        <p:txBody>
          <a:bodyPr lIns="360000" anchor="ctr" anchorCtr="0">
            <a:normAutofit/>
          </a:bodyPr>
          <a:lstStyle>
            <a:lvl1pPr>
              <a:defRPr sz="3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C1CAAB-00F4-184E-88C4-75D6880DC45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440000" y="2160000"/>
            <a:ext cx="10182883" cy="4053763"/>
          </a:xfrm>
          <a:prstGeom prst="rect">
            <a:avLst/>
          </a:prstGeom>
        </p:spPr>
        <p:txBody>
          <a:bodyPr lIns="0" tIns="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20000"/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content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75470" y="6488113"/>
            <a:ext cx="376818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E1E67C-7AB9-EE43-919F-4EDDFC44EA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67" y="6318000"/>
            <a:ext cx="974436" cy="40133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6B2BDB-D04F-B44B-9F63-36E56669D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28116" y="540000"/>
            <a:ext cx="0" cy="115644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1E360E7-260F-3745-A04B-21215767B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75470" y="1"/>
            <a:ext cx="616529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0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85" r:id="rId2"/>
    <p:sldLayoutId id="2147483786" r:id="rId3"/>
    <p:sldLayoutId id="2147483886" r:id="rId4"/>
    <p:sldLayoutId id="2147483794" r:id="rId5"/>
    <p:sldLayoutId id="2147483889" r:id="rId6"/>
    <p:sldLayoutId id="2147483887" r:id="rId7"/>
    <p:sldLayoutId id="2147483890" r:id="rId8"/>
    <p:sldLayoutId id="2147483888" r:id="rId9"/>
    <p:sldLayoutId id="2147483891" r:id="rId10"/>
    <p:sldLayoutId id="2147483801" r:id="rId11"/>
    <p:sldLayoutId id="2147483892" r:id="rId12"/>
    <p:sldLayoutId id="2147483869" r:id="rId13"/>
    <p:sldLayoutId id="2147483858" r:id="rId14"/>
    <p:sldLayoutId id="2147483862" r:id="rId15"/>
    <p:sldLayoutId id="2147483804" r:id="rId16"/>
    <p:sldLayoutId id="2147483895" r:id="rId17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Open Sans Light" panose="020B0306030504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 b="1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FBE019F-BB70-4532-98EF-4F269AC36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9240" y="631190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Open Sans" panose="020B0606030504020204"/>
              </a:defRPr>
            </a:lvl1pPr>
          </a:lstStyle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qualifications.pearson.com/content/dam/pdf/GCSE/Modern-Languages/2024-mfl-gcse-qualification-at-a-glance.pdf?fbclid=IwAR0C5kDSvj53qye05zdB7qaYsKN_4MXfPItepOSFVzQZIGu01aQVubZLlK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qualifications.pearson.com/content/dam/pdf/GCSE/Modern-Languages/preparing-for-options-evening.pdf" TargetMode="External"/><Relationship Id="rId5" Type="http://schemas.openxmlformats.org/officeDocument/2006/relationships/hyperlink" Target="https://qualifications.pearson.com/content/dam/pdf/GCSE/Modern-Languages/d0086-edexcel-mfl-gcse2024-infographic.pdf" TargetMode="External"/><Relationship Id="rId4" Type="http://schemas.openxmlformats.org/officeDocument/2006/relationships/hyperlink" Target="https://qualifications.pearson.com/content/dam/pdf/GCSE/Modern-Languages/e0047-gcse-mfl-info-doc-1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608C5C-9A5B-D64D-8AFD-D0EA9627D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GCSE French, German and Spanish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272A2C8-5299-3248-8592-21739E1995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introduction for students</a:t>
            </a:r>
          </a:p>
        </p:txBody>
      </p:sp>
    </p:spTree>
    <p:extLst>
      <p:ext uri="{BB962C8B-B14F-4D97-AF65-F5344CB8AC3E}">
        <p14:creationId xmlns:p14="http://schemas.microsoft.com/office/powerpoint/2010/main" val="40891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53"/>
    </mc:Choice>
    <mc:Fallback xmlns="">
      <p:transition spd="slow" advTm="1705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F22375-2649-8544-AC04-EFCBB56209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9D03B-B0CE-F149-B9E8-CD52DE1054E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001FCA-6790-124F-B845-09EA44170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 I find out more?</a:t>
            </a:r>
          </a:p>
        </p:txBody>
      </p:sp>
    </p:spTree>
    <p:extLst>
      <p:ext uri="{BB962C8B-B14F-4D97-AF65-F5344CB8AC3E}">
        <p14:creationId xmlns:p14="http://schemas.microsoft.com/office/powerpoint/2010/main" val="28897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34"/>
    </mc:Choice>
    <mc:Fallback xmlns="">
      <p:transition spd="slow" advTm="1153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3936D-C52C-CD4F-940E-0F0BD810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4A45F-07B4-ED44-BF7B-C64D6242625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>
                <a:hlinkClick r:id="rId3"/>
              </a:rPr>
              <a:t>2024 MFL GCSEs: Qualification at a glance (pearson.com)</a:t>
            </a:r>
            <a:endParaRPr lang="en-GB"/>
          </a:p>
          <a:p>
            <a:r>
              <a:rPr lang="en-GB">
                <a:hlinkClick r:id="rId4"/>
              </a:rPr>
              <a:t>Languages GCSEs: What do students want? (pearson.com)</a:t>
            </a:r>
            <a:endParaRPr lang="en-GB"/>
          </a:p>
          <a:p>
            <a:r>
              <a:rPr lang="en-GB">
                <a:hlinkClick r:id="rId5"/>
              </a:rPr>
              <a:t>4 Things to Know About Our New MFL Qualifications (pearson.com)</a:t>
            </a:r>
            <a:endParaRPr lang="en-GB"/>
          </a:p>
          <a:p>
            <a:r>
              <a:rPr lang="en-GB">
                <a:hlinkClick r:id="rId6"/>
              </a:rPr>
              <a:t>Preparing for Options Evening (pearson.com)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AB7C5-5588-2744-82F8-A4F67DDC76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3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23"/>
    </mc:Choice>
    <mc:Fallback xmlns="">
      <p:transition spd="slow" advTm="2452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83F0-5100-46F3-B9CE-C3A2F40CD2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12423" y="3019546"/>
            <a:ext cx="967153" cy="221029"/>
          </a:xfrm>
          <a:prstGeom prst="rect">
            <a:avLst/>
          </a:prstGeom>
        </p:spPr>
        <p:txBody>
          <a:bodyPr/>
          <a:lstStyle/>
          <a:p>
            <a:r>
              <a:rPr lang="en-US" sz="400">
                <a:solidFill>
                  <a:srgbClr val="007FA3"/>
                </a:solidFill>
              </a:rPr>
              <a:t>End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3835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4"/>
    </mc:Choice>
    <mc:Fallback xmlns="">
      <p:transition spd="slow" advTm="285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3936D-C52C-CD4F-940E-0F0BD810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 should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4A45F-07B4-ED44-BF7B-C64D6242625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This GCSE specification is new.</a:t>
            </a:r>
          </a:p>
          <a:p>
            <a:r>
              <a:rPr lang="en-US" dirty="0"/>
              <a:t>It has been re-worked in order to make it more accessible to you and to help you enjoy your language GCSE experience even more.</a:t>
            </a:r>
          </a:p>
          <a:p>
            <a:r>
              <a:rPr lang="en-US" dirty="0"/>
              <a:t>That means the GCSE exams you sit in French/Spanish/German will not be the same as any older friends or family members you know. </a:t>
            </a:r>
          </a:p>
          <a:p>
            <a:r>
              <a:rPr lang="en-US" dirty="0"/>
              <a:t>The first exams for this GCSE are in 2026.</a:t>
            </a:r>
          </a:p>
          <a:p>
            <a:endParaRPr lang="en-US" dirty="0"/>
          </a:p>
          <a:p>
            <a:r>
              <a:rPr lang="en-US" dirty="0"/>
              <a:t>This GCSE has a Higher Tier (Grades 4-9) and a Foundation Tier (Grades 1-5). You must take all papers at the same tier.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AB7C5-5588-2744-82F8-A4F67DDC76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8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16"/>
    </mc:Choice>
    <mc:Fallback xmlns="">
      <p:transition spd="slow" advTm="5211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17DE5-3D51-1949-9B9C-C8750CE8D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100" y="540001"/>
            <a:ext cx="10568783" cy="1156442"/>
          </a:xfrm>
        </p:spPr>
        <p:txBody>
          <a:bodyPr/>
          <a:lstStyle/>
          <a:p>
            <a:r>
              <a:rPr lang="en-US"/>
              <a:t>What will I learn about?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6A295-43E8-C24E-9B48-93EEC8501A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494654" y="1761291"/>
            <a:ext cx="4990458" cy="4053763"/>
          </a:xfrm>
        </p:spPr>
        <p:txBody>
          <a:bodyPr/>
          <a:lstStyle/>
          <a:p>
            <a:r>
              <a:rPr lang="en-US" dirty="0"/>
              <a:t>The thematic contexts of this course are:</a:t>
            </a:r>
          </a:p>
          <a:p>
            <a:pPr lvl="1"/>
            <a:r>
              <a:rPr lang="en-GB" dirty="0"/>
              <a:t>My personal world </a:t>
            </a:r>
          </a:p>
          <a:p>
            <a:pPr lvl="1"/>
            <a:r>
              <a:rPr lang="en-GB" dirty="0"/>
              <a:t>Lifestyle and wellbeing </a:t>
            </a:r>
          </a:p>
          <a:p>
            <a:pPr lvl="1"/>
            <a:r>
              <a:rPr lang="en-GB" dirty="0"/>
              <a:t>My neighbourhood </a:t>
            </a:r>
          </a:p>
          <a:p>
            <a:pPr lvl="1"/>
            <a:r>
              <a:rPr lang="en-GB" dirty="0"/>
              <a:t>Media and technology </a:t>
            </a:r>
          </a:p>
          <a:p>
            <a:pPr lvl="1"/>
            <a:r>
              <a:rPr lang="en-GB" dirty="0"/>
              <a:t>Studying and my future</a:t>
            </a:r>
          </a:p>
          <a:p>
            <a:pPr lvl="1"/>
            <a:r>
              <a:rPr lang="en-GB" dirty="0"/>
              <a:t>Travel and tourism</a:t>
            </a:r>
          </a:p>
          <a:p>
            <a:pPr lvl="1"/>
            <a:endParaRPr lang="en-US" dirty="0"/>
          </a:p>
          <a:p>
            <a:r>
              <a:rPr lang="en-US" dirty="0"/>
              <a:t>More specifically, you will be able to speak and write about a variety of subjects (see image).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D070A-FCA4-4342-8B33-3E5A885877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942F7C-9962-1EF9-02E8-65C239510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823" y="1441418"/>
            <a:ext cx="5666465" cy="504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5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41"/>
    </mc:Choice>
    <mc:Fallback xmlns="">
      <p:transition spd="slow" advTm="4004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1C6D21-91BD-5E44-8B31-6002ABFAA1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C7D9D03B-B0CE-F149-B9E8-CD52DE1054E7}" type="slidenum">
              <a:rPr lang="en-US" smtClean="0"/>
              <a:pPr algn="r">
                <a:defRPr/>
              </a:pPr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C059FC-7B1C-4447-B373-B43A150BC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the papers?</a:t>
            </a:r>
          </a:p>
        </p:txBody>
      </p:sp>
    </p:spTree>
    <p:extLst>
      <p:ext uri="{BB962C8B-B14F-4D97-AF65-F5344CB8AC3E}">
        <p14:creationId xmlns:p14="http://schemas.microsoft.com/office/powerpoint/2010/main" val="2196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50"/>
    </mc:Choice>
    <mc:Fallback xmlns="">
      <p:transition spd="slow" advTm="1695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B8EB-04DB-7A41-BB37-4CC51DE80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Paper 1 - Speaking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A506B-CE11-7C4F-8BE2-2B832AE13A3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160980" y="1503051"/>
            <a:ext cx="6704635" cy="4053763"/>
          </a:xfrm>
        </p:spPr>
        <p:txBody>
          <a:bodyPr/>
          <a:lstStyle/>
          <a:p>
            <a:r>
              <a:rPr lang="en-US" dirty="0"/>
              <a:t>Worth 25% of the overall grade</a:t>
            </a:r>
          </a:p>
          <a:p>
            <a:r>
              <a:rPr lang="en-US" dirty="0"/>
              <a:t>Tasks include: </a:t>
            </a:r>
          </a:p>
          <a:p>
            <a:pPr lvl="1"/>
            <a:r>
              <a:rPr lang="en-US" dirty="0"/>
              <a:t>A reading aloud task</a:t>
            </a:r>
          </a:p>
          <a:p>
            <a:pPr lvl="1"/>
            <a:r>
              <a:rPr lang="en-US" dirty="0"/>
              <a:t>A transactional role play</a:t>
            </a:r>
          </a:p>
          <a:p>
            <a:pPr lvl="1"/>
            <a:r>
              <a:rPr lang="en-US" dirty="0"/>
              <a:t>A picture description and follow on conversation</a:t>
            </a:r>
          </a:p>
          <a:p>
            <a:pPr lvl="1"/>
            <a:endParaRPr lang="en-US" dirty="0"/>
          </a:p>
          <a:p>
            <a:r>
              <a:rPr lang="en-US" dirty="0"/>
              <a:t>Important to know: </a:t>
            </a:r>
          </a:p>
          <a:p>
            <a:pPr lvl="1"/>
            <a:r>
              <a:rPr lang="en-US" dirty="0"/>
              <a:t>In addition to your silent preparation time in another room, you will have a minute before the exam starts to practice the reading out loud, if you would like to.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role plays are all transactional like booking hotels, buying clothes, going to the doctors so they’re useful in real life situations.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You will have a choice of two thematic contexts for your picture description and follow on conversation a few weeks in advance so you can be really prepared and confident.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004C1-317B-F349-AA73-E01EF7BDA4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9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12"/>
    </mc:Choice>
    <mc:Fallback xmlns="">
      <p:transition spd="slow" advTm="7251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2602E-011F-EA41-8F86-364BA230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Paper 2 – Listening and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FD308-77D6-0B49-B1AA-8C323078DDC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154096" y="1696443"/>
            <a:ext cx="6844683" cy="4465468"/>
          </a:xfrm>
        </p:spPr>
        <p:txBody>
          <a:bodyPr/>
          <a:lstStyle/>
          <a:p>
            <a:r>
              <a:rPr lang="en-US"/>
              <a:t>Worth 25% of the overall grade</a:t>
            </a:r>
          </a:p>
          <a:p>
            <a:r>
              <a:rPr lang="en-US"/>
              <a:t>5 minutes reading time at the start of the paper.</a:t>
            </a:r>
          </a:p>
          <a:p>
            <a:pPr lvl="1"/>
            <a:r>
              <a:rPr lang="en-GB"/>
              <a:t>Section A: Listening - multiple-choice, multiple-response and short-answer open response questions. All questions set in English.</a:t>
            </a:r>
          </a:p>
          <a:p>
            <a:pPr lvl="1"/>
            <a:endParaRPr lang="en-GB"/>
          </a:p>
          <a:p>
            <a:pPr lvl="1"/>
            <a:r>
              <a:rPr lang="en-GB"/>
              <a:t>Section B: Dictation</a:t>
            </a:r>
          </a:p>
          <a:p>
            <a:pPr lvl="1"/>
            <a:endParaRPr lang="en-GB"/>
          </a:p>
          <a:p>
            <a:r>
              <a:rPr lang="en-GB"/>
              <a:t>Each extract will be played 3 times so that you can listen, respond and then check.</a:t>
            </a:r>
          </a:p>
          <a:p>
            <a:r>
              <a:rPr lang="en-GB"/>
              <a:t>The extract will be spoken at a moderate pace and there will be gaps built in to give you time to answer.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88271-0CEF-AF4F-B68E-5F43C58367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6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39"/>
    </mc:Choice>
    <mc:Fallback xmlns="">
      <p:transition spd="slow" advTm="4823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A1ACF-09D5-AF4C-ADC7-7D5D2324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Paper 3 – Reading and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237F5-36FA-5449-BBCF-38276795F82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440000" y="2160000"/>
            <a:ext cx="6505515" cy="4053763"/>
          </a:xfrm>
        </p:spPr>
        <p:txBody>
          <a:bodyPr/>
          <a:lstStyle/>
          <a:p>
            <a:r>
              <a:rPr lang="en-US"/>
              <a:t>Worth 25% of the overall grade</a:t>
            </a:r>
          </a:p>
          <a:p>
            <a:pPr lvl="1"/>
            <a:r>
              <a:rPr lang="en-GB"/>
              <a:t>Section A: Reading - multiple-choice, multiple-response and short-answer open response questions. All questions set in English.</a:t>
            </a:r>
          </a:p>
          <a:p>
            <a:pPr lvl="1"/>
            <a:endParaRPr lang="en-GB"/>
          </a:p>
          <a:p>
            <a:pPr lvl="1"/>
            <a:r>
              <a:rPr lang="en-GB"/>
              <a:t>Section B: Translation into English</a:t>
            </a:r>
          </a:p>
          <a:p>
            <a:pPr lvl="1"/>
            <a:endParaRPr lang="en-GB"/>
          </a:p>
          <a:p>
            <a:r>
              <a:rPr lang="en-US" sz="2000"/>
              <a:t>There will be some </a:t>
            </a:r>
            <a:r>
              <a:rPr lang="en-US" sz="2000" b="1"/>
              <a:t>pictures</a:t>
            </a:r>
            <a:r>
              <a:rPr lang="en-US" sz="2000"/>
              <a:t> and </a:t>
            </a:r>
            <a:r>
              <a:rPr lang="en-US" sz="2000" b="1"/>
              <a:t>glossed words </a:t>
            </a:r>
            <a:r>
              <a:rPr lang="en-US" sz="2000"/>
              <a:t>(proper nouns like place names) to help you understand </a:t>
            </a:r>
            <a:r>
              <a:rPr lang="en-US" sz="2000" b="1"/>
              <a:t>cultural topics</a:t>
            </a:r>
            <a:r>
              <a:rPr lang="en-US" sz="2000"/>
              <a:t>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59941-902B-FC47-A06A-F0C2077AF5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0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42"/>
    </mc:Choice>
    <mc:Fallback xmlns="">
      <p:transition spd="slow" advTm="2914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B8EB-04DB-7A41-BB37-4CC51DE80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to know about our reading and listening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A506B-CE11-7C4F-8BE2-2B832AE13A3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95612" y="2123820"/>
            <a:ext cx="6354594" cy="4517320"/>
          </a:xfrm>
        </p:spPr>
        <p:txBody>
          <a:bodyPr/>
          <a:lstStyle/>
          <a:p>
            <a:r>
              <a:rPr lang="en-US" sz="1800"/>
              <a:t>The </a:t>
            </a:r>
            <a:r>
              <a:rPr lang="en-US" sz="1800" b="1"/>
              <a:t>same question types </a:t>
            </a:r>
            <a:r>
              <a:rPr lang="en-US" sz="1800"/>
              <a:t>will be in the </a:t>
            </a:r>
            <a:r>
              <a:rPr lang="en-US" sz="1800" b="1"/>
              <a:t>same place </a:t>
            </a:r>
            <a:r>
              <a:rPr lang="en-US" sz="1800"/>
              <a:t>for the </a:t>
            </a:r>
            <a:r>
              <a:rPr lang="en-US" sz="1800" b="1"/>
              <a:t>same number of marks every year </a:t>
            </a:r>
            <a:r>
              <a:rPr lang="en-US" sz="1800"/>
              <a:t>– so once you’re used to the past papers you know exactly how your exam will look.</a:t>
            </a:r>
          </a:p>
          <a:p>
            <a:r>
              <a:rPr lang="en-US" sz="1800" b="1"/>
              <a:t>Instructions are all in English</a:t>
            </a:r>
            <a:r>
              <a:rPr lang="en-US" sz="1800"/>
              <a:t>, so you’ll always know what is expected of you.</a:t>
            </a:r>
          </a:p>
          <a:p>
            <a:r>
              <a:rPr lang="en-US" sz="1800"/>
              <a:t>The reading texts and listening extracts have been broken down into </a:t>
            </a:r>
            <a:r>
              <a:rPr lang="en-US" sz="1800" b="1"/>
              <a:t>smaller chunks </a:t>
            </a:r>
            <a:r>
              <a:rPr lang="en-US" sz="1800"/>
              <a:t>so they are more </a:t>
            </a:r>
            <a:r>
              <a:rPr lang="en-US" sz="1800" b="1"/>
              <a:t>manageable</a:t>
            </a:r>
            <a:r>
              <a:rPr lang="en-US" sz="1800"/>
              <a:t> for you and not a burden on your </a:t>
            </a:r>
            <a:r>
              <a:rPr lang="en-US" sz="1800" b="1"/>
              <a:t>working memory.</a:t>
            </a:r>
          </a:p>
          <a:p>
            <a:r>
              <a:rPr lang="en-US" sz="1800"/>
              <a:t>The papers will only use names from a set list, so you aren’t confused by a French/Spanish/German name you’ve never seen before.</a:t>
            </a:r>
          </a:p>
          <a:p>
            <a:endParaRPr lang="en-US" sz="1800"/>
          </a:p>
          <a:p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004C1-317B-F349-AA73-E01EF7BDA4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0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99"/>
    </mc:Choice>
    <mc:Fallback xmlns="">
      <p:transition spd="slow" advTm="6079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2602E-011F-EA41-8F86-364BA230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Paper 4 -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FD308-77D6-0B49-B1AA-8C323078DDC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136341" y="1766656"/>
            <a:ext cx="6844683" cy="3835153"/>
          </a:xfrm>
        </p:spPr>
        <p:txBody>
          <a:bodyPr/>
          <a:lstStyle/>
          <a:p>
            <a:r>
              <a:rPr lang="en-US" dirty="0"/>
              <a:t>Worth 25% of the overall grade.</a:t>
            </a:r>
          </a:p>
          <a:p>
            <a:pPr lvl="1"/>
            <a:r>
              <a:rPr lang="en-US" dirty="0"/>
              <a:t>Picture description task (foundation only)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Two open response writings (Foundation = 40-50 words &amp; 80-90 words. Higher = 80-90 words and 130-150 words) with a choice of two for each so you can pick the one you feel more confident with.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Translation into French/Spanish/German – 5 sentences for Foundation, a short paragraph for higher.</a:t>
            </a:r>
          </a:p>
          <a:p>
            <a:pPr lvl="1"/>
            <a:endParaRPr lang="en-US" dirty="0"/>
          </a:p>
          <a:p>
            <a:r>
              <a:rPr lang="en-US" sz="2000" dirty="0"/>
              <a:t>We have guidance on </a:t>
            </a:r>
            <a:r>
              <a:rPr lang="en-US" sz="2000" b="1" dirty="0"/>
              <a:t>gender-neutral language </a:t>
            </a:r>
            <a:r>
              <a:rPr lang="en-US" sz="2000" dirty="0"/>
              <a:t>and you’ll </a:t>
            </a:r>
            <a:r>
              <a:rPr lang="en-US" sz="2000" b="1" dirty="0"/>
              <a:t>gain equal credit </a:t>
            </a:r>
            <a:r>
              <a:rPr lang="en-US" sz="2000" dirty="0"/>
              <a:t>when using these pronouns and agreements as you would using the masculine/feminine.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88271-0CEF-AF4F-B68E-5F43C58367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9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55"/>
    </mc:Choice>
    <mc:Fallback xmlns="">
      <p:transition spd="slow" advTm="48855"/>
    </mc:Fallback>
  </mc:AlternateContent>
</p:sld>
</file>

<file path=ppt/theme/theme1.xml><?xml version="1.0" encoding="utf-8"?>
<a:theme xmlns:a="http://schemas.openxmlformats.org/drawingml/2006/main" name="Office Theme">
  <a:themeElements>
    <a:clrScheme name="Pearson MFL 2024">
      <a:dk1>
        <a:srgbClr val="000000"/>
      </a:dk1>
      <a:lt1>
        <a:srgbClr val="FFFFFF"/>
      </a:lt1>
      <a:dk2>
        <a:srgbClr val="9E007D"/>
      </a:dk2>
      <a:lt2>
        <a:srgbClr val="DEE1E1"/>
      </a:lt2>
      <a:accent1>
        <a:srgbClr val="9E007E"/>
      </a:accent1>
      <a:accent2>
        <a:srgbClr val="12B2A6"/>
      </a:accent2>
      <a:accent3>
        <a:srgbClr val="FFBB1C"/>
      </a:accent3>
      <a:accent4>
        <a:srgbClr val="FF7579"/>
      </a:accent4>
      <a:accent5>
        <a:srgbClr val="505759"/>
      </a:accent5>
      <a:accent6>
        <a:srgbClr val="9E007E"/>
      </a:accent6>
      <a:hlink>
        <a:srgbClr val="9E007E"/>
      </a:hlink>
      <a:folHlink>
        <a:srgbClr val="5057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5C88237D-8817-144F-BF7C-A60170470934}" vid="{7B8DA1B8-EF55-E844-B6B8-5DBFC66AD915}"/>
    </a:ext>
  </a:extLst>
</a:theme>
</file>

<file path=ppt/theme/theme2.xml><?xml version="1.0" encoding="utf-8"?>
<a:theme xmlns:a="http://schemas.openxmlformats.org/drawingml/2006/main" name="Pearson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580C7B1D71C04F8C741635E77ACA5A" ma:contentTypeVersion="16" ma:contentTypeDescription="Create a new document." ma:contentTypeScope="" ma:versionID="96ab7c82286d5fba4bbfe2e6ad082db9">
  <xsd:schema xmlns:xsd="http://www.w3.org/2001/XMLSchema" xmlns:xs="http://www.w3.org/2001/XMLSchema" xmlns:p="http://schemas.microsoft.com/office/2006/metadata/properties" xmlns:ns2="c63c7e9d-5753-40a8-893f-94a0eba9e768" xmlns:ns3="97d69847-0e99-4011-9b66-a4245208547e" targetNamespace="http://schemas.microsoft.com/office/2006/metadata/properties" ma:root="true" ma:fieldsID="d252949f2df91c9e857bd2276e6a885e" ns2:_="" ns3:_="">
    <xsd:import namespace="c63c7e9d-5753-40a8-893f-94a0eba9e768"/>
    <xsd:import namespace="97d69847-0e99-4011-9b66-a4245208547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3c7e9d-5753-40a8-893f-94a0eba9e76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5b514c2-2ffb-4dd3-ab7d-173dafc7be52}" ma:internalName="TaxCatchAll" ma:showField="CatchAllData" ma:web="c63c7e9d-5753-40a8-893f-94a0eba9e7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69847-0e99-4011-9b66-a424520854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d69847-0e99-4011-9b66-a4245208547e">
      <Terms xmlns="http://schemas.microsoft.com/office/infopath/2007/PartnerControls"/>
    </lcf76f155ced4ddcb4097134ff3c332f>
    <TaxCatchAll xmlns="c63c7e9d-5753-40a8-893f-94a0eba9e76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DED30D-C71F-4026-B3E0-1E4EAAEA51E3}">
  <ds:schemaRefs>
    <ds:schemaRef ds:uri="97d69847-0e99-4011-9b66-a4245208547e"/>
    <ds:schemaRef ds:uri="c63c7e9d-5753-40a8-893f-94a0eba9e7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E5C2A08-6E9D-4C94-819F-D5E2B8237E6B}">
  <ds:schemaRefs>
    <ds:schemaRef ds:uri="97d69847-0e99-4011-9b66-a4245208547e"/>
    <ds:schemaRef ds:uri="c63c7e9d-5753-40a8-893f-94a0eba9e76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B2AE891-6473-456C-9E04-1A26812AA6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743</Words>
  <Application>Microsoft Office PowerPoint</Application>
  <PresentationFormat>Widescreen</PresentationFormat>
  <Paragraphs>92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Open Sans</vt:lpstr>
      <vt:lpstr>Open Sans Light</vt:lpstr>
      <vt:lpstr>Open Sans Semibold</vt:lpstr>
      <vt:lpstr>Office Theme</vt:lpstr>
      <vt:lpstr>Pearson Templates</vt:lpstr>
      <vt:lpstr>GCSE French, German and Spanish</vt:lpstr>
      <vt:lpstr>You should know</vt:lpstr>
      <vt:lpstr>What will I learn about?</vt:lpstr>
      <vt:lpstr>What are the papers?</vt:lpstr>
      <vt:lpstr>Paper 1 - Speaking</vt:lpstr>
      <vt:lpstr>Paper 2 – Listening and Understanding</vt:lpstr>
      <vt:lpstr>Paper 3 – Reading and Understanding</vt:lpstr>
      <vt:lpstr>Good to know about our reading and listening papers</vt:lpstr>
      <vt:lpstr>Paper 4 - Writing</vt:lpstr>
      <vt:lpstr>Can I find out more?</vt:lpstr>
      <vt:lpstr>Additional resources</vt:lpstr>
      <vt:lpstr>End of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Abraham, Stacey</dc:creator>
  <cp:lastModifiedBy>Kiran Tanna</cp:lastModifiedBy>
  <cp:revision>3</cp:revision>
  <dcterms:created xsi:type="dcterms:W3CDTF">2021-02-03T20:14:39Z</dcterms:created>
  <dcterms:modified xsi:type="dcterms:W3CDTF">2024-02-22T09:43:46Z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0x010100ED580C7B1D71C04F8C741635E77ACA5A</vt:lpwstr>
  </property>
  <property fmtid="{D5CDD505-2E9C-101B-9397-08002B2CF9AE}" pid="3" name="MediaServiceImageTags">
    <vt:lpwstr/>
  </property>
</Properties>
</file>