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2" r:id="rId1"/>
  </p:sldMasterIdLst>
  <p:notesMasterIdLst>
    <p:notesMasterId r:id="rId52"/>
  </p:notesMasterIdLst>
  <p:sldIdLst>
    <p:sldId id="256" r:id="rId2"/>
    <p:sldId id="257" r:id="rId3"/>
    <p:sldId id="262" r:id="rId4"/>
    <p:sldId id="299" r:id="rId5"/>
    <p:sldId id="869" r:id="rId6"/>
    <p:sldId id="300" r:id="rId7"/>
    <p:sldId id="893" r:id="rId8"/>
    <p:sldId id="870" r:id="rId9"/>
    <p:sldId id="871" r:id="rId10"/>
    <p:sldId id="910" r:id="rId11"/>
    <p:sldId id="872" r:id="rId12"/>
    <p:sldId id="873" r:id="rId13"/>
    <p:sldId id="874" r:id="rId14"/>
    <p:sldId id="875" r:id="rId15"/>
    <p:sldId id="876" r:id="rId16"/>
    <p:sldId id="877" r:id="rId17"/>
    <p:sldId id="894" r:id="rId18"/>
    <p:sldId id="878" r:id="rId19"/>
    <p:sldId id="880" r:id="rId20"/>
    <p:sldId id="912" r:id="rId21"/>
    <p:sldId id="879" r:id="rId22"/>
    <p:sldId id="881" r:id="rId23"/>
    <p:sldId id="882" r:id="rId24"/>
    <p:sldId id="883" r:id="rId25"/>
    <p:sldId id="884" r:id="rId26"/>
    <p:sldId id="911" r:id="rId27"/>
    <p:sldId id="890" r:id="rId28"/>
    <p:sldId id="885" r:id="rId29"/>
    <p:sldId id="886" r:id="rId30"/>
    <p:sldId id="887" r:id="rId31"/>
    <p:sldId id="891" r:id="rId32"/>
    <p:sldId id="889" r:id="rId33"/>
    <p:sldId id="888" r:id="rId34"/>
    <p:sldId id="892" r:id="rId35"/>
    <p:sldId id="895" r:id="rId36"/>
    <p:sldId id="896" r:id="rId37"/>
    <p:sldId id="897" r:id="rId38"/>
    <p:sldId id="898" r:id="rId39"/>
    <p:sldId id="907" r:id="rId40"/>
    <p:sldId id="899" r:id="rId41"/>
    <p:sldId id="908" r:id="rId42"/>
    <p:sldId id="900" r:id="rId43"/>
    <p:sldId id="901" r:id="rId44"/>
    <p:sldId id="902" r:id="rId45"/>
    <p:sldId id="913" r:id="rId46"/>
    <p:sldId id="903" r:id="rId47"/>
    <p:sldId id="904" r:id="rId48"/>
    <p:sldId id="906" r:id="rId49"/>
    <p:sldId id="905" r:id="rId50"/>
    <p:sldId id="909" r:id="rId5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90" autoAdjust="0"/>
    <p:restoredTop sz="72320" autoAdjust="0"/>
  </p:normalViewPr>
  <p:slideViewPr>
    <p:cSldViewPr snapToGrid="0">
      <p:cViewPr varScale="1">
        <p:scale>
          <a:sx n="71" d="100"/>
          <a:sy n="71" d="100"/>
        </p:scale>
        <p:origin x="1624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0185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hape 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798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8002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7607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0458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9960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 21</a:t>
            </a:r>
          </a:p>
          <a:p>
            <a:r>
              <a:rPr lang="en-US" dirty="0"/>
              <a:t>Nov 20</a:t>
            </a:r>
          </a:p>
          <a:p>
            <a:r>
              <a:rPr lang="en-US" dirty="0"/>
              <a:t>June 19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6154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878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298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9315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913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891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492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866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458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 21</a:t>
            </a:r>
          </a:p>
          <a:p>
            <a:r>
              <a:rPr lang="en-US" dirty="0"/>
              <a:t>Nov 20</a:t>
            </a:r>
          </a:p>
          <a:p>
            <a:r>
              <a:rPr lang="en-US" dirty="0"/>
              <a:t>June 19</a:t>
            </a:r>
          </a:p>
          <a:p>
            <a:endParaRPr lang="en-US" dirty="0"/>
          </a:p>
          <a:p>
            <a:r>
              <a:rPr lang="en-US" dirty="0"/>
              <a:t>MS – June 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7407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 21</a:t>
            </a:r>
          </a:p>
          <a:p>
            <a:r>
              <a:rPr lang="en-US" dirty="0"/>
              <a:t>Nov 20</a:t>
            </a:r>
          </a:p>
          <a:p>
            <a:r>
              <a:rPr lang="en-US" dirty="0"/>
              <a:t>June 19</a:t>
            </a:r>
          </a:p>
          <a:p>
            <a:endParaRPr lang="en-US" dirty="0"/>
          </a:p>
          <a:p>
            <a:r>
              <a:rPr lang="en-US" dirty="0"/>
              <a:t>MS – June 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mr-I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940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3190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232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paragraph text">
  <p:cSld name="Layout with paragraph tex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540000" y="1440000"/>
            <a:ext cx="8229600" cy="5059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1034148" y="263958"/>
            <a:ext cx="65682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5656" y="217792"/>
            <a:ext cx="1194897" cy="49291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 txBox="1"/>
          <p:nvPr/>
        </p:nvSpPr>
        <p:spPr>
          <a:xfrm>
            <a:off x="8709144" y="6506598"/>
            <a:ext cx="37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Shape 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1449" y="-230992"/>
            <a:ext cx="1255603" cy="188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bulleted text">
  <p:cSld name="Layout with bulleted 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034148" y="263958"/>
            <a:ext cx="65682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5" name="Shape 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15656" y="217792"/>
            <a:ext cx="1194897" cy="4929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 txBox="1"/>
          <p:nvPr/>
        </p:nvSpPr>
        <p:spPr>
          <a:xfrm>
            <a:off x="8709144" y="6506598"/>
            <a:ext cx="3744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mr-IN" sz="11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540000" y="1440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8" name="Shape 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1449" y="-230992"/>
            <a:ext cx="1255603" cy="1883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opener">
  <p:cSld name="Section open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hape 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72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87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537028"/>
            <a:ext cx="8229600" cy="88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2" Type="http://schemas.microsoft.com/office/2007/relationships/media" Target="../media/media11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12.m4a"/><Relationship Id="rId7" Type="http://schemas.openxmlformats.org/officeDocument/2006/relationships/image" Target="../media/image17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15.m4a"/><Relationship Id="rId7" Type="http://schemas.openxmlformats.org/officeDocument/2006/relationships/image" Target="../media/image24.png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9.m4a"/><Relationship Id="rId7" Type="http://schemas.openxmlformats.org/officeDocument/2006/relationships/image" Target="../media/image30.png"/><Relationship Id="rId2" Type="http://schemas.microsoft.com/office/2007/relationships/media" Target="../media/media19.m4a"/><Relationship Id="rId1" Type="http://schemas.openxmlformats.org/officeDocument/2006/relationships/tags" Target="../tags/tag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5.m4a"/><Relationship Id="rId7" Type="http://schemas.openxmlformats.org/officeDocument/2006/relationships/image" Target="../media/image36.png"/><Relationship Id="rId2" Type="http://schemas.microsoft.com/office/2007/relationships/media" Target="../media/media25.m4a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28.m4a"/><Relationship Id="rId7" Type="http://schemas.openxmlformats.org/officeDocument/2006/relationships/image" Target="../media/image41.png"/><Relationship Id="rId2" Type="http://schemas.microsoft.com/office/2007/relationships/media" Target="../media/media28.m4a"/><Relationship Id="rId1" Type="http://schemas.openxmlformats.org/officeDocument/2006/relationships/tags" Target="../tags/tag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9.m4a"/><Relationship Id="rId7" Type="http://schemas.openxmlformats.org/officeDocument/2006/relationships/image" Target="../media/image44.png"/><Relationship Id="rId2" Type="http://schemas.microsoft.com/office/2007/relationships/media" Target="../media/media29.m4a"/><Relationship Id="rId1" Type="http://schemas.openxmlformats.org/officeDocument/2006/relationships/tags" Target="../tags/tag12.xml"/><Relationship Id="rId6" Type="http://schemas.openxmlformats.org/officeDocument/2006/relationships/image" Target="../media/image4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image" Target="../media/image46.png"/><Relationship Id="rId2" Type="http://schemas.microsoft.com/office/2007/relationships/media" Target="../media/media30.m4a"/><Relationship Id="rId1" Type="http://schemas.openxmlformats.org/officeDocument/2006/relationships/tags" Target="../tags/tag13.xml"/><Relationship Id="rId6" Type="http://schemas.openxmlformats.org/officeDocument/2006/relationships/image" Target="../media/image45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media33.m4a"/><Relationship Id="rId7" Type="http://schemas.openxmlformats.org/officeDocument/2006/relationships/image" Target="../media/image50.png"/><Relationship Id="rId2" Type="http://schemas.microsoft.com/office/2007/relationships/media" Target="../media/media33.m4a"/><Relationship Id="rId1" Type="http://schemas.openxmlformats.org/officeDocument/2006/relationships/tags" Target="../tags/tag1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4.m4a"/><Relationship Id="rId7" Type="http://schemas.openxmlformats.org/officeDocument/2006/relationships/image" Target="../media/image53.png"/><Relationship Id="rId2" Type="http://schemas.microsoft.com/office/2007/relationships/media" Target="../media/media34.m4a"/><Relationship Id="rId1" Type="http://schemas.openxmlformats.org/officeDocument/2006/relationships/tags" Target="../tags/tag15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media35.m4a"/><Relationship Id="rId7" Type="http://schemas.openxmlformats.org/officeDocument/2006/relationships/image" Target="../media/image55.png"/><Relationship Id="rId2" Type="http://schemas.microsoft.com/office/2007/relationships/media" Target="../media/media35.m4a"/><Relationship Id="rId1" Type="http://schemas.openxmlformats.org/officeDocument/2006/relationships/tags" Target="../tags/tag16.xml"/><Relationship Id="rId6" Type="http://schemas.openxmlformats.org/officeDocument/2006/relationships/image" Target="../media/image54.pn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media38.m4a"/><Relationship Id="rId7" Type="http://schemas.openxmlformats.org/officeDocument/2006/relationships/image" Target="../media/image59.png"/><Relationship Id="rId2" Type="http://schemas.microsoft.com/office/2007/relationships/media" Target="../media/media38.m4a"/><Relationship Id="rId1" Type="http://schemas.openxmlformats.org/officeDocument/2006/relationships/tags" Target="../tags/tag1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0.m4a"/><Relationship Id="rId7" Type="http://schemas.openxmlformats.org/officeDocument/2006/relationships/image" Target="../media/image64.png"/><Relationship Id="rId2" Type="http://schemas.microsoft.com/office/2007/relationships/media" Target="../media/media40.m4a"/><Relationship Id="rId1" Type="http://schemas.openxmlformats.org/officeDocument/2006/relationships/tags" Target="../tags/tag18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4.m4a"/><Relationship Id="rId7" Type="http://schemas.openxmlformats.org/officeDocument/2006/relationships/image" Target="../media/image67.png"/><Relationship Id="rId2" Type="http://schemas.microsoft.com/office/2007/relationships/media" Target="../media/media44.m4a"/><Relationship Id="rId1" Type="http://schemas.openxmlformats.org/officeDocument/2006/relationships/tags" Target="../tags/tag20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4.png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4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qualifications.pearson.com/en/qualifications/edexcel-gcses/english-language-2015.coursematerials.html#filterQuery=category:Pearson-UK:Category%2FExam-materials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qualifications.pearson.com/en/qualifications/edexcel-gcses/english-language-2015.coursematerials.html#filterQuery=category:Pearson-UK:Category%2FExam-materials&amp;filterQuery=category:Pearson-UK:Exam-Series%2FJune-2022" TargetMode="Externa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hyperlink" Target="https://qualifications.pearson.com/en/qualifications/edexcel-gcses/english-language-2015.coursematerials.html#filterQuery=category:Pearson-UK:Category%2FExam-materials&amp;filterQuery=category:Pearson-UK:Exam-Series%2FJune-2019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qualifications.pearson.com/en/qualifications/edexcel-gcses/english-language-2015.coursematerials.html#filterQuery=category:Pearson-UK:Category%2FExam-materials&amp;filterQuery=category:Pearson-UK:Exam-Series%2FNovember-2020" TargetMode="External"/><Relationship Id="rId10" Type="http://schemas.openxmlformats.org/officeDocument/2006/relationships/hyperlink" Target="https://qualifications.pearson.com/en/qualifications/edexcel-gcses/english-language-2015.coursematerials.html#filterQuery=category:Pearson-UK:Category%2FTeaching-and-learning-materials&amp;filterQuery=category:Pearson-UK:Document-Type%2FGuidance" TargetMode="External"/><Relationship Id="rId4" Type="http://schemas.openxmlformats.org/officeDocument/2006/relationships/hyperlink" Target="https://qualifications.pearson.com/en/qualifications/edexcel-gcses/english-language-2015.coursematerials.html#filterQuery=category:Pearson-UK:Category%2FExam-materials&amp;filterQuery=category:Pearson-UK:Exam-Series%2FNovember-2021" TargetMode="External"/><Relationship Id="rId9" Type="http://schemas.openxmlformats.org/officeDocument/2006/relationships/hyperlink" Target="https://qualifications.pearson.com/en/qualifications/edexcel-gcses/english-language-2015.coursematerials.html#filterQuery=category:Pearson-UK:Category%2FTeaching-and-learning-materials&amp;filterQuery=category:Pearson-UK:Document-Type%2FSpecimen-paper-and-mark-schem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.png"/><Relationship Id="rId3" Type="http://schemas.openxmlformats.org/officeDocument/2006/relationships/audio" Target="../media/media9.m4a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899474" y="1080000"/>
            <a:ext cx="4625340" cy="3526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mr-IN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GCSE (9-1)</a:t>
            </a:r>
            <a:br>
              <a:rPr lang="mr-IN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mr-IN" sz="4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English Language</a:t>
            </a:r>
            <a:endParaRPr dirty="0"/>
          </a:p>
        </p:txBody>
      </p:sp>
      <p:sp>
        <p:nvSpPr>
          <p:cNvPr id="34" name="Shape 34"/>
          <p:cNvSpPr txBox="1"/>
          <p:nvPr/>
        </p:nvSpPr>
        <p:spPr>
          <a:xfrm>
            <a:off x="899474" y="4694209"/>
            <a:ext cx="3974743" cy="91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 to the exam papers</a:t>
            </a:r>
            <a:endParaRPr lang="en-GB" sz="2400" dirty="0">
              <a:solidFill>
                <a:schemeClr val="dk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B64A8D-47A1-5C67-FAEA-ED2DA1042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1"/>
    </mc:Choice>
    <mc:Fallback xmlns="">
      <p:transition spd="slow" advTm="11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147BB3-E0D4-5D15-121E-EC6A7355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Reading: Facts and Figures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892E3FE5-034E-1B6D-B925-AD6AEB939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772252"/>
              </p:ext>
            </p:extLst>
          </p:nvPr>
        </p:nvGraphicFramePr>
        <p:xfrm>
          <a:off x="549547" y="1839332"/>
          <a:ext cx="8148638" cy="389759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34051">
                  <a:extLst>
                    <a:ext uri="{9D8B030D-6E8A-4147-A177-3AD203B41FA5}">
                      <a16:colId xmlns:a16="http://schemas.microsoft.com/office/drawing/2014/main" val="2028178167"/>
                    </a:ext>
                  </a:extLst>
                </a:gridCol>
                <a:gridCol w="2414587">
                  <a:extLst>
                    <a:ext uri="{9D8B030D-6E8A-4147-A177-3AD203B41FA5}">
                      <a16:colId xmlns:a16="http://schemas.microsoft.com/office/drawing/2014/main" val="2993240634"/>
                    </a:ext>
                  </a:extLst>
                </a:gridCol>
              </a:tblGrid>
              <a:tr h="5005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Assessment Objective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Question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859824"/>
                  </a:ext>
                </a:extLst>
              </a:tr>
              <a:tr h="11209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AO1 – Identify and interpret explicit and implicit information and ideas.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Q1 and Q2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879306"/>
                  </a:ext>
                </a:extLst>
              </a:tr>
              <a:tr h="1457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AO2 – </a:t>
                      </a:r>
                      <a:r>
                        <a:rPr lang="en-GB" sz="1800" dirty="0"/>
                        <a:t>Explain, comment on and analyse how writers use</a:t>
                      </a:r>
                      <a:r>
                        <a:rPr lang="en-GB" sz="1800" b="0" dirty="0"/>
                        <a:t> language </a:t>
                      </a:r>
                      <a:r>
                        <a:rPr lang="en-GB" sz="1800" dirty="0"/>
                        <a:t>and structure to achieve effects and influence readers, using relevant subject terminology to support their views.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Q3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363327"/>
                  </a:ext>
                </a:extLst>
              </a:tr>
              <a:tr h="8187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AO4 – </a:t>
                      </a:r>
                      <a:r>
                        <a:rPr lang="en-GB" sz="1800" dirty="0"/>
                        <a:t>Evaluate texts critically and support this with appropriate textual references.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020030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8B2E8A-2BA1-9653-5358-464AFE91F9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0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94"/>
    </mc:Choice>
    <mc:Fallback xmlns="">
      <p:transition spd="slow" advTm="47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– Question 1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1: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starts with the line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asks candidates to ‘identify a word or phrase’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1 mark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can be lifted straight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BC565049-1D51-B7C6-6676-46C00B062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2650" y="3028950"/>
            <a:ext cx="5443512" cy="800100"/>
          </a:xfrm>
          <a:prstGeom prst="rect">
            <a:avLst/>
          </a:prstGeom>
          <a:ln w="15875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1843790" y="3297836"/>
            <a:ext cx="4002374" cy="5162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7DEFCD4-48FD-C5D8-68B9-BD68C6683C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2649" y="2019232"/>
            <a:ext cx="5443512" cy="76689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54090F-C4D7-0DD8-FBA9-687F14AAC6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2649" y="977184"/>
            <a:ext cx="5443512" cy="64379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F9717F-158F-6A21-C469-8495EF161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2649" y="4406795"/>
            <a:ext cx="5321507" cy="210048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5345F0-76F5-4D95-8643-23FC0C7E9935}"/>
              </a:ext>
            </a:extLst>
          </p:cNvPr>
          <p:cNvCxnSpPr>
            <a:cxnSpLocks/>
          </p:cNvCxnSpPr>
          <p:nvPr/>
        </p:nvCxnSpPr>
        <p:spPr>
          <a:xfrm flipV="1">
            <a:off x="2773180" y="1216214"/>
            <a:ext cx="1545077" cy="107728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>
            <a:off x="2593298" y="4254104"/>
            <a:ext cx="1978702" cy="5162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>
            <a:off x="1994733" y="4937136"/>
            <a:ext cx="6234867" cy="20368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414C84-565D-E476-3B47-989D0D0F27AA}"/>
              </a:ext>
            </a:extLst>
          </p:cNvPr>
          <p:cNvCxnSpPr>
            <a:cxnSpLocks/>
          </p:cNvCxnSpPr>
          <p:nvPr/>
        </p:nvCxnSpPr>
        <p:spPr>
          <a:xfrm flipV="1">
            <a:off x="1394085" y="5893404"/>
            <a:ext cx="3177915" cy="5162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3AC3A37-20A6-9CA1-AB33-631E6C9DAC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1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23"/>
    </mc:Choice>
    <mc:Fallback xmlns="">
      <p:transition spd="slow" advTm="7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– Question 2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221560" y="1065565"/>
            <a:ext cx="3687051" cy="579243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2: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‘Read this extract’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the extract is within a separate box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‘give </a:t>
            </a:r>
            <a:r>
              <a:rPr lang="en-US" sz="2400" b="1" dirty="0"/>
              <a:t>two</a:t>
            </a:r>
            <a:r>
              <a:rPr lang="en-US" sz="2400" dirty="0"/>
              <a:t>…’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candidate’s own words or a quotation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2 marks</a:t>
            </a:r>
          </a:p>
          <a:p>
            <a:pPr marL="228600" indent="0"/>
            <a:endParaRPr lang="en-US" sz="2600" dirty="0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9581D2E-F5CC-5E6D-2EA3-6EDBEEE5CA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244" y="1228646"/>
            <a:ext cx="1981200" cy="330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E52F462-4F20-9733-E863-C8540C80B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8611" y="1800785"/>
            <a:ext cx="5002307" cy="207945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2AB803-A7A8-676D-BBA3-EDE65A3E6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611" y="4043323"/>
            <a:ext cx="5002307" cy="255071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FECE90C-4C4E-AAAF-2512-5F1AAB38FEC5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2065085" y="1393746"/>
            <a:ext cx="2794159" cy="79364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2697CD-E4F3-2E09-0ECA-A576D5DEF602}"/>
              </a:ext>
            </a:extLst>
          </p:cNvPr>
          <p:cNvCxnSpPr>
            <a:cxnSpLocks/>
          </p:cNvCxnSpPr>
          <p:nvPr/>
        </p:nvCxnSpPr>
        <p:spPr>
          <a:xfrm flipV="1">
            <a:off x="2518335" y="2771640"/>
            <a:ext cx="1799922" cy="2405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3B9BA56-2C04-D0D4-052E-6CB72DB2C1F3}"/>
              </a:ext>
            </a:extLst>
          </p:cNvPr>
          <p:cNvCxnSpPr>
            <a:cxnSpLocks/>
          </p:cNvCxnSpPr>
          <p:nvPr/>
        </p:nvCxnSpPr>
        <p:spPr>
          <a:xfrm flipV="1">
            <a:off x="2518335" y="3318487"/>
            <a:ext cx="1605430" cy="56175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E199DC-56C8-660F-3B6A-6ECF0F504015}"/>
              </a:ext>
            </a:extLst>
          </p:cNvPr>
          <p:cNvCxnSpPr>
            <a:cxnSpLocks/>
          </p:cNvCxnSpPr>
          <p:nvPr/>
        </p:nvCxnSpPr>
        <p:spPr>
          <a:xfrm flipV="1">
            <a:off x="3173943" y="3717310"/>
            <a:ext cx="949822" cy="5176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63252C-130E-8489-6D4C-783AA4660517}"/>
              </a:ext>
            </a:extLst>
          </p:cNvPr>
          <p:cNvCxnSpPr>
            <a:cxnSpLocks/>
          </p:cNvCxnSpPr>
          <p:nvPr/>
        </p:nvCxnSpPr>
        <p:spPr>
          <a:xfrm flipV="1">
            <a:off x="2065085" y="4490670"/>
            <a:ext cx="5985221" cy="178023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AB617ED-F9C1-3D2F-9A0B-D685BC8CFBD4}"/>
              </a:ext>
            </a:extLst>
          </p:cNvPr>
          <p:cNvCxnSpPr>
            <a:cxnSpLocks/>
          </p:cNvCxnSpPr>
          <p:nvPr/>
        </p:nvCxnSpPr>
        <p:spPr>
          <a:xfrm flipV="1">
            <a:off x="2518335" y="4358715"/>
            <a:ext cx="2340909" cy="143372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FD070D3-647C-D61E-AE9C-1FD8F51EB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27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4"/>
    </mc:Choice>
    <mc:Fallback xmlns="">
      <p:transition spd="slow" advTm="77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– Question 3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Question 3: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‘Read this extract’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the extract is within a separate box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‘how does the writer use language and structure to…’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for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6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AO2</a:t>
            </a:r>
          </a:p>
          <a:p>
            <a:pPr marL="228600" indent="0"/>
            <a:endParaRPr lang="en-US" sz="26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FFF9692-D4B5-23B7-40DD-8896D64BE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702" y="5996931"/>
            <a:ext cx="5531437" cy="69998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AA55613B-A3F9-05FF-3D9E-9F4ABE8D4B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0341" y="817956"/>
            <a:ext cx="5181510" cy="4972257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5345F0-76F5-4D95-8643-23FC0C7E9935}"/>
              </a:ext>
            </a:extLst>
          </p:cNvPr>
          <p:cNvCxnSpPr>
            <a:cxnSpLocks/>
          </p:cNvCxnSpPr>
          <p:nvPr/>
        </p:nvCxnSpPr>
        <p:spPr>
          <a:xfrm flipV="1">
            <a:off x="2958353" y="1067787"/>
            <a:ext cx="968188" cy="92916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593298" y="1996952"/>
            <a:ext cx="1333243" cy="8358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>
            <a:off x="2593298" y="3908612"/>
            <a:ext cx="2458387" cy="95243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>
            <a:off x="3173506" y="5217459"/>
            <a:ext cx="753035" cy="1523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 flipV="1">
            <a:off x="1900518" y="5488152"/>
            <a:ext cx="6436658" cy="14168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FEBBF18-0E26-D98D-A28D-9A0C449D9E04}"/>
              </a:ext>
            </a:extLst>
          </p:cNvPr>
          <p:cNvCxnSpPr>
            <a:cxnSpLocks/>
          </p:cNvCxnSpPr>
          <p:nvPr/>
        </p:nvCxnSpPr>
        <p:spPr>
          <a:xfrm>
            <a:off x="2351928" y="6205722"/>
            <a:ext cx="2766919" cy="2115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C1C43C-9DB7-CB55-16E7-5F1153E8BE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9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5"/>
    </mc:Choice>
    <mc:Fallback xmlns="">
      <p:transition spd="slow" advTm="61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 – mark scheme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C423ACB-A26C-BF14-2838-8F6C0BE6C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44" y="1304143"/>
            <a:ext cx="8319541" cy="528989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CDCE575-7ACF-F2C4-EC73-A4B37A5969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11"/>
    </mc:Choice>
    <mc:Fallback xmlns="">
      <p:transition spd="slow" advTm="68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– Question 4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4: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‘in this extract, there is an attempt to…’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‘evaluate how successfully this is achieved’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for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15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AO4</a:t>
            </a:r>
          </a:p>
          <a:p>
            <a:pPr marL="228600" indent="0"/>
            <a:endParaRPr lang="en-US" sz="2600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5F28CA9-C8BF-C5CC-20F7-CB314D8F2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553" y="3572492"/>
            <a:ext cx="5244664" cy="1417662"/>
          </a:xfrm>
          <a:prstGeom prst="rect">
            <a:avLst/>
          </a:prstGeom>
          <a:ln w="15875">
            <a:solidFill>
              <a:schemeClr val="bg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7BC75A-61C5-2A3A-DDE3-2D5816DC06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8553" y="5310283"/>
            <a:ext cx="5244664" cy="11016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 flipV="1">
            <a:off x="1783758" y="4561321"/>
            <a:ext cx="2023744" cy="21080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 flipV="1">
            <a:off x="2038662" y="4819282"/>
            <a:ext cx="6385810" cy="4910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9FAEB1-3632-34D4-B4A0-94A2A1293614}"/>
              </a:ext>
            </a:extLst>
          </p:cNvPr>
          <p:cNvCxnSpPr>
            <a:cxnSpLocks/>
          </p:cNvCxnSpPr>
          <p:nvPr/>
        </p:nvCxnSpPr>
        <p:spPr>
          <a:xfrm flipV="1">
            <a:off x="2435764" y="5960950"/>
            <a:ext cx="2392795" cy="1804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C9B8AE4-8D97-D166-69AC-8D2BB6624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983" y="822905"/>
            <a:ext cx="5244665" cy="127413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927E3EC-7E36-CC2D-6AC4-8B9ABE9DC9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8984" y="2185953"/>
            <a:ext cx="5244665" cy="124304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038662" y="949809"/>
            <a:ext cx="2279595" cy="109265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 flipV="1">
            <a:off x="1859870" y="2863121"/>
            <a:ext cx="2023744" cy="7516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AF93BE-C730-9430-3CC2-C3336F57B1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07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3"/>
    </mc:Choice>
    <mc:Fallback xmlns="">
      <p:transition spd="slow" advTm="5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4 – mark scheme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6240F1F-E021-B8D1-AC29-D2CC6945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4" y="1034321"/>
            <a:ext cx="8439462" cy="5559722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D39CAC-8BC4-4B1E-6A7A-7C6B2BB49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0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93"/>
    </mc:Choice>
    <mc:Fallback xmlns="">
      <p:transition spd="slow" advTm="6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1 – </a:t>
            </a:r>
            <a:r>
              <a:rPr lang="en-GB" dirty="0"/>
              <a:t>Writing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A69CF11-D60D-9A2F-7819-651A35B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9"/>
    </mc:Choice>
    <mc:Fallback xmlns="">
      <p:transition spd="slow" advTm="6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1176042"/>
          </a:xfrm>
        </p:spPr>
        <p:txBody>
          <a:bodyPr/>
          <a:lstStyle/>
          <a:p>
            <a:r>
              <a:rPr lang="en-US" sz="3200" dirty="0"/>
              <a:t>Paper 1 Writing: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2805243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The tasks will change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there will always be a choice of two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they will always be imaginative writing tasks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one will always have 2 pictures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 tasks will always be linked to the reading texts</a:t>
            </a:r>
          </a:p>
        </p:txBody>
      </p:sp>
      <p:pic>
        <p:nvPicPr>
          <p:cNvPr id="16" name="Picture 1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4D331C-CF5C-9762-EC2C-1C876A670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92" y="1079499"/>
            <a:ext cx="5883912" cy="5208552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A2EA5A-349E-4B2A-7DC3-7374BE2C5BC1}"/>
              </a:ext>
            </a:extLst>
          </p:cNvPr>
          <p:cNvCxnSpPr>
            <a:cxnSpLocks/>
          </p:cNvCxnSpPr>
          <p:nvPr/>
        </p:nvCxnSpPr>
        <p:spPr>
          <a:xfrm flipV="1">
            <a:off x="2038387" y="1201878"/>
            <a:ext cx="1154518" cy="113658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30DEA6-CC33-FC15-6B19-4939B0E3F038}"/>
              </a:ext>
            </a:extLst>
          </p:cNvPr>
          <p:cNvCxnSpPr>
            <a:cxnSpLocks/>
          </p:cNvCxnSpPr>
          <p:nvPr/>
        </p:nvCxnSpPr>
        <p:spPr>
          <a:xfrm>
            <a:off x="2473377" y="3147934"/>
            <a:ext cx="899410" cy="103351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AEFAE7-E4E1-1EE2-7F75-FD63339C1027}"/>
              </a:ext>
            </a:extLst>
          </p:cNvPr>
          <p:cNvCxnSpPr>
            <a:cxnSpLocks/>
          </p:cNvCxnSpPr>
          <p:nvPr/>
        </p:nvCxnSpPr>
        <p:spPr>
          <a:xfrm flipV="1">
            <a:off x="2473377" y="2090442"/>
            <a:ext cx="899410" cy="13385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6F78DF-8838-A51E-A6CF-E713E44077D4}"/>
              </a:ext>
            </a:extLst>
          </p:cNvPr>
          <p:cNvCxnSpPr>
            <a:cxnSpLocks/>
          </p:cNvCxnSpPr>
          <p:nvPr/>
        </p:nvCxnSpPr>
        <p:spPr>
          <a:xfrm flipV="1">
            <a:off x="2038387" y="1584690"/>
            <a:ext cx="1334400" cy="310251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1AE249-1961-4954-542F-2D8C9477ABB0}"/>
              </a:ext>
            </a:extLst>
          </p:cNvPr>
          <p:cNvCxnSpPr>
            <a:cxnSpLocks/>
          </p:cNvCxnSpPr>
          <p:nvPr/>
        </p:nvCxnSpPr>
        <p:spPr>
          <a:xfrm flipV="1">
            <a:off x="1363423" y="4650546"/>
            <a:ext cx="2241254" cy="160084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B3C7A9-43C4-23E4-3CD0-B26AEA908D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59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6"/>
    </mc:Choice>
    <mc:Fallback xmlns="">
      <p:transition spd="slow" advTm="8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1176042"/>
          </a:xfrm>
        </p:spPr>
        <p:txBody>
          <a:bodyPr/>
          <a:lstStyle/>
          <a:p>
            <a:r>
              <a:rPr lang="en-US" sz="3200" dirty="0"/>
              <a:t>Paper 1 Writing: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2805243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The tasks will change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they are always marked out of 40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28600" indent="0"/>
            <a:endParaRPr lang="en-US" sz="23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they target 2 AOs  - AO5 and AO6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89ACA5-F148-55AB-1065-F5C0E23C3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255" y="3223871"/>
            <a:ext cx="5803102" cy="1692741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4F8C5E-706A-46B3-080E-70E645CFA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821" y="830144"/>
            <a:ext cx="5527970" cy="21844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4C864B-F9DF-1F10-7A7E-6FD9101D37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6230" y="5351327"/>
            <a:ext cx="6522561" cy="1181100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6F78DF-8838-A51E-A6CF-E713E44077D4}"/>
              </a:ext>
            </a:extLst>
          </p:cNvPr>
          <p:cNvCxnSpPr>
            <a:cxnSpLocks/>
          </p:cNvCxnSpPr>
          <p:nvPr/>
        </p:nvCxnSpPr>
        <p:spPr>
          <a:xfrm flipV="1">
            <a:off x="1423790" y="2807370"/>
            <a:ext cx="6176223" cy="3358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1AE249-1961-4954-542F-2D8C9477ABB0}"/>
              </a:ext>
            </a:extLst>
          </p:cNvPr>
          <p:cNvCxnSpPr>
            <a:cxnSpLocks/>
          </p:cNvCxnSpPr>
          <p:nvPr/>
        </p:nvCxnSpPr>
        <p:spPr>
          <a:xfrm flipV="1">
            <a:off x="2278505" y="3429000"/>
            <a:ext cx="944380" cy="114300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A8A0EE-422A-F5A4-B82C-526AA27A6728}"/>
              </a:ext>
            </a:extLst>
          </p:cNvPr>
          <p:cNvCxnSpPr>
            <a:cxnSpLocks/>
          </p:cNvCxnSpPr>
          <p:nvPr/>
        </p:nvCxnSpPr>
        <p:spPr>
          <a:xfrm>
            <a:off x="1370732" y="5065542"/>
            <a:ext cx="907773" cy="6210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19B0BBA-CB24-396A-D82D-61376CA238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6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31"/>
    </mc:Choice>
    <mc:Fallback xmlns="">
      <p:transition spd="slow" advTm="3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540000" y="1775460"/>
            <a:ext cx="8229600" cy="4723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dirty="0"/>
              <a:t>To walkthrough each of the questions on the GCSE English Language papers and understand the requirements.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dirty="0"/>
              <a:t>To understand the underpinning framework behind each question.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GB" dirty="0"/>
              <a:t>To see how you can use the papers and questions to reassure students who may be nervous about exams and to help them prepare.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</a:pPr>
            <a:endParaRPr dirty="0"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034148" y="263958"/>
            <a:ext cx="656821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Aims and Objectives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46BEC0-916A-8E06-F04E-1D74305B7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31"/>
    </mc:Choice>
    <mc:Fallback xmlns="">
      <p:transition spd="slow" advTm="24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E95A8A-408F-9EB6-1126-AEC9FD9A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Space</a:t>
            </a:r>
          </a:p>
        </p:txBody>
      </p:sp>
      <p:pic>
        <p:nvPicPr>
          <p:cNvPr id="5" name="Picture 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D01E6D0E-81D7-B357-B502-CC9D9A21D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04047"/>
            <a:ext cx="7772400" cy="5163671"/>
          </a:xfrm>
          <a:prstGeom prst="rect">
            <a:avLst/>
          </a:prstGeom>
          <a:ln w="25400">
            <a:solidFill>
              <a:schemeClr val="accent2">
                <a:shade val="95000"/>
                <a:satMod val="105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00E5B8-65DC-5DE8-0353-885BDBD5C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3"/>
    </mc:Choice>
    <mc:Fallback xmlns="">
      <p:transition spd="slow" advTm="2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9" y="263957"/>
            <a:ext cx="6568219" cy="620463"/>
          </a:xfrm>
        </p:spPr>
        <p:txBody>
          <a:bodyPr/>
          <a:lstStyle/>
          <a:p>
            <a:r>
              <a:rPr lang="en-US" dirty="0"/>
              <a:t>Questions 5 and 6 – AO5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970C53E-5CB5-879E-B241-470ADB83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02" y="884420"/>
            <a:ext cx="8694295" cy="583117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998CF2-D673-EF7D-1847-B66724030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8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13"/>
    </mc:Choice>
    <mc:Fallback xmlns="">
      <p:transition spd="slow" advTm="32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9" y="263957"/>
            <a:ext cx="6568219" cy="620463"/>
          </a:xfrm>
        </p:spPr>
        <p:txBody>
          <a:bodyPr/>
          <a:lstStyle/>
          <a:p>
            <a:r>
              <a:rPr lang="en-US" dirty="0"/>
              <a:t>Questions 5 and 6 – AO6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76BA9D-4719-C208-AC21-61CA1713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3" y="1019330"/>
            <a:ext cx="8379501" cy="557471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B64842-F305-A29B-9AC0-C0F3EB150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54"/>
    </mc:Choice>
    <mc:Fallback xmlns="">
      <p:transition spd="slow" advTm="28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2 – walkthrough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82CEED-79CE-CCCA-C088-194333881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1"/>
    </mc:Choice>
    <mc:Fallback xmlns="">
      <p:transition spd="slow" advTm="16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801082-B19F-AEA9-7DBA-29C0456F8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3417403" cy="5059041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/>
              <a:t>Changes: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texts/extracts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topics of the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writing tasks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what changes and what stays the same?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4362138" y="1443443"/>
            <a:ext cx="4407108" cy="505904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Stays the same: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20</a:t>
            </a:r>
            <a:r>
              <a:rPr lang="en-US" sz="2600" baseline="30000" dirty="0"/>
              <a:t>th</a:t>
            </a:r>
            <a:r>
              <a:rPr lang="en-US" sz="2600" dirty="0"/>
              <a:t> and 21</a:t>
            </a:r>
            <a:r>
              <a:rPr lang="en-US" sz="2600" baseline="30000" dirty="0"/>
              <a:t>st</a:t>
            </a:r>
            <a:r>
              <a:rPr lang="en-US" sz="2600" dirty="0"/>
              <a:t> century non-fiction and literary non-fiction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timing of the paper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number of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focus of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structure of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AOs being assessed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number of marks per question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FB6D11-A44F-98DF-05F5-F66F2BC4BD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009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90"/>
    </mc:Choice>
    <mc:Fallback xmlns="">
      <p:transition spd="slow" advTm="60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770937"/>
          </a:xfrm>
        </p:spPr>
        <p:txBody>
          <a:bodyPr/>
          <a:lstStyle/>
          <a:p>
            <a:r>
              <a:rPr lang="en-US" sz="3200" dirty="0"/>
              <a:t>Paper 2 Reading: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4025900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The texts are unseen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they are always 20</a:t>
            </a:r>
            <a:r>
              <a:rPr lang="en-US" sz="2600" baseline="30000" dirty="0"/>
              <a:t>th</a:t>
            </a:r>
            <a:r>
              <a:rPr lang="en-US" sz="2600" dirty="0"/>
              <a:t> and 21</a:t>
            </a:r>
            <a:r>
              <a:rPr lang="en-US" sz="2600" baseline="30000" dirty="0"/>
              <a:t>st</a:t>
            </a:r>
            <a:r>
              <a:rPr lang="en-US" sz="2600" dirty="0"/>
              <a:t> century non-fiction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there are always 3 questions on each text – 2 short and 1 long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Q7a and 7b always focusses on both texts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BB634F-BD08-4EBA-66F6-65C7EB74CE0A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3540906" y="4182117"/>
            <a:ext cx="88110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48B7655-5F24-543B-0744-18A6646A2188}"/>
              </a:ext>
            </a:extLst>
          </p:cNvPr>
          <p:cNvCxnSpPr>
            <a:cxnSpLocks/>
          </p:cNvCxnSpPr>
          <p:nvPr/>
        </p:nvCxnSpPr>
        <p:spPr>
          <a:xfrm>
            <a:off x="3540906" y="4260947"/>
            <a:ext cx="1156861" cy="6902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946B510-5B79-E879-6486-71DB5A3353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424" y="820996"/>
            <a:ext cx="5098738" cy="1367011"/>
          </a:xfrm>
          <a:prstGeom prst="rect">
            <a:avLst/>
          </a:prstGeom>
          <a:ln w="22225">
            <a:solidFill>
              <a:schemeClr val="bg2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18120-2330-F11C-FDD6-4C7F63B8C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0906" y="6053328"/>
            <a:ext cx="5386360" cy="6223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1" name="Picture 20" descr="Text&#10;&#10;Description automatically generated with medium confidence">
            <a:extLst>
              <a:ext uri="{FF2B5EF4-FFF2-40B4-BE49-F238E27FC236}">
                <a16:creationId xmlns:a16="http://schemas.microsoft.com/office/drawing/2014/main" id="{805D8F26-E474-1F9C-1AD9-E21D653D8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767" y="4880756"/>
            <a:ext cx="3771900" cy="6985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66D8F9C-3A5A-7DB9-5F35-CA1703CD7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2011" y="3991617"/>
            <a:ext cx="3467100" cy="3810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F35D0AA-8A6E-8272-A616-4F3E55675D33}"/>
              </a:ext>
            </a:extLst>
          </p:cNvPr>
          <p:cNvCxnSpPr>
            <a:cxnSpLocks/>
          </p:cNvCxnSpPr>
          <p:nvPr/>
        </p:nvCxnSpPr>
        <p:spPr>
          <a:xfrm>
            <a:off x="3555931" y="5566625"/>
            <a:ext cx="866080" cy="66928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BC05DB-5E5A-A4C6-7DBB-C5AA03C211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687" y="2542451"/>
            <a:ext cx="4670060" cy="116559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92BF5E-AEDB-7EC6-793F-B0641FF98738}"/>
              </a:ext>
            </a:extLst>
          </p:cNvPr>
          <p:cNvCxnSpPr>
            <a:cxnSpLocks/>
          </p:cNvCxnSpPr>
          <p:nvPr/>
        </p:nvCxnSpPr>
        <p:spPr>
          <a:xfrm flipV="1">
            <a:off x="3117954" y="1377521"/>
            <a:ext cx="807005" cy="105088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FED0FD0-70D8-3E59-76CC-78934EC00687}"/>
              </a:ext>
            </a:extLst>
          </p:cNvPr>
          <p:cNvCxnSpPr>
            <a:cxnSpLocks/>
          </p:cNvCxnSpPr>
          <p:nvPr/>
        </p:nvCxnSpPr>
        <p:spPr>
          <a:xfrm flipV="1">
            <a:off x="1757457" y="3079987"/>
            <a:ext cx="2664554" cy="27280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6C3BF37-EC54-062C-8471-A569F6777B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5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42"/>
    </mc:Choice>
    <mc:Fallback xmlns="">
      <p:transition spd="slow" advTm="55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4BB1E-0489-6ED8-E61F-8660038A1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Reading Facts and Figures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956531A-F17A-0730-EF3D-290FD11C4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107298"/>
              </p:ext>
            </p:extLst>
          </p:nvPr>
        </p:nvGraphicFramePr>
        <p:xfrm>
          <a:off x="497681" y="1677373"/>
          <a:ext cx="8148638" cy="462931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734051">
                  <a:extLst>
                    <a:ext uri="{9D8B030D-6E8A-4147-A177-3AD203B41FA5}">
                      <a16:colId xmlns:a16="http://schemas.microsoft.com/office/drawing/2014/main" val="2028178167"/>
                    </a:ext>
                  </a:extLst>
                </a:gridCol>
                <a:gridCol w="2414587">
                  <a:extLst>
                    <a:ext uri="{9D8B030D-6E8A-4147-A177-3AD203B41FA5}">
                      <a16:colId xmlns:a16="http://schemas.microsoft.com/office/drawing/2014/main" val="2993240634"/>
                    </a:ext>
                  </a:extLst>
                </a:gridCol>
              </a:tblGrid>
              <a:tr h="395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Assessment objective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Question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859824"/>
                  </a:ext>
                </a:extLst>
              </a:tr>
              <a:tr h="3630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AO1 – Identify and interpret explicit and implicit information and ideas.</a:t>
                      </a:r>
                    </a:p>
                    <a:p>
                      <a:endParaRPr lang="en-US" sz="18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Select and synthesise evidence from different texts.</a:t>
                      </a:r>
                    </a:p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Q1, Q2, Q4, Q5</a:t>
                      </a:r>
                    </a:p>
                    <a:p>
                      <a:endParaRPr lang="en-US" sz="1800" dirty="0"/>
                    </a:p>
                    <a:p>
                      <a:endParaRPr lang="en-US" sz="1800" dirty="0"/>
                    </a:p>
                    <a:p>
                      <a:r>
                        <a:rPr lang="en-US" sz="1800" dirty="0"/>
                        <a:t>Q7a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879306"/>
                  </a:ext>
                </a:extLst>
              </a:tr>
              <a:tr h="667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dirty="0"/>
                        <a:t>AO2 – </a:t>
                      </a:r>
                      <a:r>
                        <a:rPr lang="en-GB" sz="1800" dirty="0"/>
                        <a:t>Explain, comment on and analyse how writers use </a:t>
                      </a:r>
                      <a:r>
                        <a:rPr lang="en-GB" sz="1800" b="0" dirty="0"/>
                        <a:t>language</a:t>
                      </a:r>
                      <a:r>
                        <a:rPr lang="en-GB" sz="1800" dirty="0"/>
                        <a:t> and structure to achieve effects and influence readers, using relevant subject terminology to support their views.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Q3</a:t>
                      </a:r>
                    </a:p>
                    <a:p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8363327"/>
                  </a:ext>
                </a:extLst>
              </a:tr>
              <a:tr h="667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/>
                        <a:t>AO3 </a:t>
                      </a:r>
                      <a:r>
                        <a:rPr lang="en-US" sz="1800" dirty="0"/>
                        <a:t>–</a:t>
                      </a:r>
                      <a:r>
                        <a:rPr lang="en-GB" sz="1800" dirty="0"/>
                        <a:t> Compare writers’ ideas and perspectives, as well as how these are conveyed, across two or </a:t>
                      </a:r>
                      <a:r>
                        <a:rPr lang="en-GB" sz="1800"/>
                        <a:t>more texts.</a:t>
                      </a:r>
                      <a:endParaRPr lang="en-GB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Q7b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020030"/>
                  </a:ext>
                </a:extLst>
              </a:tr>
              <a:tr h="667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 dirty="0"/>
                        <a:t>AO4 – </a:t>
                      </a:r>
                      <a:r>
                        <a:rPr lang="en-GB" sz="1800" dirty="0"/>
                        <a:t>Evaluate texts critically and support this with appropriate textual references.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n-US" sz="1800"/>
                        <a:t>Q6</a:t>
                      </a:r>
                      <a:endParaRPr lang="en-US" sz="18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7319633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AE54B2-AC7B-66BD-483C-D8FACDBE6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29"/>
    </mc:Choice>
    <mc:Fallback xmlns="">
      <p:transition spd="slow" advTm="62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2 – </a:t>
            </a:r>
            <a:r>
              <a:rPr lang="en-GB" dirty="0"/>
              <a:t>Reading Text 1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BE08FEB-21BB-F94B-1FF4-B065F04EE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24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7"/>
    </mc:Choice>
    <mc:Fallback xmlns="">
      <p:transition spd="slow" advTm="6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1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1: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starts with the line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asks candidates to ‘identify </a:t>
            </a:r>
            <a:r>
              <a:rPr lang="en-US" sz="2600" b="1" dirty="0"/>
              <a:t>two</a:t>
            </a:r>
            <a:r>
              <a:rPr lang="en-US" sz="2600" dirty="0"/>
              <a:t>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2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can be lifted straight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95FD36-167D-4C65-68FE-374F079BB4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975" y="2459561"/>
            <a:ext cx="5425112" cy="4953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2C7D228-E3C4-CD23-F2B0-51B89E86C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4689" y="4041705"/>
            <a:ext cx="5491472" cy="237722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593298" y="2790500"/>
            <a:ext cx="3372787" cy="5710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>
            <a:off x="2593298" y="3879931"/>
            <a:ext cx="1845300" cy="56535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>
            <a:off x="2068643" y="4332157"/>
            <a:ext cx="6295868" cy="76256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414C84-565D-E476-3B47-989D0D0F27AA}"/>
              </a:ext>
            </a:extLst>
          </p:cNvPr>
          <p:cNvCxnSpPr>
            <a:cxnSpLocks/>
          </p:cNvCxnSpPr>
          <p:nvPr/>
        </p:nvCxnSpPr>
        <p:spPr>
          <a:xfrm flipV="1">
            <a:off x="1394085" y="5774847"/>
            <a:ext cx="3411352" cy="21530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7A955806-070A-CF63-3150-5151F2D23A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1048" y="1034025"/>
            <a:ext cx="5425113" cy="4445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326B909-D335-084D-72AD-BD671B004F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1048" y="1669311"/>
            <a:ext cx="5149252" cy="5588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5345F0-76F5-4D95-8643-23FC0C7E9935}"/>
              </a:ext>
            </a:extLst>
          </p:cNvPr>
          <p:cNvCxnSpPr>
            <a:cxnSpLocks/>
          </p:cNvCxnSpPr>
          <p:nvPr/>
        </p:nvCxnSpPr>
        <p:spPr>
          <a:xfrm flipV="1">
            <a:off x="3099761" y="1288142"/>
            <a:ext cx="1705676" cy="117141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403A18-1AC5-A9C4-499C-B64B4D8A8A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8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4"/>
    </mc:Choice>
    <mc:Fallback xmlns="">
      <p:transition spd="slow" advTm="4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2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2: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‘Read the extract’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the extract is within a separate box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‘give </a:t>
            </a:r>
            <a:r>
              <a:rPr lang="en-US" sz="2400" b="1" dirty="0"/>
              <a:t>two</a:t>
            </a:r>
            <a:r>
              <a:rPr lang="en-US" sz="2400" dirty="0"/>
              <a:t>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candidate’s own words or a quotation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2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0D5A429-3896-C9C8-92C9-C9F1DBE33B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1387" y="1130300"/>
            <a:ext cx="5314774" cy="259901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B8A8D5B-5E74-CD4B-0BA0-FFE8101F1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1387" y="3854824"/>
            <a:ext cx="5314774" cy="281416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A21941-D02C-38AD-40D1-AA4E4E6D3AF0}"/>
              </a:ext>
            </a:extLst>
          </p:cNvPr>
          <p:cNvCxnSpPr>
            <a:cxnSpLocks/>
          </p:cNvCxnSpPr>
          <p:nvPr/>
        </p:nvCxnSpPr>
        <p:spPr>
          <a:xfrm flipV="1">
            <a:off x="2814918" y="1303597"/>
            <a:ext cx="896469" cy="65070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4E801-D04E-E89A-83EF-63459A557435}"/>
              </a:ext>
            </a:extLst>
          </p:cNvPr>
          <p:cNvCxnSpPr>
            <a:cxnSpLocks/>
          </p:cNvCxnSpPr>
          <p:nvPr/>
        </p:nvCxnSpPr>
        <p:spPr>
          <a:xfrm flipV="1">
            <a:off x="2814918" y="2133600"/>
            <a:ext cx="1183341" cy="64545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4D907E-F975-A1E7-948A-91D3B0473245}"/>
              </a:ext>
            </a:extLst>
          </p:cNvPr>
          <p:cNvCxnSpPr>
            <a:cxnSpLocks/>
          </p:cNvCxnSpPr>
          <p:nvPr/>
        </p:nvCxnSpPr>
        <p:spPr>
          <a:xfrm flipV="1">
            <a:off x="2005711" y="3003176"/>
            <a:ext cx="1867042" cy="111021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7245B39-FA50-FADF-F2AC-7164C8D3A6EB}"/>
              </a:ext>
            </a:extLst>
          </p:cNvPr>
          <p:cNvCxnSpPr>
            <a:cxnSpLocks/>
          </p:cNvCxnSpPr>
          <p:nvPr/>
        </p:nvCxnSpPr>
        <p:spPr>
          <a:xfrm flipV="1">
            <a:off x="2873998" y="3471151"/>
            <a:ext cx="1124261" cy="135345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868D7F4-D77D-B424-D19E-63E96547800F}"/>
              </a:ext>
            </a:extLst>
          </p:cNvPr>
          <p:cNvCxnSpPr>
            <a:cxnSpLocks/>
          </p:cNvCxnSpPr>
          <p:nvPr/>
        </p:nvCxnSpPr>
        <p:spPr>
          <a:xfrm flipV="1">
            <a:off x="2402541" y="3986295"/>
            <a:ext cx="3293723" cy="209041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EE3B48D-EFB6-36ED-D3E7-F9C1A0173F01}"/>
              </a:ext>
            </a:extLst>
          </p:cNvPr>
          <p:cNvCxnSpPr>
            <a:cxnSpLocks/>
          </p:cNvCxnSpPr>
          <p:nvPr/>
        </p:nvCxnSpPr>
        <p:spPr>
          <a:xfrm flipV="1">
            <a:off x="2005711" y="4276165"/>
            <a:ext cx="6349395" cy="23241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BECAAD-6D46-8CF1-7CB6-EA50987D5CD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5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69"/>
    </mc:Choice>
    <mc:Fallback xmlns="">
      <p:transition spd="slow" advTm="5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GCSE English Language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480342"/>
              </p:ext>
            </p:extLst>
          </p:nvPr>
        </p:nvGraphicFramePr>
        <p:xfrm>
          <a:off x="769258" y="1353757"/>
          <a:ext cx="7939313" cy="5363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7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1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7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u="none" dirty="0">
                          <a:solidFill>
                            <a:schemeClr val="bg1"/>
                          </a:solidFill>
                        </a:rPr>
                        <a:t>Paper 1: 1 hr 45 (40%)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u="none" dirty="0">
                          <a:solidFill>
                            <a:schemeClr val="bg1"/>
                          </a:solidFill>
                        </a:rPr>
                        <a:t>Paper 2: 2hr</a:t>
                      </a:r>
                      <a:r>
                        <a:rPr lang="en-GB" sz="1800" u="none" baseline="0" dirty="0">
                          <a:solidFill>
                            <a:schemeClr val="bg1"/>
                          </a:solidFill>
                        </a:rPr>
                        <a:t> 5 (60%)</a:t>
                      </a:r>
                      <a:endParaRPr lang="en-GB" sz="1800" u="none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8400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Section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A: Unseen 19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century fiction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Extract will be approximately 650 words in length.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Shorter response questions will focus on close analysis of the text; longer response questions will ask students to show their understanding of the whole text.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Section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A: Comparison of two unseen texts from the 20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and 21</a:t>
                      </a:r>
                      <a:r>
                        <a:rPr lang="en-GB" sz="1600" b="1" baseline="30000" dirty="0">
                          <a:solidFill>
                            <a:schemeClr val="tx1"/>
                          </a:solidFill>
                        </a:rPr>
                        <a:t>st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century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One non-fiction; one literary non-fiction.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Extracts will be approximately 1000 words in total.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Shorter response questions will focus on close reading of the texts; longer response questions will ask students to compare the texts.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8008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Section B: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Creative Writing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Choice of two tasks linked to the theme of the 19</a:t>
                      </a:r>
                      <a:r>
                        <a:rPr lang="en-GB" sz="1600" baseline="30000" dirty="0">
                          <a:solidFill>
                            <a:schemeClr val="tx1"/>
                          </a:solidFill>
                        </a:rPr>
                        <a:t>th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century fiction.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One task will include images to help students address the task.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Audience and purpose along with </a:t>
                      </a:r>
                      <a:r>
                        <a:rPr lang="en-GB" sz="1600" baseline="0" dirty="0" err="1">
                          <a:solidFill>
                            <a:schemeClr val="tx1"/>
                          </a:solidFill>
                        </a:rPr>
                        <a:t>SPaG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will be assessed.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Section B: Transactional Writing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Choice of two tasks linked to the theme of the texts.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Newspaper articles, letters etc.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Audience and purpose along with </a:t>
                      </a:r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SPaG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will be assessed.</a:t>
                      </a:r>
                    </a:p>
                    <a:p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E6E4EC-FE20-3C45-7A8B-A93D354A23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7"/>
    </mc:Choice>
    <mc:Fallback xmlns="">
      <p:transition spd="slow" advTm="19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3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3: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the word ‘analyse’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is the same question series on series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has supporting bullets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for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15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AO2</a:t>
            </a:r>
          </a:p>
          <a:p>
            <a:pPr marL="228600" indent="0"/>
            <a:endParaRPr lang="en-US" sz="2600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CFFF9692-D4B5-23B7-40DD-8896D64BE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2367" y="4970339"/>
            <a:ext cx="5531437" cy="120379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 flipV="1">
            <a:off x="2422301" y="5569611"/>
            <a:ext cx="2704335" cy="64289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42FA667-2B3B-C45A-572E-C929D7E67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5155" y="783463"/>
            <a:ext cx="4212236" cy="18415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3D4FDEC-80CA-2308-CC44-E7D147805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155" y="2945420"/>
            <a:ext cx="4904476" cy="175376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5345F0-76F5-4D95-8643-23FC0C7E9935}"/>
              </a:ext>
            </a:extLst>
          </p:cNvPr>
          <p:cNvCxnSpPr>
            <a:cxnSpLocks/>
          </p:cNvCxnSpPr>
          <p:nvPr/>
        </p:nvCxnSpPr>
        <p:spPr>
          <a:xfrm flipV="1">
            <a:off x="2983043" y="1019331"/>
            <a:ext cx="1304144" cy="109428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1609715" y="3495388"/>
            <a:ext cx="2255440" cy="19446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8B2A01-0185-F28A-C794-F52ECBC854C9}"/>
              </a:ext>
            </a:extLst>
          </p:cNvPr>
          <p:cNvCxnSpPr>
            <a:cxnSpLocks/>
          </p:cNvCxnSpPr>
          <p:nvPr/>
        </p:nvCxnSpPr>
        <p:spPr>
          <a:xfrm flipV="1">
            <a:off x="1631047" y="1979431"/>
            <a:ext cx="2212776" cy="179399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 flipV="1">
            <a:off x="1609715" y="3842421"/>
            <a:ext cx="2422639" cy="64126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FB548BA-799E-7C59-35AE-33FB5F350FCE}"/>
              </a:ext>
            </a:extLst>
          </p:cNvPr>
          <p:cNvCxnSpPr>
            <a:cxnSpLocks/>
          </p:cNvCxnSpPr>
          <p:nvPr/>
        </p:nvCxnSpPr>
        <p:spPr>
          <a:xfrm flipV="1">
            <a:off x="1792674" y="4373763"/>
            <a:ext cx="2374592" cy="48339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 flipV="1">
            <a:off x="2728210" y="4508022"/>
            <a:ext cx="5681272" cy="9954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9ABA4C-1832-A069-9CF0-D62473DC86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20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3"/>
    </mc:Choice>
    <mc:Fallback xmlns="">
      <p:transition spd="slow" advTm="62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3 – mark scheme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83CF00F-584C-D812-A70F-44DB9BA6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75" y="974361"/>
            <a:ext cx="8064709" cy="575622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96D7BE-2097-7D14-0592-C308DDA10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70"/>
    </mc:Choice>
    <mc:Fallback xmlns="">
      <p:transition spd="slow" advTm="5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2 – </a:t>
            </a:r>
            <a:r>
              <a:rPr lang="en-GB" dirty="0"/>
              <a:t>Reading Text 2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60AEE2-0971-9751-B26E-FD292FA3B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23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6"/>
    </mc:Choice>
    <mc:Fallback xmlns="">
      <p:transition spd="slow" advTm="6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4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4: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the line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‘identify </a:t>
            </a:r>
            <a:r>
              <a:rPr lang="en-US" sz="2400" b="1" dirty="0"/>
              <a:t>one</a:t>
            </a:r>
            <a:r>
              <a:rPr lang="en-US" sz="2400" dirty="0"/>
              <a:t>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1 mark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candidate’s own words or a quotation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C50D01-3B45-0DC3-D777-E6ED39D19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053" y="3287656"/>
            <a:ext cx="5182745" cy="54610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919C1F2-DE13-F305-71D3-B741E47E6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5948" y="4343814"/>
            <a:ext cx="5464956" cy="225022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>
            <a:off x="2413416" y="3702050"/>
            <a:ext cx="2158584" cy="83762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E8C151D-24B2-FE85-1585-127DAB44671A}"/>
              </a:ext>
            </a:extLst>
          </p:cNvPr>
          <p:cNvCxnSpPr>
            <a:cxnSpLocks/>
          </p:cNvCxnSpPr>
          <p:nvPr/>
        </p:nvCxnSpPr>
        <p:spPr>
          <a:xfrm>
            <a:off x="3224342" y="4174098"/>
            <a:ext cx="5140169" cy="7799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414C84-565D-E476-3B47-989D0D0F27AA}"/>
              </a:ext>
            </a:extLst>
          </p:cNvPr>
          <p:cNvCxnSpPr>
            <a:cxnSpLocks/>
          </p:cNvCxnSpPr>
          <p:nvPr/>
        </p:nvCxnSpPr>
        <p:spPr>
          <a:xfrm>
            <a:off x="1334125" y="5666402"/>
            <a:ext cx="3471312" cy="1084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5124AFF8-2C5C-F51B-B4C0-2429B6C476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1204" y="1285681"/>
            <a:ext cx="5419700" cy="59696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85345F0-76F5-4D95-8643-23FC0C7E9935}"/>
              </a:ext>
            </a:extLst>
          </p:cNvPr>
          <p:cNvCxnSpPr>
            <a:cxnSpLocks/>
          </p:cNvCxnSpPr>
          <p:nvPr/>
        </p:nvCxnSpPr>
        <p:spPr>
          <a:xfrm flipV="1">
            <a:off x="2293495" y="1741681"/>
            <a:ext cx="2278505" cy="70834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DEA9E9B2-56F3-DBD7-E186-A4A331B033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61205" y="2167697"/>
            <a:ext cx="5464956" cy="703197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593298" y="2701835"/>
            <a:ext cx="2593299" cy="6597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7B15D3-8515-9C34-4036-8E432AF687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3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27"/>
    </mc:Choice>
    <mc:Fallback xmlns="">
      <p:transition spd="slow" advTm="5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5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5: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‘Read the extract;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the extract is within a separate box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‘identify </a:t>
            </a:r>
            <a:r>
              <a:rPr lang="en-US" sz="2400" b="1" dirty="0"/>
              <a:t>one</a:t>
            </a:r>
            <a:r>
              <a:rPr lang="en-US" sz="2400" dirty="0"/>
              <a:t>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AO1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1 mark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can be candidate’s own words or a quotation from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600" dirty="0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0A3F299-9ED3-D7E1-0A39-C5648CA74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856" y="949809"/>
            <a:ext cx="4966447" cy="2922868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7181186-B772-57FA-DA65-9613F45D39A4}"/>
              </a:ext>
            </a:extLst>
          </p:cNvPr>
          <p:cNvCxnSpPr>
            <a:cxnSpLocks/>
          </p:cNvCxnSpPr>
          <p:nvPr/>
        </p:nvCxnSpPr>
        <p:spPr>
          <a:xfrm flipV="1">
            <a:off x="2038662" y="1165412"/>
            <a:ext cx="1717194" cy="87704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1515274E-11BA-8F2F-829D-6DBCD077D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491" y="4004530"/>
            <a:ext cx="5289176" cy="285347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10D4D9-E6E3-759D-AAA7-B06A1460B65A}"/>
              </a:ext>
            </a:extLst>
          </p:cNvPr>
          <p:cNvCxnSpPr>
            <a:cxnSpLocks/>
          </p:cNvCxnSpPr>
          <p:nvPr/>
        </p:nvCxnSpPr>
        <p:spPr>
          <a:xfrm flipV="1">
            <a:off x="2471258" y="2042461"/>
            <a:ext cx="1592716" cy="7617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BE3FA2-C4F1-ED90-B775-FEB46B08D3E8}"/>
              </a:ext>
            </a:extLst>
          </p:cNvPr>
          <p:cNvCxnSpPr>
            <a:cxnSpLocks/>
          </p:cNvCxnSpPr>
          <p:nvPr/>
        </p:nvCxnSpPr>
        <p:spPr>
          <a:xfrm flipV="1">
            <a:off x="2743200" y="2528102"/>
            <a:ext cx="1828800" cy="109265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C2FF34-CBAB-E662-FF74-CEFD2B61DCEF}"/>
              </a:ext>
            </a:extLst>
          </p:cNvPr>
          <p:cNvCxnSpPr>
            <a:cxnSpLocks/>
          </p:cNvCxnSpPr>
          <p:nvPr/>
        </p:nvCxnSpPr>
        <p:spPr>
          <a:xfrm flipV="1">
            <a:off x="1773467" y="4583532"/>
            <a:ext cx="6491992" cy="36737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00FD0DB-F2CA-2F84-9D7D-D533AD54EE65}"/>
              </a:ext>
            </a:extLst>
          </p:cNvPr>
          <p:cNvCxnSpPr>
            <a:cxnSpLocks/>
          </p:cNvCxnSpPr>
          <p:nvPr/>
        </p:nvCxnSpPr>
        <p:spPr>
          <a:xfrm flipV="1">
            <a:off x="2471258" y="4220133"/>
            <a:ext cx="2100742" cy="32192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E2657B1-7F81-60F9-A7FC-A0A7C92DF1D8}"/>
              </a:ext>
            </a:extLst>
          </p:cNvPr>
          <p:cNvCxnSpPr>
            <a:cxnSpLocks/>
          </p:cNvCxnSpPr>
          <p:nvPr/>
        </p:nvCxnSpPr>
        <p:spPr>
          <a:xfrm flipV="1">
            <a:off x="2897259" y="5504832"/>
            <a:ext cx="1674741" cy="24476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2FE538-2A45-E639-AFEF-12F5648FA1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1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85"/>
    </mc:Choice>
    <mc:Fallback xmlns="">
      <p:transition spd="slow" advTm="68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6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6: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starts with ‘in this extract, there is an attempt to…’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candidates to ‘evaluate how successfully this is achieved’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asks for references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15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400" dirty="0"/>
              <a:t>targets AO4</a:t>
            </a:r>
          </a:p>
          <a:p>
            <a:pPr marL="228600" indent="0"/>
            <a:endParaRPr lang="en-US" sz="2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7BC75A-61C5-2A3A-DDE3-2D5816DC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553" y="5310283"/>
            <a:ext cx="5244664" cy="110162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9FAEB1-3632-34D4-B4A0-94A2A1293614}"/>
              </a:ext>
            </a:extLst>
          </p:cNvPr>
          <p:cNvCxnSpPr>
            <a:cxnSpLocks/>
          </p:cNvCxnSpPr>
          <p:nvPr/>
        </p:nvCxnSpPr>
        <p:spPr>
          <a:xfrm>
            <a:off x="2366682" y="5829300"/>
            <a:ext cx="2461877" cy="1316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D553815-740A-7CFD-AA50-21DB51A1DE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651" y="817957"/>
            <a:ext cx="5244665" cy="1246789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038662" y="949809"/>
            <a:ext cx="2279595" cy="109265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A62CFCF-5D0A-C450-4640-AAB3F74D0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553" y="2247084"/>
            <a:ext cx="5322763" cy="1148616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 flipV="1">
            <a:off x="1859870" y="2863121"/>
            <a:ext cx="2023744" cy="7516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D76CBB32-79AF-0D92-11B2-FCD81E716F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2242" y="3589268"/>
            <a:ext cx="5433482" cy="1607052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>
            <a:off x="1783758" y="4772124"/>
            <a:ext cx="2099856" cy="4715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 flipV="1">
            <a:off x="2038662" y="5051411"/>
            <a:ext cx="6535712" cy="25887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FD56AEDE-5388-B55C-B961-5204D6294F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34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73"/>
    </mc:Choice>
    <mc:Fallback xmlns="">
      <p:transition spd="slow" advTm="60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6 – mark scheme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D6240F1F-E021-B8D1-AC29-D2CC69451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754" y="1034321"/>
            <a:ext cx="8439462" cy="5559722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4782FC-3A83-6AA5-8321-0C4F25584A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4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12"/>
    </mc:Choice>
    <mc:Fallback xmlns="">
      <p:transition spd="slow" advTm="41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2 – </a:t>
            </a:r>
            <a:r>
              <a:rPr lang="en-GB" dirty="0"/>
              <a:t>Reading synthesis and comparison</a:t>
            </a:r>
            <a:endParaRPr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4D5FF3-8218-E637-C1AA-8685918B4C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0"/>
    </mc:Choice>
    <mc:Fallback xmlns="">
      <p:transition spd="slow" advTm="9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7a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7a: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starts with a statement about the two texts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asks candidates to discuss the ‘similarities’ the texts share based on the statement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asks for references from </a:t>
            </a:r>
            <a:r>
              <a:rPr lang="en-US" sz="2300" b="1" dirty="0"/>
              <a:t>both </a:t>
            </a:r>
            <a:r>
              <a:rPr lang="en-US" sz="2300" dirty="0"/>
              <a:t>texts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6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targets AO1</a:t>
            </a:r>
          </a:p>
          <a:p>
            <a:pPr marL="228600" indent="0"/>
            <a:endParaRPr lang="en-US" sz="2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3B26D-2D00-457D-DF24-17EE7A38C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542" y="2117030"/>
            <a:ext cx="5276667" cy="10015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5F93AB4-7F41-43EC-2A9A-594B8C85B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030" y="3507146"/>
            <a:ext cx="5403905" cy="132120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5" name="Picture 1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130ECA8-EDAA-49FB-5404-49429FCECA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542" y="921216"/>
            <a:ext cx="5019417" cy="1001511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33F829D-EDC2-2574-A710-DFF600298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6425" y="5869792"/>
            <a:ext cx="5151530" cy="65152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038662" y="1120039"/>
            <a:ext cx="2158584" cy="92242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 flipV="1">
            <a:off x="1859870" y="2650527"/>
            <a:ext cx="2458387" cy="96423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 flipV="1">
            <a:off x="2828118" y="4499519"/>
            <a:ext cx="1878793" cy="88973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9FAEB1-3632-34D4-B4A0-94A2A1293614}"/>
              </a:ext>
            </a:extLst>
          </p:cNvPr>
          <p:cNvCxnSpPr>
            <a:cxnSpLocks/>
          </p:cNvCxnSpPr>
          <p:nvPr/>
        </p:nvCxnSpPr>
        <p:spPr>
          <a:xfrm>
            <a:off x="2435764" y="6141414"/>
            <a:ext cx="2735843" cy="13260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 flipV="1">
            <a:off x="1859870" y="4607135"/>
            <a:ext cx="6609573" cy="126265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D4B03C-5BE3-5619-DDB0-E04D7D9ED5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94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59"/>
    </mc:Choice>
    <mc:Fallback xmlns="">
      <p:transition spd="slow" advTm="67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76D10A-614F-035C-25BA-D9AE5FAF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7a Mark Scheme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189BCB7-F6D9-657F-71C7-337D46CA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85" y="1633929"/>
            <a:ext cx="8287683" cy="4107304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8EC154-15F2-929B-7850-487984119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16"/>
    </mc:Choice>
    <mc:Fallback xmlns="">
      <p:transition spd="slow" advTm="30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2193" y="141246"/>
            <a:ext cx="7546312" cy="562140"/>
          </a:xfrm>
        </p:spPr>
        <p:txBody>
          <a:bodyPr/>
          <a:lstStyle/>
          <a:p>
            <a:r>
              <a:rPr lang="en-GB" sz="3000" dirty="0"/>
              <a:t>Assessment Objectives for Reading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692098"/>
              </p:ext>
            </p:extLst>
          </p:nvPr>
        </p:nvGraphicFramePr>
        <p:xfrm>
          <a:off x="432079" y="977205"/>
          <a:ext cx="8460713" cy="5585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1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3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5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9345">
                <a:tc>
                  <a:txBody>
                    <a:bodyPr/>
                    <a:lstStyle/>
                    <a:p>
                      <a:r>
                        <a:rPr lang="en-GB" sz="2200" dirty="0"/>
                        <a:t>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Assessment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% in 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6211">
                <a:tc>
                  <a:txBody>
                    <a:bodyPr/>
                    <a:lstStyle/>
                    <a:p>
                      <a:r>
                        <a:rPr lang="en-GB" sz="2000" dirty="0"/>
                        <a:t>AO1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Identify and interpret explicit and implicit information and ideas.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Select and synthesise evidence from different texts.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9.4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4473">
                <a:tc>
                  <a:txBody>
                    <a:bodyPr/>
                    <a:lstStyle/>
                    <a:p>
                      <a:r>
                        <a:rPr lang="en-GB" sz="2000" dirty="0"/>
                        <a:t>AO2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Explain, comment on and analyse how writers use language and structure to achieve effects and influence readers, using relevant subject terminology to support their views.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13.1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735">
                <a:tc>
                  <a:txBody>
                    <a:bodyPr/>
                    <a:lstStyle/>
                    <a:p>
                      <a:r>
                        <a:rPr lang="en-GB" sz="2000" dirty="0"/>
                        <a:t>AO3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/>
                        <a:t>Compare writers’ ideas and perspectives, as well as how these are conveyed, across two or more texts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319830"/>
                  </a:ext>
                </a:extLst>
              </a:tr>
              <a:tr h="960975">
                <a:tc>
                  <a:txBody>
                    <a:bodyPr/>
                    <a:lstStyle/>
                    <a:p>
                      <a:r>
                        <a:rPr lang="en-GB" sz="2000" dirty="0"/>
                        <a:t>AO4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Evaluate texts critically and support this with</a:t>
                      </a:r>
                    </a:p>
                    <a:p>
                      <a:r>
                        <a:rPr lang="en-GB" sz="2000" dirty="0"/>
                        <a:t>appropriate textual references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18.8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30220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D49D9A-7E86-A708-5B86-5A5112416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7"/>
    </mc:Choice>
    <mc:Fallback xmlns="">
      <p:transition spd="slow" advTm="26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D35A23-C6C7-E073-683E-F244346DC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2 – Question 7b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532206A-1027-DF43-B44F-FA9276F2D5EC}"/>
              </a:ext>
            </a:extLst>
          </p:cNvPr>
          <p:cNvSpPr txBox="1">
            <a:spLocks/>
          </p:cNvSpPr>
          <p:nvPr/>
        </p:nvSpPr>
        <p:spPr>
          <a:xfrm>
            <a:off x="107935" y="1369848"/>
            <a:ext cx="3329899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Question 7b: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asks candidates to ‘compare how the writers of Text 1 and Text 2 present ideas and perspectives…’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has 3 supporting bullet points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asks for references from the texts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14 marks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targets AO3</a:t>
            </a:r>
          </a:p>
          <a:p>
            <a:pPr marL="228600" indent="0"/>
            <a:endParaRPr lang="en-US" sz="2600" dirty="0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DB3F60-0F1B-9819-4E18-A8285084A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882" y="3234018"/>
            <a:ext cx="5218295" cy="23551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61EE2C-EF0E-333A-7953-8900DE6C0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5882" y="771928"/>
            <a:ext cx="5031610" cy="235518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4C9C9-5718-B533-CBBD-9D2869103C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913" y="5815849"/>
            <a:ext cx="5598231" cy="6832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2560FC-0F4A-07EF-503F-AEC8B7C06DC8}"/>
              </a:ext>
            </a:extLst>
          </p:cNvPr>
          <p:cNvCxnSpPr>
            <a:cxnSpLocks/>
          </p:cNvCxnSpPr>
          <p:nvPr/>
        </p:nvCxnSpPr>
        <p:spPr>
          <a:xfrm flipV="1">
            <a:off x="2953062" y="1044607"/>
            <a:ext cx="1049312" cy="1432942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8BEE37-F2CA-C29D-B369-5BA9EAD371DF}"/>
              </a:ext>
            </a:extLst>
          </p:cNvPr>
          <p:cNvCxnSpPr>
            <a:cxnSpLocks/>
          </p:cNvCxnSpPr>
          <p:nvPr/>
        </p:nvCxnSpPr>
        <p:spPr>
          <a:xfrm>
            <a:off x="2959730" y="3616084"/>
            <a:ext cx="1042644" cy="1239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FA841C-C00D-E46B-C0B6-908B69B6E2D7}"/>
              </a:ext>
            </a:extLst>
          </p:cNvPr>
          <p:cNvCxnSpPr>
            <a:cxnSpLocks/>
          </p:cNvCxnSpPr>
          <p:nvPr/>
        </p:nvCxnSpPr>
        <p:spPr>
          <a:xfrm>
            <a:off x="2435764" y="4380452"/>
            <a:ext cx="1367921" cy="1136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40FB8B1-B17A-D7FC-1886-C7F91059B416}"/>
              </a:ext>
            </a:extLst>
          </p:cNvPr>
          <p:cNvCxnSpPr>
            <a:cxnSpLocks/>
          </p:cNvCxnSpPr>
          <p:nvPr/>
        </p:nvCxnSpPr>
        <p:spPr>
          <a:xfrm>
            <a:off x="2563318" y="5142142"/>
            <a:ext cx="1439056" cy="7826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39FAEB1-3632-34D4-B4A0-94A2A1293614}"/>
              </a:ext>
            </a:extLst>
          </p:cNvPr>
          <p:cNvCxnSpPr>
            <a:cxnSpLocks/>
          </p:cNvCxnSpPr>
          <p:nvPr/>
        </p:nvCxnSpPr>
        <p:spPr>
          <a:xfrm flipV="1">
            <a:off x="2068643" y="5338503"/>
            <a:ext cx="6445770" cy="25069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667CCA7-0E8C-44AD-6600-6D44800CD21F}"/>
              </a:ext>
            </a:extLst>
          </p:cNvPr>
          <p:cNvCxnSpPr>
            <a:cxnSpLocks/>
          </p:cNvCxnSpPr>
          <p:nvPr/>
        </p:nvCxnSpPr>
        <p:spPr>
          <a:xfrm flipV="1">
            <a:off x="2240202" y="6157460"/>
            <a:ext cx="2706552" cy="15929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3A449E-4E00-001C-5600-A38D4C5014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15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14"/>
    </mc:Choice>
    <mc:Fallback xmlns="">
      <p:transition spd="slow" advTm="52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76D10A-614F-035C-25BA-D9AE5FAFA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7b Mark Scheme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A479403-5B45-FB06-9900-5C72B73AD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02" y="951237"/>
            <a:ext cx="7929796" cy="5642805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A0E8DE-08F9-6022-D579-3AD2EA1BBE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78"/>
    </mc:Choice>
    <mc:Fallback xmlns="">
      <p:transition spd="slow" advTm="37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2 – </a:t>
            </a:r>
            <a:r>
              <a:rPr lang="en-GB" dirty="0"/>
              <a:t>Writing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879948-F3B0-630A-17EF-CB85E15F5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4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"/>
    </mc:Choice>
    <mc:Fallback xmlns="">
      <p:transition spd="slow" advTm="4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1176042"/>
          </a:xfrm>
        </p:spPr>
        <p:txBody>
          <a:bodyPr/>
          <a:lstStyle/>
          <a:p>
            <a:r>
              <a:rPr lang="en-US" sz="3200" dirty="0"/>
              <a:t>Paper 2 Writing: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59685" y="1201877"/>
            <a:ext cx="2893377" cy="5467115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The tasks will change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there will always be a choice of two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they will always be transactional writing tasks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there will always be supporting bullets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the tasks will always be linked to the topic of the reading tex</a:t>
            </a:r>
            <a:r>
              <a:rPr lang="en-US" sz="2300" dirty="0"/>
              <a:t>ts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80404FC-15A1-F12E-1AE6-7CF52D9C7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609" y="734518"/>
            <a:ext cx="5768993" cy="5934475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6A2EA5A-349E-4B2A-7DC3-7374BE2C5BC1}"/>
              </a:ext>
            </a:extLst>
          </p:cNvPr>
          <p:cNvCxnSpPr>
            <a:cxnSpLocks/>
          </p:cNvCxnSpPr>
          <p:nvPr/>
        </p:nvCxnSpPr>
        <p:spPr>
          <a:xfrm flipV="1">
            <a:off x="2038387" y="1304950"/>
            <a:ext cx="1334400" cy="103351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330DEA6-CC33-FC15-6B19-4939B0E3F038}"/>
              </a:ext>
            </a:extLst>
          </p:cNvPr>
          <p:cNvCxnSpPr>
            <a:cxnSpLocks/>
          </p:cNvCxnSpPr>
          <p:nvPr/>
        </p:nvCxnSpPr>
        <p:spPr>
          <a:xfrm>
            <a:off x="2473377" y="2686338"/>
            <a:ext cx="1021957" cy="1600849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AEFAE7-E4E1-1EE2-7F75-FD63339C1027}"/>
              </a:ext>
            </a:extLst>
          </p:cNvPr>
          <p:cNvCxnSpPr>
            <a:cxnSpLocks/>
          </p:cNvCxnSpPr>
          <p:nvPr/>
        </p:nvCxnSpPr>
        <p:spPr>
          <a:xfrm flipV="1">
            <a:off x="2473377" y="1584690"/>
            <a:ext cx="1334400" cy="184431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6F78DF-8838-A51E-A6CF-E713E44077D4}"/>
              </a:ext>
            </a:extLst>
          </p:cNvPr>
          <p:cNvCxnSpPr>
            <a:cxnSpLocks/>
          </p:cNvCxnSpPr>
          <p:nvPr/>
        </p:nvCxnSpPr>
        <p:spPr>
          <a:xfrm>
            <a:off x="2038387" y="4687202"/>
            <a:ext cx="1566290" cy="45442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1AE249-1961-4954-542F-2D8C9477ABB0}"/>
              </a:ext>
            </a:extLst>
          </p:cNvPr>
          <p:cNvCxnSpPr>
            <a:cxnSpLocks/>
          </p:cNvCxnSpPr>
          <p:nvPr/>
        </p:nvCxnSpPr>
        <p:spPr>
          <a:xfrm flipV="1">
            <a:off x="2385380" y="4287187"/>
            <a:ext cx="4720233" cy="1368936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3CB719-A521-5293-AB8A-B516747BC0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371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6"/>
    </mc:Choice>
    <mc:Fallback xmlns="">
      <p:transition spd="slow" advTm="69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1176042"/>
          </a:xfrm>
        </p:spPr>
        <p:txBody>
          <a:bodyPr/>
          <a:lstStyle/>
          <a:p>
            <a:r>
              <a:rPr lang="en-US" sz="3200" dirty="0"/>
              <a:t>Paper 2 Writing: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2805243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The tasks will change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they are always marked out of 40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sz="2300" dirty="0"/>
          </a:p>
          <a:p>
            <a:pPr marL="228600" indent="0"/>
            <a:endParaRPr lang="en-US" sz="23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300" dirty="0"/>
              <a:t>they target 2 AOs  - AO5 and AO6</a:t>
            </a:r>
          </a:p>
        </p:txBody>
      </p:sp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089ACA5-F148-55AB-1065-F5C0E23C3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5779" y="3515693"/>
            <a:ext cx="5803102" cy="1692741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14C864B-F9DF-1F10-7A7E-6FD9101D3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230" y="5351327"/>
            <a:ext cx="6522561" cy="1181100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01AE249-1961-4954-542F-2D8C9477ABB0}"/>
              </a:ext>
            </a:extLst>
          </p:cNvPr>
          <p:cNvCxnSpPr>
            <a:cxnSpLocks/>
          </p:cNvCxnSpPr>
          <p:nvPr/>
        </p:nvCxnSpPr>
        <p:spPr>
          <a:xfrm flipV="1">
            <a:off x="2261222" y="4422596"/>
            <a:ext cx="1081585" cy="26426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A8A0EE-422A-F5A4-B82C-526AA27A6728}"/>
              </a:ext>
            </a:extLst>
          </p:cNvPr>
          <p:cNvCxnSpPr>
            <a:cxnSpLocks/>
          </p:cNvCxnSpPr>
          <p:nvPr/>
        </p:nvCxnSpPr>
        <p:spPr>
          <a:xfrm>
            <a:off x="1370732" y="5065542"/>
            <a:ext cx="907773" cy="621048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67311C1-61C1-3D7A-12A0-A3545E914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5594" y="764498"/>
            <a:ext cx="5803102" cy="2521610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96F78DF-8838-A51E-A6CF-E713E44077D4}"/>
              </a:ext>
            </a:extLst>
          </p:cNvPr>
          <p:cNvCxnSpPr>
            <a:cxnSpLocks/>
          </p:cNvCxnSpPr>
          <p:nvPr/>
        </p:nvCxnSpPr>
        <p:spPr>
          <a:xfrm>
            <a:off x="1423790" y="3143215"/>
            <a:ext cx="6401076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C559CC-BE35-77DA-76CA-F8A20C2629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765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84"/>
    </mc:Choice>
    <mc:Fallback xmlns="">
      <p:transition spd="slow" advTm="35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E95A8A-408F-9EB6-1126-AEC9FD9AE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Space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435409B-DB1A-3D73-12CC-A60311546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47" y="1358527"/>
            <a:ext cx="8283388" cy="4965700"/>
          </a:xfrm>
          <a:prstGeom prst="rect">
            <a:avLst/>
          </a:prstGeom>
          <a:ln w="25400">
            <a:solidFill>
              <a:schemeClr val="accent2">
                <a:shade val="95000"/>
                <a:satMod val="105000"/>
              </a:schemeClr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0B1D20-2170-3B55-70EF-52A512580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7"/>
    </mc:Choice>
    <mc:Fallback xmlns="">
      <p:transition spd="slow" advTm="19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9" y="263957"/>
            <a:ext cx="6568219" cy="620463"/>
          </a:xfrm>
        </p:spPr>
        <p:txBody>
          <a:bodyPr/>
          <a:lstStyle/>
          <a:p>
            <a:r>
              <a:rPr lang="en-US" dirty="0"/>
              <a:t>Questions 8 and 9 – AO5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7970C53E-5CB5-879E-B241-470ADB83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02" y="884420"/>
            <a:ext cx="8694295" cy="583117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C101D5-36C6-8FCE-2AF0-811FE1BED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4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39"/>
    </mc:Choice>
    <mc:Fallback xmlns="">
      <p:transition spd="slow" advTm="36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31BF5-E241-7CB4-B512-D724A556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139" y="263957"/>
            <a:ext cx="6568219" cy="620463"/>
          </a:xfrm>
        </p:spPr>
        <p:txBody>
          <a:bodyPr/>
          <a:lstStyle/>
          <a:p>
            <a:r>
              <a:rPr lang="en-US" dirty="0"/>
              <a:t>Questions 8 and 9 – AO6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076BA9D-4719-C208-AC21-61CA1713B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03" y="1019330"/>
            <a:ext cx="8379501" cy="5574713"/>
          </a:xfrm>
          <a:prstGeom prst="rect">
            <a:avLst/>
          </a:prstGeom>
          <a:ln w="25400">
            <a:solidFill>
              <a:schemeClr val="bg2"/>
            </a:solidFill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5962F8-BE9F-410A-D6D8-3D89A55285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1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85"/>
    </mc:Choice>
    <mc:Fallback xmlns="">
      <p:transition spd="slow" advTm="2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5A8102F-315D-585E-93E5-7CCF43085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7"/>
    </mc:Choice>
    <mc:Fallback xmlns="">
      <p:transition spd="slow" advTm="6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725393"/>
          </a:xfrm>
        </p:spPr>
        <p:txBody>
          <a:bodyPr/>
          <a:lstStyle/>
          <a:p>
            <a:r>
              <a:rPr lang="en-US" sz="3200" dirty="0"/>
              <a:t>Where to find the past papers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0E9042-0E61-365D-29F2-B4582E12481F}"/>
              </a:ext>
            </a:extLst>
          </p:cNvPr>
          <p:cNvSpPr txBox="1">
            <a:spLocks/>
          </p:cNvSpPr>
          <p:nvPr/>
        </p:nvSpPr>
        <p:spPr>
          <a:xfrm>
            <a:off x="509666" y="1484026"/>
            <a:ext cx="8109678" cy="496174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/>
              <a:t>You can download all of our past papers from the website: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In this presentation, we have used examples from </a:t>
            </a:r>
            <a:r>
              <a:rPr lang="en-US" sz="2200" dirty="0">
                <a:hlinkClick r:id="rId4"/>
              </a:rPr>
              <a:t>Nov 21</a:t>
            </a:r>
            <a:r>
              <a:rPr lang="en-US" sz="2200" dirty="0"/>
              <a:t>, </a:t>
            </a:r>
            <a:r>
              <a:rPr lang="en-US" sz="2200" dirty="0">
                <a:hlinkClick r:id="rId5"/>
              </a:rPr>
              <a:t>Nov 20</a:t>
            </a:r>
            <a:r>
              <a:rPr lang="en-US" sz="2200" dirty="0"/>
              <a:t>,  </a:t>
            </a:r>
            <a:r>
              <a:rPr lang="en-US" sz="2200" dirty="0">
                <a:hlinkClick r:id="rId6"/>
              </a:rPr>
              <a:t>June 19</a:t>
            </a:r>
            <a:r>
              <a:rPr lang="en-US" sz="2200" dirty="0"/>
              <a:t> and </a:t>
            </a:r>
            <a:r>
              <a:rPr lang="en-US" sz="2200" dirty="0">
                <a:hlinkClick r:id="rId7"/>
              </a:rPr>
              <a:t>June 2022</a:t>
            </a:r>
            <a:endParaRPr lang="en-US" sz="2200" dirty="0"/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All other past papers can be found in the </a:t>
            </a:r>
            <a:r>
              <a:rPr lang="en-US" sz="2200" dirty="0">
                <a:hlinkClick r:id="rId8"/>
              </a:rPr>
              <a:t>exam materials </a:t>
            </a:r>
            <a:r>
              <a:rPr lang="en-US" sz="2200" dirty="0"/>
              <a:t>area on the website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There are also some </a:t>
            </a:r>
            <a:r>
              <a:rPr lang="en-US" sz="2200" dirty="0">
                <a:hlinkClick r:id="rId9"/>
              </a:rPr>
              <a:t>specimen papers </a:t>
            </a:r>
            <a:r>
              <a:rPr lang="en-US" sz="2200" dirty="0"/>
              <a:t> in the teaching and learning materials area on the website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>
                <a:hlinkClick r:id="rId10"/>
              </a:rPr>
              <a:t>Summary documents </a:t>
            </a:r>
            <a:r>
              <a:rPr lang="en-US" sz="2200" dirty="0"/>
              <a:t>of the questions from all series can be found in the teaching and learning materials area on the website.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200" dirty="0"/>
              <a:t>For all queries, please contact Clare Haviland on </a:t>
            </a:r>
            <a:r>
              <a:rPr lang="en-US" sz="2200" dirty="0" err="1"/>
              <a:t>TeachingEnglish@Pearson.com</a:t>
            </a:r>
            <a:endParaRPr lang="en-US" sz="2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DFAEACA-5710-249A-E3BE-768BFB18A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4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93"/>
    </mc:Choice>
    <mc:Fallback xmlns="">
      <p:transition spd="slow" advTm="4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40000" y="1671637"/>
            <a:ext cx="8229600" cy="39425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Objectives for Writing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40000" y="1671637"/>
          <a:ext cx="8117302" cy="4972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01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68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02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923">
                <a:tc>
                  <a:txBody>
                    <a:bodyPr/>
                    <a:lstStyle/>
                    <a:p>
                      <a:r>
                        <a:rPr lang="en-GB" sz="2200" dirty="0"/>
                        <a:t>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Assessment Objective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% in GCSE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6533">
                <a:tc>
                  <a:txBody>
                    <a:bodyPr/>
                    <a:lstStyle/>
                    <a:p>
                      <a:r>
                        <a:rPr lang="en-GB" sz="2200" dirty="0"/>
                        <a:t>AO5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Communicate clearly, effectively and imaginatively, selecting and adapting tone, style</a:t>
                      </a:r>
                      <a:r>
                        <a:rPr lang="en-GB" sz="2200" baseline="0" dirty="0"/>
                        <a:t> and register for different purposes and audiences</a:t>
                      </a:r>
                    </a:p>
                    <a:p>
                      <a:endParaRPr lang="en-GB" sz="2200" baseline="0" dirty="0"/>
                    </a:p>
                    <a:p>
                      <a:r>
                        <a:rPr lang="en-GB" sz="2200" baseline="0" dirty="0"/>
                        <a:t>Organise information and ideas, using structural and grammatical features to support coherence and cohesion of texts</a:t>
                      </a:r>
                      <a:endParaRPr lang="en-GB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2462">
                <a:tc>
                  <a:txBody>
                    <a:bodyPr/>
                    <a:lstStyle/>
                    <a:p>
                      <a:r>
                        <a:rPr lang="en-GB" sz="2200" dirty="0"/>
                        <a:t>AO6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Candidates must use a range of vocabulary and sentence structures for clarity, purpose and effect, with accurate spelling and punctuation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28366F8-01BA-52B5-169A-B379F5401E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6"/>
    </mc:Choice>
    <mc:Fallback xmlns="">
      <p:transition spd="slow" advTm="13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dirty="0"/>
              <a:t>Thank you!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754BA0-8AF0-A303-41AB-F99055B05F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93"/>
    </mc:Choice>
    <mc:Fallback xmlns="">
      <p:transition spd="slow" advTm="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1 – walkthrough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6B7367-AA1D-28E2-882F-B2CEE3D3C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41"/>
    </mc:Choice>
    <mc:Fallback xmlns="">
      <p:transition spd="slow" advTm="1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17550" y="2614100"/>
            <a:ext cx="4083050" cy="330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</a:pPr>
            <a:r>
              <a:rPr lang="en-GB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Paper 1 – Reading</a:t>
            </a:r>
            <a:endParaRPr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B61DFA-C3D9-F742-BD55-19DC1BCC3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1"/>
    </mc:Choice>
    <mc:Fallback xmlns="">
      <p:transition spd="slow" advTm="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801082-B19F-AEA9-7DBA-29C0456F8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440000"/>
            <a:ext cx="3417403" cy="5059041"/>
          </a:xfrm>
          <a:ln w="25400">
            <a:solidFill>
              <a:schemeClr val="accent1"/>
            </a:solidFill>
          </a:ln>
        </p:spPr>
        <p:txBody>
          <a:bodyPr/>
          <a:lstStyle/>
          <a:p>
            <a:r>
              <a:rPr lang="en-US" b="1" dirty="0"/>
              <a:t>Changes: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text/extract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topic of the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writing tasks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1 – what changes and what stays the same?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4362138" y="1443443"/>
            <a:ext cx="4407108" cy="505904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Stays the same: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19</a:t>
            </a:r>
            <a:r>
              <a:rPr lang="en-US" sz="2600" baseline="30000" dirty="0"/>
              <a:t>th</a:t>
            </a:r>
            <a:r>
              <a:rPr lang="en-US" sz="2600" dirty="0"/>
              <a:t> century fiction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timing of the paper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number of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focus of the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structure of the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AOs being assessed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number of marks per question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E9B9919-1FF2-015B-A9E8-5CD74248A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6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96"/>
    </mc:Choice>
    <mc:Fallback xmlns="">
      <p:transition spd="slow" advTm="7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B232F4-F326-B475-A032-FC1EB5545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84" y="189007"/>
            <a:ext cx="7495255" cy="1176042"/>
          </a:xfrm>
        </p:spPr>
        <p:txBody>
          <a:bodyPr/>
          <a:lstStyle/>
          <a:p>
            <a:r>
              <a:rPr lang="en-US" sz="3200" dirty="0"/>
              <a:t>Paper 1 Reading: Facts and Figures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FF1BD6D8-0D1C-9134-806B-14AFC2777082}"/>
              </a:ext>
            </a:extLst>
          </p:cNvPr>
          <p:cNvSpPr txBox="1">
            <a:spLocks/>
          </p:cNvSpPr>
          <p:nvPr/>
        </p:nvSpPr>
        <p:spPr>
          <a:xfrm>
            <a:off x="117839" y="1303597"/>
            <a:ext cx="4025900" cy="5365396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spcFirstLastPara="1" wrap="square" lIns="0" tIns="0" rIns="0" bIns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b="1" dirty="0"/>
              <a:t>The text is unseen but: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it is always 19</a:t>
            </a:r>
            <a:r>
              <a:rPr lang="en-US" sz="2600" baseline="30000" dirty="0"/>
              <a:t>th</a:t>
            </a:r>
            <a:r>
              <a:rPr lang="en-US" sz="2600" dirty="0"/>
              <a:t> century fiction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there are always 4 questions on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the first 3 questions focus on smaller parts of the text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sz="2600" dirty="0"/>
              <a:t>Q4 is always on the WHOLE text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0C5F04F-5266-118F-8673-A5C52BE7D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105" y="2712512"/>
            <a:ext cx="3351343" cy="5207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ABC525-A123-8BDC-4B28-98E5702BF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118" y="3669332"/>
            <a:ext cx="5300064" cy="5080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23B2E9D9-F390-260A-EA9E-7E6562BF2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9789" y="4454024"/>
            <a:ext cx="1866900" cy="4191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33" name="Picture 32" descr="A picture containing logo&#10;&#10;Description automatically generated">
            <a:extLst>
              <a:ext uri="{FF2B5EF4-FFF2-40B4-BE49-F238E27FC236}">
                <a16:creationId xmlns:a16="http://schemas.microsoft.com/office/drawing/2014/main" id="{70C02B25-2533-1791-1FC0-795E2C662D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6621" y="6211793"/>
            <a:ext cx="1803400" cy="457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FBB634F-BD08-4EBA-66F6-65C7EB74CE0A}"/>
              </a:ext>
            </a:extLst>
          </p:cNvPr>
          <p:cNvCxnSpPr>
            <a:cxnSpLocks/>
          </p:cNvCxnSpPr>
          <p:nvPr/>
        </p:nvCxnSpPr>
        <p:spPr>
          <a:xfrm flipV="1">
            <a:off x="1900055" y="3983243"/>
            <a:ext cx="1640851" cy="19887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48B7655-5F24-543B-0744-18A6646A2188}"/>
              </a:ext>
            </a:extLst>
          </p:cNvPr>
          <p:cNvCxnSpPr>
            <a:cxnSpLocks/>
          </p:cNvCxnSpPr>
          <p:nvPr/>
        </p:nvCxnSpPr>
        <p:spPr>
          <a:xfrm flipV="1">
            <a:off x="2744344" y="5443021"/>
            <a:ext cx="2391677" cy="32841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F979C2-C010-686E-CED8-00EDC6E19ECE}"/>
              </a:ext>
            </a:extLst>
          </p:cNvPr>
          <p:cNvCxnSpPr>
            <a:cxnSpLocks/>
          </p:cNvCxnSpPr>
          <p:nvPr/>
        </p:nvCxnSpPr>
        <p:spPr>
          <a:xfrm>
            <a:off x="3196650" y="6424302"/>
            <a:ext cx="1049555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715C6A2-2173-8879-E6A1-6DD0E25AD0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9689" y="1065062"/>
            <a:ext cx="2794000" cy="4699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FC9FBF-52A8-30C8-3669-0107AB6DD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689" y="1826858"/>
            <a:ext cx="3975674" cy="4445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192BF5E-AEDB-7EC6-793F-B0641FF98738}"/>
              </a:ext>
            </a:extLst>
          </p:cNvPr>
          <p:cNvCxnSpPr>
            <a:cxnSpLocks/>
          </p:cNvCxnSpPr>
          <p:nvPr/>
        </p:nvCxnSpPr>
        <p:spPr>
          <a:xfrm flipV="1">
            <a:off x="2938072" y="2220848"/>
            <a:ext cx="2076033" cy="64780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8C90CDB-C535-C6D1-61A8-EA4BB923A8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9550" y="5310762"/>
            <a:ext cx="1981200" cy="3302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5D767D2E-3A89-1F36-371C-33DB1E6573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8482" y="5809793"/>
            <a:ext cx="2171700" cy="406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87C073-11C8-4BDC-C424-9F5EB4CEE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01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6"/>
    </mc:Choice>
    <mc:Fallback xmlns="">
      <p:transition spd="slow" advTm="68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.6|7.1|6.7|1.6|12.4|0.5|5.1|3|2.4|0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0.5|0.5|0.5|0.5|9.6|2.8|0.5|1.1|1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5|14|6.9|5|2.6|4.2|2.7|1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2|1.1|3.6|8.5|3.3|8.5|4.1|5.8|3.1|9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7|0.5|0.7|0.4|3.4|6.1|2.5|6.3|4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4|14.6|3.8|5.2|3.2|4.6|6.7|6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7|0.5|1.1|10.1|7|6.7|16|2.4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0.6|0.5|0.5|0.6|10.2|25.7|6.9|2.5|0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6.2|1.4|0.4|10.5|1.2|7.9|6.7|3.3|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0.5|8.6|1.1|9.4|5.8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0.4|0.5|0.4|0.4|18.5|6.8|3.7|0.5|0.6|21.7|1.1|0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|4.3|6.3|0.6|1.2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6|1.5|0.7|1.8|31.1|5.9|1.2|9.4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6|1.7|0.6|14.9|1.9|5.4|4.4|2.5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5|11.8|2.9|3.8|11.8|4.7|2.4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4|2.1|0.7|4.7|7.6|3.9|15.8|3.1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.6|0.7|0.7|19.5|7.7|1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0.8|1.2|2.3|2.2|3.5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"/>
</p:tagLst>
</file>

<file path=ppt/theme/theme1.xml><?xml version="1.0" encoding="utf-8"?>
<a:theme xmlns:a="http://schemas.openxmlformats.org/drawingml/2006/main" name="Office Theme">
  <a:themeElements>
    <a:clrScheme name="GCSE EngLit&amp;Lang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73C88"/>
      </a:accent1>
      <a:accent2>
        <a:srgbClr val="BECD33"/>
      </a:accent2>
      <a:accent3>
        <a:srgbClr val="007FA3"/>
      </a:accent3>
      <a:accent4>
        <a:srgbClr val="003057"/>
      </a:accent4>
      <a:accent5>
        <a:srgbClr val="DB0020"/>
      </a:accent5>
      <a:accent6>
        <a:srgbClr val="00863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1649</Words>
  <Application>Microsoft Macintosh PowerPoint</Application>
  <PresentationFormat>On-screen Show (4:3)</PresentationFormat>
  <Paragraphs>278</Paragraphs>
  <Slides>50</Slides>
  <Notes>18</Notes>
  <HiddenSlides>0</HiddenSlides>
  <MMClips>50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Office Theme</vt:lpstr>
      <vt:lpstr>PowerPoint Presentation</vt:lpstr>
      <vt:lpstr>Aims and Objectives</vt:lpstr>
      <vt:lpstr>GCSE English Language</vt:lpstr>
      <vt:lpstr>Assessment Objectives for Reading</vt:lpstr>
      <vt:lpstr>Assessment Objectives for Writing</vt:lpstr>
      <vt:lpstr>PowerPoint Presentation</vt:lpstr>
      <vt:lpstr>PowerPoint Presentation</vt:lpstr>
      <vt:lpstr>Paper 1 – what changes and what stays the same?</vt:lpstr>
      <vt:lpstr>Paper 1 Reading: Facts and Figures</vt:lpstr>
      <vt:lpstr>Paper 1 Reading: Facts and Figures</vt:lpstr>
      <vt:lpstr>Paper 1 – Question 1</vt:lpstr>
      <vt:lpstr>Paper 1 – Question 2</vt:lpstr>
      <vt:lpstr>Paper 1 – Question 3</vt:lpstr>
      <vt:lpstr>Question 3 – mark scheme</vt:lpstr>
      <vt:lpstr>Paper 1 – Question 4</vt:lpstr>
      <vt:lpstr>Question 4 – mark scheme</vt:lpstr>
      <vt:lpstr>PowerPoint Presentation</vt:lpstr>
      <vt:lpstr>Paper 1 Writing: Facts and Figures</vt:lpstr>
      <vt:lpstr>Paper 1 Writing: Facts and Figures</vt:lpstr>
      <vt:lpstr>Planning Space</vt:lpstr>
      <vt:lpstr>Questions 5 and 6 – AO5</vt:lpstr>
      <vt:lpstr>Questions 5 and 6 – AO6</vt:lpstr>
      <vt:lpstr>PowerPoint Presentation</vt:lpstr>
      <vt:lpstr>Paper 2 – what changes and what stays the same?</vt:lpstr>
      <vt:lpstr>Paper 2 Reading: Facts and Figures</vt:lpstr>
      <vt:lpstr>Paper 2 Reading Facts and Figures</vt:lpstr>
      <vt:lpstr>PowerPoint Presentation</vt:lpstr>
      <vt:lpstr>Paper 2 – Question 1</vt:lpstr>
      <vt:lpstr>Paper 2 – Question 2</vt:lpstr>
      <vt:lpstr>Paper 2 – Question 3</vt:lpstr>
      <vt:lpstr>Question 3 – mark scheme</vt:lpstr>
      <vt:lpstr>PowerPoint Presentation</vt:lpstr>
      <vt:lpstr>Paper 2 – Question 4</vt:lpstr>
      <vt:lpstr>Paper 2 – Question 5</vt:lpstr>
      <vt:lpstr>Paper 2 – Question 6</vt:lpstr>
      <vt:lpstr>Question 6 – mark scheme</vt:lpstr>
      <vt:lpstr>PowerPoint Presentation</vt:lpstr>
      <vt:lpstr>Paper 2 – Question 7a</vt:lpstr>
      <vt:lpstr>Question 7a Mark Scheme</vt:lpstr>
      <vt:lpstr>Paper 2 – Question 7b</vt:lpstr>
      <vt:lpstr>Question 7b Mark Scheme</vt:lpstr>
      <vt:lpstr>PowerPoint Presentation</vt:lpstr>
      <vt:lpstr>Paper 2 Writing: Facts and Figures</vt:lpstr>
      <vt:lpstr>Paper 2 Writing: Facts and Figures</vt:lpstr>
      <vt:lpstr>Planning Space</vt:lpstr>
      <vt:lpstr>Questions 8 and 9 – AO5</vt:lpstr>
      <vt:lpstr>Questions 8 and 9 – AO6</vt:lpstr>
      <vt:lpstr>PowerPoint Presentation</vt:lpstr>
      <vt:lpstr>Where to find the past papers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Slade, Liz</dc:creator>
  <cp:lastModifiedBy>Emma Clark</cp:lastModifiedBy>
  <cp:revision>129</cp:revision>
  <dcterms:modified xsi:type="dcterms:W3CDTF">2022-10-03T12:49:54Z</dcterms:modified>
</cp:coreProperties>
</file>