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51"/>
  </p:notesMasterIdLst>
  <p:sldIdLst>
    <p:sldId id="265" r:id="rId2"/>
    <p:sldId id="316" r:id="rId3"/>
    <p:sldId id="301" r:id="rId4"/>
    <p:sldId id="276" r:id="rId5"/>
    <p:sldId id="263" r:id="rId6"/>
    <p:sldId id="307" r:id="rId7"/>
    <p:sldId id="304" r:id="rId8"/>
    <p:sldId id="305" r:id="rId9"/>
    <p:sldId id="264" r:id="rId10"/>
    <p:sldId id="267" r:id="rId11"/>
    <p:sldId id="268" r:id="rId12"/>
    <p:sldId id="279" r:id="rId13"/>
    <p:sldId id="280" r:id="rId14"/>
    <p:sldId id="303" r:id="rId15"/>
    <p:sldId id="308" r:id="rId16"/>
    <p:sldId id="281" r:id="rId17"/>
    <p:sldId id="318" r:id="rId18"/>
    <p:sldId id="319" r:id="rId19"/>
    <p:sldId id="285" r:id="rId20"/>
    <p:sldId id="320" r:id="rId21"/>
    <p:sldId id="321" r:id="rId22"/>
    <p:sldId id="322" r:id="rId23"/>
    <p:sldId id="286" r:id="rId24"/>
    <p:sldId id="323" r:id="rId25"/>
    <p:sldId id="324" r:id="rId26"/>
    <p:sldId id="287" r:id="rId27"/>
    <p:sldId id="327" r:id="rId28"/>
    <p:sldId id="288" r:id="rId29"/>
    <p:sldId id="328" r:id="rId30"/>
    <p:sldId id="289" r:id="rId31"/>
    <p:sldId id="290" r:id="rId32"/>
    <p:sldId id="291" r:id="rId33"/>
    <p:sldId id="309" r:id="rId34"/>
    <p:sldId id="294" r:id="rId35"/>
    <p:sldId id="313" r:id="rId36"/>
    <p:sldId id="325" r:id="rId37"/>
    <p:sldId id="297" r:id="rId38"/>
    <p:sldId id="298" r:id="rId39"/>
    <p:sldId id="314" r:id="rId40"/>
    <p:sldId id="329" r:id="rId41"/>
    <p:sldId id="315" r:id="rId42"/>
    <p:sldId id="293" r:id="rId43"/>
    <p:sldId id="258" r:id="rId44"/>
    <p:sldId id="259" r:id="rId45"/>
    <p:sldId id="261" r:id="rId46"/>
    <p:sldId id="317" r:id="rId47"/>
    <p:sldId id="311" r:id="rId48"/>
    <p:sldId id="310" r:id="rId49"/>
    <p:sldId id="27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C9DAF8"/>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98" autoAdjust="0"/>
    <p:restoredTop sz="70420" autoAdjust="0"/>
  </p:normalViewPr>
  <p:slideViewPr>
    <p:cSldViewPr snapToGrid="0" snapToObjects="1">
      <p:cViewPr varScale="1">
        <p:scale>
          <a:sx n="74" d="100"/>
          <a:sy n="74" d="100"/>
        </p:scale>
        <p:origin x="184" y="2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1A7AF-CEA9-F849-B598-2C8176EA0B6F}" type="datetimeFigureOut">
              <a:rPr lang="en-US" smtClean="0"/>
              <a:t>5/28/20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B3FE3-B79E-B045-A4CB-FBF5114E1E7F}" type="slidenum">
              <a:rPr lang="en-US" smtClean="0"/>
              <a:t>‹#›</a:t>
            </a:fld>
            <a:endParaRPr lang="en-US"/>
          </a:p>
        </p:txBody>
      </p:sp>
    </p:spTree>
    <p:extLst>
      <p:ext uri="{BB962C8B-B14F-4D97-AF65-F5344CB8AC3E}">
        <p14:creationId xmlns:p14="http://schemas.microsoft.com/office/powerpoint/2010/main" val="323962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8006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3cc780b5e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80000"/>
              </a:lnSpc>
              <a:spcBef>
                <a:spcPts val="0"/>
              </a:spcBef>
              <a:spcAft>
                <a:spcPts val="0"/>
              </a:spcAft>
              <a:buSzPts val="1400"/>
              <a:buNone/>
            </a:pPr>
            <a:endParaRPr sz="1000" dirty="0">
              <a:latin typeface="Arial"/>
              <a:ea typeface="Arial"/>
              <a:cs typeface="Arial"/>
              <a:sym typeface="Arial"/>
            </a:endParaRPr>
          </a:p>
          <a:p>
            <a:pPr marL="207448" lvl="0" indent="-129978" algn="l" rtl="0">
              <a:lnSpc>
                <a:spcPct val="80000"/>
              </a:lnSpc>
              <a:spcBef>
                <a:spcPts val="0"/>
              </a:spcBef>
              <a:spcAft>
                <a:spcPts val="0"/>
              </a:spcAft>
              <a:buClr>
                <a:schemeClr val="accent1"/>
              </a:buClr>
              <a:buSzPts val="1000"/>
              <a:buChar char="•"/>
            </a:pPr>
            <a:r>
              <a:rPr lang="en-GB" sz="1000" dirty="0">
                <a:latin typeface="Arial"/>
                <a:ea typeface="Arial"/>
                <a:cs typeface="Arial"/>
                <a:sym typeface="Arial"/>
              </a:rPr>
              <a:t>In 2019, Ofqual announced changes to their conditions and guidance documents for the GCSE in Computer Science. </a:t>
            </a:r>
            <a:endParaRPr sz="1000" dirty="0">
              <a:latin typeface="Arial"/>
              <a:ea typeface="Arial"/>
              <a:cs typeface="Arial"/>
              <a:sym typeface="Arial"/>
            </a:endParaRPr>
          </a:p>
          <a:p>
            <a:pPr marL="207448" lvl="0" indent="-129978" algn="l" rtl="0">
              <a:lnSpc>
                <a:spcPct val="80000"/>
              </a:lnSpc>
              <a:spcBef>
                <a:spcPts val="750"/>
              </a:spcBef>
              <a:spcAft>
                <a:spcPts val="0"/>
              </a:spcAft>
              <a:buClr>
                <a:schemeClr val="accent1"/>
              </a:buClr>
              <a:buSzPts val="1000"/>
              <a:buChar char="•"/>
            </a:pPr>
            <a:r>
              <a:rPr lang="en-GB" sz="1000" dirty="0">
                <a:latin typeface="Arial"/>
                <a:ea typeface="Arial"/>
                <a:cs typeface="Arial"/>
                <a:sym typeface="Arial"/>
              </a:rPr>
              <a:t>The main change is how programming skills will be assessed. These changes will come into effect for first teaching from September 2020 and first assessment from summer 2022.</a:t>
            </a:r>
            <a:endParaRPr sz="1000" dirty="0">
              <a:latin typeface="Arial"/>
              <a:ea typeface="Arial"/>
              <a:cs typeface="Arial"/>
              <a:sym typeface="Arial"/>
            </a:endParaRPr>
          </a:p>
          <a:p>
            <a:pPr marL="207448" lvl="0" indent="-129978" algn="l" rtl="0">
              <a:lnSpc>
                <a:spcPct val="80000"/>
              </a:lnSpc>
              <a:spcBef>
                <a:spcPts val="750"/>
              </a:spcBef>
              <a:spcAft>
                <a:spcPts val="0"/>
              </a:spcAft>
              <a:buClr>
                <a:schemeClr val="accent1"/>
              </a:buClr>
              <a:buSzPts val="1000"/>
              <a:buChar char="•"/>
            </a:pPr>
            <a:r>
              <a:rPr lang="en-GB" sz="1000" dirty="0">
                <a:latin typeface="Arial"/>
                <a:ea typeface="Arial"/>
                <a:cs typeface="Arial"/>
                <a:sym typeface="Arial"/>
              </a:rPr>
              <a:t>Programming skills (design, write, test and refine programs) will now be assessed under examination conditions where awarding organisations set and mark the assessment. </a:t>
            </a:r>
            <a:endParaRPr sz="1000" dirty="0">
              <a:latin typeface="Arial"/>
              <a:ea typeface="Arial"/>
              <a:cs typeface="Arial"/>
              <a:sym typeface="Arial"/>
            </a:endParaRPr>
          </a:p>
          <a:p>
            <a:pPr marL="207448" lvl="0" indent="-129978" algn="l" rtl="0">
              <a:lnSpc>
                <a:spcPct val="80000"/>
              </a:lnSpc>
              <a:spcBef>
                <a:spcPts val="750"/>
              </a:spcBef>
              <a:spcAft>
                <a:spcPts val="0"/>
              </a:spcAft>
              <a:buClr>
                <a:schemeClr val="accent1"/>
              </a:buClr>
              <a:buSzPts val="1000"/>
              <a:buChar char="•"/>
            </a:pPr>
            <a:r>
              <a:rPr lang="en-GB" sz="1000" dirty="0">
                <a:latin typeface="Arial"/>
                <a:ea typeface="Arial"/>
                <a:cs typeface="Arial"/>
                <a:sym typeface="Arial"/>
              </a:rPr>
              <a:t>The assessment </a:t>
            </a:r>
            <a:r>
              <a:rPr lang="en-GB" sz="1000" dirty="0">
                <a:solidFill>
                  <a:srgbClr val="FF0000"/>
                </a:solidFill>
                <a:latin typeface="Arial"/>
                <a:ea typeface="Arial"/>
                <a:cs typeface="Arial"/>
                <a:sym typeface="Arial"/>
              </a:rPr>
              <a:t>of programming skills has to </a:t>
            </a:r>
            <a:r>
              <a:rPr lang="en-GB" sz="1000" dirty="0">
                <a:latin typeface="Arial"/>
                <a:ea typeface="Arial"/>
                <a:cs typeface="Arial"/>
                <a:sym typeface="Arial"/>
              </a:rPr>
              <a:t>be taken at the same time by all candidates.</a:t>
            </a:r>
          </a:p>
          <a:p>
            <a:pPr marL="207448" lvl="0" indent="-129978" algn="l" rtl="0">
              <a:lnSpc>
                <a:spcPct val="80000"/>
              </a:lnSpc>
              <a:spcBef>
                <a:spcPts val="750"/>
              </a:spcBef>
              <a:spcAft>
                <a:spcPts val="0"/>
              </a:spcAft>
              <a:buClr>
                <a:schemeClr val="accent1"/>
              </a:buClr>
              <a:buSzPts val="1000"/>
              <a:buChar char="•"/>
            </a:pPr>
            <a:r>
              <a:rPr lang="en-GB" sz="1000" dirty="0">
                <a:latin typeface="Arial"/>
                <a:cs typeface="Arial"/>
                <a:sym typeface="Arial"/>
              </a:rPr>
              <a:t>The development of practical</a:t>
            </a:r>
            <a:r>
              <a:rPr lang="en-GB" sz="1000" baseline="0" dirty="0">
                <a:latin typeface="Arial"/>
                <a:cs typeface="Arial"/>
                <a:sym typeface="Arial"/>
              </a:rPr>
              <a:t> programming skills is encouraged by the specification and rewarded by the assessment weighting for Paper 2.</a:t>
            </a:r>
            <a:endParaRPr sz="1000" dirty="0"/>
          </a:p>
        </p:txBody>
      </p:sp>
      <p:sp>
        <p:nvSpPr>
          <p:cNvPr id="129" name="Google Shape;129;g73cc780b5e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843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3cc780b5e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80000"/>
              </a:lnSpc>
              <a:spcBef>
                <a:spcPts val="0"/>
              </a:spcBef>
              <a:spcAft>
                <a:spcPts val="0"/>
              </a:spcAft>
              <a:buSzPts val="1400"/>
              <a:buNone/>
            </a:pPr>
            <a:r>
              <a:rPr lang="en-US" sz="1000" dirty="0">
                <a:latin typeface="Arial"/>
                <a:ea typeface="Arial"/>
                <a:cs typeface="Arial"/>
                <a:sym typeface="Arial"/>
              </a:rPr>
              <a:t>The slide</a:t>
            </a:r>
            <a:r>
              <a:rPr lang="en-US" sz="1000" baseline="0" dirty="0">
                <a:latin typeface="Arial"/>
                <a:ea typeface="Arial"/>
                <a:cs typeface="Arial"/>
                <a:sym typeface="Arial"/>
              </a:rPr>
              <a:t> covers the basic structure to be used for Paper 2. </a:t>
            </a:r>
          </a:p>
        </p:txBody>
      </p:sp>
      <p:sp>
        <p:nvSpPr>
          <p:cNvPr id="135" name="Google Shape;135;g73cc780b5e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7407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3cc780b5e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7470" lvl="0" indent="0" algn="l" rtl="0">
              <a:lnSpc>
                <a:spcPct val="80000"/>
              </a:lnSpc>
              <a:spcBef>
                <a:spcPts val="0"/>
              </a:spcBef>
              <a:spcAft>
                <a:spcPts val="0"/>
              </a:spcAft>
              <a:buClr>
                <a:schemeClr val="accent1"/>
              </a:buClr>
              <a:buSzPts val="1000"/>
              <a:buFontTx/>
              <a:buNone/>
            </a:pPr>
            <a:r>
              <a:rPr lang="en-US" sz="1000" dirty="0"/>
              <a:t>Students will need experience using an IDE to write, run and debug their programming code. Developing skills in using an IDE will allow students to be more productive, especially in time-constrained activities. </a:t>
            </a:r>
          </a:p>
          <a:p>
            <a:pPr marL="77470" lvl="0" indent="0" algn="l" rtl="0">
              <a:lnSpc>
                <a:spcPct val="80000"/>
              </a:lnSpc>
              <a:spcBef>
                <a:spcPts val="0"/>
              </a:spcBef>
              <a:spcAft>
                <a:spcPts val="0"/>
              </a:spcAft>
              <a:buClr>
                <a:schemeClr val="accent1"/>
              </a:buClr>
              <a:buSzPts val="1000"/>
              <a:buFontTx/>
              <a:buNone/>
            </a:pPr>
            <a:endParaRPr lang="en-US" sz="1000" dirty="0"/>
          </a:p>
          <a:p>
            <a:pPr marL="77470" lvl="0" indent="0" algn="l" rtl="0">
              <a:lnSpc>
                <a:spcPct val="80000"/>
              </a:lnSpc>
              <a:spcBef>
                <a:spcPts val="0"/>
              </a:spcBef>
              <a:spcAft>
                <a:spcPts val="0"/>
              </a:spcAft>
              <a:buClr>
                <a:schemeClr val="accent1"/>
              </a:buClr>
              <a:buSzPts val="1000"/>
              <a:buFontTx/>
              <a:buNone/>
            </a:pPr>
            <a:r>
              <a:rPr lang="en-US" sz="1000" dirty="0"/>
              <a:t>A suitable IDE includes these functionalities: </a:t>
            </a:r>
          </a:p>
          <a:p>
            <a:pPr marL="248920" lvl="0" indent="-171450" algn="l" rtl="0">
              <a:lnSpc>
                <a:spcPct val="80000"/>
              </a:lnSpc>
              <a:spcBef>
                <a:spcPts val="0"/>
              </a:spcBef>
              <a:spcAft>
                <a:spcPts val="0"/>
              </a:spcAft>
              <a:buClr>
                <a:schemeClr val="accent1"/>
              </a:buClr>
              <a:buSzPts val="1000"/>
              <a:buFont typeface="Arial" panose="020B0604020202020204" pitchFamily="34" charset="0"/>
              <a:buChar char="•"/>
            </a:pPr>
            <a:r>
              <a:rPr lang="en-US" sz="1000" dirty="0"/>
              <a:t>an editor, with line numbers </a:t>
            </a:r>
          </a:p>
          <a:p>
            <a:pPr marL="248920" lvl="0" indent="-171450" algn="l" rtl="0">
              <a:lnSpc>
                <a:spcPct val="80000"/>
              </a:lnSpc>
              <a:spcBef>
                <a:spcPts val="0"/>
              </a:spcBef>
              <a:spcAft>
                <a:spcPts val="0"/>
              </a:spcAft>
              <a:buClr>
                <a:schemeClr val="accent1"/>
              </a:buClr>
              <a:buSzPts val="1000"/>
              <a:buFont typeface="Arial" panose="020B0604020202020204" pitchFamily="34" charset="0"/>
              <a:buChar char="•"/>
            </a:pPr>
            <a:r>
              <a:rPr lang="en-US" sz="1000" dirty="0"/>
              <a:t>a syntax highlighter and checker </a:t>
            </a:r>
          </a:p>
          <a:p>
            <a:pPr marL="248920" lvl="0" indent="-171450" algn="l" rtl="0">
              <a:lnSpc>
                <a:spcPct val="80000"/>
              </a:lnSpc>
              <a:spcBef>
                <a:spcPts val="0"/>
              </a:spcBef>
              <a:spcAft>
                <a:spcPts val="0"/>
              </a:spcAft>
              <a:buClr>
                <a:schemeClr val="accent1"/>
              </a:buClr>
              <a:buSzPts val="1000"/>
              <a:buFont typeface="Arial" panose="020B0604020202020204" pitchFamily="34" charset="0"/>
              <a:buChar char="•"/>
            </a:pPr>
            <a:r>
              <a:rPr lang="en-US" sz="1000" dirty="0"/>
              <a:t>breakpoints and stepping </a:t>
            </a:r>
          </a:p>
          <a:p>
            <a:pPr marL="248920" lvl="0" indent="-171450" algn="l" rtl="0">
              <a:lnSpc>
                <a:spcPct val="80000"/>
              </a:lnSpc>
              <a:spcBef>
                <a:spcPts val="0"/>
              </a:spcBef>
              <a:spcAft>
                <a:spcPts val="0"/>
              </a:spcAft>
              <a:buClr>
                <a:schemeClr val="accent1"/>
              </a:buClr>
              <a:buSzPts val="1000"/>
              <a:buFont typeface="Arial" panose="020B0604020202020204" pitchFamily="34" charset="0"/>
              <a:buChar char="•"/>
            </a:pPr>
            <a:r>
              <a:rPr lang="en-US" sz="1000" dirty="0"/>
              <a:t>a variable inspector. </a:t>
            </a:r>
            <a:endParaRPr sz="1000" dirty="0"/>
          </a:p>
        </p:txBody>
      </p:sp>
      <p:sp>
        <p:nvSpPr>
          <p:cNvPr id="135" name="Google Shape;135;g73cc780b5e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9048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3cc780b5e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7470" marR="0" lvl="0" indent="0" algn="l" defTabSz="914400" rtl="0" eaLnBrk="1" fontAlgn="auto" latinLnBrk="0" hangingPunct="1">
              <a:lnSpc>
                <a:spcPct val="80000"/>
              </a:lnSpc>
              <a:spcBef>
                <a:spcPts val="0"/>
              </a:spcBef>
              <a:spcAft>
                <a:spcPts val="0"/>
              </a:spcAft>
              <a:buClr>
                <a:schemeClr val="accent1"/>
              </a:buClr>
              <a:buSzPts val="1000"/>
              <a:buFontTx/>
              <a:buNone/>
              <a:tabLst/>
              <a:defRPr/>
            </a:pPr>
            <a:r>
              <a:rPr lang="en-GB" sz="1000" dirty="0">
                <a:latin typeface="Arial"/>
                <a:ea typeface="Arial"/>
                <a:cs typeface="Arial"/>
                <a:sym typeface="Arial"/>
              </a:rPr>
              <a:t>All the code provided for the assessment will be structured as shown. Responses should follow the structure provided.</a:t>
            </a:r>
          </a:p>
          <a:p>
            <a:pPr marL="77470" marR="0" lvl="0" indent="0" algn="l" defTabSz="914400" rtl="0" eaLnBrk="1" fontAlgn="auto" latinLnBrk="0" hangingPunct="1">
              <a:lnSpc>
                <a:spcPct val="80000"/>
              </a:lnSpc>
              <a:spcBef>
                <a:spcPts val="0"/>
              </a:spcBef>
              <a:spcAft>
                <a:spcPts val="0"/>
              </a:spcAft>
              <a:buClr>
                <a:schemeClr val="accent1"/>
              </a:buClr>
              <a:buSzPts val="1000"/>
              <a:buFontTx/>
              <a:buNone/>
              <a:tabLst/>
              <a:defRPr/>
            </a:pPr>
            <a:endParaRPr lang="en-GB" sz="1000" dirty="0">
              <a:latin typeface="Arial"/>
              <a:ea typeface="Arial"/>
              <a:cs typeface="Arial"/>
              <a:sym typeface="Arial"/>
            </a:endParaRPr>
          </a:p>
          <a:p>
            <a:pPr marL="77470" marR="0" lvl="0" indent="0" algn="l" defTabSz="914400" rtl="0" eaLnBrk="1" fontAlgn="auto" latinLnBrk="0" hangingPunct="1">
              <a:lnSpc>
                <a:spcPct val="80000"/>
              </a:lnSpc>
              <a:spcBef>
                <a:spcPts val="0"/>
              </a:spcBef>
              <a:spcAft>
                <a:spcPts val="0"/>
              </a:spcAft>
              <a:buClr>
                <a:schemeClr val="accent1"/>
              </a:buClr>
              <a:buSzPts val="1000"/>
              <a:buFontTx/>
              <a:buNone/>
              <a:tabLst/>
              <a:defRPr/>
            </a:pPr>
            <a:r>
              <a:rPr lang="en-US" sz="1000" dirty="0"/>
              <a:t>The PLS represents a specific set of constructs that are sufficient to successfully answer any question in Paper 2. Any student successfully using more esoteric or complex constructs or approaches not included in the PLS will still be awarded marks in Paper 2 if the solution is valid. The PLS will be valid for the lifetime of the qualification. However, if updates are required, we will ensure the latest version is published by the 31st of January in the year of the examination.. The PLS is available to download on the GCSE in Computer Science section of the Pearson website. </a:t>
            </a:r>
          </a:p>
          <a:p>
            <a:pPr marL="77470" marR="0" lvl="0" indent="0" algn="l" defTabSz="914400" rtl="0" eaLnBrk="1" fontAlgn="auto" latinLnBrk="0" hangingPunct="1">
              <a:lnSpc>
                <a:spcPct val="80000"/>
              </a:lnSpc>
              <a:spcBef>
                <a:spcPts val="0"/>
              </a:spcBef>
              <a:spcAft>
                <a:spcPts val="0"/>
              </a:spcAft>
              <a:buClr>
                <a:schemeClr val="accent1"/>
              </a:buClr>
              <a:buSzPts val="1000"/>
              <a:buFontTx/>
              <a:buNone/>
              <a:tabLst/>
              <a:defRPr/>
            </a:pPr>
            <a:endParaRPr lang="en-GB" sz="1000" dirty="0">
              <a:latin typeface="Arial"/>
              <a:ea typeface="Arial"/>
              <a:cs typeface="Arial"/>
              <a:sym typeface="Arial"/>
            </a:endParaRPr>
          </a:p>
          <a:p>
            <a:pPr marL="77470" marR="0" lvl="0" indent="0" algn="l" defTabSz="914400" rtl="0" eaLnBrk="1" fontAlgn="auto" latinLnBrk="0" hangingPunct="1">
              <a:lnSpc>
                <a:spcPct val="80000"/>
              </a:lnSpc>
              <a:spcBef>
                <a:spcPts val="0"/>
              </a:spcBef>
              <a:spcAft>
                <a:spcPts val="0"/>
              </a:spcAft>
              <a:buClr>
                <a:schemeClr val="accent1"/>
              </a:buClr>
              <a:buSzPts val="1000"/>
              <a:buFontTx/>
              <a:buNone/>
              <a:tabLst/>
              <a:defRPr/>
            </a:pPr>
            <a:r>
              <a:rPr lang="en-US" sz="1000" baseline="0" dirty="0">
                <a:latin typeface="Arial"/>
                <a:ea typeface="Arial"/>
                <a:cs typeface="Arial"/>
                <a:sym typeface="Arial"/>
              </a:rPr>
              <a:t>The link opens Tim Brady’s video demonstrating how to </a:t>
            </a:r>
            <a:r>
              <a:rPr lang="en-US" sz="1000" baseline="0" dirty="0" err="1">
                <a:latin typeface="Arial"/>
                <a:ea typeface="Arial"/>
                <a:cs typeface="Arial"/>
                <a:sym typeface="Arial"/>
              </a:rPr>
              <a:t>organise</a:t>
            </a:r>
            <a:r>
              <a:rPr lang="en-US" sz="1000" baseline="0" dirty="0">
                <a:latin typeface="Arial"/>
                <a:ea typeface="Arial"/>
                <a:cs typeface="Arial"/>
                <a:sym typeface="Arial"/>
              </a:rPr>
              <a:t> the code files for the Paper 2 assessment.</a:t>
            </a:r>
            <a:endParaRPr lang="en-US" sz="1000" dirty="0">
              <a:latin typeface="Arial"/>
              <a:ea typeface="Arial"/>
              <a:cs typeface="Arial"/>
              <a:sym typeface="Arial"/>
            </a:endParaRPr>
          </a:p>
          <a:p>
            <a:pPr marL="207449" lvl="0" indent="-129979" algn="l" rtl="0">
              <a:lnSpc>
                <a:spcPct val="80000"/>
              </a:lnSpc>
              <a:spcBef>
                <a:spcPts val="0"/>
              </a:spcBef>
              <a:spcAft>
                <a:spcPts val="0"/>
              </a:spcAft>
              <a:buClr>
                <a:schemeClr val="accent1"/>
              </a:buClr>
              <a:buSzPts val="1000"/>
              <a:buChar char="•"/>
            </a:pPr>
            <a:endParaRPr sz="1000" dirty="0"/>
          </a:p>
        </p:txBody>
      </p:sp>
      <p:sp>
        <p:nvSpPr>
          <p:cNvPr id="135" name="Google Shape;135;g73cc780b5e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5032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There are bound to </a:t>
            </a:r>
            <a:r>
              <a:rPr lang="en-US" b="0" u="none" baseline="0" dirty="0"/>
              <a:t>be</a:t>
            </a:r>
            <a:r>
              <a:rPr lang="en-US" b="0" u="none" dirty="0"/>
              <a:t> some questions regarding</a:t>
            </a:r>
            <a:r>
              <a:rPr lang="en-US" b="0" u="none" baseline="0" dirty="0"/>
              <a:t> the logistics involved with the new onscreen examination.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Most of these will be answered in either the ICE (</a:t>
            </a:r>
            <a:r>
              <a:rPr lang="en-US" dirty="0"/>
              <a:t>Instructions for the Conduct of the Examination) or </a:t>
            </a:r>
            <a:r>
              <a:rPr lang="en-US" b="0" u="none" baseline="0" dirty="0"/>
              <a:t>the FAQ document – both of which are available on the Pearson website. (Links provided.)</a:t>
            </a:r>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14</a:t>
            </a:fld>
            <a:endParaRPr lang="en-US"/>
          </a:p>
        </p:txBody>
      </p:sp>
    </p:spTree>
    <p:extLst>
      <p:ext uri="{BB962C8B-B14F-4D97-AF65-F5344CB8AC3E}">
        <p14:creationId xmlns:p14="http://schemas.microsoft.com/office/powerpoint/2010/main" val="401090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extLst>
      <p:ext uri="{BB962C8B-B14F-4D97-AF65-F5344CB8AC3E}">
        <p14:creationId xmlns:p14="http://schemas.microsoft.com/office/powerpoint/2010/main" val="1470474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sample assessment materials have been developed to support this qualification and should be used as the benchmark to develop an understanding of the nature and complexity of the assessment students will take.</a:t>
            </a:r>
          </a:p>
          <a:p>
            <a:endParaRPr lang="en-GB" dirty="0"/>
          </a:p>
          <a:p>
            <a:r>
              <a:rPr lang="en-GB" dirty="0"/>
              <a:t>The SAM for Paper 2 includes a sample examination paper and a detailed mark scheme that identifies the assessment objectives for each question and/or part of question.  A system of colour coding has been used to identify the marks awarded for each AO:</a:t>
            </a:r>
          </a:p>
          <a:p>
            <a:pPr marL="171450" indent="-171450">
              <a:buFont typeface="Arial" panose="020B0604020202020204" pitchFamily="34" charset="0"/>
              <a:buChar char="•"/>
            </a:pPr>
            <a:r>
              <a:rPr lang="en-GB" dirty="0"/>
              <a:t>AO2.1a and AO2.1b</a:t>
            </a:r>
          </a:p>
          <a:p>
            <a:pPr marL="171450" indent="-171450">
              <a:buFont typeface="Arial" panose="020B0604020202020204" pitchFamily="34" charset="0"/>
              <a:buChar char="•"/>
            </a:pPr>
            <a:r>
              <a:rPr lang="en-GB" dirty="0"/>
              <a:t>AO3.1, AO3.2a, AO3.2b and AO3.2c</a:t>
            </a:r>
          </a:p>
          <a:p>
            <a:r>
              <a:rPr lang="en-US" dirty="0"/>
              <a:t>This colour coding will allow teachers to identify the ways in which the AOs are examined to support the development of teaching strategies and reinforcement activities for their students.</a:t>
            </a:r>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16</a:t>
            </a:fld>
            <a:endParaRPr lang="en-US"/>
          </a:p>
        </p:txBody>
      </p:sp>
    </p:spTree>
    <p:extLst>
      <p:ext uri="{BB962C8B-B14F-4D97-AF65-F5344CB8AC3E}">
        <p14:creationId xmlns:p14="http://schemas.microsoft.com/office/powerpoint/2010/main" val="349301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1 </a:t>
            </a:r>
          </a:p>
          <a:p>
            <a:r>
              <a:rPr lang="en-US" dirty="0"/>
              <a:t>The stem of the question sets the context for the program to be created.  The program is required to use a random number generator to create a random integer between 1 and 6, thus modelling the roll of a die.</a:t>
            </a:r>
          </a:p>
          <a:p>
            <a:endParaRPr lang="en-US" dirty="0"/>
          </a:p>
          <a:p>
            <a:r>
              <a:rPr lang="en-US" dirty="0"/>
              <a:t>It is suggested that the candidate should spend 10 minutes on this task.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Students must use the file Q01.py and save their amended code as Q01FINISHED.py</a:t>
            </a:r>
            <a:endParaRPr lang="en-US" dirty="0"/>
          </a:p>
          <a:p>
            <a:endParaRPr lang="en-US" dirty="0"/>
          </a:p>
          <a:p>
            <a:r>
              <a:rPr lang="en-US" dirty="0"/>
              <a:t>The question paper asks the candidate to:</a:t>
            </a:r>
          </a:p>
          <a:p>
            <a:pPr marL="171450" indent="-171450">
              <a:buFont typeface="Arial" panose="020B0604020202020204" pitchFamily="34" charset="0"/>
              <a:buChar char="•"/>
            </a:pPr>
            <a:r>
              <a:rPr lang="en-US" dirty="0"/>
              <a:t>Import the random library</a:t>
            </a:r>
          </a:p>
          <a:p>
            <a:pPr marL="171450" indent="-171450">
              <a:buFont typeface="Arial" panose="020B0604020202020204" pitchFamily="34" charset="0"/>
              <a:buChar char="•"/>
            </a:pPr>
            <a:r>
              <a:rPr lang="en-US" dirty="0"/>
              <a:t>Create one variable</a:t>
            </a:r>
          </a:p>
          <a:p>
            <a:pPr marL="171450" indent="-171450">
              <a:buFont typeface="Arial" panose="020B0604020202020204" pitchFamily="34" charset="0"/>
              <a:buChar char="•"/>
            </a:pPr>
            <a:r>
              <a:rPr lang="en-US" dirty="0"/>
              <a:t>Create one constant</a:t>
            </a:r>
          </a:p>
          <a:p>
            <a:pPr marL="171450" indent="-171450">
              <a:buFont typeface="Arial" panose="020B0604020202020204" pitchFamily="34" charset="0"/>
              <a:buChar char="•"/>
            </a:pPr>
            <a:r>
              <a:rPr lang="en-US" dirty="0"/>
              <a:t>Assign the result of a library call to a variable</a:t>
            </a:r>
          </a:p>
          <a:p>
            <a:pPr marL="171450" indent="-171450">
              <a:buFont typeface="Arial" panose="020B0604020202020204" pitchFamily="34" charset="0"/>
              <a:buChar char="•"/>
            </a:pPr>
            <a:r>
              <a:rPr lang="en-US" dirty="0"/>
              <a:t>Display a message and the contents of a variable on the screen.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code contains clear annotation in the format of the established layout and has a prompt at line 6 for the import line and line 23 contains part of the assignment statement.</a:t>
            </a:r>
          </a:p>
        </p:txBody>
      </p:sp>
      <p:sp>
        <p:nvSpPr>
          <p:cNvPr id="4" name="Slide Number Placeholder 3"/>
          <p:cNvSpPr>
            <a:spLocks noGrp="1"/>
          </p:cNvSpPr>
          <p:nvPr>
            <p:ph type="sldNum" sz="quarter" idx="5"/>
          </p:nvPr>
        </p:nvSpPr>
        <p:spPr/>
        <p:txBody>
          <a:bodyPr/>
          <a:lstStyle/>
          <a:p>
            <a:fld id="{6B4B3FE3-B79E-B045-A4CB-FBF5114E1E7F}" type="slidenum">
              <a:rPr lang="en-US" smtClean="0"/>
              <a:t>17</a:t>
            </a:fld>
            <a:endParaRPr lang="en-US"/>
          </a:p>
        </p:txBody>
      </p:sp>
    </p:spTree>
    <p:extLst>
      <p:ext uri="{BB962C8B-B14F-4D97-AF65-F5344CB8AC3E}">
        <p14:creationId xmlns:p14="http://schemas.microsoft.com/office/powerpoint/2010/main" val="2002176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 scheme clearly identifies the assessment objectives being tested.</a:t>
            </a:r>
          </a:p>
          <a:p>
            <a:endParaRPr lang="en-US" dirty="0"/>
          </a:p>
          <a:p>
            <a:r>
              <a:rPr lang="en-US" dirty="0"/>
              <a:t>AO2.1b – apply understanding of key concepts and principles of computer science.</a:t>
            </a:r>
          </a:p>
          <a:p>
            <a:r>
              <a:rPr lang="en-US" dirty="0"/>
              <a:t>Annotation provides sufficient guidance to allow candidates to apply their understanding to complete the lines.</a:t>
            </a:r>
          </a:p>
          <a:p>
            <a:endParaRPr lang="en-US" dirty="0"/>
          </a:p>
          <a:p>
            <a:r>
              <a:rPr lang="en-US" dirty="0"/>
              <a:t>AO3.2b – the annotation for the instruction to display requires the candidates to know how to write a statement to display on a screen using their understanding of the print statement.</a:t>
            </a:r>
          </a:p>
        </p:txBody>
      </p:sp>
      <p:sp>
        <p:nvSpPr>
          <p:cNvPr id="4" name="Slide Number Placeholder 3"/>
          <p:cNvSpPr>
            <a:spLocks noGrp="1"/>
          </p:cNvSpPr>
          <p:nvPr>
            <p:ph type="sldNum" sz="quarter" idx="5"/>
          </p:nvPr>
        </p:nvSpPr>
        <p:spPr/>
        <p:txBody>
          <a:bodyPr/>
          <a:lstStyle/>
          <a:p>
            <a:fld id="{6B4B3FE3-B79E-B045-A4CB-FBF5114E1E7F}" type="slidenum">
              <a:rPr lang="en-US" smtClean="0"/>
              <a:t>18</a:t>
            </a:fld>
            <a:endParaRPr lang="en-US"/>
          </a:p>
        </p:txBody>
      </p:sp>
    </p:spTree>
    <p:extLst>
      <p:ext uri="{BB962C8B-B14F-4D97-AF65-F5344CB8AC3E}">
        <p14:creationId xmlns:p14="http://schemas.microsoft.com/office/powerpoint/2010/main" val="1672609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stem of the question sets the context i.e. the program does not work properly.</a:t>
            </a:r>
          </a:p>
          <a:p>
            <a:endParaRPr lang="en-US" dirty="0"/>
          </a:p>
          <a:p>
            <a:r>
              <a:rPr lang="en-US" dirty="0"/>
              <a:t>The program should ask the question “Would you like me to sing?”.  Depending on the user’s response it will display  a number of lines of a song.</a:t>
            </a:r>
          </a:p>
          <a:p>
            <a:endParaRPr lang="en-US" dirty="0"/>
          </a:p>
          <a:p>
            <a:r>
              <a:rPr lang="en-US" dirty="0"/>
              <a:t>The candidate is asked to fix three syntax errors, rename a variable, add a comment to explain a parameter and to add white space to make the program more readable.</a:t>
            </a:r>
          </a:p>
          <a:p>
            <a:endParaRPr lang="en-US" dirty="0"/>
          </a:p>
          <a:p>
            <a:r>
              <a:rPr lang="en-US" dirty="0"/>
              <a:t>The question requires the candidate to:</a:t>
            </a:r>
          </a:p>
          <a:p>
            <a:pPr marL="171450" indent="-171450">
              <a:buFont typeface="Arial" panose="020B0604020202020204" pitchFamily="34" charset="0"/>
              <a:buChar char="•"/>
            </a:pPr>
            <a:r>
              <a:rPr lang="en-US" dirty="0"/>
              <a:t>Read to identify errors</a:t>
            </a:r>
          </a:p>
          <a:p>
            <a:pPr marL="171450" indent="-171450">
              <a:buFont typeface="Arial" panose="020B0604020202020204" pitchFamily="34" charset="0"/>
              <a:buChar char="•"/>
            </a:pPr>
            <a:r>
              <a:rPr lang="en-US" dirty="0"/>
              <a:t>Write to fix errors (debugging the program)</a:t>
            </a:r>
          </a:p>
          <a:p>
            <a:pPr marL="171450" indent="-171450">
              <a:buFont typeface="Arial" panose="020B0604020202020204" pitchFamily="34" charset="0"/>
              <a:buChar char="•"/>
            </a:pPr>
            <a:r>
              <a:rPr lang="en-US" dirty="0"/>
              <a:t>Write to add meaningful variable names</a:t>
            </a:r>
          </a:p>
          <a:p>
            <a:pPr marL="171450" indent="-171450">
              <a:buFont typeface="Arial" panose="020B0604020202020204" pitchFamily="34" charset="0"/>
              <a:buChar char="•"/>
            </a:pPr>
            <a:r>
              <a:rPr lang="en-US" dirty="0"/>
              <a:t>Write to add a facility for data entry</a:t>
            </a:r>
          </a:p>
          <a:p>
            <a:pPr marL="171450" indent="-171450">
              <a:buFont typeface="Arial" panose="020B0604020202020204" pitchFamily="34" charset="0"/>
              <a:buChar char="•"/>
            </a:pPr>
            <a:r>
              <a:rPr lang="en-US" dirty="0"/>
              <a:t>Write – to add a selection statement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19</a:t>
            </a:fld>
            <a:endParaRPr lang="en-US"/>
          </a:p>
        </p:txBody>
      </p:sp>
    </p:spTree>
    <p:extLst>
      <p:ext uri="{BB962C8B-B14F-4D97-AF65-F5344CB8AC3E}">
        <p14:creationId xmlns:p14="http://schemas.microsoft.com/office/powerpoint/2010/main" val="78129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Welcome to our</a:t>
            </a:r>
            <a:r>
              <a:rPr lang="en-US" baseline="0" dirty="0"/>
              <a:t> online event – ‘Getting started on Paper 2’, which concerns the application of computational thinking and is all about the more practical aspects of computer science.</a:t>
            </a:r>
          </a:p>
        </p:txBody>
      </p:sp>
      <p:sp>
        <p:nvSpPr>
          <p:cNvPr id="4" name="Slide Number Placeholder 3"/>
          <p:cNvSpPr>
            <a:spLocks noGrp="1"/>
          </p:cNvSpPr>
          <p:nvPr>
            <p:ph type="sldNum" sz="quarter" idx="5"/>
          </p:nvPr>
        </p:nvSpPr>
        <p:spPr/>
        <p:txBody>
          <a:bodyPr/>
          <a:lstStyle/>
          <a:p>
            <a:fld id="{6B4B3FE3-B79E-B045-A4CB-FBF5114E1E7F}" type="slidenum">
              <a:rPr lang="en-US" smtClean="0"/>
              <a:t>2</a:t>
            </a:fld>
            <a:endParaRPr lang="en-US"/>
          </a:p>
        </p:txBody>
      </p:sp>
    </p:spTree>
    <p:extLst>
      <p:ext uri="{BB962C8B-B14F-4D97-AF65-F5344CB8AC3E}">
        <p14:creationId xmlns:p14="http://schemas.microsoft.com/office/powerpoint/2010/main" val="3710661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20</a:t>
            </a:fld>
            <a:endParaRPr/>
          </a:p>
        </p:txBody>
      </p:sp>
    </p:spTree>
    <p:extLst>
      <p:ext uri="{BB962C8B-B14F-4D97-AF65-F5344CB8AC3E}">
        <p14:creationId xmlns:p14="http://schemas.microsoft.com/office/powerpoint/2010/main" val="3528386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delegates to consider the activity – give them 2 - 3 minutes to identify the subtopics.</a:t>
            </a:r>
          </a:p>
          <a:p>
            <a:endParaRPr lang="en-GB" dirty="0"/>
          </a:p>
          <a:p>
            <a:r>
              <a:rPr lang="en-GB" sz="1200" kern="1200" dirty="0">
                <a:solidFill>
                  <a:schemeClr val="tx1"/>
                </a:solidFill>
                <a:effectLst/>
                <a:latin typeface="+mn-lt"/>
                <a:ea typeface="+mn-ea"/>
                <a:cs typeface="+mn-cs"/>
              </a:rPr>
              <a:t>6.1.2 - be able to read, write, analyse and refine programs written in a high-level programming language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6.1.4 -be able to use techniques (layout, indentation, comments, </a:t>
            </a:r>
            <a:r>
              <a:rPr lang="en-GB" sz="1200" b="1" kern="1200" dirty="0">
                <a:solidFill>
                  <a:schemeClr val="tx1"/>
                </a:solidFill>
                <a:effectLst/>
                <a:latin typeface="+mn-lt"/>
                <a:ea typeface="+mn-ea"/>
                <a:cs typeface="+mn-cs"/>
              </a:rPr>
              <a:t>meaningful identifiers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white space</a:t>
            </a:r>
            <a:r>
              <a:rPr lang="en-GB" sz="1200" kern="1200" dirty="0">
                <a:solidFill>
                  <a:schemeClr val="tx1"/>
                </a:solidFill>
                <a:effectLst/>
                <a:latin typeface="+mn-lt"/>
                <a:ea typeface="+mn-ea"/>
                <a:cs typeface="+mn-cs"/>
              </a:rPr>
              <a:t>) to make programs </a:t>
            </a:r>
            <a:endParaRPr lang="en-GB" dirty="0"/>
          </a:p>
          <a:p>
            <a:r>
              <a:rPr lang="en-GB" sz="1200" kern="1200" dirty="0">
                <a:solidFill>
                  <a:schemeClr val="tx1"/>
                </a:solidFill>
                <a:effectLst/>
                <a:latin typeface="+mn-lt"/>
                <a:ea typeface="+mn-ea"/>
                <a:cs typeface="+mn-cs"/>
              </a:rPr>
              <a:t>easier to read, understand and maintain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6.1.5 – be able to identify, locate and correct program errors (logic, </a:t>
            </a:r>
            <a:r>
              <a:rPr lang="en-GB" sz="1200" b="1" kern="1200" dirty="0">
                <a:solidFill>
                  <a:schemeClr val="tx1"/>
                </a:solidFill>
                <a:effectLst/>
                <a:latin typeface="+mn-lt"/>
                <a:ea typeface="+mn-ea"/>
                <a:cs typeface="+mn-cs"/>
              </a:rPr>
              <a:t>syntax</a:t>
            </a:r>
            <a:r>
              <a:rPr lang="en-GB" sz="1200" b="0" kern="1200" dirty="0">
                <a:solidFill>
                  <a:schemeClr val="tx1"/>
                </a:solidFill>
                <a:effectLst/>
                <a:latin typeface="+mn-lt"/>
                <a:ea typeface="+mn-ea"/>
                <a:cs typeface="+mn-cs"/>
              </a:rPr>
              <a:t>, runtime)</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6.2.1 - </a:t>
            </a:r>
            <a:r>
              <a:rPr lang="en-GB" sz="1200" kern="1200" dirty="0">
                <a:solidFill>
                  <a:schemeClr val="tx1"/>
                </a:solidFill>
                <a:effectLst/>
                <a:latin typeface="+mn-lt"/>
                <a:ea typeface="+mn-ea"/>
                <a:cs typeface="+mn-cs"/>
              </a:rPr>
              <a:t>understand the function of and be able to identify the structural components of programs (constants, </a:t>
            </a:r>
            <a:r>
              <a:rPr lang="en-GB" sz="1200" b="1" kern="1200" dirty="0">
                <a:solidFill>
                  <a:schemeClr val="tx1"/>
                </a:solidFill>
                <a:effectLst/>
                <a:latin typeface="+mn-lt"/>
                <a:ea typeface="+mn-ea"/>
                <a:cs typeface="+mn-cs"/>
              </a:rPr>
              <a:t>variables</a:t>
            </a:r>
            <a:r>
              <a:rPr lang="en-GB" sz="1200" kern="1200" dirty="0">
                <a:solidFill>
                  <a:schemeClr val="tx1"/>
                </a:solidFill>
                <a:effectLst/>
                <a:latin typeface="+mn-lt"/>
                <a:ea typeface="+mn-ea"/>
                <a:cs typeface="+mn-cs"/>
              </a:rPr>
              <a:t>, initialisation and </a:t>
            </a:r>
            <a:r>
              <a:rPr lang="en-GB" sz="1200" b="1" kern="1200" dirty="0">
                <a:solidFill>
                  <a:schemeClr val="tx1"/>
                </a:solidFill>
                <a:effectLst/>
                <a:latin typeface="+mn-lt"/>
                <a:ea typeface="+mn-ea"/>
                <a:cs typeface="+mn-cs"/>
              </a:rPr>
              <a:t>assignment statements</a:t>
            </a:r>
            <a:r>
              <a:rPr lang="en-GB" sz="1200" kern="1200" dirty="0">
                <a:solidFill>
                  <a:schemeClr val="tx1"/>
                </a:solidFill>
                <a:effectLst/>
                <a:latin typeface="+mn-lt"/>
                <a:ea typeface="+mn-ea"/>
                <a:cs typeface="+mn-cs"/>
              </a:rPr>
              <a:t>, command sequences, </a:t>
            </a:r>
            <a:r>
              <a:rPr lang="en-GB" sz="1200" b="1" kern="1200" dirty="0">
                <a:solidFill>
                  <a:schemeClr val="tx1"/>
                </a:solidFill>
                <a:effectLst/>
                <a:latin typeface="+mn-lt"/>
                <a:ea typeface="+mn-ea"/>
                <a:cs typeface="+mn-cs"/>
              </a:rPr>
              <a:t>selection</a:t>
            </a:r>
            <a:r>
              <a:rPr lang="en-GB" sz="1200" kern="1200" dirty="0">
                <a:solidFill>
                  <a:schemeClr val="tx1"/>
                </a:solidFill>
                <a:effectLst/>
                <a:latin typeface="+mn-lt"/>
                <a:ea typeface="+mn-ea"/>
                <a:cs typeface="+mn-cs"/>
              </a:rPr>
              <a:t>, repetition, iteration, data structures, subprograms, parameters, input/output)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6.2.2 - be able to write programs that make appropriate use of </a:t>
            </a:r>
            <a:r>
              <a:rPr lang="en-GB" sz="1200" b="1" kern="1200" dirty="0">
                <a:solidFill>
                  <a:schemeClr val="tx1"/>
                </a:solidFill>
                <a:effectLst/>
                <a:latin typeface="+mn-lt"/>
                <a:ea typeface="+mn-ea"/>
                <a:cs typeface="+mn-cs"/>
              </a:rPr>
              <a:t>sequencing, </a:t>
            </a:r>
            <a:r>
              <a:rPr lang="en-GB" sz="1200" kern="1200" dirty="0">
                <a:solidFill>
                  <a:schemeClr val="tx1"/>
                </a:solidFill>
                <a:effectLst/>
                <a:latin typeface="+mn-lt"/>
                <a:ea typeface="+mn-ea"/>
                <a:cs typeface="+mn-cs"/>
              </a:rPr>
              <a:t>selection, repetition (count-controlled, condition-controlled), iteration (over every item in a data structure) and single entry/exit points from code blocks </a:t>
            </a:r>
            <a:endParaRPr lang="en-GB" dirty="0"/>
          </a:p>
          <a:p>
            <a:r>
              <a:rPr lang="en-GB" sz="1200" kern="1200" dirty="0">
                <a:solidFill>
                  <a:schemeClr val="tx1"/>
                </a:solidFill>
                <a:effectLst/>
                <a:latin typeface="+mn-lt"/>
                <a:ea typeface="+mn-ea"/>
                <a:cs typeface="+mn-cs"/>
              </a:rPr>
              <a:t>and subprograms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6.4.1 – be able to write programs that accept and respond appropriately to user input</a:t>
            </a:r>
            <a:endParaRPr lang="en-GB" dirty="0"/>
          </a:p>
          <a:p>
            <a:endParaRPr lang="en-GB" dirty="0"/>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21</a:t>
            </a:fld>
            <a:endParaRPr lang="en-US"/>
          </a:p>
        </p:txBody>
      </p:sp>
    </p:spTree>
    <p:extLst>
      <p:ext uri="{BB962C8B-B14F-4D97-AF65-F5344CB8AC3E}">
        <p14:creationId xmlns:p14="http://schemas.microsoft.com/office/powerpoint/2010/main" val="413330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 scheme clearly identifies the assessment objectives being tested:</a:t>
            </a:r>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AO2.1a – apply knowledge of key concepts and principles of computer science – fixing  the syntax errors</a:t>
            </a:r>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AO2.1b – apply understanding of key concepts and principles of computer science – creating a meaningful variable name</a:t>
            </a:r>
          </a:p>
          <a:p>
            <a:pPr marL="276592" indent="-88636">
              <a:lnSpc>
                <a:spcPct val="80000"/>
              </a:lnSpc>
              <a:buSzPts val="2220"/>
              <a:buNone/>
            </a:pPr>
            <a:endParaRPr lang="en-GB" dirty="0"/>
          </a:p>
          <a:p>
            <a:pPr marL="276592" indent="-88636">
              <a:lnSpc>
                <a:spcPct val="150000"/>
              </a:lnSpc>
              <a:spcBef>
                <a:spcPts val="400"/>
              </a:spcBef>
              <a:buSzPts val="2220"/>
              <a:buNone/>
            </a:pPr>
            <a:r>
              <a:rPr lang="en-GB" dirty="0"/>
              <a:t>AO3.1 – make reasoned judgements – explanation of parameter</a:t>
            </a:r>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AO3.2a – design solutions – if statement, for statement, print statement</a:t>
            </a:r>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AO3.2b – program solutions – printing a suitable question for the user context, accepting ‘y’ or ‘n’</a:t>
            </a:r>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AO3.2c – evaluate and refine solutions – correct output for ‘y’ - output for count 5 – 0, correct output for ‘n’ - Goodbye</a:t>
            </a:r>
          </a:p>
          <a:p>
            <a:pPr marL="276592" indent="-88636">
              <a:lnSpc>
                <a:spcPct val="150000"/>
              </a:lnSpc>
              <a:spcBef>
                <a:spcPts val="400"/>
              </a:spcBef>
              <a:buSzPts val="2220"/>
              <a:buNone/>
            </a:pPr>
            <a:r>
              <a:rPr lang="en-GB"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22</a:t>
            </a:fld>
            <a:endParaRPr lang="en-US"/>
          </a:p>
        </p:txBody>
      </p:sp>
    </p:spTree>
    <p:extLst>
      <p:ext uri="{BB962C8B-B14F-4D97-AF65-F5344CB8AC3E}">
        <p14:creationId xmlns:p14="http://schemas.microsoft.com/office/powerpoint/2010/main" val="409794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stem of the question sets out the requirements for the program that is needed. It must:</a:t>
            </a:r>
          </a:p>
          <a:p>
            <a:pPr marL="171450" indent="-171450">
              <a:buFont typeface="Arial" panose="020B0604020202020204" pitchFamily="34" charset="0"/>
              <a:buChar char="•"/>
            </a:pPr>
            <a:r>
              <a:rPr lang="en-US" dirty="0"/>
              <a:t>Accept only numbers from 1 to 20 inclusive</a:t>
            </a:r>
          </a:p>
          <a:p>
            <a:pPr marL="171450" indent="-171450">
              <a:buFont typeface="Arial" panose="020B0604020202020204" pitchFamily="34" charset="0"/>
              <a:buChar char="•"/>
            </a:pPr>
            <a:r>
              <a:rPr lang="en-US" dirty="0"/>
              <a:t>Print ‘invalid input’ if the input is outside the permitted range, assuming only numbers will be entered</a:t>
            </a:r>
          </a:p>
          <a:p>
            <a:pPr marL="171450" indent="-171450">
              <a:buFont typeface="Arial" panose="020B0604020202020204" pitchFamily="34" charset="0"/>
              <a:buChar char="•"/>
            </a:pPr>
            <a:r>
              <a:rPr lang="en-US" dirty="0"/>
              <a:t>Print the input number followed by ‘is even’, if the number is even</a:t>
            </a:r>
          </a:p>
          <a:p>
            <a:pPr marL="171450" indent="-171450">
              <a:buFont typeface="Arial" panose="020B0604020202020204" pitchFamily="34" charset="0"/>
              <a:buChar char="•"/>
            </a:pPr>
            <a:r>
              <a:rPr lang="en-US" dirty="0"/>
              <a:t>Print the input number followed by ‘is odd’ if the number is odd.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code provided is shown on the slide and the candidates are required to:</a:t>
            </a:r>
          </a:p>
          <a:p>
            <a:pPr marL="171450" indent="-171450">
              <a:buFont typeface="Arial" panose="020B0604020202020204" pitchFamily="34" charset="0"/>
              <a:buChar char="•"/>
            </a:pPr>
            <a:r>
              <a:rPr lang="en-US" dirty="0"/>
              <a:t>Fix the runtime error caused by entering a valid number such as 4</a:t>
            </a:r>
          </a:p>
          <a:p>
            <a:pPr marL="171450" indent="-171450">
              <a:buFont typeface="Arial" panose="020B0604020202020204" pitchFamily="34" charset="0"/>
              <a:buChar char="•"/>
            </a:pPr>
            <a:r>
              <a:rPr lang="en-US" dirty="0"/>
              <a:t>Fix the logic errors that cause incorrect or no outputs for acceptable numbers</a:t>
            </a:r>
          </a:p>
          <a:p>
            <a:pPr marL="171450" indent="-171450">
              <a:buFont typeface="Arial" panose="020B0604020202020204" pitchFamily="34" charset="0"/>
              <a:buChar char="•"/>
            </a:pPr>
            <a:r>
              <a:rPr lang="en-US" dirty="0"/>
              <a:t>Fix the logic error that causes the program to execute, even if the entered number is outside the given range</a:t>
            </a:r>
          </a:p>
          <a:p>
            <a:pPr marL="171450" indent="-171450">
              <a:buFont typeface="Arial" panose="020B0604020202020204" pitchFamily="34" charset="0"/>
              <a:buChar char="•"/>
            </a:pPr>
            <a:r>
              <a:rPr lang="en-US" dirty="0"/>
              <a:t>Make all output messages match the requirements.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23</a:t>
            </a:fld>
            <a:endParaRPr lang="en-US"/>
          </a:p>
        </p:txBody>
      </p:sp>
    </p:spTree>
    <p:extLst>
      <p:ext uri="{BB962C8B-B14F-4D97-AF65-F5344CB8AC3E}">
        <p14:creationId xmlns:p14="http://schemas.microsoft.com/office/powerpoint/2010/main" val="2695069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6592" marR="0" lvl="0" indent="-88636" algn="l" defTabSz="914400" rtl="0" eaLnBrk="1" fontAlgn="auto" latinLnBrk="0" hangingPunct="1">
              <a:lnSpc>
                <a:spcPct val="150000"/>
              </a:lnSpc>
              <a:spcBef>
                <a:spcPts val="400"/>
              </a:spcBef>
              <a:spcAft>
                <a:spcPts val="0"/>
              </a:spcAft>
              <a:buClrTx/>
              <a:buSzPts val="2220"/>
              <a:buFontTx/>
              <a:buNone/>
              <a:tabLst/>
              <a:defRPr/>
            </a:pPr>
            <a:r>
              <a:rPr lang="en-GB" dirty="0"/>
              <a:t>Once again, </a:t>
            </a:r>
            <a:r>
              <a:rPr lang="en-US" dirty="0"/>
              <a:t>the mark scheme clearly identifies the assessment objectives being tested:</a:t>
            </a:r>
            <a:endParaRPr lang="en-GB" dirty="0"/>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AO2.1b – apply understanding of key concepts and principles of computer science – use of ‘if’ statement, addition of validation, correct output message for even numbers and output numbers</a:t>
            </a:r>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AO3.2c – evaluate and refine solutions – fixing runtime error and fixing error using modulus</a:t>
            </a:r>
          </a:p>
          <a:p>
            <a:pPr marL="276592" indent="-88636">
              <a:lnSpc>
                <a:spcPct val="150000"/>
              </a:lnSpc>
              <a:spcBef>
                <a:spcPts val="400"/>
              </a:spcBef>
              <a:buSzPts val="2220"/>
              <a:buNone/>
            </a:pPr>
            <a:endParaRPr lang="en-GB" dirty="0"/>
          </a:p>
          <a:p>
            <a:pPr marL="276592" indent="-88636">
              <a:lnSpc>
                <a:spcPct val="150000"/>
              </a:lnSpc>
              <a:spcBef>
                <a:spcPts val="400"/>
              </a:spcBef>
              <a:buSzPts val="2220"/>
              <a:buNone/>
            </a:pPr>
            <a:r>
              <a:rPr lang="en-GB" dirty="0"/>
              <a:t>The remaining 6 marks are allocated through two levels-based mark schemes, shown on the next slide.</a:t>
            </a:r>
          </a:p>
          <a:p>
            <a:pPr marL="276592" indent="-88636">
              <a:lnSpc>
                <a:spcPct val="150000"/>
              </a:lnSpc>
              <a:spcBef>
                <a:spcPts val="400"/>
              </a:spcBef>
              <a:buSzPts val="2220"/>
              <a:buNone/>
            </a:pPr>
            <a:r>
              <a:rPr lang="en-GB" dirty="0"/>
              <a:t>              </a:t>
            </a:r>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24</a:t>
            </a:fld>
            <a:endParaRPr lang="en-US"/>
          </a:p>
        </p:txBody>
      </p:sp>
    </p:spTree>
    <p:extLst>
      <p:ext uri="{BB962C8B-B14F-4D97-AF65-F5344CB8AC3E}">
        <p14:creationId xmlns:p14="http://schemas.microsoft.com/office/powerpoint/2010/main" val="607975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levels-based mark schemes used to assess the remainder of the marks for this question. A mark band includes levelled descriptors of candidate performance that allow an examiner to award the relevant marks to an individual candidate.</a:t>
            </a:r>
          </a:p>
          <a:p>
            <a:endParaRPr lang="en-US" dirty="0"/>
          </a:p>
          <a:p>
            <a:r>
              <a:rPr lang="en-US" dirty="0"/>
              <a:t>The mark bands for </a:t>
            </a:r>
            <a:r>
              <a:rPr lang="en-US" b="1" dirty="0"/>
              <a:t>solution design</a:t>
            </a:r>
            <a:r>
              <a:rPr lang="en-US" dirty="0"/>
              <a:t> cover the candidates’ ability to:</a:t>
            </a:r>
          </a:p>
          <a:p>
            <a:endParaRPr lang="en-US" dirty="0"/>
          </a:p>
          <a:p>
            <a:pPr marL="171450" indent="-171450">
              <a:buFont typeface="Arial" panose="020B0604020202020204" pitchFamily="34" charset="0"/>
              <a:buChar char="•"/>
            </a:pPr>
            <a:r>
              <a:rPr lang="en-US" dirty="0"/>
              <a:t>decompose the problem into component parts that can be seen clearly in the solution</a:t>
            </a:r>
          </a:p>
          <a:p>
            <a:pPr marL="171450" indent="-171450">
              <a:buFont typeface="Arial" panose="020B0604020202020204" pitchFamily="34" charset="0"/>
              <a:buChar char="•"/>
            </a:pPr>
            <a:r>
              <a:rPr lang="en-US" dirty="0"/>
              <a:t>create a solution in which the logic is clear and appropriate to the problem</a:t>
            </a:r>
          </a:p>
          <a:p>
            <a:pPr marL="171450" indent="-171450">
              <a:buFont typeface="Arial" panose="020B0604020202020204" pitchFamily="34" charset="0"/>
              <a:buChar char="•"/>
            </a:pPr>
            <a:r>
              <a:rPr lang="en-US" dirty="0"/>
              <a:t>choose variables (and data structures) that are appropriate to the problem</a:t>
            </a:r>
          </a:p>
          <a:p>
            <a:pPr marL="171450" indent="-171450">
              <a:buFont typeface="Arial" panose="020B0604020202020204" pitchFamily="34" charset="0"/>
              <a:buChar char="•"/>
            </a:pPr>
            <a:r>
              <a:rPr lang="en-US" dirty="0"/>
              <a:t>choose programming constructs that are appropriate to the problem.</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mark bands</a:t>
            </a:r>
            <a:r>
              <a:rPr lang="en-US" b="1" dirty="0"/>
              <a:t> functionality</a:t>
            </a:r>
            <a:r>
              <a:rPr lang="en-US" dirty="0"/>
              <a:t> consider the way in which: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component parts of the program are complete and provide a functional program that fully meets the given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program outputs are accurate, informative and suitable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program responds predictably to anticipated input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solution is robust within the constraints of the problem.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25</a:t>
            </a:fld>
            <a:endParaRPr lang="en-US"/>
          </a:p>
        </p:txBody>
      </p:sp>
    </p:spTree>
    <p:extLst>
      <p:ext uri="{BB962C8B-B14F-4D97-AF65-F5344CB8AC3E}">
        <p14:creationId xmlns:p14="http://schemas.microsoft.com/office/powerpoint/2010/main" val="3356114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stem of the question describes the program to be created by the candidates.  </a:t>
            </a:r>
          </a:p>
          <a:p>
            <a:endParaRPr lang="en-US" dirty="0"/>
          </a:p>
          <a:p>
            <a:r>
              <a:rPr lang="en-US" dirty="0"/>
              <a:t>The program will take a year group as an entry and should output the stage of education to which that year group belongs.</a:t>
            </a:r>
          </a:p>
          <a:p>
            <a:endParaRPr lang="en-US" dirty="0"/>
          </a:p>
          <a:p>
            <a:r>
              <a:rPr lang="en-US" dirty="0"/>
              <a:t>The program should loop continually until the user enters 0 to stop the program.</a:t>
            </a:r>
          </a:p>
          <a:p>
            <a:endParaRPr lang="en-US" dirty="0"/>
          </a:p>
          <a:p>
            <a:r>
              <a:rPr lang="en-US" dirty="0"/>
              <a:t>The code provided to the candidate contains lines of code that are mixed up.</a:t>
            </a:r>
          </a:p>
          <a:p>
            <a:endParaRPr lang="en-US" dirty="0"/>
          </a:p>
          <a:p>
            <a:r>
              <a:rPr lang="en-US" dirty="0"/>
              <a:t>Candidates are asked to amend the code to make the program work and produce the correct output by rearranging the lines.</a:t>
            </a:r>
          </a:p>
          <a:p>
            <a:endParaRPr lang="en-US" dirty="0"/>
          </a:p>
          <a:p>
            <a:r>
              <a:rPr lang="en-US" dirty="0"/>
              <a:t>They should use comments, white space, indentation and layout to make the program easier to read and understand.</a:t>
            </a:r>
          </a:p>
          <a:p>
            <a:endParaRPr lang="en-US" dirty="0"/>
          </a:p>
          <a:p>
            <a:r>
              <a:rPr lang="en-US" dirty="0"/>
              <a:t>Candidates are not allowed to change the functionality of the given lines of code or add any additional functionality.</a:t>
            </a:r>
          </a:p>
        </p:txBody>
      </p:sp>
      <p:sp>
        <p:nvSpPr>
          <p:cNvPr id="4" name="Slide Number Placeholder 3"/>
          <p:cNvSpPr>
            <a:spLocks noGrp="1"/>
          </p:cNvSpPr>
          <p:nvPr>
            <p:ph type="sldNum" sz="quarter" idx="5"/>
          </p:nvPr>
        </p:nvSpPr>
        <p:spPr/>
        <p:txBody>
          <a:bodyPr/>
          <a:lstStyle/>
          <a:p>
            <a:fld id="{6B4B3FE3-B79E-B045-A4CB-FBF5114E1E7F}" type="slidenum">
              <a:rPr lang="en-US" smtClean="0"/>
              <a:t>26</a:t>
            </a:fld>
            <a:endParaRPr lang="en-US"/>
          </a:p>
        </p:txBody>
      </p:sp>
    </p:spTree>
    <p:extLst>
      <p:ext uri="{BB962C8B-B14F-4D97-AF65-F5344CB8AC3E}">
        <p14:creationId xmlns:p14="http://schemas.microsoft.com/office/powerpoint/2010/main" val="3599184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 mark scheme presents two possible solutions to the question, one of which is shown on the slide. There are no levelled mark bands for this question.</a:t>
            </a:r>
          </a:p>
          <a:p>
            <a:endParaRPr lang="en-US" dirty="0"/>
          </a:p>
          <a:p>
            <a:r>
              <a:rPr lang="en-US" dirty="0"/>
              <a:t>AO2.1b </a:t>
            </a:r>
          </a:p>
          <a:p>
            <a:pPr marL="171450" indent="-171450">
              <a:buFont typeface="Arial" panose="020B0604020202020204" pitchFamily="34" charset="0"/>
              <a:buChar char="•"/>
            </a:pPr>
            <a:r>
              <a:rPr lang="en-US" dirty="0"/>
              <a:t>use of comments, white space to improve readability</a:t>
            </a:r>
          </a:p>
          <a:p>
            <a:pPr marL="171450" indent="-171450">
              <a:buFont typeface="Arial" panose="020B0604020202020204" pitchFamily="34" charset="0"/>
              <a:buChar char="•"/>
            </a:pPr>
            <a:r>
              <a:rPr lang="en-US" dirty="0"/>
              <a:t>Initial input is done outside loop to handle first data entry incase it is ‘0’</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AO3.1</a:t>
            </a:r>
          </a:p>
          <a:p>
            <a:pPr marL="171450" indent="-171450">
              <a:buFont typeface="Arial" panose="020B0604020202020204" pitchFamily="34" charset="0"/>
              <a:buChar char="•"/>
            </a:pPr>
            <a:r>
              <a:rPr lang="en-US" dirty="0"/>
              <a:t>Validation messages match validation tests</a:t>
            </a:r>
          </a:p>
          <a:p>
            <a:pPr marL="171450" indent="-171450">
              <a:buFont typeface="Arial" panose="020B0604020202020204" pitchFamily="34" charset="0"/>
              <a:buChar char="•"/>
            </a:pPr>
            <a:r>
              <a:rPr lang="en-US" dirty="0"/>
              <a:t>Institution messages (Primary etc.) match validation tests</a:t>
            </a:r>
          </a:p>
          <a:p>
            <a:pPr marL="171450" indent="-171450">
              <a:buFont typeface="Arial" panose="020B0604020202020204" pitchFamily="34" charset="0"/>
              <a:buChar char="•"/>
            </a:pPr>
            <a:r>
              <a:rPr lang="en-US" dirty="0"/>
              <a:t>Correct outputs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AO3.2b</a:t>
            </a:r>
          </a:p>
          <a:p>
            <a:pPr marL="171450" indent="-171450">
              <a:buFont typeface="Arial" panose="020B0604020202020204" pitchFamily="34" charset="0"/>
              <a:buChar char="•"/>
            </a:pPr>
            <a:r>
              <a:rPr lang="en-US" dirty="0"/>
              <a:t>Repetition (while) outermost loop</a:t>
            </a:r>
          </a:p>
          <a:p>
            <a:pPr marL="171450" indent="-171450">
              <a:buFont typeface="Arial" panose="020B0604020202020204" pitchFamily="34" charset="0"/>
              <a:buChar char="•"/>
            </a:pPr>
            <a:r>
              <a:rPr lang="en-US" dirty="0"/>
              <a:t>elif (year &gt; 13) placed later in the logic than ‘elif (year &lt; 1)</a:t>
            </a:r>
          </a:p>
          <a:p>
            <a:pPr marL="171450" indent="-171450">
              <a:buFont typeface="Arial" panose="020B0604020202020204" pitchFamily="34" charset="0"/>
              <a:buChar char="•"/>
            </a:pPr>
            <a:r>
              <a:rPr lang="en-US" dirty="0"/>
              <a:t>elif (year &lt;12) is later in logic than elif (year &lt; 7)</a:t>
            </a:r>
          </a:p>
          <a:p>
            <a:pPr marL="171450" indent="-171450">
              <a:buFont typeface="Arial" panose="020B0604020202020204" pitchFamily="34" charset="0"/>
              <a:buChar char="•"/>
            </a:pPr>
            <a:r>
              <a:rPr lang="en-US" dirty="0"/>
              <a:t>Next round of input is done inside the loop</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27</a:t>
            </a:fld>
            <a:endParaRPr lang="en-US"/>
          </a:p>
        </p:txBody>
      </p:sp>
    </p:spTree>
    <p:extLst>
      <p:ext uri="{BB962C8B-B14F-4D97-AF65-F5344CB8AC3E}">
        <p14:creationId xmlns:p14="http://schemas.microsoft.com/office/powerpoint/2010/main" val="3398029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stem of the question describes students collecting data about the amount of water needed to fill paper cones of different sizes.  Their measurements are compared with a corrected volume.</a:t>
            </a:r>
          </a:p>
          <a:p>
            <a:endParaRPr lang="en-US" dirty="0"/>
          </a:p>
          <a:p>
            <a:r>
              <a:rPr lang="en-US" dirty="0"/>
              <a:t>They are given the formula for calculating the volume of a cone.</a:t>
            </a:r>
          </a:p>
          <a:p>
            <a:endParaRPr lang="en-US" dirty="0"/>
          </a:p>
          <a:p>
            <a:r>
              <a:rPr lang="en-US" dirty="0"/>
              <a:t>The candidates are provided with the start of a program and subprogram to carry out the calculation.</a:t>
            </a:r>
          </a:p>
          <a:p>
            <a:endParaRPr lang="en-US" dirty="0"/>
          </a:p>
          <a:p>
            <a:r>
              <a:rPr lang="en-US" dirty="0"/>
              <a:t>Candidates are asked to amend the program and subprogram to meet the following requirements:</a:t>
            </a:r>
          </a:p>
          <a:p>
            <a:pPr marL="171450" indent="-171450">
              <a:buFont typeface="Arial" panose="020B0604020202020204" pitchFamily="34" charset="0"/>
              <a:buChar char="•"/>
            </a:pPr>
            <a:r>
              <a:rPr lang="en-US" dirty="0"/>
              <a:t>The subprogram must work for any values of radius and height passed as parameters.</a:t>
            </a:r>
          </a:p>
          <a:p>
            <a:pPr marL="171450" indent="-171450">
              <a:buFont typeface="Arial" panose="020B0604020202020204" pitchFamily="34" charset="0"/>
              <a:buChar char="•"/>
            </a:pPr>
            <a:r>
              <a:rPr lang="en-US" dirty="0"/>
              <a:t>The subprogram must calculate the volume based on the input parameters</a:t>
            </a:r>
          </a:p>
          <a:p>
            <a:pPr marL="171450" indent="-171450">
              <a:buFont typeface="Arial" panose="020B0604020202020204" pitchFamily="34" charset="0"/>
              <a:buChar char="•"/>
            </a:pPr>
            <a:r>
              <a:rPr lang="en-US" dirty="0"/>
              <a:t>The main program must print the volume, formatted to three decimal places.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Candidates are not allowed to add any additional functionality.</a:t>
            </a:r>
          </a:p>
        </p:txBody>
      </p:sp>
      <p:sp>
        <p:nvSpPr>
          <p:cNvPr id="4" name="Slide Number Placeholder 3"/>
          <p:cNvSpPr>
            <a:spLocks noGrp="1"/>
          </p:cNvSpPr>
          <p:nvPr>
            <p:ph type="sldNum" sz="quarter" idx="5"/>
          </p:nvPr>
        </p:nvSpPr>
        <p:spPr/>
        <p:txBody>
          <a:bodyPr/>
          <a:lstStyle/>
          <a:p>
            <a:fld id="{6B4B3FE3-B79E-B045-A4CB-FBF5114E1E7F}" type="slidenum">
              <a:rPr lang="en-US" smtClean="0"/>
              <a:t>28</a:t>
            </a:fld>
            <a:endParaRPr lang="en-US"/>
          </a:p>
        </p:txBody>
      </p:sp>
    </p:spTree>
    <p:extLst>
      <p:ext uri="{BB962C8B-B14F-4D97-AF65-F5344CB8AC3E}">
        <p14:creationId xmlns:p14="http://schemas.microsoft.com/office/powerpoint/2010/main" val="3114529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 scheme clearly indicates where assessment objectives are tested.</a:t>
            </a:r>
          </a:p>
          <a:p>
            <a:endParaRPr lang="en-US" dirty="0"/>
          </a:p>
          <a:p>
            <a:r>
              <a:rPr lang="en-US" dirty="0"/>
              <a:t>AO2.1b</a:t>
            </a:r>
          </a:p>
          <a:p>
            <a:pPr marL="171450" indent="-171450">
              <a:buFont typeface="Arial" panose="020B0604020202020204" pitchFamily="34" charset="0"/>
              <a:buChar char="•"/>
            </a:pPr>
            <a:r>
              <a:rPr lang="en-US" dirty="0"/>
              <a:t>Import math library</a:t>
            </a:r>
          </a:p>
          <a:p>
            <a:pPr marL="171450" indent="-171450">
              <a:buFont typeface="Arial" panose="020B0604020202020204" pitchFamily="34" charset="0"/>
              <a:buChar char="•"/>
            </a:pPr>
            <a:r>
              <a:rPr lang="en-US" dirty="0"/>
              <a:t>Two parameters in the first line of the subprogram with the names ‘</a:t>
            </a:r>
            <a:r>
              <a:rPr lang="en-US" dirty="0" err="1"/>
              <a:t>pRadius</a:t>
            </a:r>
            <a:r>
              <a:rPr lang="en-US" dirty="0"/>
              <a:t>’ and ‘</a:t>
            </a:r>
            <a:r>
              <a:rPr lang="en-US" dirty="0" err="1"/>
              <a:t>pHeight</a:t>
            </a:r>
            <a:r>
              <a:rPr lang="en-US" dirty="0"/>
              <a:t>’ ( any order)</a:t>
            </a:r>
          </a:p>
          <a:p>
            <a:pPr marL="171450" indent="-171450">
              <a:buFont typeface="Arial" panose="020B0604020202020204" pitchFamily="34" charset="0"/>
              <a:buChar char="•"/>
            </a:pPr>
            <a:r>
              <a:rPr lang="en-US" dirty="0"/>
              <a:t>Accurate translation of the the formula for volume to code</a:t>
            </a:r>
          </a:p>
          <a:p>
            <a:pPr marL="171450" indent="-171450">
              <a:buFont typeface="Arial" panose="020B0604020202020204" pitchFamily="34" charset="0"/>
              <a:buChar char="•"/>
            </a:pPr>
            <a:r>
              <a:rPr lang="en-US" dirty="0"/>
              <a:t>Assignment of calculation to ‘</a:t>
            </a:r>
            <a:r>
              <a:rPr lang="en-US" dirty="0" err="1"/>
              <a:t>theVolume</a:t>
            </a:r>
            <a:r>
              <a:rPr lang="en-US" dirty="0"/>
              <a:t>’</a:t>
            </a:r>
          </a:p>
          <a:p>
            <a:pPr marL="171450" indent="-171450">
              <a:buFont typeface="Arial" panose="020B0604020202020204" pitchFamily="34" charset="0"/>
              <a:buChar char="•"/>
            </a:pPr>
            <a:r>
              <a:rPr lang="en-US" dirty="0"/>
              <a:t>One return statement with ‘</a:t>
            </a:r>
            <a:r>
              <a:rPr lang="en-US" dirty="0" err="1"/>
              <a:t>theVolume</a:t>
            </a:r>
            <a:r>
              <a:rPr lang="en-US" dirty="0"/>
              <a:t>’ in brackets</a:t>
            </a:r>
          </a:p>
          <a:p>
            <a:pPr marL="171450" indent="-171450">
              <a:buFont typeface="Arial" panose="020B0604020202020204" pitchFamily="34" charset="0"/>
              <a:buChar char="•"/>
            </a:pPr>
            <a:r>
              <a:rPr lang="en-US" dirty="0"/>
              <a:t>Parameters in the call to the subprogram are ‘</a:t>
            </a:r>
            <a:r>
              <a:rPr lang="en-US" dirty="0" err="1"/>
              <a:t>baseRadius</a:t>
            </a:r>
            <a:r>
              <a:rPr lang="en-US" dirty="0"/>
              <a:t>’ and ‘</a:t>
            </a:r>
            <a:r>
              <a:rPr lang="en-US" dirty="0" err="1"/>
              <a:t>baseHeight</a:t>
            </a:r>
            <a:r>
              <a:rPr lang="en-US" dirty="0"/>
              <a: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AO3.1 – marked on the functionality of the program using the normal functionality mark band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AO3.2a</a:t>
            </a:r>
          </a:p>
          <a:p>
            <a:pPr marL="171450" indent="-171450">
              <a:buFont typeface="Arial" panose="020B0604020202020204" pitchFamily="34" charset="0"/>
              <a:buChar char="•"/>
            </a:pPr>
            <a:r>
              <a:rPr lang="en-US" dirty="0"/>
              <a:t>Use of math constant pi</a:t>
            </a:r>
          </a:p>
          <a:p>
            <a:pPr marL="171450" indent="-171450">
              <a:buFont typeface="Arial" panose="020B0604020202020204" pitchFamily="34" charset="0"/>
              <a:buChar char="•"/>
            </a:pPr>
            <a:r>
              <a:rPr lang="en-US" dirty="0"/>
              <a:t>Two passes-in parameters used in calculation</a:t>
            </a:r>
          </a:p>
          <a:p>
            <a:pPr marL="171450" indent="-171450">
              <a:buFont typeface="Arial" panose="020B0604020202020204" pitchFamily="34" charset="0"/>
              <a:buChar char="•"/>
            </a:pPr>
            <a:r>
              <a:rPr lang="en-US" dirty="0"/>
              <a:t>Format of volume to 3 decimal places for output only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AO3.2b</a:t>
            </a:r>
          </a:p>
          <a:p>
            <a:pPr marL="171450" indent="-171450">
              <a:buFont typeface="Arial" panose="020B0604020202020204" pitchFamily="34" charset="0"/>
              <a:buChar char="•"/>
            </a:pPr>
            <a:r>
              <a:rPr lang="en-US" dirty="0"/>
              <a:t>Order of parameters matches order in first line of the subprogram</a:t>
            </a:r>
          </a:p>
          <a:p>
            <a:pPr marL="171450" indent="-171450">
              <a:buFont typeface="Arial" panose="020B0604020202020204" pitchFamily="34" charset="0"/>
              <a:buChar char="•"/>
            </a:pPr>
            <a:r>
              <a:rPr lang="en-US" dirty="0"/>
              <a:t>Capture of returned value in main program for ‘</a:t>
            </a:r>
            <a:r>
              <a:rPr lang="en-US" dirty="0" err="1"/>
              <a:t>coneVolume</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29</a:t>
            </a:fld>
            <a:endParaRPr lang="en-US"/>
          </a:p>
        </p:txBody>
      </p:sp>
    </p:spTree>
    <p:extLst>
      <p:ext uri="{BB962C8B-B14F-4D97-AF65-F5344CB8AC3E}">
        <p14:creationId xmlns:p14="http://schemas.microsoft.com/office/powerpoint/2010/main" val="275848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will take approximately </a:t>
            </a:r>
            <a:r>
              <a:rPr lang="en-GB" b="1" dirty="0"/>
              <a:t>two hours </a:t>
            </a:r>
            <a:r>
              <a:rPr lang="en-GB" dirty="0"/>
              <a:t>to cover all of these topics and we have included some activities for you to engage with.</a:t>
            </a:r>
          </a:p>
          <a:p>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3</a:t>
            </a:fld>
            <a:endParaRPr lang="en-US"/>
          </a:p>
        </p:txBody>
      </p:sp>
    </p:spTree>
    <p:extLst>
      <p:ext uri="{BB962C8B-B14F-4D97-AF65-F5344CB8AC3E}">
        <p14:creationId xmlns:p14="http://schemas.microsoft.com/office/powerpoint/2010/main" val="1433431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program is needed to authenticate system logins consisting of a login name and a four-digit passcode.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items for current users are stored in a two-dimensional list with 19 records. The list contains user number, last name, first name, login name and passcode.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list is sorted by login name. All users have passcodes that are integers between 1000 and 9999.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candidates are asked to write a program to meet the following requirements: </a:t>
            </a:r>
            <a:endParaRPr lang="en-GB" dirty="0"/>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Inputs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Prompt for and accept a login name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Prompt for and accept a four-digit passcode.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Check that the passcode is between 1000 and 9999, inclusive </a:t>
            </a:r>
          </a:p>
          <a:p>
            <a:r>
              <a:rPr lang="en-GB" sz="1200" b="1" kern="1200" dirty="0">
                <a:solidFill>
                  <a:schemeClr val="tx1"/>
                </a:solidFill>
                <a:effectLst/>
                <a:latin typeface="+mn-lt"/>
                <a:ea typeface="+mn-ea"/>
                <a:cs typeface="+mn-cs"/>
              </a:rPr>
              <a:t>Process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Work with any number of users in the list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Use a linear search to find the record with the correct combination of login name and passcode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Stop searching when the location of where the record should have been found is passed. For example: </a:t>
            </a:r>
          </a:p>
          <a:p>
            <a:pPr marL="457200" lvl="1" indent="0">
              <a:buFont typeface="Arial" panose="020B0604020202020204" pitchFamily="34" charset="0"/>
              <a:buNone/>
            </a:pPr>
            <a:r>
              <a:rPr lang="en-GB" sz="1200" kern="1200" dirty="0">
                <a:solidFill>
                  <a:schemeClr val="tx1"/>
                </a:solidFill>
                <a:effectLst/>
                <a:latin typeface="+mn-lt"/>
                <a:ea typeface="+mn-ea"/>
                <a:cs typeface="+mn-cs"/>
              </a:rPr>
              <a:t>– if looking for ‘Jam118’ and find ‘Joy116’, then the record is not in the list, so the search can stop </a:t>
            </a:r>
            <a:endParaRPr lang="en-GB" dirty="0"/>
          </a:p>
          <a:p>
            <a:r>
              <a:rPr lang="en-GB" sz="1200" kern="1200" dirty="0">
                <a:solidFill>
                  <a:schemeClr val="tx1"/>
                </a:solidFill>
                <a:effectLst/>
                <a:latin typeface="+mn-lt"/>
                <a:ea typeface="+mn-ea"/>
                <a:cs typeface="+mn-cs"/>
              </a:rPr>
              <a:t>• Does not need to loop continuously </a:t>
            </a:r>
            <a:endParaRPr lang="en-GB" dirty="0"/>
          </a:p>
          <a:p>
            <a:r>
              <a:rPr lang="en-GB" sz="1200" b="1" kern="1200" dirty="0">
                <a:solidFill>
                  <a:schemeClr val="tx1"/>
                </a:solidFill>
                <a:effectLst/>
                <a:latin typeface="+mn-lt"/>
                <a:ea typeface="+mn-ea"/>
                <a:cs typeface="+mn-cs"/>
              </a:rPr>
              <a:t>Outputs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Display a welcome message, including the user’s first and last names, if the login name and passcode are found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Display an invalid input message, if the login name and passcode are not found. </a:t>
            </a:r>
          </a:p>
          <a:p>
            <a:endParaRPr lang="en-GB" dirty="0"/>
          </a:p>
          <a:p>
            <a:r>
              <a:rPr lang="en-GB" dirty="0"/>
              <a:t>Candidates are not allowed to add any additional functionality</a:t>
            </a:r>
          </a:p>
          <a:p>
            <a:endParaRPr lang="en-GB" dirty="0"/>
          </a:p>
          <a:p>
            <a:r>
              <a:rPr lang="en-GB" dirty="0"/>
              <a:t>The code provided for the candidates simply contains the data to be used in the implementation.  All other scaffolding has been removed challenging the candidates to carry out the full process of designing, reading, writing and testing their code.</a:t>
            </a:r>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30</a:t>
            </a:fld>
            <a:endParaRPr lang="en-US"/>
          </a:p>
        </p:txBody>
      </p:sp>
    </p:spTree>
    <p:extLst>
      <p:ext uri="{BB962C8B-B14F-4D97-AF65-F5344CB8AC3E}">
        <p14:creationId xmlns:p14="http://schemas.microsoft.com/office/powerpoint/2010/main" val="3680535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 scheme clearly identifies the assessment objectives to be tested. In this case the mark scheme comprises a mixture of individual marks for identified parts of the program and three levels-based mark bands for solution design, good programming practices and functionality.</a:t>
            </a:r>
          </a:p>
          <a:p>
            <a:endParaRPr lang="en-US" dirty="0"/>
          </a:p>
          <a:p>
            <a:r>
              <a:rPr lang="en-US" dirty="0"/>
              <a:t>AO2.1b</a:t>
            </a:r>
          </a:p>
          <a:p>
            <a:pPr marL="171450" indent="-171450">
              <a:buFont typeface="Arial" panose="020B0604020202020204" pitchFamily="34" charset="0"/>
              <a:buChar char="•"/>
            </a:pPr>
            <a:r>
              <a:rPr lang="en-US" dirty="0"/>
              <a:t>Validation with range checks using relational operators &gt;= 1000, &lt;= 999</a:t>
            </a:r>
          </a:p>
          <a:p>
            <a:pPr marL="171450" indent="-171450">
              <a:buFont typeface="Arial" panose="020B0604020202020204" pitchFamily="34" charset="0"/>
              <a:buChar char="•"/>
            </a:pPr>
            <a:r>
              <a:rPr lang="en-US" dirty="0"/>
              <a:t>Use of library subprogram </a:t>
            </a:r>
            <a:r>
              <a:rPr lang="en-US" dirty="0" err="1"/>
              <a:t>len</a:t>
            </a:r>
            <a:r>
              <a:rPr lang="en-US" dirty="0"/>
              <a:t>() to work with any number of users in the list</a:t>
            </a:r>
          </a:p>
          <a:p>
            <a:pPr marL="171450" indent="-171450">
              <a:buFont typeface="Arial" panose="020B0604020202020204" pitchFamily="34" charset="0"/>
              <a:buChar char="•"/>
            </a:pPr>
            <a:r>
              <a:rPr lang="en-US" dirty="0"/>
              <a:t>Use of 2-dimensional indexing in the user list</a:t>
            </a:r>
          </a:p>
          <a:p>
            <a:pPr marL="171450" indent="-171450">
              <a:buFont typeface="Arial" panose="020B0604020202020204" pitchFamily="34" charset="0"/>
              <a:buChar char="•"/>
            </a:pPr>
            <a:r>
              <a:rPr lang="en-US" dirty="0"/>
              <a:t>Display of appropriate messages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AO3.2a – levels-based mark scheme for solution design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AO3.2b</a:t>
            </a:r>
          </a:p>
          <a:p>
            <a:pPr marL="171450" indent="-171450">
              <a:buFont typeface="Arial" panose="020B0604020202020204" pitchFamily="34" charset="0"/>
              <a:buChar char="•"/>
            </a:pPr>
            <a:r>
              <a:rPr lang="en-US" dirty="0"/>
              <a:t>Use of Boolean to stop the loop when found or passed over</a:t>
            </a:r>
          </a:p>
          <a:p>
            <a:pPr marL="171450" indent="-171450">
              <a:buFont typeface="Arial" panose="020B0604020202020204" pitchFamily="34" charset="0"/>
              <a:buChar char="•"/>
            </a:pPr>
            <a:r>
              <a:rPr lang="en-US" dirty="0"/>
              <a:t>Levels-based mark scheme for good programming practices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AO3.2c – levels-based mark scheme for functionality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three levels-based mark schemes are shown on the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31</a:t>
            </a:fld>
            <a:endParaRPr lang="en-US"/>
          </a:p>
        </p:txBody>
      </p:sp>
    </p:spTree>
    <p:extLst>
      <p:ext uri="{BB962C8B-B14F-4D97-AF65-F5344CB8AC3E}">
        <p14:creationId xmlns:p14="http://schemas.microsoft.com/office/powerpoint/2010/main" val="1147977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a:t>previous slide notes</a:t>
            </a:r>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32</a:t>
            </a:fld>
            <a:endParaRPr lang="en-US"/>
          </a:p>
        </p:txBody>
      </p:sp>
    </p:spTree>
    <p:extLst>
      <p:ext uri="{BB962C8B-B14F-4D97-AF65-F5344CB8AC3E}">
        <p14:creationId xmlns:p14="http://schemas.microsoft.com/office/powerpoint/2010/main" val="2828432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our</a:t>
            </a:r>
            <a:r>
              <a:rPr lang="en-US" baseline="0" dirty="0"/>
              <a:t> online event – ‘Getting started on Paper 2, which concerns the application of computational thinking and is all about the more practical aspects of computer science.</a:t>
            </a:r>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33</a:t>
            </a:fld>
            <a:endParaRPr/>
          </a:p>
        </p:txBody>
      </p:sp>
    </p:spTree>
    <p:extLst>
      <p:ext uri="{BB962C8B-B14F-4D97-AF65-F5344CB8AC3E}">
        <p14:creationId xmlns:p14="http://schemas.microsoft.com/office/powerpoint/2010/main" val="212336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professional organisations exist for computing and computer science teachers. It is advisable to join one or more of these organisations to keep up to date and share current best practice in the teaching of computer science. </a:t>
            </a:r>
          </a:p>
          <a:p>
            <a:endParaRPr lang="en-US" dirty="0"/>
          </a:p>
          <a:p>
            <a:r>
              <a:rPr lang="en-US" dirty="0"/>
              <a:t>This slide outlines a range of strategies that teachers could consider in their teaching programming.</a:t>
            </a:r>
          </a:p>
          <a:p>
            <a:endParaRPr lang="en-US" u="sng" dirty="0"/>
          </a:p>
          <a:p>
            <a:r>
              <a:rPr lang="en-US" dirty="0"/>
              <a:t>Use the </a:t>
            </a:r>
            <a:r>
              <a:rPr lang="en-US" b="1" dirty="0"/>
              <a:t>chat</a:t>
            </a:r>
            <a:r>
              <a:rPr lang="en-US" dirty="0"/>
              <a:t> to clarify any questions regarding these strategies.  </a:t>
            </a:r>
          </a:p>
          <a:p>
            <a:endParaRPr lang="en-US" dirty="0"/>
          </a:p>
          <a:p>
            <a:r>
              <a:rPr lang="en-US" dirty="0"/>
              <a:t> </a:t>
            </a:r>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34</a:t>
            </a:fld>
            <a:endParaRPr lang="en-US"/>
          </a:p>
        </p:txBody>
      </p:sp>
    </p:spTree>
    <p:extLst>
      <p:ext uri="{BB962C8B-B14F-4D97-AF65-F5344CB8AC3E}">
        <p14:creationId xmlns:p14="http://schemas.microsoft.com/office/powerpoint/2010/main" val="1230142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PRIMM is an approach that can help structure lessons in programming.</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Predict phase</a:t>
            </a:r>
            <a:r>
              <a:rPr lang="en-US" sz="1200" b="0" i="0" kern="1200" dirty="0">
                <a:solidFill>
                  <a:schemeClr val="tx1"/>
                </a:solidFill>
                <a:effectLst/>
                <a:latin typeface="+mn-lt"/>
                <a:ea typeface="+mn-ea"/>
                <a:cs typeface="+mn-cs"/>
              </a:rPr>
              <a:t> involves students looking at short programs and trying to decide what it will do. This can be a starter, can be done in pairs, or you could even spend a whole lesson on this phase.</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Run phase</a:t>
            </a:r>
            <a:r>
              <a:rPr lang="en-US" sz="1200" b="0" i="0" kern="1200" dirty="0">
                <a:solidFill>
                  <a:schemeClr val="tx1"/>
                </a:solidFill>
                <a:effectLst/>
                <a:latin typeface="+mn-lt"/>
                <a:ea typeface="+mn-ea"/>
                <a:cs typeface="+mn-cs"/>
              </a:rPr>
              <a:t> involves downloading the code and then running it to check your prediction. It does not involve any copying in of code and as the program is given, the student can focus on what it does and not whether they typed it in correctly.</a:t>
            </a:r>
          </a:p>
          <a:p>
            <a:r>
              <a:rPr lang="en-US" sz="1200" b="0" i="0" kern="1200" dirty="0">
                <a:solidFill>
                  <a:schemeClr val="tx1"/>
                </a:solidFill>
                <a:effectLst/>
                <a:latin typeface="+mn-lt"/>
                <a:ea typeface="+mn-ea"/>
                <a:cs typeface="+mn-cs"/>
              </a:rPr>
              <a:t>The third stage is </a:t>
            </a:r>
            <a:r>
              <a:rPr lang="en-US" sz="1200" b="1" i="0" kern="1200" dirty="0">
                <a:solidFill>
                  <a:schemeClr val="tx1"/>
                </a:solidFill>
                <a:effectLst/>
                <a:latin typeface="+mn-lt"/>
                <a:ea typeface="+mn-ea"/>
                <a:cs typeface="+mn-cs"/>
              </a:rPr>
              <a:t>Investigate</a:t>
            </a:r>
            <a:r>
              <a:rPr lang="en-US" sz="1200" b="0" i="0" kern="1200" dirty="0">
                <a:solidFill>
                  <a:schemeClr val="tx1"/>
                </a:solidFill>
                <a:effectLst/>
                <a:latin typeface="+mn-lt"/>
                <a:ea typeface="+mn-ea"/>
                <a:cs typeface="+mn-cs"/>
              </a:rPr>
              <a:t>, which should be varied – there are many exercises that you can do to investigate the code – annotate it, ordering, debugging, trace tables,  label the variables, etc.</a:t>
            </a:r>
          </a:p>
          <a:p>
            <a:r>
              <a:rPr lang="en-US" sz="1200" b="0" i="0" kern="1200" dirty="0">
                <a:solidFill>
                  <a:schemeClr val="tx1"/>
                </a:solidFill>
                <a:effectLst/>
                <a:latin typeface="+mn-lt"/>
                <a:ea typeface="+mn-ea"/>
                <a:cs typeface="+mn-cs"/>
              </a:rPr>
              <a:t>The fourth stage is to </a:t>
            </a:r>
            <a:r>
              <a:rPr lang="en-US" sz="1200" b="1" i="0" kern="1200" dirty="0">
                <a:solidFill>
                  <a:schemeClr val="tx1"/>
                </a:solidFill>
                <a:effectLst/>
                <a:latin typeface="+mn-lt"/>
                <a:ea typeface="+mn-ea"/>
                <a:cs typeface="+mn-cs"/>
              </a:rPr>
              <a:t>modify</a:t>
            </a:r>
            <a:r>
              <a:rPr lang="en-US" sz="1200" b="0" i="0" kern="1200" dirty="0">
                <a:solidFill>
                  <a:schemeClr val="tx1"/>
                </a:solidFill>
                <a:effectLst/>
                <a:latin typeface="+mn-lt"/>
                <a:ea typeface="+mn-ea"/>
                <a:cs typeface="+mn-cs"/>
              </a:rPr>
              <a:t> the code by changing first something simple, and then make more modifications, which can add differentiation.</a:t>
            </a:r>
          </a:p>
          <a:p>
            <a:r>
              <a:rPr lang="en-US" sz="1200" b="0" i="0" kern="1200" dirty="0">
                <a:solidFill>
                  <a:schemeClr val="tx1"/>
                </a:solidFill>
                <a:effectLst/>
                <a:latin typeface="+mn-lt"/>
                <a:ea typeface="+mn-ea"/>
                <a:cs typeface="+mn-cs"/>
              </a:rPr>
              <a:t>Finally, the students </a:t>
            </a:r>
            <a:r>
              <a:rPr lang="en-US" sz="1200" b="1" i="0" kern="1200" dirty="0">
                <a:solidFill>
                  <a:schemeClr val="tx1"/>
                </a:solidFill>
                <a:effectLst/>
                <a:latin typeface="+mn-lt"/>
                <a:ea typeface="+mn-ea"/>
                <a:cs typeface="+mn-cs"/>
              </a:rPr>
              <a:t>make</a:t>
            </a:r>
            <a:r>
              <a:rPr lang="en-US" sz="1200" b="0" i="0" kern="1200" dirty="0">
                <a:solidFill>
                  <a:schemeClr val="tx1"/>
                </a:solidFill>
                <a:effectLst/>
                <a:latin typeface="+mn-lt"/>
                <a:ea typeface="+mn-ea"/>
                <a:cs typeface="+mn-cs"/>
              </a:rPr>
              <a:t> a new program, when they can borrow bits of code from the original program, but it will have a new function, context or problem to be solved. </a:t>
            </a:r>
          </a:p>
          <a:p>
            <a:r>
              <a:rPr lang="en-US" sz="1200" b="0" i="0" kern="1200" dirty="0">
                <a:solidFill>
                  <a:schemeClr val="tx1"/>
                </a:solidFill>
                <a:effectLst/>
                <a:latin typeface="+mn-lt"/>
                <a:ea typeface="+mn-ea"/>
                <a:cs typeface="+mn-cs"/>
              </a:rPr>
              <a:t>These five phases may not be in every lesson, depending on the topic. And you may cycle through the first three or four phases several times. </a:t>
            </a:r>
          </a:p>
          <a:p>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35</a:t>
            </a:fld>
            <a:endParaRPr lang="en-US"/>
          </a:p>
        </p:txBody>
      </p:sp>
    </p:spTree>
    <p:extLst>
      <p:ext uri="{BB962C8B-B14F-4D97-AF65-F5344CB8AC3E}">
        <p14:creationId xmlns:p14="http://schemas.microsoft.com/office/powerpoint/2010/main" val="3604215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36</a:t>
            </a:fld>
            <a:endParaRPr/>
          </a:p>
        </p:txBody>
      </p:sp>
    </p:spTree>
    <p:extLst>
      <p:ext uri="{BB962C8B-B14F-4D97-AF65-F5344CB8AC3E}">
        <p14:creationId xmlns:p14="http://schemas.microsoft.com/office/powerpoint/2010/main" val="1205370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37</a:t>
            </a:fld>
            <a:endParaRPr lang="en-US"/>
          </a:p>
        </p:txBody>
      </p:sp>
    </p:spTree>
    <p:extLst>
      <p:ext uri="{BB962C8B-B14F-4D97-AF65-F5344CB8AC3E}">
        <p14:creationId xmlns:p14="http://schemas.microsoft.com/office/powerpoint/2010/main" val="1984369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 Investigating pseudocodes and program codes, covering the four standard algorithms (bubble sort, merge sort, linear search and binary search). Considering processes in relation to input data and predicting outputs.</a:t>
            </a:r>
          </a:p>
          <a:p>
            <a:r>
              <a:rPr lang="en-US" dirty="0"/>
              <a:t>RUN: Running the program code to check</a:t>
            </a:r>
            <a:endParaRPr lang="en-GB" dirty="0"/>
          </a:p>
          <a:p>
            <a:r>
              <a:rPr lang="en-US" dirty="0"/>
              <a:t>INVESTIGATE: Based on versions of the solution for Q6, with comments removed, abbreviated variable names and errors introduced.</a:t>
            </a:r>
          </a:p>
          <a:p>
            <a:r>
              <a:rPr lang="en-US" dirty="0"/>
              <a:t>MODIFY: Based on a versions of the solution to Q6 with the ‘passed’ condition removed.</a:t>
            </a:r>
          </a:p>
          <a:p>
            <a:r>
              <a:rPr lang="en-US" dirty="0"/>
              <a:t>MAKE: Address a similar question, running through all stages including de-composition.</a:t>
            </a:r>
          </a:p>
          <a:p>
            <a:endParaRPr lang="en-US" dirty="0"/>
          </a:p>
          <a:p>
            <a:r>
              <a:rPr lang="en-US" dirty="0"/>
              <a:t>All codes given to students should follow the paper 2 structure previously outlined.</a:t>
            </a:r>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38</a:t>
            </a:fld>
            <a:endParaRPr lang="en-US"/>
          </a:p>
        </p:txBody>
      </p:sp>
    </p:spTree>
    <p:extLst>
      <p:ext uri="{BB962C8B-B14F-4D97-AF65-F5344CB8AC3E}">
        <p14:creationId xmlns:p14="http://schemas.microsoft.com/office/powerpoint/2010/main" val="3792425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levels-based mark scheme for ‘functionality’  </a:t>
            </a:r>
          </a:p>
          <a:p>
            <a:endParaRPr lang="en-US" dirty="0"/>
          </a:p>
          <a:p>
            <a:r>
              <a:rPr lang="en-US" dirty="0"/>
              <a:t>Progressing through the levels involves increasing completeness and accuracy. Teaching tasks that support this progression can be targeted at a single set of criteria or cover the full set of criteria. The tasks need to increase in complexity as students gain in confidence and competence.</a:t>
            </a:r>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39</a:t>
            </a:fld>
            <a:endParaRPr lang="en-US"/>
          </a:p>
        </p:txBody>
      </p:sp>
    </p:spTree>
    <p:extLst>
      <p:ext uri="{BB962C8B-B14F-4D97-AF65-F5344CB8AC3E}">
        <p14:creationId xmlns:p14="http://schemas.microsoft.com/office/powerpoint/2010/main" val="380880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a:t>
            </a:fld>
            <a:endParaRPr/>
          </a:p>
        </p:txBody>
      </p:sp>
    </p:spTree>
    <p:extLst>
      <p:ext uri="{BB962C8B-B14F-4D97-AF65-F5344CB8AC3E}">
        <p14:creationId xmlns:p14="http://schemas.microsoft.com/office/powerpoint/2010/main" val="2839297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40</a:t>
            </a:fld>
            <a:endParaRPr/>
          </a:p>
        </p:txBody>
      </p:sp>
    </p:spTree>
    <p:extLst>
      <p:ext uri="{BB962C8B-B14F-4D97-AF65-F5344CB8AC3E}">
        <p14:creationId xmlns:p14="http://schemas.microsoft.com/office/powerpoint/2010/main" val="3417640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levels-based mark scheme for </a:t>
            </a:r>
            <a:r>
              <a:rPr lang="en-US" b="1" dirty="0"/>
              <a:t>solution design</a:t>
            </a:r>
            <a:r>
              <a:rPr lang="en-US" dirty="0"/>
              <a:t>. </a:t>
            </a:r>
          </a:p>
          <a:p>
            <a:endParaRPr lang="en-US" b="1" u="sng" dirty="0"/>
          </a:p>
          <a:p>
            <a:r>
              <a:rPr lang="en-US" b="1" u="sng" dirty="0"/>
              <a:t>Activity</a:t>
            </a:r>
          </a:p>
          <a:p>
            <a:r>
              <a:rPr lang="en-US" dirty="0"/>
              <a:t>Consider a lesson activity that will help students to progress from level 1. The activity should include strategies for demonstrating this progression when taking the Paper 2 examination.</a:t>
            </a:r>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41</a:t>
            </a:fld>
            <a:endParaRPr lang="en-US"/>
          </a:p>
        </p:txBody>
      </p:sp>
    </p:spTree>
    <p:extLst>
      <p:ext uri="{BB962C8B-B14F-4D97-AF65-F5344CB8AC3E}">
        <p14:creationId xmlns:p14="http://schemas.microsoft.com/office/powerpoint/2010/main" val="3349620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guided tutorials can be useful in motivating and engaging students. They normally present small challenges where students copy or reproduce code to achieve a short-term goal. Using these environments exclusively may not prepare students for the type of problems they will encounter in Paper 2. Teachers should consider highlighting how each level relates directly to the requirements of the specification. For example, if students use a while loop, then the corresponding structure of the while loop could be explored in a non-graphical text-based environment, including on paper. </a:t>
            </a:r>
          </a:p>
          <a:p>
            <a:endParaRPr lang="en-US" dirty="0"/>
          </a:p>
          <a:p>
            <a:r>
              <a:rPr lang="en-US" dirty="0"/>
              <a:t>Students will need experience using an IDE to write, run and debug their programming code. Developing skills in using an IDE will allow students to be more productive, especially in time-constrained activities.</a:t>
            </a:r>
            <a:endParaRPr lang="en-GB" dirty="0"/>
          </a:p>
        </p:txBody>
      </p:sp>
      <p:sp>
        <p:nvSpPr>
          <p:cNvPr id="4" name="Slide Number Placeholder 3"/>
          <p:cNvSpPr>
            <a:spLocks noGrp="1"/>
          </p:cNvSpPr>
          <p:nvPr>
            <p:ph type="sldNum" sz="quarter" idx="5"/>
          </p:nvPr>
        </p:nvSpPr>
        <p:spPr/>
        <p:txBody>
          <a:bodyPr/>
          <a:lstStyle/>
          <a:p>
            <a:fld id="{6B4B3FE3-B79E-B045-A4CB-FBF5114E1E7F}" type="slidenum">
              <a:rPr lang="en-US" smtClean="0"/>
              <a:t>42</a:t>
            </a:fld>
            <a:endParaRPr lang="en-US"/>
          </a:p>
        </p:txBody>
      </p:sp>
    </p:spTree>
    <p:extLst>
      <p:ext uri="{BB962C8B-B14F-4D97-AF65-F5344CB8AC3E}">
        <p14:creationId xmlns:p14="http://schemas.microsoft.com/office/powerpoint/2010/main" val="3919082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76c8f240e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g76c8f240e1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GB" dirty="0"/>
              <a:t>This</a:t>
            </a:r>
            <a:r>
              <a:rPr lang="en-GB" baseline="0" dirty="0"/>
              <a:t> event is one of Getting Ready To Teach events which have been prepared to introduce the 2020 specification. These events will cover the resources that are available such as the getting started guide and editable scheme of work  and the resources being  worked on, such as the specimen papers and exemplar student work with examiner commentaries to be issued in September 2020.</a:t>
            </a:r>
          </a:p>
          <a:p>
            <a:pPr marL="0" lvl="0" indent="0" algn="l" rtl="0">
              <a:lnSpc>
                <a:spcPct val="115000"/>
              </a:lnSpc>
              <a:spcBef>
                <a:spcPts val="0"/>
              </a:spcBef>
              <a:spcAft>
                <a:spcPts val="0"/>
              </a:spcAft>
              <a:buSzPts val="1400"/>
              <a:buNone/>
            </a:pPr>
            <a:r>
              <a:rPr lang="en-GB" baseline="0" dirty="0"/>
              <a:t>These events also deal with progression beyond GCSE and point towards existing online resources and services that you may have already used including Exam Wizard, </a:t>
            </a:r>
            <a:r>
              <a:rPr lang="en-GB" baseline="0" dirty="0" err="1"/>
              <a:t>ResultsPlus</a:t>
            </a:r>
            <a:r>
              <a:rPr lang="en-GB" baseline="0" dirty="0"/>
              <a:t> and Access to scripts. </a:t>
            </a:r>
          </a:p>
          <a:p>
            <a:pPr marL="0" lvl="0" indent="0" algn="l" rtl="0">
              <a:lnSpc>
                <a:spcPct val="115000"/>
              </a:lnSpc>
              <a:spcBef>
                <a:spcPts val="0"/>
              </a:spcBef>
              <a:spcAft>
                <a:spcPts val="0"/>
              </a:spcAft>
              <a:buSzPts val="1400"/>
              <a:buNone/>
            </a:pPr>
            <a:r>
              <a:rPr lang="en-GB" baseline="0" dirty="0"/>
              <a:t>Full contact details for Tim Brady, the subject advisor will be confirmed later.</a:t>
            </a:r>
            <a:endParaRPr dirty="0"/>
          </a:p>
        </p:txBody>
      </p:sp>
    </p:spTree>
    <p:extLst>
      <p:ext uri="{BB962C8B-B14F-4D97-AF65-F5344CB8AC3E}">
        <p14:creationId xmlns:p14="http://schemas.microsoft.com/office/powerpoint/2010/main" val="436537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6c8f240e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76c8f240e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Tx/>
              <a:buSzPts val="1400"/>
              <a:buFontTx/>
              <a:buNone/>
              <a:tabLst/>
              <a:defRPr/>
            </a:pPr>
            <a:r>
              <a:rPr lang="en-US" sz="1600" dirty="0">
                <a:solidFill>
                  <a:srgbClr val="201F1E"/>
                </a:solidFill>
                <a:highlight>
                  <a:srgbClr val="FFFFFF"/>
                </a:highlight>
                <a:latin typeface="Roboto"/>
                <a:ea typeface="Roboto"/>
                <a:cs typeface="Roboto"/>
                <a:sym typeface="Roboto"/>
              </a:rPr>
              <a:t>The </a:t>
            </a:r>
            <a:r>
              <a:rPr lang="en-US" sz="1200" dirty="0">
                <a:solidFill>
                  <a:srgbClr val="3C4043"/>
                </a:solidFill>
                <a:highlight>
                  <a:srgbClr val="FFFFFF"/>
                </a:highlight>
                <a:latin typeface="Roboto"/>
                <a:ea typeface="Roboto"/>
                <a:cs typeface="Roboto"/>
                <a:sym typeface="Roboto"/>
              </a:rPr>
              <a:t>June</a:t>
            </a:r>
            <a:r>
              <a:rPr lang="en-US" sz="1200" baseline="0" dirty="0">
                <a:solidFill>
                  <a:srgbClr val="3C4043"/>
                </a:solidFill>
                <a:highlight>
                  <a:srgbClr val="FFFFFF"/>
                </a:highlight>
                <a:latin typeface="Roboto"/>
                <a:ea typeface="Roboto"/>
                <a:cs typeface="Roboto"/>
                <a:sym typeface="Roboto"/>
              </a:rPr>
              <a:t> </a:t>
            </a:r>
            <a:r>
              <a:rPr lang="en-US" sz="1200" dirty="0">
                <a:solidFill>
                  <a:srgbClr val="3C4043"/>
                </a:solidFill>
                <a:highlight>
                  <a:srgbClr val="FFFFFF"/>
                </a:highlight>
                <a:latin typeface="Roboto"/>
                <a:ea typeface="Roboto"/>
                <a:cs typeface="Roboto"/>
                <a:sym typeface="Roboto"/>
              </a:rPr>
              <a:t>2020 version</a:t>
            </a:r>
            <a:r>
              <a:rPr lang="en-US" sz="1200" baseline="0" dirty="0">
                <a:solidFill>
                  <a:srgbClr val="3C4043"/>
                </a:solidFill>
                <a:highlight>
                  <a:srgbClr val="FFFFFF"/>
                </a:highlight>
                <a:latin typeface="Roboto"/>
                <a:ea typeface="Roboto"/>
                <a:cs typeface="Roboto"/>
                <a:sym typeface="Roboto"/>
              </a:rPr>
              <a:t> is a </a:t>
            </a:r>
            <a:r>
              <a:rPr lang="en-US" sz="1200" dirty="0">
                <a:solidFill>
                  <a:srgbClr val="3C4043"/>
                </a:solidFill>
                <a:highlight>
                  <a:srgbClr val="FFFFFF"/>
                </a:highlight>
                <a:latin typeface="Roboto"/>
                <a:ea typeface="Roboto"/>
                <a:cs typeface="Roboto"/>
                <a:sym typeface="Roboto"/>
              </a:rPr>
              <a:t>basic SoW with editable</a:t>
            </a:r>
            <a:r>
              <a:rPr lang="en-US" sz="1200" baseline="0" dirty="0">
                <a:solidFill>
                  <a:srgbClr val="3C4043"/>
                </a:solidFill>
                <a:highlight>
                  <a:srgbClr val="FFFFFF"/>
                </a:highlight>
                <a:latin typeface="Roboto"/>
                <a:ea typeface="Roboto"/>
                <a:cs typeface="Roboto"/>
                <a:sym typeface="Roboto"/>
              </a:rPr>
              <a:t> </a:t>
            </a:r>
            <a:r>
              <a:rPr lang="en-US" sz="1200" dirty="0">
                <a:solidFill>
                  <a:srgbClr val="3C4043"/>
                </a:solidFill>
                <a:highlight>
                  <a:srgbClr val="FFFFFF"/>
                </a:highlight>
                <a:latin typeface="Roboto"/>
                <a:ea typeface="Roboto"/>
                <a:cs typeface="Roboto"/>
                <a:sym typeface="Roboto"/>
              </a:rPr>
              <a:t>content. </a:t>
            </a:r>
          </a:p>
          <a:p>
            <a:pPr marL="0" marR="0" lvl="0" indent="0" algn="l" defTabSz="914400" rtl="0" eaLnBrk="1" fontAlgn="auto" latinLnBrk="0" hangingPunct="1">
              <a:lnSpc>
                <a:spcPct val="115000"/>
              </a:lnSpc>
              <a:spcBef>
                <a:spcPts val="0"/>
              </a:spcBef>
              <a:spcAft>
                <a:spcPts val="0"/>
              </a:spcAft>
              <a:buClrTx/>
              <a:buSzPts val="1400"/>
              <a:buFontTx/>
              <a:buNone/>
              <a:tabLst/>
              <a:defRPr/>
            </a:pPr>
            <a:r>
              <a:rPr lang="en-US" sz="1200" dirty="0">
                <a:solidFill>
                  <a:srgbClr val="3C4043"/>
                </a:solidFill>
                <a:highlight>
                  <a:srgbClr val="FFFFFF"/>
                </a:highlight>
                <a:latin typeface="Roboto"/>
                <a:ea typeface="Roboto"/>
                <a:cs typeface="Roboto"/>
                <a:sym typeface="Roboto"/>
              </a:rPr>
              <a:t>September will see additional resources added to the Interactive SoW form Pearson Edexcel,</a:t>
            </a:r>
            <a:r>
              <a:rPr lang="en-US" sz="1200" baseline="0" dirty="0">
                <a:solidFill>
                  <a:srgbClr val="3C4043"/>
                </a:solidFill>
                <a:highlight>
                  <a:srgbClr val="FFFFFF"/>
                </a:highlight>
                <a:latin typeface="Roboto"/>
                <a:ea typeface="Roboto"/>
                <a:cs typeface="Roboto"/>
                <a:sym typeface="Roboto"/>
              </a:rPr>
              <a:t> National Centre for Computing Education (NCCE) and others, which will </a:t>
            </a:r>
            <a:r>
              <a:rPr lang="en-US" sz="1200" dirty="0">
                <a:solidFill>
                  <a:srgbClr val="3C4043"/>
                </a:solidFill>
                <a:highlight>
                  <a:srgbClr val="FFFFFF"/>
                </a:highlight>
                <a:latin typeface="Roboto"/>
                <a:ea typeface="Roboto"/>
                <a:cs typeface="Roboto"/>
                <a:sym typeface="Roboto"/>
              </a:rPr>
              <a:t>include:</a:t>
            </a:r>
          </a:p>
          <a:p>
            <a:pPr marL="171450" marR="0" lvl="0" indent="-171450" algn="l" defTabSz="914400" rtl="0" eaLnBrk="1" fontAlgn="auto" latinLnBrk="0" hangingPunct="1">
              <a:lnSpc>
                <a:spcPct val="115000"/>
              </a:lnSpc>
              <a:spcBef>
                <a:spcPts val="0"/>
              </a:spcBef>
              <a:spcAft>
                <a:spcPts val="0"/>
              </a:spcAft>
              <a:buClrTx/>
              <a:buSzPts val="1400"/>
              <a:buFont typeface="Arial" panose="020B0604020202020204" pitchFamily="34" charset="0"/>
              <a:buChar char="•"/>
              <a:tabLst/>
              <a:defRPr/>
            </a:pPr>
            <a:r>
              <a:rPr lang="en-US" sz="1200" dirty="0">
                <a:solidFill>
                  <a:srgbClr val="3C4043"/>
                </a:solidFill>
                <a:highlight>
                  <a:srgbClr val="FFFFFF"/>
                </a:highlight>
                <a:latin typeface="Roboto"/>
                <a:ea typeface="Roboto"/>
                <a:cs typeface="Roboto"/>
                <a:sym typeface="Roboto"/>
              </a:rPr>
              <a:t>A range of practical programming activities with solutions</a:t>
            </a:r>
            <a:endParaRPr lang="en-US" sz="1600" dirty="0">
              <a:solidFill>
                <a:srgbClr val="201F1E"/>
              </a:solidFill>
              <a:highlight>
                <a:srgbClr val="FFFFFF"/>
              </a:highlight>
              <a:latin typeface="Roboto"/>
              <a:ea typeface="Roboto"/>
              <a:cs typeface="Roboto"/>
              <a:sym typeface="Roboto"/>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000" dirty="0">
                <a:solidFill>
                  <a:schemeClr val="dk1"/>
                </a:solidFill>
                <a:highlight>
                  <a:srgbClr val="FFFFFF"/>
                </a:highlight>
              </a:rPr>
              <a:t>Real World Case Studies</a:t>
            </a:r>
            <a:endParaRPr sz="1000" dirty="0">
              <a:solidFill>
                <a:schemeClr val="dk1"/>
              </a:solidFill>
              <a:highlight>
                <a:srgbClr val="FFFFFF"/>
              </a:highlight>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000" dirty="0">
                <a:solidFill>
                  <a:schemeClr val="dk1"/>
                </a:solidFill>
                <a:highlight>
                  <a:srgbClr val="FFFFFF"/>
                </a:highlight>
              </a:rPr>
              <a:t>Free videos and downloadable PDFs of people in industry talking about how they use the skills students are learning in Computer Science. We are working with big industry names that students will recognise to try to help make content feel relevant and exciting.</a:t>
            </a:r>
            <a:r>
              <a:rPr lang="en-GB" sz="1000" baseline="0" dirty="0">
                <a:solidFill>
                  <a:schemeClr val="dk1"/>
                </a:solidFill>
                <a:highlight>
                  <a:srgbClr val="FFFFFF"/>
                </a:highlight>
              </a:rPr>
              <a:t> </a:t>
            </a:r>
            <a:endParaRPr sz="1000" dirty="0">
              <a:solidFill>
                <a:schemeClr val="dk1"/>
              </a:solidFill>
              <a:highlight>
                <a:srgbClr val="FFFFFF"/>
              </a:highlight>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000" dirty="0">
                <a:solidFill>
                  <a:schemeClr val="dk1"/>
                </a:solidFill>
                <a:highlight>
                  <a:srgbClr val="FFFFFF"/>
                </a:highlight>
              </a:rPr>
              <a:t>Boot up teacher guidance</a:t>
            </a:r>
            <a:endParaRPr sz="1000" dirty="0">
              <a:solidFill>
                <a:schemeClr val="dk1"/>
              </a:solidFill>
              <a:highlight>
                <a:srgbClr val="FFFFFF"/>
              </a:highlight>
            </a:endParaRPr>
          </a:p>
          <a:p>
            <a:pPr marL="171450" lvl="0" indent="-171450" algn="l" rtl="0">
              <a:lnSpc>
                <a:spcPct val="115000"/>
              </a:lnSpc>
              <a:spcBef>
                <a:spcPts val="0"/>
              </a:spcBef>
              <a:spcAft>
                <a:spcPts val="0"/>
              </a:spcAft>
              <a:buSzPts val="1400"/>
              <a:buFont typeface="Arial" panose="020B0604020202020204" pitchFamily="34" charset="0"/>
              <a:buChar char="•"/>
            </a:pPr>
            <a:r>
              <a:rPr lang="en-GB" sz="1150" dirty="0">
                <a:solidFill>
                  <a:srgbClr val="201F1E"/>
                </a:solidFill>
                <a:highlight>
                  <a:srgbClr val="FFFFFF"/>
                </a:highlight>
                <a:latin typeface="Roboto"/>
                <a:ea typeface="Roboto"/>
                <a:cs typeface="Roboto"/>
                <a:sym typeface="Roboto"/>
              </a:rPr>
              <a:t>Creative ideas and resources for practical programming lessons such as a library of Python programs with live data sources</a:t>
            </a:r>
          </a:p>
          <a:p>
            <a:pPr marL="171450" lvl="0" indent="-171450" algn="l" rtl="0">
              <a:lnSpc>
                <a:spcPct val="115000"/>
              </a:lnSpc>
              <a:spcBef>
                <a:spcPts val="0"/>
              </a:spcBef>
              <a:spcAft>
                <a:spcPts val="0"/>
              </a:spcAft>
              <a:buSzPts val="1400"/>
              <a:buFont typeface="Arial" panose="020B0604020202020204" pitchFamily="34" charset="0"/>
              <a:buChar char="•"/>
            </a:pPr>
            <a:r>
              <a:rPr lang="en-GB" sz="1150" dirty="0">
                <a:solidFill>
                  <a:srgbClr val="201F1E"/>
                </a:solidFill>
                <a:highlight>
                  <a:srgbClr val="FFFFFF"/>
                </a:highlight>
                <a:latin typeface="Roboto"/>
                <a:ea typeface="Roboto"/>
                <a:cs typeface="Roboto"/>
                <a:sym typeface="Roboto"/>
              </a:rPr>
              <a:t>Step by step guidance in tricky areas for anyone who wants to refresh their knowledge. For example, Boolean logic in the Edexcel spec - how much depth, what do students need to know, where can I find more support for this area that is relevant to the spec? </a:t>
            </a:r>
          </a:p>
          <a:p>
            <a:pPr marL="171450" lvl="0" indent="-171450" algn="l" rtl="0">
              <a:lnSpc>
                <a:spcPct val="115000"/>
              </a:lnSpc>
              <a:spcBef>
                <a:spcPts val="0"/>
              </a:spcBef>
              <a:spcAft>
                <a:spcPts val="0"/>
              </a:spcAft>
              <a:buSzPts val="1400"/>
              <a:buFont typeface="Arial" panose="020B0604020202020204" pitchFamily="34" charset="0"/>
              <a:buChar char="•"/>
            </a:pPr>
            <a:endParaRPr lang="en-GB" sz="1150" dirty="0">
              <a:solidFill>
                <a:srgbClr val="201F1E"/>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FontTx/>
              <a:buNone/>
            </a:pPr>
            <a:r>
              <a:rPr lang="en-GB" sz="1150" b="1" dirty="0">
                <a:solidFill>
                  <a:srgbClr val="201F1E"/>
                </a:solidFill>
                <a:highlight>
                  <a:srgbClr val="FFFFFF"/>
                </a:highlight>
                <a:latin typeface="Roboto"/>
                <a:ea typeface="Roboto"/>
                <a:cs typeface="Roboto"/>
                <a:sym typeface="Roboto"/>
              </a:rPr>
              <a:t>All Free</a:t>
            </a:r>
            <a:r>
              <a:rPr lang="en-GB" sz="1150" b="1" baseline="0" dirty="0">
                <a:solidFill>
                  <a:srgbClr val="201F1E"/>
                </a:solidFill>
                <a:highlight>
                  <a:srgbClr val="FFFFFF"/>
                </a:highlight>
                <a:latin typeface="Roboto"/>
                <a:ea typeface="Roboto"/>
                <a:cs typeface="Roboto"/>
                <a:sym typeface="Roboto"/>
              </a:rPr>
              <a:t> and to be a</a:t>
            </a:r>
            <a:r>
              <a:rPr lang="en-GB" sz="1150" b="1" dirty="0">
                <a:solidFill>
                  <a:srgbClr val="201F1E"/>
                </a:solidFill>
                <a:highlight>
                  <a:srgbClr val="FFFFFF"/>
                </a:highlight>
                <a:latin typeface="Roboto"/>
                <a:ea typeface="Roboto"/>
                <a:cs typeface="Roboto"/>
                <a:sym typeface="Roboto"/>
              </a:rPr>
              <a:t>vailable from Sept 2020. </a:t>
            </a:r>
          </a:p>
          <a:p>
            <a:pPr marL="0" lvl="0" indent="0" algn="l" rtl="0">
              <a:lnSpc>
                <a:spcPct val="115000"/>
              </a:lnSpc>
              <a:spcBef>
                <a:spcPts val="0"/>
              </a:spcBef>
              <a:spcAft>
                <a:spcPts val="0"/>
              </a:spcAft>
              <a:buSzPts val="1400"/>
              <a:buNone/>
            </a:pPr>
            <a:endParaRPr lang="en-GB" sz="1150" dirty="0">
              <a:solidFill>
                <a:srgbClr val="201F1E"/>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r>
              <a:rPr lang="en-GB" sz="1150" dirty="0">
                <a:solidFill>
                  <a:srgbClr val="201F1E"/>
                </a:solidFill>
                <a:highlight>
                  <a:srgbClr val="FFFFFF"/>
                </a:highlight>
                <a:latin typeface="Roboto"/>
                <a:ea typeface="Roboto"/>
                <a:cs typeface="Roboto"/>
                <a:sym typeface="Roboto"/>
              </a:rPr>
              <a:t>Also to be made available</a:t>
            </a:r>
            <a:r>
              <a:rPr lang="en-GB" sz="1150" baseline="0" dirty="0">
                <a:solidFill>
                  <a:srgbClr val="201F1E"/>
                </a:solidFill>
                <a:highlight>
                  <a:srgbClr val="FFFFFF"/>
                </a:highlight>
                <a:latin typeface="Roboto"/>
                <a:ea typeface="Roboto"/>
                <a:cs typeface="Roboto"/>
                <a:sym typeface="Roboto"/>
              </a:rPr>
              <a:t> is a new Student Book, a Revision Guide and Workbook to be issued during the first year of teaching.</a:t>
            </a:r>
            <a:endParaRPr sz="1150" dirty="0">
              <a:solidFill>
                <a:srgbClr val="201F1E"/>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endParaRPr sz="1150" dirty="0">
              <a:solidFill>
                <a:srgbClr val="201F1E"/>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624744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e4c74131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g7e4c74131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Tx/>
              <a:buSzPts val="1800"/>
              <a:buFontTx/>
              <a:buNone/>
              <a:tabLst/>
              <a:defRPr/>
            </a:pPr>
            <a:r>
              <a:rPr lang="en-US" sz="1200" dirty="0">
                <a:solidFill>
                  <a:srgbClr val="141414"/>
                </a:solidFill>
                <a:highlight>
                  <a:srgbClr val="FFFFFF"/>
                </a:highlight>
                <a:latin typeface="+mn-lt"/>
                <a:ea typeface="Calibri"/>
                <a:cs typeface="Calibri"/>
                <a:sym typeface="Calibri"/>
              </a:rPr>
              <a:t>You don't have to purchase any resources, including those from Pearson, to deliver our qualifications. However,</a:t>
            </a:r>
            <a:r>
              <a:rPr lang="en-US" sz="1050" dirty="0">
                <a:solidFill>
                  <a:srgbClr val="000000"/>
                </a:solidFill>
                <a:highlight>
                  <a:srgbClr val="FFFFFF"/>
                </a:highlight>
                <a:latin typeface="+mn-lt"/>
                <a:ea typeface="Calibri"/>
                <a:cs typeface="Calibri"/>
                <a:sym typeface="Calibri"/>
              </a:rPr>
              <a:t> o</a:t>
            </a:r>
            <a:r>
              <a:rPr lang="en-US" sz="1200" dirty="0">
                <a:solidFill>
                  <a:srgbClr val="000000"/>
                </a:solidFill>
                <a:highlight>
                  <a:srgbClr val="FFFFFF"/>
                </a:highlight>
              </a:rPr>
              <a:t>ur brand</a:t>
            </a:r>
            <a:r>
              <a:rPr lang="en-US" sz="1200" baseline="0" dirty="0">
                <a:solidFill>
                  <a:srgbClr val="000000"/>
                </a:solidFill>
                <a:highlight>
                  <a:srgbClr val="FFFFFF"/>
                </a:highlight>
              </a:rPr>
              <a:t> </a:t>
            </a:r>
            <a:r>
              <a:rPr lang="en-US" sz="1200" dirty="0">
                <a:solidFill>
                  <a:srgbClr val="000000"/>
                </a:solidFill>
                <a:highlight>
                  <a:srgbClr val="FFFFFF"/>
                </a:highlight>
              </a:rPr>
              <a:t>new Pearson Edexcel GCSE Computer Science Student Book</a:t>
            </a:r>
            <a:r>
              <a:rPr lang="en-US" sz="1200" baseline="0" dirty="0">
                <a:solidFill>
                  <a:srgbClr val="000000"/>
                </a:solidFill>
                <a:highlight>
                  <a:srgbClr val="FFFFFF"/>
                </a:highlight>
              </a:rPr>
              <a:t> </a:t>
            </a:r>
            <a:r>
              <a:rPr lang="en-US" sz="1200" b="0" dirty="0">
                <a:solidFill>
                  <a:srgbClr val="000000"/>
                </a:solidFill>
              </a:rPr>
              <a:t>follows the practical teaching and learning approach</a:t>
            </a:r>
            <a:r>
              <a:rPr lang="en-US" sz="1200" dirty="0">
                <a:solidFill>
                  <a:srgbClr val="000000"/>
                </a:solidFill>
              </a:rPr>
              <a:t> being</a:t>
            </a:r>
            <a:r>
              <a:rPr lang="en-US" sz="1200" baseline="0" dirty="0">
                <a:solidFill>
                  <a:srgbClr val="000000"/>
                </a:solidFill>
              </a:rPr>
              <a:t> used for</a:t>
            </a:r>
            <a:r>
              <a:rPr lang="en-US" sz="1200" dirty="0">
                <a:solidFill>
                  <a:srgbClr val="000000"/>
                </a:solidFill>
              </a:rPr>
              <a:t> the interactive scheme of work and provides all of the content, activities and exam support that you need to deliver the specification meaning you have everything in one place.</a:t>
            </a:r>
          </a:p>
          <a:p>
            <a:pPr marL="0" indent="0">
              <a:lnSpc>
                <a:spcPct val="115000"/>
              </a:lnSpc>
              <a:spcBef>
                <a:spcPts val="0"/>
              </a:spcBef>
              <a:buSzPts val="1800"/>
              <a:buNone/>
            </a:pPr>
            <a:br>
              <a:rPr lang="en-US" sz="1200" dirty="0">
                <a:solidFill>
                  <a:srgbClr val="000000"/>
                </a:solidFill>
              </a:rPr>
            </a:br>
            <a:endParaRPr dirty="0"/>
          </a:p>
        </p:txBody>
      </p:sp>
      <p:sp>
        <p:nvSpPr>
          <p:cNvPr id="83" name="Google Shape;83;g7e4c741318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45</a:t>
            </a:fld>
            <a:endParaRPr/>
          </a:p>
        </p:txBody>
      </p:sp>
    </p:spTree>
    <p:extLst>
      <p:ext uri="{BB962C8B-B14F-4D97-AF65-F5344CB8AC3E}">
        <p14:creationId xmlns:p14="http://schemas.microsoft.com/office/powerpoint/2010/main" val="1728838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46</a:t>
            </a:fld>
            <a:endParaRPr/>
          </a:p>
        </p:txBody>
      </p:sp>
    </p:spTree>
    <p:extLst>
      <p:ext uri="{BB962C8B-B14F-4D97-AF65-F5344CB8AC3E}">
        <p14:creationId xmlns:p14="http://schemas.microsoft.com/office/powerpoint/2010/main" val="1398175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r>
              <a:rPr lang="en-GB" dirty="0"/>
              <a:t>The links in the presentation are active, so please download the presentation and you will be able to follow them.</a:t>
            </a:r>
          </a:p>
          <a:p>
            <a:r>
              <a:rPr lang="en-GB" dirty="0"/>
              <a:t>Please do sign up to updates from Tim, join the community, follow him on Twitter and Facebook. An excellent network of support is available in all those spheres.</a:t>
            </a:r>
          </a:p>
          <a:p>
            <a:r>
              <a:rPr lang="en-GB" dirty="0"/>
              <a:t>If you need a more formal response, (or just don’t like social media!) then please use the link to contact us or give us a call!</a:t>
            </a: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166" name="Google Shape;166;p1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b2f0763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b2f07639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g73b2f07639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48</a:t>
            </a:fld>
            <a:endParaRPr/>
          </a:p>
        </p:txBody>
      </p:sp>
    </p:spTree>
    <p:extLst>
      <p:ext uri="{BB962C8B-B14F-4D97-AF65-F5344CB8AC3E}">
        <p14:creationId xmlns:p14="http://schemas.microsoft.com/office/powerpoint/2010/main" val="1502950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9" name="Google Shape;1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d386873d0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7d386873d0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GB" sz="1200" b="0" kern="1200" dirty="0">
                <a:solidFill>
                  <a:schemeClr val="tx1"/>
                </a:solidFill>
                <a:effectLst/>
                <a:latin typeface="+mn-lt"/>
                <a:ea typeface="+mn-ea"/>
                <a:cs typeface="+mn-cs"/>
              </a:rPr>
              <a:t>Two papers each weighted at 50%. Paper 1 will assess topics 1 to 5 as shown.</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Paper 2 - will assess Topic 6: Problem solving with programming.</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main focus of this paper will be understanding how to decompose and analyse problems; and the ability to read, write, refine, and evaluate programs.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This practical paper requires students to design, write, test, and refine programs in order to solve problems.</a:t>
            </a:r>
            <a:endParaRPr lang="en-GB" sz="1200" b="1"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Total assessment time reduced from 3 hours and 40 minutes to 3 hours and 30 minutes.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current 20-hour programming project – has been removed from the qualification.</a:t>
            </a:r>
            <a:r>
              <a:rPr lang="en-GB" sz="2400" dirty="0">
                <a:effectLst/>
              </a:rPr>
              <a:t> </a:t>
            </a:r>
            <a:r>
              <a:rPr lang="en-GB" sz="2400" dirty="0">
                <a:latin typeface="Arial"/>
                <a:ea typeface="Arial"/>
                <a:cs typeface="Arial"/>
                <a:sym typeface="Arial"/>
              </a:rPr>
              <a:t> </a:t>
            </a:r>
            <a:endParaRPr sz="2400" dirty="0">
              <a:latin typeface="Arial"/>
              <a:ea typeface="Arial"/>
              <a:cs typeface="Arial"/>
              <a:sym typeface="Arial"/>
            </a:endParaRPr>
          </a:p>
          <a:p>
            <a:pPr marL="0" lvl="0" indent="0" algn="l" rtl="0">
              <a:lnSpc>
                <a:spcPct val="115000"/>
              </a:lnSpc>
              <a:spcBef>
                <a:spcPts val="0"/>
              </a:spcBef>
              <a:spcAft>
                <a:spcPts val="0"/>
              </a:spcAft>
              <a:buSzPts val="1400"/>
              <a:buNone/>
            </a:pPr>
            <a:endParaRPr sz="24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97" name="Google Shape;97;g7d386873d0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a:t>
            </a:fld>
            <a:endParaRPr/>
          </a:p>
        </p:txBody>
      </p:sp>
    </p:spTree>
    <p:extLst>
      <p:ext uri="{BB962C8B-B14F-4D97-AF65-F5344CB8AC3E}">
        <p14:creationId xmlns:p14="http://schemas.microsoft.com/office/powerpoint/2010/main" val="255833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specification content illustrates the practical nature of the paper 2. All of the ‘Students should’ statements in the content start with a verb which goes on to describe an activity related to programming.</a:t>
            </a:r>
          </a:p>
          <a:p>
            <a:r>
              <a:rPr lang="en-GB" dirty="0"/>
              <a:t>There are 6 sub topics:</a:t>
            </a:r>
          </a:p>
          <a:p>
            <a:r>
              <a:rPr lang="en-GB" dirty="0"/>
              <a:t>6.1 Refers to using decomposition and abstraction, writing and refining code, converting algorithms into code, making programs easy to understand, correcting errors and evaluating a programs efficiency.</a:t>
            </a:r>
          </a:p>
          <a:p>
            <a:r>
              <a:rPr lang="en-GB" dirty="0"/>
              <a:t>6.2 Lists the structural components and constructs students need to be able to identify and use.</a:t>
            </a:r>
          </a:p>
          <a:p>
            <a:r>
              <a:rPr lang="en-GB" dirty="0"/>
              <a:t>6.3 Describes the use of data types, data structures, variables, constants, and string handling</a:t>
            </a:r>
          </a:p>
          <a:p>
            <a:r>
              <a:rPr lang="en-GB" dirty="0"/>
              <a:t>6.4 Refers to responding to user input, use of csv text files and validation</a:t>
            </a:r>
          </a:p>
          <a:p>
            <a:r>
              <a:rPr lang="en-GB" dirty="0"/>
              <a:t>6.5 Identifies the operators students should be able to use.</a:t>
            </a:r>
          </a:p>
          <a:p>
            <a:r>
              <a:rPr lang="en-GB" dirty="0"/>
              <a:t>6.6 Covers sub-programs, including library routines, functions and procedures, including parameters, global and local variables</a:t>
            </a:r>
          </a:p>
        </p:txBody>
      </p:sp>
      <p:sp>
        <p:nvSpPr>
          <p:cNvPr id="4" name="Slide Number Placeholder 3"/>
          <p:cNvSpPr>
            <a:spLocks noGrp="1"/>
          </p:cNvSpPr>
          <p:nvPr>
            <p:ph type="sldNum" sz="quarter" idx="5"/>
          </p:nvPr>
        </p:nvSpPr>
        <p:spPr/>
        <p:txBody>
          <a:bodyPr/>
          <a:lstStyle/>
          <a:p>
            <a:fld id="{6B4B3FE3-B79E-B045-A4CB-FBF5114E1E7F}" type="slidenum">
              <a:rPr lang="en-US" smtClean="0"/>
              <a:t>6</a:t>
            </a:fld>
            <a:endParaRPr lang="en-US"/>
          </a:p>
        </p:txBody>
      </p:sp>
    </p:spTree>
    <p:extLst>
      <p:ext uri="{BB962C8B-B14F-4D97-AF65-F5344CB8AC3E}">
        <p14:creationId xmlns:p14="http://schemas.microsoft.com/office/powerpoint/2010/main" val="31631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Ofqual</a:t>
            </a:r>
            <a:r>
              <a:rPr lang="en-GB" sz="1200" kern="1200" dirty="0">
                <a:solidFill>
                  <a:schemeClr val="tx1"/>
                </a:solidFill>
                <a:effectLst/>
                <a:latin typeface="+mn-lt"/>
                <a:ea typeface="+mn-ea"/>
                <a:cs typeface="+mn-cs"/>
              </a:rPr>
              <a:t> has set three assessment objectives (AOs) for GCSE Computer Science, to which all specifications must adhere.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The assessment objectives describe the skills that a candidate should gain throughout the course and then be applied by the candidate to the summative assessments of the course.</a:t>
            </a:r>
          </a:p>
          <a:p>
            <a:endParaRPr lang="en-US" dirty="0"/>
          </a:p>
          <a:p>
            <a:r>
              <a:rPr lang="en-US" dirty="0"/>
              <a:t>AO1 – the demonstration of knowledge and understanding of the key concepts and principles of computer science. These skills are demonstrated through written responses to Paper 1 questions. </a:t>
            </a:r>
            <a:r>
              <a:rPr lang="en-GB" sz="1200" kern="1200" dirty="0">
                <a:solidFill>
                  <a:schemeClr val="tx1"/>
                </a:solidFill>
                <a:effectLst/>
                <a:latin typeface="+mn-lt"/>
                <a:ea typeface="+mn-ea"/>
                <a:cs typeface="+mn-cs"/>
              </a:rPr>
              <a:t>Questions targeting AO1 require candidates to demonstrate what they have learned about the subject content of the specification. </a:t>
            </a:r>
            <a:endParaRPr lang="en-GB" dirty="0"/>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AO2 – apply knowledge and understanding of key concepts and principles of computer science.  The skills are demonstrated through the application of knowledge to given contexts.  Both Paper 1 and Paper 2 contain questions based on AO2. </a:t>
            </a:r>
            <a:r>
              <a:rPr lang="en-GB" sz="1200" kern="1200" dirty="0">
                <a:solidFill>
                  <a:schemeClr val="tx1"/>
                </a:solidFill>
                <a:effectLst/>
                <a:latin typeface="+mn-lt"/>
                <a:ea typeface="+mn-ea"/>
                <a:cs typeface="+mn-cs"/>
              </a:rPr>
              <a:t>Questions targeting AO2 require candidates to apply what they have learned about an aspect of the subject content to a particular context or contexts. </a:t>
            </a:r>
            <a:endParaRPr lang="en-GB" dirty="0"/>
          </a:p>
          <a:p>
            <a:endParaRPr lang="en-US" dirty="0"/>
          </a:p>
          <a:p>
            <a:r>
              <a:rPr lang="en-US" dirty="0"/>
              <a:t>AO3 – Analyse problems in computational terms to make reasoned judgements and to design, program, evaluate and refine solutions.  This AO is only assessed through Paper 2 where candidates are required to demonstrate practical programming skills.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7</a:t>
            </a:fld>
            <a:endParaRPr lang="en-US"/>
          </a:p>
        </p:txBody>
      </p:sp>
    </p:spTree>
    <p:extLst>
      <p:ext uri="{BB962C8B-B14F-4D97-AF65-F5344CB8AC3E}">
        <p14:creationId xmlns:p14="http://schemas.microsoft.com/office/powerpoint/2010/main" val="360294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2 is marked out of 75 marks – 30 marks for AO2 and 45 marks for AO3.  The allocation of marks to assessment objectives is clearly set out in the Sample Assessment Materials which will allow teachers to gain a thorough understanding of the structure of the Paper and the skills candidates need to demonstrate.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AO2 - </a:t>
            </a:r>
            <a:r>
              <a:rPr lang="en-GB" sz="1200" kern="1200" dirty="0">
                <a:solidFill>
                  <a:schemeClr val="tx1"/>
                </a:solidFill>
                <a:effectLst/>
                <a:latin typeface="+mn-lt"/>
                <a:ea typeface="+mn-ea"/>
                <a:cs typeface="+mn-cs"/>
              </a:rPr>
              <a:t>Questions targeting AO2 require candidates to apply what they have learned about an aspect of the subject content to a particular context or contexts.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AO3 is split into two distinct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AO3.1 – making reasoned judgements -  </a:t>
            </a:r>
            <a:r>
              <a:rPr lang="en-GB" sz="1200" kern="1200" dirty="0">
                <a:solidFill>
                  <a:schemeClr val="tx1"/>
                </a:solidFill>
                <a:effectLst/>
                <a:latin typeface="+mn-lt"/>
                <a:ea typeface="+mn-ea"/>
                <a:cs typeface="+mn-cs"/>
              </a:rPr>
              <a:t>‘Reasoned judgements’ are those based on a logical chain of thinking.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AO3.2 is further split subdivided into: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AO3.2a – designing solutions in a given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AO3.2b – programming solutions to a problem in a given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AO3.2c – evaluating programming solutions to a problem and, following the evaluation, refining the program.</a:t>
            </a:r>
            <a:endParaRPr lang="en-GB"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B4B3FE3-B79E-B045-A4CB-FBF5114E1E7F}" type="slidenum">
              <a:rPr lang="en-US" smtClean="0"/>
              <a:t>8</a:t>
            </a:fld>
            <a:endParaRPr lang="en-US"/>
          </a:p>
        </p:txBody>
      </p:sp>
    </p:spTree>
    <p:extLst>
      <p:ext uri="{BB962C8B-B14F-4D97-AF65-F5344CB8AC3E}">
        <p14:creationId xmlns:p14="http://schemas.microsoft.com/office/powerpoint/2010/main" val="329778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07448" lvl="0" indent="-156648" algn="l" rtl="0">
              <a:lnSpc>
                <a:spcPct val="90000"/>
              </a:lnSpc>
              <a:spcBef>
                <a:spcPts val="0"/>
              </a:spcBef>
              <a:spcAft>
                <a:spcPts val="0"/>
              </a:spcAft>
              <a:buClr>
                <a:schemeClr val="accent1"/>
              </a:buClr>
              <a:buSzPts val="1000"/>
              <a:buChar char="•"/>
            </a:pPr>
            <a:r>
              <a:rPr lang="en-GB" sz="1000" dirty="0">
                <a:latin typeface="Arial"/>
                <a:ea typeface="Arial"/>
                <a:cs typeface="Arial"/>
                <a:sym typeface="Arial"/>
              </a:rPr>
              <a:t>Ramped demand within papers and across the entire qualification</a:t>
            </a:r>
            <a:endParaRPr sz="1000" dirty="0">
              <a:latin typeface="Arial"/>
              <a:ea typeface="Arial"/>
              <a:cs typeface="Arial"/>
              <a:sym typeface="Arial"/>
            </a:endParaRPr>
          </a:p>
          <a:p>
            <a:pPr marL="207448" lvl="0" indent="-156648" algn="l" rtl="0">
              <a:lnSpc>
                <a:spcPct val="90000"/>
              </a:lnSpc>
              <a:spcBef>
                <a:spcPts val="750"/>
              </a:spcBef>
              <a:spcAft>
                <a:spcPts val="0"/>
              </a:spcAft>
              <a:buClr>
                <a:schemeClr val="accent1"/>
              </a:buClr>
              <a:buSzPts val="1000"/>
              <a:buChar char="•"/>
            </a:pPr>
            <a:r>
              <a:rPr lang="en-GB" sz="1000" dirty="0">
                <a:latin typeface="Arial"/>
                <a:ea typeface="Arial"/>
                <a:cs typeface="Arial"/>
                <a:sym typeface="Arial"/>
              </a:rPr>
              <a:t>Command words linked to particular skills and mark tariffs and two command words for this paper</a:t>
            </a:r>
            <a:endParaRPr sz="1000" dirty="0">
              <a:latin typeface="Arial"/>
              <a:ea typeface="Arial"/>
              <a:cs typeface="Arial"/>
              <a:sym typeface="Arial"/>
            </a:endParaRPr>
          </a:p>
          <a:p>
            <a:pPr marL="207448" lvl="0" indent="-156648" algn="l" rtl="0">
              <a:lnSpc>
                <a:spcPct val="90000"/>
              </a:lnSpc>
              <a:spcBef>
                <a:spcPts val="750"/>
              </a:spcBef>
              <a:spcAft>
                <a:spcPts val="0"/>
              </a:spcAft>
              <a:buClr>
                <a:schemeClr val="accent1"/>
              </a:buClr>
              <a:buSzPts val="1000"/>
              <a:buChar char="•"/>
            </a:pPr>
            <a:r>
              <a:rPr lang="en-GB" sz="1000" dirty="0">
                <a:latin typeface="Arial"/>
                <a:ea typeface="Arial"/>
                <a:cs typeface="Arial"/>
                <a:sym typeface="Arial"/>
              </a:rPr>
              <a:t>Clear and consistent levels-based mark schemes </a:t>
            </a:r>
            <a:endParaRPr sz="1000" dirty="0">
              <a:latin typeface="Arial"/>
              <a:ea typeface="Arial"/>
              <a:cs typeface="Arial"/>
              <a:sym typeface="Arial"/>
            </a:endParaRPr>
          </a:p>
          <a:p>
            <a:pPr marL="207448" lvl="0" indent="-156648" algn="l" rtl="0">
              <a:lnSpc>
                <a:spcPct val="90000"/>
              </a:lnSpc>
              <a:spcBef>
                <a:spcPts val="750"/>
              </a:spcBef>
              <a:spcAft>
                <a:spcPts val="0"/>
              </a:spcAft>
              <a:buClr>
                <a:schemeClr val="accent1"/>
              </a:buClr>
              <a:buSzPts val="1000"/>
              <a:buChar char="•"/>
            </a:pPr>
            <a:r>
              <a:rPr lang="en-GB" sz="1000" dirty="0">
                <a:latin typeface="Arial"/>
                <a:ea typeface="Arial"/>
                <a:cs typeface="Arial"/>
                <a:sym typeface="Arial"/>
              </a:rPr>
              <a:t>Paper 2 the focus is on assessing the application of key principles and concepts and being able to analyse problems computationally. Questions in this paper are based on the students’ ability to design, write, test and refine programs. </a:t>
            </a:r>
            <a:endParaRPr sz="1000" dirty="0">
              <a:latin typeface="Arial"/>
              <a:ea typeface="Arial"/>
              <a:cs typeface="Arial"/>
              <a:sym typeface="Arial"/>
            </a:endParaRPr>
          </a:p>
          <a:p>
            <a:pPr marL="207449" lvl="0" indent="-156649" algn="l" rtl="0">
              <a:lnSpc>
                <a:spcPct val="90000"/>
              </a:lnSpc>
              <a:spcBef>
                <a:spcPts val="750"/>
              </a:spcBef>
              <a:spcAft>
                <a:spcPts val="0"/>
              </a:spcAft>
              <a:buClr>
                <a:schemeClr val="accent1"/>
              </a:buClr>
              <a:buSzPts val="1000"/>
              <a:buChar char="•"/>
            </a:pPr>
            <a:r>
              <a:rPr lang="en-GB" sz="1000" dirty="0">
                <a:latin typeface="Arial"/>
                <a:ea typeface="Arial"/>
                <a:cs typeface="Arial"/>
                <a:sym typeface="Arial"/>
              </a:rPr>
              <a:t>This paper will require students to use their Integrated Development Environments to write and amend programs in response to the questions. This will be done on a computer in a ‘locked-down’ exam profile. Learners will be required to save their programming code which will then be transferred digitally for marking.</a:t>
            </a:r>
            <a:endParaRPr sz="1000" dirty="0">
              <a:latin typeface="Arial"/>
              <a:ea typeface="Arial"/>
              <a:cs typeface="Arial"/>
              <a:sym typeface="Arial"/>
            </a:endParaRPr>
          </a:p>
          <a:p>
            <a:pPr marL="207449" lvl="0" indent="-156649" algn="l" rtl="0">
              <a:lnSpc>
                <a:spcPct val="90000"/>
              </a:lnSpc>
              <a:spcBef>
                <a:spcPts val="750"/>
              </a:spcBef>
              <a:spcAft>
                <a:spcPts val="0"/>
              </a:spcAft>
              <a:buClr>
                <a:schemeClr val="accent1"/>
              </a:buClr>
              <a:buSzPts val="1000"/>
              <a:buChar char="•"/>
            </a:pPr>
            <a:r>
              <a:rPr lang="en-GB" sz="1000" dirty="0">
                <a:latin typeface="Arial"/>
                <a:ea typeface="Arial"/>
                <a:cs typeface="Arial"/>
                <a:sym typeface="Arial"/>
              </a:rPr>
              <a:t>The assessment is onscreen – not online – and students will not have access to the internet.</a:t>
            </a:r>
            <a:endParaRPr sz="1000" dirty="0">
              <a:latin typeface="Arial"/>
              <a:ea typeface="Arial"/>
              <a:cs typeface="Arial"/>
              <a:sym typeface="Arial"/>
            </a:endParaRPr>
          </a:p>
        </p:txBody>
      </p:sp>
      <p:sp>
        <p:nvSpPr>
          <p:cNvPr id="104" name="Google Shape;1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5580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380999" y="320676"/>
            <a:ext cx="11368636" cy="13255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32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381000" y="1646239"/>
            <a:ext cx="11368635" cy="4351339"/>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667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Title Slide">
    <p:spTree>
      <p:nvGrpSpPr>
        <p:cNvPr id="1" name="Shape 17"/>
        <p:cNvGrpSpPr/>
        <p:nvPr/>
      </p:nvGrpSpPr>
      <p:grpSpPr>
        <a:xfrm>
          <a:off x="0" y="0"/>
          <a:ext cx="0" cy="0"/>
          <a:chOff x="0" y="0"/>
          <a:chExt cx="0" cy="0"/>
        </a:xfrm>
      </p:grpSpPr>
      <p:pic>
        <p:nvPicPr>
          <p:cNvPr id="18" name="Google Shape;18;p3" descr="A picture containing drawing&#10;&#10;Description automatically generated"/>
          <p:cNvPicPr preferRelativeResize="0"/>
          <p:nvPr/>
        </p:nvPicPr>
        <p:blipFill rotWithShape="1">
          <a:blip r:embed="rId2">
            <a:alphaModFix/>
          </a:blip>
          <a:srcRect/>
          <a:stretch/>
        </p:blipFill>
        <p:spPr>
          <a:xfrm>
            <a:off x="9641840" y="245395"/>
            <a:ext cx="2387667" cy="1094171"/>
          </a:xfrm>
          <a:prstGeom prst="rect">
            <a:avLst/>
          </a:prstGeom>
          <a:noFill/>
          <a:ln>
            <a:noFill/>
          </a:ln>
        </p:spPr>
      </p:pic>
      <p:pic>
        <p:nvPicPr>
          <p:cNvPr id="19" name="Google Shape;19;p3" descr="A circuit board&#10;&#10;Description automatically generated"/>
          <p:cNvPicPr preferRelativeResize="0"/>
          <p:nvPr/>
        </p:nvPicPr>
        <p:blipFill rotWithShape="1">
          <a:blip r:embed="rId3">
            <a:alphaModFix/>
          </a:blip>
          <a:srcRect/>
          <a:stretch/>
        </p:blipFill>
        <p:spPr>
          <a:xfrm>
            <a:off x="0" y="3374573"/>
            <a:ext cx="12192003" cy="3483428"/>
          </a:xfrm>
          <a:prstGeom prst="rect">
            <a:avLst/>
          </a:prstGeom>
          <a:noFill/>
          <a:ln>
            <a:noFill/>
          </a:ln>
        </p:spPr>
      </p:pic>
      <p:sp>
        <p:nvSpPr>
          <p:cNvPr id="20" name="Google Shape;20;p3"/>
          <p:cNvSpPr txBox="1"/>
          <p:nvPr/>
        </p:nvSpPr>
        <p:spPr>
          <a:xfrm rot="-5400000">
            <a:off x="10897823" y="2588673"/>
            <a:ext cx="2263200" cy="194800"/>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000000"/>
              </a:buClr>
              <a:buSzPts val="700"/>
              <a:buFont typeface="Arial"/>
              <a:buNone/>
            </a:pPr>
            <a:r>
              <a:rPr lang="en-GB" sz="933" b="0" i="0" u="none" strike="noStrike" cap="none">
                <a:solidFill>
                  <a:srgbClr val="595959"/>
                </a:solidFill>
                <a:latin typeface="Arial"/>
                <a:ea typeface="Arial"/>
                <a:cs typeface="Arial"/>
                <a:sym typeface="Arial"/>
              </a:rPr>
              <a:t>A1356  ©Valery Brozhinsky/Shutterstock</a:t>
            </a: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8320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98320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81000" y="320676"/>
            <a:ext cx="10515600" cy="13255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7478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reserve="1">
  <p:cSld name="Custom Layout">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221885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25"/>
        <p:cNvGrpSpPr/>
        <p:nvPr/>
      </p:nvGrpSpPr>
      <p:grpSpPr>
        <a:xfrm>
          <a:off x="0" y="0"/>
          <a:ext cx="0" cy="0"/>
          <a:chOff x="0" y="0"/>
          <a:chExt cx="0" cy="0"/>
        </a:xfrm>
      </p:grpSpPr>
      <p:pic>
        <p:nvPicPr>
          <p:cNvPr id="26" name="Google Shape;26;p7" descr="A circuit board&#10;&#10;Description automatically generated"/>
          <p:cNvPicPr preferRelativeResize="0"/>
          <p:nvPr/>
        </p:nvPicPr>
        <p:blipFill rotWithShape="1">
          <a:blip r:embed="rId2">
            <a:alphaModFix amt="50000"/>
          </a:blip>
          <a:srcRect l="26196" r="20100"/>
          <a:stretch/>
        </p:blipFill>
        <p:spPr>
          <a:xfrm>
            <a:off x="1" y="360900"/>
            <a:ext cx="12211305" cy="6497101"/>
          </a:xfrm>
          <a:prstGeom prst="rect">
            <a:avLst/>
          </a:prstGeom>
          <a:noFill/>
          <a:ln>
            <a:noFill/>
          </a:ln>
        </p:spPr>
      </p:pic>
      <p:sp>
        <p:nvSpPr>
          <p:cNvPr id="27" name="Google Shape;27;p7"/>
          <p:cNvSpPr/>
          <p:nvPr/>
        </p:nvSpPr>
        <p:spPr>
          <a:xfrm>
            <a:off x="2584051" y="669851"/>
            <a:ext cx="7043200" cy="5879200"/>
          </a:xfrm>
          <a:prstGeom prst="ellipse">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Arial"/>
              <a:ea typeface="Arial"/>
              <a:cs typeface="Arial"/>
              <a:sym typeface="Arial"/>
            </a:endParaRPr>
          </a:p>
        </p:txBody>
      </p:sp>
      <p:sp>
        <p:nvSpPr>
          <p:cNvPr id="28" name="Google Shape;28;p7"/>
          <p:cNvSpPr txBox="1">
            <a:spLocks noGrp="1"/>
          </p:cNvSpPr>
          <p:nvPr>
            <p:ph type="title"/>
          </p:nvPr>
        </p:nvSpPr>
        <p:spPr>
          <a:xfrm>
            <a:off x="381000" y="320676"/>
            <a:ext cx="10515600" cy="1325600"/>
          </a:xfrm>
          <a:prstGeom prst="rect">
            <a:avLst/>
          </a:prstGeom>
        </p:spPr>
        <p:txBody>
          <a:bodyPr spcFirstLastPara="1" wrap="square" lIns="0" tIns="0" rIns="0"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87757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81000" y="32067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rial"/>
              <a:buNone/>
              <a:defRPr sz="32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381000" y="1646239"/>
            <a:ext cx="10515600" cy="435133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12" name="Google Shape;12;p1" descr="A picture containing drawing&#10;&#10;Description automatically generated"/>
          <p:cNvPicPr preferRelativeResize="0"/>
          <p:nvPr/>
        </p:nvPicPr>
        <p:blipFill rotWithShape="1">
          <a:blip r:embed="rId8">
            <a:alphaModFix/>
          </a:blip>
          <a:srcRect/>
          <a:stretch/>
        </p:blipFill>
        <p:spPr>
          <a:xfrm>
            <a:off x="240944" y="6123951"/>
            <a:ext cx="1333857" cy="611253"/>
          </a:xfrm>
          <a:prstGeom prst="rect">
            <a:avLst/>
          </a:prstGeom>
          <a:noFill/>
          <a:ln>
            <a:noFill/>
          </a:ln>
        </p:spPr>
      </p:pic>
      <p:sp>
        <p:nvSpPr>
          <p:cNvPr id="13" name="Google Shape;13;p1"/>
          <p:cNvSpPr txBox="1"/>
          <p:nvPr/>
        </p:nvSpPr>
        <p:spPr>
          <a:xfrm>
            <a:off x="11300817" y="6374330"/>
            <a:ext cx="650240" cy="369332"/>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GB" sz="1600" b="0" i="0" u="none" strike="noStrike" cap="none">
                <a:solidFill>
                  <a:schemeClr val="accent1"/>
                </a:solidFill>
                <a:latin typeface="Arial"/>
                <a:ea typeface="Arial"/>
                <a:cs typeface="Arial"/>
                <a:sym typeface="Arial"/>
              </a:rPr>
              <a:pPr marL="0" marR="0" lvl="0" indent="0" algn="ctr" rtl="0">
                <a:lnSpc>
                  <a:spcPct val="100000"/>
                </a:lnSpc>
                <a:spcBef>
                  <a:spcPts val="0"/>
                </a:spcBef>
                <a:spcAft>
                  <a:spcPts val="0"/>
                </a:spcAft>
                <a:buClr>
                  <a:srgbClr val="000000"/>
                </a:buClr>
                <a:buSzPts val="1200"/>
                <a:buFont typeface="Arial"/>
                <a:buNone/>
              </a:pPr>
              <a:t>‹#›</a:t>
            </a:fld>
            <a:endParaRPr sz="1600" b="0" i="0" u="none" strike="noStrike" cap="none">
              <a:solidFill>
                <a:schemeClr val="accent1"/>
              </a:solidFill>
              <a:latin typeface="Arial"/>
              <a:ea typeface="Arial"/>
              <a:cs typeface="Arial"/>
              <a:sym typeface="Arial"/>
            </a:endParaRPr>
          </a:p>
        </p:txBody>
      </p:sp>
    </p:spTree>
    <p:extLst>
      <p:ext uri="{BB962C8B-B14F-4D97-AF65-F5344CB8AC3E}">
        <p14:creationId xmlns:p14="http://schemas.microsoft.com/office/powerpoint/2010/main" val="200062995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UBUMUXwAPkM&amp;feature=youtu.b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qualifications.pearson.com/content/dam/pdf/GCSE/Computer%20Science/2020/Forms-and-administration/6.%20GCSE%20L1-L2%20Computer%20Science%202020%20Paper%202%20ICE%20Nov%202019%20Issue%201.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qualifications.pearson.com/content/dam/pdf/GCSE/Computer%20Science/2020/teaching-and-learning-materials/GCSE-Computer-Science-FAQ.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qualifications.pearson.com/en/qualifications/edexcel-a-levels/mathematics-2017/teaching-support/interactive-scheme-of-work.html"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qualifications.pearson.com/en/forms/subject-advisor-updates-for-teachers-and-tutors.html" TargetMode="External"/><Relationship Id="rId7" Type="http://schemas.openxmlformats.org/officeDocument/2006/relationships/hyperlink" Target="https://support.pearson.com/uk/s/qualification-contactus"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s://www.facebook.com/groups/140885586105397/" TargetMode="External"/><Relationship Id="rId5" Type="http://schemas.openxmlformats.org/officeDocument/2006/relationships/hyperlink" Target="https://twitter.com/@Pearson_CS" TargetMode="External"/><Relationship Id="rId4" Type="http://schemas.openxmlformats.org/officeDocument/2006/relationships/hyperlink" Target="https://support.pearson.com/uk/s/group/0F90N000000kGcoSAE/computer-science-and-ict"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8"/>
          <p:cNvSpPr txBox="1">
            <a:spLocks noGrp="1"/>
          </p:cNvSpPr>
          <p:nvPr>
            <p:ph type="ctrTitle" idx="4294967295"/>
          </p:nvPr>
        </p:nvSpPr>
        <p:spPr>
          <a:xfrm>
            <a:off x="602165" y="590550"/>
            <a:ext cx="11630025" cy="2713038"/>
          </a:xfrm>
          <a:prstGeom prst="rect">
            <a:avLst/>
          </a:prstGeom>
          <a:noFill/>
          <a:ln>
            <a:noFill/>
          </a:ln>
        </p:spPr>
        <p:txBody>
          <a:bodyPr spcFirstLastPara="1" vert="horz" wrap="square" lIns="0" tIns="0" rIns="0" bIns="0" rtlCol="0" anchor="t" anchorCtr="0">
            <a:noAutofit/>
          </a:bodyPr>
          <a:lstStyle/>
          <a:p>
            <a:pPr>
              <a:spcBef>
                <a:spcPts val="0"/>
              </a:spcBef>
              <a:buClr>
                <a:schemeClr val="accent2"/>
              </a:buClr>
              <a:buSzPts val="3600"/>
            </a:pPr>
            <a:r>
              <a:rPr lang="en-GB" sz="4800" dirty="0">
                <a:solidFill>
                  <a:schemeClr val="accent2"/>
                </a:solidFill>
              </a:rPr>
              <a:t>Pearson Edexcel GCSE (9-1) </a:t>
            </a:r>
            <a:endParaRPr sz="4800" dirty="0">
              <a:solidFill>
                <a:schemeClr val="accent2"/>
              </a:solidFill>
            </a:endParaRPr>
          </a:p>
          <a:p>
            <a:pPr>
              <a:spcBef>
                <a:spcPts val="0"/>
              </a:spcBef>
              <a:buClr>
                <a:schemeClr val="accent2"/>
              </a:buClr>
              <a:buSzPts val="3600"/>
            </a:pPr>
            <a:r>
              <a:rPr lang="en-GB" sz="3733" dirty="0"/>
              <a:t>Planning and Delivering Computer Science</a:t>
            </a:r>
            <a:br>
              <a:rPr lang="en-GB" sz="4800" dirty="0">
                <a:solidFill>
                  <a:schemeClr val="accent2"/>
                </a:solidFill>
              </a:rPr>
            </a:br>
            <a:br>
              <a:rPr lang="en-GB" sz="4800" dirty="0">
                <a:solidFill>
                  <a:schemeClr val="accent2"/>
                </a:solidFill>
              </a:rPr>
            </a:br>
            <a:r>
              <a:rPr lang="en-GB" sz="3733" dirty="0"/>
              <a:t>Paper 2 - Application of Computational Thinking</a:t>
            </a:r>
            <a:endParaRPr sz="4800" dirty="0">
              <a:solidFill>
                <a:schemeClr val="accent2"/>
              </a:solidFill>
            </a:endParaRPr>
          </a:p>
        </p:txBody>
      </p:sp>
    </p:spTree>
    <p:extLst>
      <p:ext uri="{BB962C8B-B14F-4D97-AF65-F5344CB8AC3E}">
        <p14:creationId xmlns:p14="http://schemas.microsoft.com/office/powerpoint/2010/main" val="4003255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381000" y="320671"/>
            <a:ext cx="11368800" cy="825200"/>
          </a:xfrm>
          <a:prstGeom prst="rect">
            <a:avLst/>
          </a:prstGeom>
          <a:noFill/>
          <a:ln>
            <a:noFill/>
          </a:ln>
        </p:spPr>
        <p:txBody>
          <a:bodyPr spcFirstLastPara="1" vert="horz" wrap="square" lIns="0" tIns="0" rIns="0" bIns="0" rtlCol="0" anchor="t" anchorCtr="0">
            <a:noAutofit/>
          </a:bodyPr>
          <a:lstStyle/>
          <a:p>
            <a:pPr>
              <a:spcBef>
                <a:spcPts val="0"/>
              </a:spcBef>
              <a:buClr>
                <a:schemeClr val="accent2"/>
              </a:buClr>
              <a:buSzPts val="3200"/>
            </a:pPr>
            <a:r>
              <a:rPr lang="en-GB" dirty="0"/>
              <a:t>Background</a:t>
            </a:r>
            <a:endParaRPr dirty="0"/>
          </a:p>
        </p:txBody>
      </p:sp>
      <p:sp>
        <p:nvSpPr>
          <p:cNvPr id="132" name="Google Shape;132;p19"/>
          <p:cNvSpPr txBox="1">
            <a:spLocks noGrp="1"/>
          </p:cNvSpPr>
          <p:nvPr>
            <p:ph type="body" idx="1"/>
          </p:nvPr>
        </p:nvSpPr>
        <p:spPr>
          <a:xfrm>
            <a:off x="432080" y="1184904"/>
            <a:ext cx="11555200" cy="4559200"/>
          </a:xfrm>
          <a:prstGeom prst="rect">
            <a:avLst/>
          </a:prstGeom>
          <a:noFill/>
          <a:ln>
            <a:noFill/>
          </a:ln>
        </p:spPr>
        <p:txBody>
          <a:bodyPr spcFirstLastPara="1" vert="horz" wrap="square" lIns="121900" tIns="60933" rIns="121900" bIns="60933" rtlCol="0" anchor="t" anchorCtr="0">
            <a:noAutofit/>
          </a:bodyPr>
          <a:lstStyle/>
          <a:p>
            <a:pPr marL="420370" indent="-342900">
              <a:lnSpc>
                <a:spcPct val="80000"/>
              </a:lnSpc>
              <a:spcBef>
                <a:spcPts val="0"/>
              </a:spcBef>
              <a:buClr>
                <a:schemeClr val="tx1"/>
              </a:buClr>
              <a:buSzPct val="74000"/>
              <a:buFont typeface="Arial" panose="020B0604020202020204" pitchFamily="34" charset="0"/>
              <a:buChar char="•"/>
            </a:pPr>
            <a:r>
              <a:rPr lang="en-US" dirty="0"/>
              <a:t>In 2019, </a:t>
            </a:r>
            <a:r>
              <a:rPr lang="en-US" dirty="0" err="1"/>
              <a:t>Ofqual</a:t>
            </a:r>
            <a:r>
              <a:rPr lang="en-US" dirty="0"/>
              <a:t> announced changes for the GCSE in Computer Science.</a:t>
            </a:r>
          </a:p>
          <a:p>
            <a:pPr marL="77470" indent="0">
              <a:lnSpc>
                <a:spcPct val="80000"/>
              </a:lnSpc>
              <a:spcBef>
                <a:spcPts val="0"/>
              </a:spcBef>
              <a:buClr>
                <a:schemeClr val="tx1"/>
              </a:buClr>
              <a:buSzPct val="74000"/>
              <a:buNone/>
            </a:pPr>
            <a:r>
              <a:rPr lang="en-US" dirty="0"/>
              <a:t> </a:t>
            </a:r>
          </a:p>
          <a:p>
            <a:pPr marL="420370" indent="-342900">
              <a:lnSpc>
                <a:spcPct val="80000"/>
              </a:lnSpc>
              <a:spcBef>
                <a:spcPts val="750"/>
              </a:spcBef>
              <a:buClr>
                <a:schemeClr val="tx1"/>
              </a:buClr>
              <a:buSzPct val="74000"/>
              <a:buFont typeface="Arial" panose="020B0604020202020204" pitchFamily="34" charset="0"/>
              <a:buChar char="•"/>
            </a:pPr>
            <a:r>
              <a:rPr lang="en-US" dirty="0"/>
              <a:t>The main change concerned the assessment of programming skills. </a:t>
            </a:r>
          </a:p>
          <a:p>
            <a:pPr marL="420370" indent="-342900">
              <a:lnSpc>
                <a:spcPct val="80000"/>
              </a:lnSpc>
              <a:spcBef>
                <a:spcPts val="750"/>
              </a:spcBef>
              <a:buClr>
                <a:schemeClr val="tx1"/>
              </a:buClr>
              <a:buSzPct val="74000"/>
              <a:buFont typeface="Arial" panose="020B0604020202020204" pitchFamily="34" charset="0"/>
              <a:buChar char="•"/>
            </a:pPr>
            <a:endParaRPr lang="en-US" dirty="0"/>
          </a:p>
          <a:p>
            <a:pPr marL="420370" indent="-342900">
              <a:lnSpc>
                <a:spcPct val="80000"/>
              </a:lnSpc>
              <a:spcBef>
                <a:spcPts val="750"/>
              </a:spcBef>
              <a:buClr>
                <a:schemeClr val="tx1"/>
              </a:buClr>
              <a:buSzPct val="74000"/>
              <a:buFont typeface="Arial" panose="020B0604020202020204" pitchFamily="34" charset="0"/>
              <a:buChar char="•"/>
            </a:pPr>
            <a:r>
              <a:rPr lang="en-US" dirty="0"/>
              <a:t>Programming skills (design, write, test and refine programs) is now to be assessed under examination conditions.</a:t>
            </a:r>
          </a:p>
          <a:p>
            <a:pPr marL="420370" indent="-342900">
              <a:lnSpc>
                <a:spcPct val="80000"/>
              </a:lnSpc>
              <a:spcBef>
                <a:spcPts val="750"/>
              </a:spcBef>
              <a:buClr>
                <a:schemeClr val="tx1"/>
              </a:buClr>
              <a:buSzPct val="74000"/>
              <a:buFont typeface="Arial" panose="020B0604020202020204" pitchFamily="34" charset="0"/>
              <a:buChar char="•"/>
            </a:pPr>
            <a:endParaRPr lang="en-US" dirty="0"/>
          </a:p>
          <a:p>
            <a:pPr marL="420370" indent="-342900">
              <a:lnSpc>
                <a:spcPct val="80000"/>
              </a:lnSpc>
              <a:spcBef>
                <a:spcPts val="750"/>
              </a:spcBef>
              <a:buClr>
                <a:schemeClr val="tx1"/>
              </a:buClr>
              <a:buSzPct val="74000"/>
              <a:buFont typeface="Arial" panose="020B0604020202020204" pitchFamily="34" charset="0"/>
              <a:buChar char="•"/>
            </a:pPr>
            <a:r>
              <a:rPr lang="en-US" dirty="0"/>
              <a:t>The assessment </a:t>
            </a:r>
            <a:r>
              <a:rPr lang="en-US" dirty="0">
                <a:solidFill>
                  <a:schemeClr val="tx1"/>
                </a:solidFill>
              </a:rPr>
              <a:t>of programming skills must </a:t>
            </a:r>
            <a:r>
              <a:rPr lang="en-US" dirty="0"/>
              <a:t>be taken at the same time by all candidates.</a:t>
            </a:r>
          </a:p>
          <a:p>
            <a:pPr marL="420370" indent="-342900">
              <a:lnSpc>
                <a:spcPct val="80000"/>
              </a:lnSpc>
              <a:spcBef>
                <a:spcPts val="750"/>
              </a:spcBef>
              <a:buClr>
                <a:schemeClr val="tx1"/>
              </a:buClr>
              <a:buSzPct val="74000"/>
              <a:buFont typeface="Arial" panose="020B0604020202020204" pitchFamily="34" charset="0"/>
              <a:buChar char="•"/>
            </a:pPr>
            <a:endParaRPr lang="en-US" dirty="0"/>
          </a:p>
          <a:p>
            <a:pPr marL="420370" indent="-342900">
              <a:lnSpc>
                <a:spcPct val="80000"/>
              </a:lnSpc>
              <a:spcBef>
                <a:spcPts val="750"/>
              </a:spcBef>
              <a:buClr>
                <a:schemeClr val="tx1"/>
              </a:buClr>
              <a:buSzPct val="74000"/>
              <a:buFont typeface="Arial" panose="020B0604020202020204" pitchFamily="34" charset="0"/>
              <a:buChar char="•"/>
            </a:pPr>
            <a:r>
              <a:rPr lang="en-US" dirty="0"/>
              <a:t>The emphasis on programming in our new Computer Science GCSE specification encourages and rewards practical programming skills.</a:t>
            </a:r>
          </a:p>
          <a:p>
            <a:pPr marL="530856" indent="-342900">
              <a:lnSpc>
                <a:spcPct val="80000"/>
              </a:lnSpc>
              <a:buClr>
                <a:schemeClr val="tx1"/>
              </a:buClr>
              <a:buSzPts val="2220"/>
              <a:buFont typeface="Arial" panose="020B0604020202020204" pitchFamily="34" charset="0"/>
              <a:buChar char="•"/>
            </a:pPr>
            <a:endParaRPr lang="en-GB" dirty="0"/>
          </a:p>
          <a:p>
            <a:pPr marL="276592" indent="-88636">
              <a:lnSpc>
                <a:spcPct val="80000"/>
              </a:lnSpc>
              <a:buSzPts val="2220"/>
              <a:buNone/>
            </a:pPr>
            <a:endParaRPr lang="en-GB" dirty="0"/>
          </a:p>
        </p:txBody>
      </p:sp>
    </p:spTree>
    <p:extLst>
      <p:ext uri="{BB962C8B-B14F-4D97-AF65-F5344CB8AC3E}">
        <p14:creationId xmlns:p14="http://schemas.microsoft.com/office/powerpoint/2010/main" val="168441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381000" y="320671"/>
            <a:ext cx="11368800" cy="825200"/>
          </a:xfrm>
          <a:prstGeom prst="rect">
            <a:avLst/>
          </a:prstGeom>
          <a:noFill/>
          <a:ln>
            <a:noFill/>
          </a:ln>
        </p:spPr>
        <p:txBody>
          <a:bodyPr spcFirstLastPara="1" vert="horz" wrap="square" lIns="0" tIns="0" rIns="0" bIns="0" rtlCol="0" anchor="t" anchorCtr="0">
            <a:noAutofit/>
          </a:bodyPr>
          <a:lstStyle/>
          <a:p>
            <a:pPr>
              <a:spcBef>
                <a:spcPts val="0"/>
              </a:spcBef>
              <a:buClr>
                <a:schemeClr val="accent2"/>
              </a:buClr>
              <a:buSzPts val="3200"/>
            </a:pPr>
            <a:r>
              <a:rPr lang="en-GB" dirty="0"/>
              <a:t>Paper 2 Structure</a:t>
            </a:r>
            <a:endParaRPr dirty="0"/>
          </a:p>
        </p:txBody>
      </p:sp>
      <p:sp>
        <p:nvSpPr>
          <p:cNvPr id="138" name="Google Shape;138;p20"/>
          <p:cNvSpPr txBox="1">
            <a:spLocks noGrp="1"/>
          </p:cNvSpPr>
          <p:nvPr>
            <p:ph type="body" idx="1"/>
          </p:nvPr>
        </p:nvSpPr>
        <p:spPr>
          <a:xfrm>
            <a:off x="287800" y="953433"/>
            <a:ext cx="11555200" cy="5174412"/>
          </a:xfrm>
          <a:prstGeom prst="rect">
            <a:avLst/>
          </a:prstGeom>
          <a:noFill/>
          <a:ln>
            <a:noFill/>
          </a:ln>
        </p:spPr>
        <p:txBody>
          <a:bodyPr spcFirstLastPara="1" vert="horz" wrap="square" lIns="121900" tIns="60933" rIns="121900" bIns="60933" rtlCol="0" anchor="t" anchorCtr="0">
            <a:noAutofit/>
          </a:bodyPr>
          <a:lstStyle/>
          <a:p>
            <a:pPr marL="645156" indent="-457200">
              <a:lnSpc>
                <a:spcPct val="80000"/>
              </a:lnSpc>
              <a:buSzPts val="2220"/>
            </a:pPr>
            <a:r>
              <a:rPr lang="en-GB" dirty="0"/>
              <a:t>2 hour examination with 6 compulsory questions.</a:t>
            </a:r>
          </a:p>
          <a:p>
            <a:pPr marL="645156" indent="-457200">
              <a:lnSpc>
                <a:spcPct val="80000"/>
              </a:lnSpc>
              <a:buSzPts val="2220"/>
            </a:pPr>
            <a:endParaRPr lang="en-GB" dirty="0"/>
          </a:p>
          <a:p>
            <a:pPr marL="645156" indent="-457200">
              <a:lnSpc>
                <a:spcPct val="80000"/>
              </a:lnSpc>
              <a:buSzPts val="2220"/>
            </a:pPr>
            <a:r>
              <a:rPr lang="en-GB" dirty="0"/>
              <a:t>Maximum mark = 75</a:t>
            </a:r>
          </a:p>
          <a:p>
            <a:pPr marL="645156" indent="-457200">
              <a:lnSpc>
                <a:spcPct val="80000"/>
              </a:lnSpc>
              <a:buSzPts val="2220"/>
            </a:pPr>
            <a:endParaRPr lang="en-GB" dirty="0"/>
          </a:p>
          <a:p>
            <a:pPr marL="645156" indent="-457200">
              <a:lnSpc>
                <a:spcPct val="80000"/>
              </a:lnSpc>
              <a:buSzPts val="2220"/>
            </a:pPr>
            <a:r>
              <a:rPr lang="en-GB" dirty="0"/>
              <a:t>Questions are practical in nature</a:t>
            </a:r>
          </a:p>
          <a:p>
            <a:pPr marL="645156" indent="-457200">
              <a:lnSpc>
                <a:spcPct val="80000"/>
              </a:lnSpc>
              <a:buSzPts val="2220"/>
            </a:pPr>
            <a:endParaRPr lang="en-GB" dirty="0"/>
          </a:p>
          <a:p>
            <a:pPr marL="645156" indent="-457200">
              <a:lnSpc>
                <a:spcPct val="80000"/>
              </a:lnSpc>
              <a:buSzPts val="2220"/>
            </a:pPr>
            <a:r>
              <a:rPr lang="en-GB" dirty="0"/>
              <a:t>Questions require students to design, write, test and refine programs.</a:t>
            </a:r>
          </a:p>
          <a:p>
            <a:pPr marL="645156" indent="-457200">
              <a:lnSpc>
                <a:spcPct val="80000"/>
              </a:lnSpc>
              <a:buSzPts val="2220"/>
            </a:pPr>
            <a:endParaRPr lang="en-GB" dirty="0"/>
          </a:p>
          <a:p>
            <a:pPr marL="645156" indent="-457200">
              <a:lnSpc>
                <a:spcPct val="80000"/>
              </a:lnSpc>
              <a:buSzPts val="2220"/>
            </a:pPr>
            <a:r>
              <a:rPr lang="en-GB" dirty="0"/>
              <a:t>All responses to be in Python 3</a:t>
            </a:r>
          </a:p>
          <a:p>
            <a:pPr marL="645156" indent="-457200">
              <a:lnSpc>
                <a:spcPct val="80000"/>
              </a:lnSpc>
              <a:buSzPts val="2220"/>
            </a:pPr>
            <a:endParaRPr lang="en-GB" dirty="0"/>
          </a:p>
          <a:p>
            <a:pPr marL="530856" indent="-342900">
              <a:lnSpc>
                <a:spcPct val="80000"/>
              </a:lnSpc>
              <a:buSzPts val="2220"/>
            </a:pPr>
            <a:r>
              <a:rPr lang="en-GB" dirty="0"/>
              <a:t>Two question types – either to amend (a given piece of code) or to write code.</a:t>
            </a:r>
          </a:p>
          <a:p>
            <a:pPr marL="187956" indent="0">
              <a:lnSpc>
                <a:spcPct val="80000"/>
              </a:lnSpc>
              <a:buSzPts val="2220"/>
              <a:buNone/>
            </a:pPr>
            <a:endParaRPr lang="en-GB" sz="2933" dirty="0"/>
          </a:p>
        </p:txBody>
      </p:sp>
      <p:pic>
        <p:nvPicPr>
          <p:cNvPr id="3" name="Picture 2" descr="A screenshot of a cell phone&#10;&#10;Description automatically generated">
            <a:extLst>
              <a:ext uri="{FF2B5EF4-FFF2-40B4-BE49-F238E27FC236}">
                <a16:creationId xmlns:a16="http://schemas.microsoft.com/office/drawing/2014/main" id="{6D2A89C9-1ED6-4DD2-BC5F-21CDA4A51554}"/>
              </a:ext>
            </a:extLst>
          </p:cNvPr>
          <p:cNvPicPr>
            <a:picLocks noChangeAspect="1"/>
          </p:cNvPicPr>
          <p:nvPr/>
        </p:nvPicPr>
        <p:blipFill>
          <a:blip r:embed="rId3"/>
          <a:stretch>
            <a:fillRect/>
          </a:stretch>
        </p:blipFill>
        <p:spPr>
          <a:xfrm>
            <a:off x="5837646" y="3974907"/>
            <a:ext cx="5912154" cy="1225613"/>
          </a:xfrm>
          <a:prstGeom prst="rect">
            <a:avLst/>
          </a:prstGeom>
        </p:spPr>
      </p:pic>
    </p:spTree>
    <p:extLst>
      <p:ext uri="{BB962C8B-B14F-4D97-AF65-F5344CB8AC3E}">
        <p14:creationId xmlns:p14="http://schemas.microsoft.com/office/powerpoint/2010/main" val="42938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381000" y="320671"/>
            <a:ext cx="11368800" cy="825200"/>
          </a:xfrm>
          <a:prstGeom prst="rect">
            <a:avLst/>
          </a:prstGeom>
          <a:noFill/>
          <a:ln>
            <a:noFill/>
          </a:ln>
        </p:spPr>
        <p:txBody>
          <a:bodyPr spcFirstLastPara="1" vert="horz" wrap="square" lIns="0" tIns="0" rIns="0" bIns="0" rtlCol="0" anchor="t" anchorCtr="0">
            <a:noAutofit/>
          </a:bodyPr>
          <a:lstStyle/>
          <a:p>
            <a:pPr>
              <a:spcBef>
                <a:spcPts val="0"/>
              </a:spcBef>
              <a:buClr>
                <a:schemeClr val="accent2"/>
              </a:buClr>
              <a:buSzPts val="3200"/>
            </a:pPr>
            <a:r>
              <a:rPr lang="en-GB" dirty="0"/>
              <a:t>Paper 2 Approach 1</a:t>
            </a:r>
            <a:endParaRPr dirty="0"/>
          </a:p>
        </p:txBody>
      </p:sp>
      <p:graphicFrame>
        <p:nvGraphicFramePr>
          <p:cNvPr id="4" name="Table 4">
            <a:extLst>
              <a:ext uri="{FF2B5EF4-FFF2-40B4-BE49-F238E27FC236}">
                <a16:creationId xmlns:a16="http://schemas.microsoft.com/office/drawing/2014/main" id="{E97771DE-2EFB-412C-89BD-B6053555DFFA}"/>
              </a:ext>
            </a:extLst>
          </p:cNvPr>
          <p:cNvGraphicFramePr>
            <a:graphicFrameLocks noGrp="1"/>
          </p:cNvGraphicFramePr>
          <p:nvPr>
            <p:extLst>
              <p:ext uri="{D42A27DB-BD31-4B8C-83A1-F6EECF244321}">
                <p14:modId xmlns:p14="http://schemas.microsoft.com/office/powerpoint/2010/main" val="882813259"/>
              </p:ext>
            </p:extLst>
          </p:nvPr>
        </p:nvGraphicFramePr>
        <p:xfrm>
          <a:off x="406725" y="1008996"/>
          <a:ext cx="11307600" cy="5132497"/>
        </p:xfrm>
        <a:graphic>
          <a:graphicData uri="http://schemas.openxmlformats.org/drawingml/2006/table">
            <a:tbl>
              <a:tblPr firstRow="1" bandRow="1">
                <a:tableStyleId>{5C22544A-7EE6-4342-B048-85BDC9FD1C3A}</a:tableStyleId>
              </a:tblPr>
              <a:tblGrid>
                <a:gridCol w="5653800">
                  <a:extLst>
                    <a:ext uri="{9D8B030D-6E8A-4147-A177-3AD203B41FA5}">
                      <a16:colId xmlns:a16="http://schemas.microsoft.com/office/drawing/2014/main" val="2597722289"/>
                    </a:ext>
                  </a:extLst>
                </a:gridCol>
                <a:gridCol w="5653800">
                  <a:extLst>
                    <a:ext uri="{9D8B030D-6E8A-4147-A177-3AD203B41FA5}">
                      <a16:colId xmlns:a16="http://schemas.microsoft.com/office/drawing/2014/main" val="24523343"/>
                    </a:ext>
                  </a:extLst>
                </a:gridCol>
              </a:tblGrid>
              <a:tr h="513249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dirty="0">
                          <a:solidFill>
                            <a:schemeClr val="tx1"/>
                          </a:solidFill>
                        </a:rPr>
                        <a:t>Students complete the assessment on screen using their Integrated Development Environment (IDE) of choice.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dirty="0">
                          <a:solidFill>
                            <a:schemeClr val="tx1"/>
                          </a:solidFill>
                        </a:rPr>
                        <a:t>There are many suitable IDEs available to freely download online.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dirty="0">
                          <a:solidFill>
                            <a:schemeClr val="tx1"/>
                          </a:solidFill>
                        </a:rPr>
                        <a:t>Teachers are advised to evaluate several IDEs before selecting the most suitable one for their students.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dirty="0">
                          <a:solidFill>
                            <a:schemeClr val="tx1"/>
                          </a:solidFill>
                        </a:rPr>
                        <a:t>IDLE is an example (IDE) for Python. The Python installer for Windows contains the IDLE module by default.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0" dirty="0">
                        <a:solidFill>
                          <a:schemeClr val="tx1"/>
                        </a:solidFill>
                      </a:endParaRPr>
                    </a:p>
                    <a:p>
                      <a:endParaRPr lang="en-GB" dirty="0"/>
                    </a:p>
                    <a:p>
                      <a:endParaRPr lang="en-GB" dirty="0"/>
                    </a:p>
                    <a:p>
                      <a:endParaRPr lang="en-GB" dirty="0"/>
                    </a:p>
                    <a:p>
                      <a:endParaRPr lang="en-GB" dirty="0"/>
                    </a:p>
                    <a:p>
                      <a:r>
                        <a:rPr lang="en-GB" sz="2400" b="0" dirty="0">
                          <a:solidFill>
                            <a:schemeClr val="tx1"/>
                          </a:solidFill>
                        </a:rPr>
                        <a:t>IDLE 3.8 has an option to display line numbers, as shown.</a:t>
                      </a:r>
                    </a:p>
                    <a:p>
                      <a:endParaRPr lang="en-GB" dirty="0"/>
                    </a:p>
                    <a:p>
                      <a:endParaRPr lang="en-GB" dirty="0"/>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C9DAF8"/>
                    </a:solidFill>
                  </a:tcPr>
                </a:tc>
                <a:extLst>
                  <a:ext uri="{0D108BD9-81ED-4DB2-BD59-A6C34878D82A}">
                    <a16:rowId xmlns:a16="http://schemas.microsoft.com/office/drawing/2014/main" val="1571441742"/>
                  </a:ext>
                </a:extLst>
              </a:tr>
            </a:tbl>
          </a:graphicData>
        </a:graphic>
      </p:graphicFrame>
      <p:pic>
        <p:nvPicPr>
          <p:cNvPr id="11" name="Picture 10" descr="A screenshot of a cell phone&#10;&#10;Description automatically generated">
            <a:extLst>
              <a:ext uri="{FF2B5EF4-FFF2-40B4-BE49-F238E27FC236}">
                <a16:creationId xmlns:a16="http://schemas.microsoft.com/office/drawing/2014/main" id="{1B7D3B21-C952-4FCC-BCB9-B7CC78062BDD}"/>
              </a:ext>
            </a:extLst>
          </p:cNvPr>
          <p:cNvPicPr>
            <a:picLocks noChangeAspect="1"/>
          </p:cNvPicPr>
          <p:nvPr/>
        </p:nvPicPr>
        <p:blipFill>
          <a:blip r:embed="rId3"/>
          <a:stretch>
            <a:fillRect/>
          </a:stretch>
        </p:blipFill>
        <p:spPr>
          <a:xfrm>
            <a:off x="6060525" y="2338041"/>
            <a:ext cx="5443771" cy="2181917"/>
          </a:xfrm>
          <a:prstGeom prst="rect">
            <a:avLst/>
          </a:prstGeom>
        </p:spPr>
      </p:pic>
    </p:spTree>
    <p:extLst>
      <p:ext uri="{BB962C8B-B14F-4D97-AF65-F5344CB8AC3E}">
        <p14:creationId xmlns:p14="http://schemas.microsoft.com/office/powerpoint/2010/main" val="153251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381000" y="320671"/>
            <a:ext cx="11368800" cy="825200"/>
          </a:xfrm>
          <a:prstGeom prst="rect">
            <a:avLst/>
          </a:prstGeom>
          <a:noFill/>
          <a:ln>
            <a:noFill/>
          </a:ln>
        </p:spPr>
        <p:txBody>
          <a:bodyPr spcFirstLastPara="1" vert="horz" wrap="square" lIns="0" tIns="0" rIns="0" bIns="0" rtlCol="0" anchor="t" anchorCtr="0">
            <a:noAutofit/>
          </a:bodyPr>
          <a:lstStyle/>
          <a:p>
            <a:pPr>
              <a:spcBef>
                <a:spcPts val="0"/>
              </a:spcBef>
              <a:buClr>
                <a:schemeClr val="accent2"/>
              </a:buClr>
              <a:buSzPts val="3200"/>
            </a:pPr>
            <a:r>
              <a:rPr lang="en-GB" dirty="0"/>
              <a:t>Paper 2 Approach 2</a:t>
            </a:r>
            <a:endParaRPr dirty="0"/>
          </a:p>
        </p:txBody>
      </p:sp>
      <p:sp>
        <p:nvSpPr>
          <p:cNvPr id="138" name="Google Shape;138;p20"/>
          <p:cNvSpPr txBox="1">
            <a:spLocks noGrp="1"/>
          </p:cNvSpPr>
          <p:nvPr>
            <p:ph type="body" idx="1"/>
          </p:nvPr>
        </p:nvSpPr>
        <p:spPr>
          <a:xfrm>
            <a:off x="381000" y="3000597"/>
            <a:ext cx="11555200" cy="4559200"/>
          </a:xfrm>
          <a:prstGeom prst="rect">
            <a:avLst/>
          </a:prstGeom>
          <a:noFill/>
          <a:ln>
            <a:noFill/>
          </a:ln>
        </p:spPr>
        <p:txBody>
          <a:bodyPr spcFirstLastPara="1" vert="horz" wrap="square" lIns="121900" tIns="60933" rIns="121900" bIns="60933" rtlCol="0" anchor="t" anchorCtr="0">
            <a:noAutofit/>
          </a:bodyPr>
          <a:lstStyle/>
          <a:p>
            <a:pPr marL="276592" indent="-88636">
              <a:lnSpc>
                <a:spcPct val="80000"/>
              </a:lnSpc>
              <a:buSzPts val="2220"/>
              <a:buNone/>
            </a:pPr>
            <a:endParaRPr lang="en-GB" sz="2933" dirty="0"/>
          </a:p>
          <a:p>
            <a:pPr marL="276592" indent="-88636">
              <a:lnSpc>
                <a:spcPct val="80000"/>
              </a:lnSpc>
              <a:buSzPts val="2220"/>
              <a:buNone/>
            </a:pPr>
            <a:endParaRPr lang="en-GB" sz="2933" dirty="0"/>
          </a:p>
          <a:p>
            <a:pPr marL="276592" indent="-88636">
              <a:lnSpc>
                <a:spcPct val="80000"/>
              </a:lnSpc>
              <a:buSzPts val="2220"/>
              <a:buNone/>
            </a:pPr>
            <a:endParaRPr lang="en-GB" sz="2933" dirty="0"/>
          </a:p>
          <a:p>
            <a:pPr marL="276592" indent="-88636">
              <a:lnSpc>
                <a:spcPct val="80000"/>
              </a:lnSpc>
              <a:buSzPts val="2220"/>
              <a:buNone/>
            </a:pPr>
            <a:endParaRPr lang="en-GB" sz="2933" dirty="0"/>
          </a:p>
          <a:p>
            <a:pPr marL="276592" indent="-88636">
              <a:lnSpc>
                <a:spcPct val="80000"/>
              </a:lnSpc>
              <a:buSzPts val="2220"/>
              <a:buNone/>
            </a:pPr>
            <a:endParaRPr lang="en-GB" sz="2933" dirty="0"/>
          </a:p>
          <a:p>
            <a:pPr marL="276592" indent="-88636">
              <a:lnSpc>
                <a:spcPct val="80000"/>
              </a:lnSpc>
              <a:buSzPts val="2220"/>
              <a:buNone/>
            </a:pPr>
            <a:endParaRPr lang="en-GB" sz="2933" dirty="0"/>
          </a:p>
          <a:p>
            <a:pPr marL="276592" indent="-88636">
              <a:lnSpc>
                <a:spcPct val="80000"/>
              </a:lnSpc>
              <a:buSzPts val="2220"/>
              <a:buNone/>
            </a:pPr>
            <a:endParaRPr lang="en-GB" sz="2933" dirty="0"/>
          </a:p>
          <a:p>
            <a:pPr marL="276592" indent="-88636">
              <a:lnSpc>
                <a:spcPct val="80000"/>
              </a:lnSpc>
              <a:buSzPts val="2220"/>
              <a:buNone/>
            </a:pPr>
            <a:endParaRPr sz="2933" dirty="0"/>
          </a:p>
        </p:txBody>
      </p:sp>
      <p:graphicFrame>
        <p:nvGraphicFramePr>
          <p:cNvPr id="2" name="Table 2">
            <a:extLst>
              <a:ext uri="{FF2B5EF4-FFF2-40B4-BE49-F238E27FC236}">
                <a16:creationId xmlns:a16="http://schemas.microsoft.com/office/drawing/2014/main" id="{8C3D14ED-29A3-424B-ADAF-0301FFD527F9}"/>
              </a:ext>
            </a:extLst>
          </p:cNvPr>
          <p:cNvGraphicFramePr>
            <a:graphicFrameLocks noGrp="1"/>
          </p:cNvGraphicFramePr>
          <p:nvPr>
            <p:extLst>
              <p:ext uri="{D42A27DB-BD31-4B8C-83A1-F6EECF244321}">
                <p14:modId xmlns:p14="http://schemas.microsoft.com/office/powerpoint/2010/main" val="475360598"/>
              </p:ext>
            </p:extLst>
          </p:nvPr>
        </p:nvGraphicFramePr>
        <p:xfrm>
          <a:off x="442200" y="719666"/>
          <a:ext cx="11307600" cy="5518023"/>
        </p:xfrm>
        <a:graphic>
          <a:graphicData uri="http://schemas.openxmlformats.org/drawingml/2006/table">
            <a:tbl>
              <a:tblPr firstRow="1" bandRow="1">
                <a:tableStyleId>{5C22544A-7EE6-4342-B048-85BDC9FD1C3A}</a:tableStyleId>
              </a:tblPr>
              <a:tblGrid>
                <a:gridCol w="5653800">
                  <a:extLst>
                    <a:ext uri="{9D8B030D-6E8A-4147-A177-3AD203B41FA5}">
                      <a16:colId xmlns:a16="http://schemas.microsoft.com/office/drawing/2014/main" val="3869497676"/>
                    </a:ext>
                  </a:extLst>
                </a:gridCol>
                <a:gridCol w="5653800">
                  <a:extLst>
                    <a:ext uri="{9D8B030D-6E8A-4147-A177-3AD203B41FA5}">
                      <a16:colId xmlns:a16="http://schemas.microsoft.com/office/drawing/2014/main" val="1056306824"/>
                    </a:ext>
                  </a:extLst>
                </a:gridCol>
              </a:tblGrid>
              <a:tr h="370840">
                <a:tc>
                  <a:txBody>
                    <a:bodyPr/>
                    <a:lstStyle/>
                    <a:p>
                      <a:r>
                        <a:rPr lang="en-GB" dirty="0"/>
                        <a:t>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0" dirty="0">
                          <a:solidFill>
                            <a:schemeClr val="tx1"/>
                          </a:solidFill>
                        </a:rPr>
                        <a:t>Students will be provided with:</a:t>
                      </a:r>
                    </a:p>
                    <a:p>
                      <a:r>
                        <a:rPr lang="en-GB" b="0" dirty="0">
                          <a:solidFill>
                            <a:schemeClr val="tx1"/>
                          </a:solidFill>
                        </a:rPr>
                        <a:t> </a:t>
                      </a:r>
                    </a:p>
                    <a:p>
                      <a:pPr marL="342900" indent="-342900">
                        <a:buFont typeface="Arial" panose="020B0604020202020204" pitchFamily="34" charset="0"/>
                        <a:buChar char="•"/>
                      </a:pPr>
                      <a:r>
                        <a:rPr lang="en-GB" b="0" dirty="0">
                          <a:solidFill>
                            <a:schemeClr val="tx1"/>
                          </a:solidFill>
                        </a:rPr>
                        <a:t>Coding files in Python 3</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CSV text files, if required</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An electronic copy of The Programming Language Subset (PLS) document.</a:t>
                      </a:r>
                    </a:p>
                    <a:p>
                      <a:endParaRPr lang="en-GB" b="0" dirty="0">
                        <a:solidFill>
                          <a:schemeClr val="tx1"/>
                        </a:solidFill>
                      </a:endParaRPr>
                    </a:p>
                    <a:p>
                      <a:endParaRPr lang="en-GB" b="0" dirty="0">
                        <a:solidFill>
                          <a:schemeClr val="tx1"/>
                        </a:solidFill>
                      </a:endParaRPr>
                    </a:p>
                    <a:p>
                      <a:endParaRPr lang="en-GB" b="0" dirty="0">
                        <a:solidFill>
                          <a:schemeClr val="tx1"/>
                        </a:solidFill>
                      </a:endParaRPr>
                    </a:p>
                    <a:p>
                      <a:endParaRPr lang="en-GB" b="0" dirty="0">
                        <a:solidFill>
                          <a:schemeClr val="tx1"/>
                        </a:solidFill>
                      </a:endParaRPr>
                    </a:p>
                    <a:p>
                      <a:endParaRPr lang="en-GB" b="0" dirty="0">
                        <a:solidFill>
                          <a:schemeClr val="tx1"/>
                        </a:solidFill>
                      </a:endParaRPr>
                    </a:p>
                    <a:p>
                      <a:endParaRPr lang="en-GB" b="0" dirty="0">
                        <a:solidFill>
                          <a:schemeClr val="tx1"/>
                        </a:solidFill>
                      </a:endParaRPr>
                    </a:p>
                    <a:p>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Hard copies of the PLS and examination paper</a:t>
                      </a:r>
                    </a:p>
                    <a:p>
                      <a:endParaRPr lang="en-GB" b="0" dirty="0">
                        <a:solidFill>
                          <a:schemeClr val="tx1"/>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hlinkClick r:id="rId3"/>
                        </a:rPr>
                        <a:t>Link to Tim’s video</a:t>
                      </a:r>
                      <a:endParaRPr lang="en-GB" sz="2000" dirty="0"/>
                    </a:p>
                    <a:p>
                      <a:pPr algn="ct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7979357"/>
                  </a:ext>
                </a:extLst>
              </a:tr>
            </a:tbl>
          </a:graphicData>
        </a:graphic>
      </p:graphicFrame>
      <p:pic>
        <p:nvPicPr>
          <p:cNvPr id="7" name="Picture 6" descr="A screenshot of a cell phone&#10;&#10;Description automatically generated">
            <a:extLst>
              <a:ext uri="{FF2B5EF4-FFF2-40B4-BE49-F238E27FC236}">
                <a16:creationId xmlns:a16="http://schemas.microsoft.com/office/drawing/2014/main" id="{902ED174-BDB2-439A-8DD7-FD8F00E847F6}"/>
              </a:ext>
            </a:extLst>
          </p:cNvPr>
          <p:cNvPicPr>
            <a:picLocks noChangeAspect="1"/>
          </p:cNvPicPr>
          <p:nvPr/>
        </p:nvPicPr>
        <p:blipFill rotWithShape="1">
          <a:blip r:embed="rId4"/>
          <a:srcRect b="29899"/>
          <a:stretch/>
        </p:blipFill>
        <p:spPr>
          <a:xfrm>
            <a:off x="6919415" y="3000597"/>
            <a:ext cx="4050942" cy="1803765"/>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1FD665DC-4553-4DE0-8354-97AA917445EE}"/>
              </a:ext>
            </a:extLst>
          </p:cNvPr>
          <p:cNvPicPr>
            <a:picLocks noChangeAspect="1"/>
          </p:cNvPicPr>
          <p:nvPr/>
        </p:nvPicPr>
        <p:blipFill>
          <a:blip r:embed="rId5"/>
          <a:stretch>
            <a:fillRect/>
          </a:stretch>
        </p:blipFill>
        <p:spPr>
          <a:xfrm>
            <a:off x="935042" y="1175637"/>
            <a:ext cx="4237459" cy="4962697"/>
          </a:xfrm>
          <a:prstGeom prst="rect">
            <a:avLst/>
          </a:prstGeom>
        </p:spPr>
      </p:pic>
    </p:spTree>
    <p:extLst>
      <p:ext uri="{BB962C8B-B14F-4D97-AF65-F5344CB8AC3E}">
        <p14:creationId xmlns:p14="http://schemas.microsoft.com/office/powerpoint/2010/main" val="208742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34DA-BE55-4FA1-AA1D-D1F02E4D3ADC}"/>
              </a:ext>
            </a:extLst>
          </p:cNvPr>
          <p:cNvSpPr>
            <a:spLocks noGrp="1"/>
          </p:cNvSpPr>
          <p:nvPr>
            <p:ph type="title"/>
          </p:nvPr>
        </p:nvSpPr>
        <p:spPr>
          <a:xfrm>
            <a:off x="380999" y="356479"/>
            <a:ext cx="11368636" cy="1325563"/>
          </a:xfrm>
        </p:spPr>
        <p:txBody>
          <a:bodyPr/>
          <a:lstStyle/>
          <a:p>
            <a:r>
              <a:rPr lang="en-GB" dirty="0"/>
              <a:t>Paper 2 Approach 3</a:t>
            </a:r>
          </a:p>
        </p:txBody>
      </p:sp>
      <p:sp>
        <p:nvSpPr>
          <p:cNvPr id="3" name="Text Placeholder 2">
            <a:extLst>
              <a:ext uri="{FF2B5EF4-FFF2-40B4-BE49-F238E27FC236}">
                <a16:creationId xmlns:a16="http://schemas.microsoft.com/office/drawing/2014/main" id="{44051C54-4F1E-4BB7-8261-D1A03970EFAD}"/>
              </a:ext>
            </a:extLst>
          </p:cNvPr>
          <p:cNvSpPr>
            <a:spLocks noGrp="1"/>
          </p:cNvSpPr>
          <p:nvPr>
            <p:ph type="body" idx="1"/>
          </p:nvPr>
        </p:nvSpPr>
        <p:spPr>
          <a:xfrm>
            <a:off x="258171" y="1237418"/>
            <a:ext cx="11368635" cy="4956401"/>
          </a:xfrm>
        </p:spPr>
        <p:txBody>
          <a:bodyPr/>
          <a:lstStyle/>
          <a:p>
            <a:r>
              <a:rPr lang="en-US" dirty="0"/>
              <a:t>Instructions for the Conduct of the Examination (ICE) is available for download from the Pearson website.</a:t>
            </a:r>
          </a:p>
          <a:p>
            <a:endParaRPr lang="en-US" dirty="0"/>
          </a:p>
          <a:p>
            <a:pPr marL="152396" indent="0" algn="ctr">
              <a:buNone/>
            </a:pPr>
            <a:r>
              <a:rPr lang="en-GB" u="sng" dirty="0">
                <a:solidFill>
                  <a:schemeClr val="hlink"/>
                </a:solidFill>
                <a:hlinkClick r:id="rId3"/>
              </a:rPr>
              <a:t>ICE</a:t>
            </a:r>
            <a:r>
              <a:rPr lang="en-GB" dirty="0"/>
              <a:t> 	</a:t>
            </a:r>
            <a:endParaRPr lang="en-US" dirty="0"/>
          </a:p>
          <a:p>
            <a:pPr marL="152396" indent="0">
              <a:buNone/>
            </a:pPr>
            <a:endParaRPr lang="en-GB" dirty="0"/>
          </a:p>
          <a:p>
            <a:r>
              <a:rPr lang="en-GB" dirty="0"/>
              <a:t>Frequently Asked Questions on administering the Paper 2 examination.</a:t>
            </a:r>
          </a:p>
          <a:p>
            <a:pPr marL="152396" indent="0">
              <a:buNone/>
            </a:pPr>
            <a:endParaRPr lang="en-US" dirty="0"/>
          </a:p>
          <a:p>
            <a:pPr marL="152396" indent="0" algn="ctr">
              <a:buNone/>
            </a:pPr>
            <a:r>
              <a:rPr lang="en-GB" u="sng" dirty="0">
                <a:solidFill>
                  <a:schemeClr val="hlink"/>
                </a:solidFill>
                <a:hlinkClick r:id="rId4"/>
              </a:rPr>
              <a:t>FAQs</a:t>
            </a:r>
            <a:endParaRPr lang="en-US" dirty="0"/>
          </a:p>
          <a:p>
            <a:pPr marL="152396" indent="0">
              <a:buNone/>
            </a:pPr>
            <a:endParaRPr lang="en-GB" dirty="0"/>
          </a:p>
          <a:p>
            <a:r>
              <a:rPr lang="en-GB" dirty="0"/>
              <a:t>No internet access is required or permitted.</a:t>
            </a:r>
          </a:p>
          <a:p>
            <a:pPr marL="152396" indent="0">
              <a:buNone/>
            </a:pPr>
            <a:r>
              <a:rPr lang="en-US" dirty="0"/>
              <a:t> </a:t>
            </a:r>
            <a:r>
              <a:rPr lang="en-GB" dirty="0"/>
              <a:t> </a:t>
            </a:r>
          </a:p>
          <a:p>
            <a:endParaRPr lang="en-GB" dirty="0"/>
          </a:p>
        </p:txBody>
      </p:sp>
    </p:spTree>
    <p:extLst>
      <p:ext uri="{BB962C8B-B14F-4D97-AF65-F5344CB8AC3E}">
        <p14:creationId xmlns:p14="http://schemas.microsoft.com/office/powerpoint/2010/main" val="150267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0"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GB" sz="3733" b="1" dirty="0">
                <a:solidFill>
                  <a:schemeClr val="lt1"/>
                </a:solidFill>
                <a:latin typeface="Times New Roman"/>
                <a:ea typeface="Times New Roman"/>
                <a:cs typeface="Times New Roman"/>
                <a:sym typeface="Times New Roman"/>
              </a:rPr>
              <a:t>Sample Assessment </a:t>
            </a:r>
          </a:p>
          <a:p>
            <a:pPr algn="ctr">
              <a:buClr>
                <a:schemeClr val="dk2"/>
              </a:buClr>
              <a:buSzPts val="2800"/>
            </a:pPr>
            <a:r>
              <a:rPr lang="en-GB" sz="3733" b="1" dirty="0">
                <a:solidFill>
                  <a:schemeClr val="lt1"/>
                </a:solidFill>
                <a:latin typeface="Times New Roman"/>
                <a:ea typeface="Times New Roman"/>
                <a:cs typeface="Times New Roman"/>
                <a:sym typeface="Times New Roman"/>
              </a:rPr>
              <a:t>Material</a:t>
            </a:r>
            <a:endParaRPr sz="3733"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3392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Sample Assessment Materials (SAMs) – Paper 2</a:t>
            </a:r>
          </a:p>
        </p:txBody>
      </p:sp>
      <p:sp>
        <p:nvSpPr>
          <p:cNvPr id="3" name="Content Placeholder 2">
            <a:extLst>
              <a:ext uri="{FF2B5EF4-FFF2-40B4-BE49-F238E27FC236}">
                <a16:creationId xmlns:a16="http://schemas.microsoft.com/office/drawing/2014/main" id="{7EB2C492-82CC-FD43-8957-126C9E8A79D0}"/>
              </a:ext>
            </a:extLst>
          </p:cNvPr>
          <p:cNvSpPr>
            <a:spLocks noGrp="1"/>
          </p:cNvSpPr>
          <p:nvPr>
            <p:ph type="body" idx="1"/>
          </p:nvPr>
        </p:nvSpPr>
        <p:spPr>
          <a:xfrm>
            <a:off x="5547360" y="1646239"/>
            <a:ext cx="6202275" cy="4351339"/>
          </a:xfrm>
        </p:spPr>
        <p:txBody>
          <a:bodyPr/>
          <a:lstStyle/>
          <a:p>
            <a:r>
              <a:rPr lang="en-GB" dirty="0"/>
              <a:t>The sample assessment materials have been developed to support this qualification and should be used as the benchmark to develop an understanding of the nature and complexity of the assessment students will take.</a:t>
            </a:r>
          </a:p>
          <a:p>
            <a:r>
              <a:rPr lang="en-GB" dirty="0"/>
              <a:t>The SAM for Paper 2 includes a sample examination paper and a detailed mark scheme that identifies the assessment objectives for each question and/or part of question.</a:t>
            </a:r>
            <a:endParaRPr lang="en-US" dirty="0"/>
          </a:p>
        </p:txBody>
      </p:sp>
      <p:pic>
        <p:nvPicPr>
          <p:cNvPr id="5" name="Picture 4">
            <a:extLst>
              <a:ext uri="{FF2B5EF4-FFF2-40B4-BE49-F238E27FC236}">
                <a16:creationId xmlns:a16="http://schemas.microsoft.com/office/drawing/2014/main" id="{E3FBEF3B-4B88-B04C-ACF9-D8B0224995AB}"/>
              </a:ext>
            </a:extLst>
          </p:cNvPr>
          <p:cNvPicPr>
            <a:picLocks noChangeAspect="1"/>
          </p:cNvPicPr>
          <p:nvPr/>
        </p:nvPicPr>
        <p:blipFill rotWithShape="1">
          <a:blip r:embed="rId3"/>
          <a:srcRect l="37465" t="14445" r="19115" b="40284"/>
          <a:stretch/>
        </p:blipFill>
        <p:spPr>
          <a:xfrm>
            <a:off x="213360" y="2269572"/>
            <a:ext cx="5120640" cy="3104672"/>
          </a:xfrm>
          <a:prstGeom prst="rect">
            <a:avLst/>
          </a:prstGeom>
        </p:spPr>
      </p:pic>
    </p:spTree>
    <p:extLst>
      <p:ext uri="{BB962C8B-B14F-4D97-AF65-F5344CB8AC3E}">
        <p14:creationId xmlns:p14="http://schemas.microsoft.com/office/powerpoint/2010/main" val="2069284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1</a:t>
            </a:r>
          </a:p>
        </p:txBody>
      </p:sp>
      <p:pic>
        <p:nvPicPr>
          <p:cNvPr id="5" name="Picture 4">
            <a:extLst>
              <a:ext uri="{FF2B5EF4-FFF2-40B4-BE49-F238E27FC236}">
                <a16:creationId xmlns:a16="http://schemas.microsoft.com/office/drawing/2014/main" id="{91B0AA53-4171-4143-954F-2AEC03FD64C9}"/>
              </a:ext>
            </a:extLst>
          </p:cNvPr>
          <p:cNvPicPr>
            <a:picLocks noChangeAspect="1"/>
          </p:cNvPicPr>
          <p:nvPr/>
        </p:nvPicPr>
        <p:blipFill rotWithShape="1">
          <a:blip r:embed="rId3"/>
          <a:srcRect l="30734" t="21212" r="21335" b="17576"/>
          <a:stretch/>
        </p:blipFill>
        <p:spPr>
          <a:xfrm>
            <a:off x="380999" y="1101436"/>
            <a:ext cx="5652655" cy="4197928"/>
          </a:xfrm>
          <a:prstGeom prst="rect">
            <a:avLst/>
          </a:prstGeom>
        </p:spPr>
      </p:pic>
      <p:pic>
        <p:nvPicPr>
          <p:cNvPr id="7" name="Picture 6">
            <a:extLst>
              <a:ext uri="{FF2B5EF4-FFF2-40B4-BE49-F238E27FC236}">
                <a16:creationId xmlns:a16="http://schemas.microsoft.com/office/drawing/2014/main" id="{990F2CB2-A5A1-6D49-BB61-2EA9EC578726}"/>
              </a:ext>
            </a:extLst>
          </p:cNvPr>
          <p:cNvPicPr>
            <a:picLocks noChangeAspect="1"/>
          </p:cNvPicPr>
          <p:nvPr/>
        </p:nvPicPr>
        <p:blipFill rotWithShape="1">
          <a:blip r:embed="rId4"/>
          <a:srcRect r="17935" b="26480"/>
          <a:stretch/>
        </p:blipFill>
        <p:spPr>
          <a:xfrm>
            <a:off x="6096000" y="1101436"/>
            <a:ext cx="5188527" cy="4384964"/>
          </a:xfrm>
          <a:prstGeom prst="rect">
            <a:avLst/>
          </a:prstGeom>
        </p:spPr>
      </p:pic>
    </p:spTree>
    <p:extLst>
      <p:ext uri="{BB962C8B-B14F-4D97-AF65-F5344CB8AC3E}">
        <p14:creationId xmlns:p14="http://schemas.microsoft.com/office/powerpoint/2010/main" val="72196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1 Mark Scheme</a:t>
            </a:r>
          </a:p>
        </p:txBody>
      </p:sp>
      <p:pic>
        <p:nvPicPr>
          <p:cNvPr id="5" name="Picture 4" descr="A screenshot of a cell phone&#10;&#10;Description automatically generated">
            <a:extLst>
              <a:ext uri="{FF2B5EF4-FFF2-40B4-BE49-F238E27FC236}">
                <a16:creationId xmlns:a16="http://schemas.microsoft.com/office/drawing/2014/main" id="{7003F71B-F2A7-4D4F-8198-410D85B01B0E}"/>
              </a:ext>
            </a:extLst>
          </p:cNvPr>
          <p:cNvPicPr>
            <a:picLocks noChangeAspect="1"/>
          </p:cNvPicPr>
          <p:nvPr/>
        </p:nvPicPr>
        <p:blipFill rotWithShape="1">
          <a:blip r:embed="rId3"/>
          <a:srcRect l="33062" t="15952" r="18755" b="39762"/>
          <a:stretch/>
        </p:blipFill>
        <p:spPr>
          <a:xfrm>
            <a:off x="442365" y="1646239"/>
            <a:ext cx="5682344" cy="3037115"/>
          </a:xfrm>
          <a:prstGeom prst="rect">
            <a:avLst/>
          </a:prstGeom>
        </p:spPr>
      </p:pic>
      <p:pic>
        <p:nvPicPr>
          <p:cNvPr id="7" name="Picture 6">
            <a:extLst>
              <a:ext uri="{FF2B5EF4-FFF2-40B4-BE49-F238E27FC236}">
                <a16:creationId xmlns:a16="http://schemas.microsoft.com/office/drawing/2014/main" id="{F480B9BF-7D0B-264A-A8AB-7A1F05D9DB65}"/>
              </a:ext>
            </a:extLst>
          </p:cNvPr>
          <p:cNvPicPr>
            <a:picLocks noChangeAspect="1"/>
          </p:cNvPicPr>
          <p:nvPr/>
        </p:nvPicPr>
        <p:blipFill rotWithShape="1">
          <a:blip r:embed="rId4"/>
          <a:srcRect l="33339" t="11190" r="18478" b="21667"/>
          <a:stretch/>
        </p:blipFill>
        <p:spPr>
          <a:xfrm>
            <a:off x="6096000" y="1273629"/>
            <a:ext cx="5682345" cy="4604658"/>
          </a:xfrm>
          <a:prstGeom prst="rect">
            <a:avLst/>
          </a:prstGeom>
        </p:spPr>
      </p:pic>
    </p:spTree>
    <p:extLst>
      <p:ext uri="{BB962C8B-B14F-4D97-AF65-F5344CB8AC3E}">
        <p14:creationId xmlns:p14="http://schemas.microsoft.com/office/powerpoint/2010/main" val="3086023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a:xfrm>
            <a:off x="380999" y="418648"/>
            <a:ext cx="11368636" cy="1325563"/>
          </a:xfrm>
        </p:spPr>
        <p:txBody>
          <a:bodyPr/>
          <a:lstStyle/>
          <a:p>
            <a:r>
              <a:rPr lang="en-US" dirty="0"/>
              <a:t>SAM – Paper 2 – Question 2</a:t>
            </a:r>
          </a:p>
        </p:txBody>
      </p:sp>
      <p:pic>
        <p:nvPicPr>
          <p:cNvPr id="5" name="Picture 4">
            <a:extLst>
              <a:ext uri="{FF2B5EF4-FFF2-40B4-BE49-F238E27FC236}">
                <a16:creationId xmlns:a16="http://schemas.microsoft.com/office/drawing/2014/main" id="{A1A5D3DF-AEBC-4945-94FD-6F276C0F19BE}"/>
              </a:ext>
            </a:extLst>
          </p:cNvPr>
          <p:cNvPicPr>
            <a:picLocks noChangeAspect="1"/>
          </p:cNvPicPr>
          <p:nvPr/>
        </p:nvPicPr>
        <p:blipFill rotWithShape="1">
          <a:blip r:embed="rId3"/>
          <a:srcRect l="30431" t="10952" r="16678" b="12620"/>
          <a:stretch/>
        </p:blipFill>
        <p:spPr>
          <a:xfrm>
            <a:off x="380999" y="1306284"/>
            <a:ext cx="5639592" cy="4739029"/>
          </a:xfrm>
          <a:prstGeom prst="rect">
            <a:avLst/>
          </a:prstGeom>
        </p:spPr>
      </p:pic>
      <p:pic>
        <p:nvPicPr>
          <p:cNvPr id="7" name="Picture 6">
            <a:extLst>
              <a:ext uri="{FF2B5EF4-FFF2-40B4-BE49-F238E27FC236}">
                <a16:creationId xmlns:a16="http://schemas.microsoft.com/office/drawing/2014/main" id="{8DFB2D81-9E3A-B246-AE11-C9DB8986167A}"/>
              </a:ext>
            </a:extLst>
          </p:cNvPr>
          <p:cNvPicPr>
            <a:picLocks noChangeAspect="1"/>
          </p:cNvPicPr>
          <p:nvPr/>
        </p:nvPicPr>
        <p:blipFill rotWithShape="1">
          <a:blip r:embed="rId4"/>
          <a:srcRect l="3430" t="2506" r="9720" b="43837"/>
          <a:stretch/>
        </p:blipFill>
        <p:spPr>
          <a:xfrm>
            <a:off x="5878286" y="1306284"/>
            <a:ext cx="6313714" cy="3679823"/>
          </a:xfrm>
          <a:prstGeom prst="rect">
            <a:avLst/>
          </a:prstGeom>
        </p:spPr>
      </p:pic>
    </p:spTree>
    <p:extLst>
      <p:ext uri="{BB962C8B-B14F-4D97-AF65-F5344CB8AC3E}">
        <p14:creationId xmlns:p14="http://schemas.microsoft.com/office/powerpoint/2010/main" val="230579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2D221-BE02-4BDC-9FB6-83BEDC4CADBE}"/>
              </a:ext>
            </a:extLst>
          </p:cNvPr>
          <p:cNvSpPr>
            <a:spLocks noGrp="1"/>
          </p:cNvSpPr>
          <p:nvPr>
            <p:ph type="title"/>
          </p:nvPr>
        </p:nvSpPr>
        <p:spPr/>
        <p:txBody>
          <a:bodyPr/>
          <a:lstStyle/>
          <a:p>
            <a:r>
              <a:rPr lang="en-US" dirty="0"/>
              <a:t>Aims and objectives</a:t>
            </a:r>
            <a:endParaRPr lang="en-GB" dirty="0"/>
          </a:p>
        </p:txBody>
      </p:sp>
      <p:sp>
        <p:nvSpPr>
          <p:cNvPr id="3" name="Text Placeholder 2">
            <a:extLst>
              <a:ext uri="{FF2B5EF4-FFF2-40B4-BE49-F238E27FC236}">
                <a16:creationId xmlns:a16="http://schemas.microsoft.com/office/drawing/2014/main" id="{3E3B38AD-3888-4AE4-9F86-FBA51039CAE0}"/>
              </a:ext>
            </a:extLst>
          </p:cNvPr>
          <p:cNvSpPr>
            <a:spLocks noGrp="1"/>
          </p:cNvSpPr>
          <p:nvPr>
            <p:ph type="body" idx="1"/>
          </p:nvPr>
        </p:nvSpPr>
        <p:spPr>
          <a:xfrm>
            <a:off x="380999" y="967545"/>
            <a:ext cx="11368635" cy="4900992"/>
          </a:xfrm>
        </p:spPr>
        <p:txBody>
          <a:bodyPr/>
          <a:lstStyle/>
          <a:p>
            <a:pPr marL="152396" indent="0">
              <a:buNone/>
            </a:pPr>
            <a:r>
              <a:rPr lang="en-US" dirty="0"/>
              <a:t>To support the delivery of the new Pearson Edexcel GCSE Computer Science Paper 2 for first teaching from September 2020. </a:t>
            </a:r>
          </a:p>
          <a:p>
            <a:pPr marL="152396" indent="0">
              <a:buNone/>
            </a:pPr>
            <a:endParaRPr lang="en-US" dirty="0"/>
          </a:p>
          <a:p>
            <a:pPr marL="152396" indent="0">
              <a:buNone/>
            </a:pPr>
            <a:r>
              <a:rPr lang="en-US" dirty="0"/>
              <a:t>This session will look at: </a:t>
            </a:r>
            <a:endParaRPr lang="en-GB" dirty="0"/>
          </a:p>
          <a:p>
            <a:pPr marL="152396" indent="0">
              <a:buNone/>
            </a:pPr>
            <a:r>
              <a:rPr lang="en-US" dirty="0"/>
              <a:t>• the structure of the six compulsory questions in Paper 2</a:t>
            </a:r>
            <a:endParaRPr lang="en-GB" dirty="0"/>
          </a:p>
          <a:p>
            <a:pPr marL="152396" indent="0">
              <a:buNone/>
            </a:pPr>
            <a:r>
              <a:rPr lang="en-US" dirty="0"/>
              <a:t>• the different stages that students will follow when problem solving with programming</a:t>
            </a:r>
            <a:endParaRPr lang="en-GB" dirty="0"/>
          </a:p>
          <a:p>
            <a:pPr marL="152396" indent="0">
              <a:buNone/>
            </a:pPr>
            <a:r>
              <a:rPr lang="en-US" dirty="0"/>
              <a:t>• the supporting provision available to students: coding files, </a:t>
            </a:r>
            <a:r>
              <a:rPr lang="en-GB" dirty="0"/>
              <a:t>Programming Language Subset (</a:t>
            </a:r>
            <a:r>
              <a:rPr lang="en-US" dirty="0"/>
              <a:t>PLS) and hard copies of the paper</a:t>
            </a:r>
          </a:p>
          <a:p>
            <a:pPr marL="152396" indent="0">
              <a:buNone/>
            </a:pPr>
            <a:r>
              <a:rPr lang="en-US" dirty="0"/>
              <a:t>• a consideration of teaching strategies for going beyond learning the syntax/semantics of Python and moving towards problem solving.</a:t>
            </a:r>
            <a:endParaRPr lang="en-GB" dirty="0"/>
          </a:p>
          <a:p>
            <a:endParaRPr lang="en-GB" dirty="0"/>
          </a:p>
        </p:txBody>
      </p:sp>
    </p:spTree>
    <p:extLst>
      <p:ext uri="{BB962C8B-B14F-4D97-AF65-F5344CB8AC3E}">
        <p14:creationId xmlns:p14="http://schemas.microsoft.com/office/powerpoint/2010/main" val="285625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0"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GB" sz="3733" b="1" dirty="0">
                <a:solidFill>
                  <a:schemeClr val="lt1"/>
                </a:solidFill>
                <a:latin typeface="Times New Roman"/>
                <a:ea typeface="Times New Roman"/>
                <a:cs typeface="Times New Roman"/>
                <a:sym typeface="Times New Roman"/>
              </a:rPr>
              <a:t>Activity 1</a:t>
            </a:r>
            <a:endParaRPr sz="3733"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7503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2 – Activity 1</a:t>
            </a:r>
          </a:p>
        </p:txBody>
      </p:sp>
      <p:sp>
        <p:nvSpPr>
          <p:cNvPr id="3" name="Content Placeholder 2">
            <a:extLst>
              <a:ext uri="{FF2B5EF4-FFF2-40B4-BE49-F238E27FC236}">
                <a16:creationId xmlns:a16="http://schemas.microsoft.com/office/drawing/2014/main" id="{7EB2C492-82CC-FD43-8957-126C9E8A79D0}"/>
              </a:ext>
            </a:extLst>
          </p:cNvPr>
          <p:cNvSpPr>
            <a:spLocks noGrp="1"/>
          </p:cNvSpPr>
          <p:nvPr>
            <p:ph type="body" idx="1"/>
          </p:nvPr>
        </p:nvSpPr>
        <p:spPr>
          <a:xfrm>
            <a:off x="380999" y="1253330"/>
            <a:ext cx="11368636" cy="4351339"/>
          </a:xfrm>
        </p:spPr>
        <p:txBody>
          <a:bodyPr/>
          <a:lstStyle/>
          <a:p>
            <a:r>
              <a:rPr lang="en-GB" dirty="0"/>
              <a:t>Consider the skills and knowledge needed to answer Question 2</a:t>
            </a:r>
          </a:p>
          <a:p>
            <a:r>
              <a:rPr lang="en-GB" dirty="0"/>
              <a:t>Can you identify the subtopics, such as 6.x.x, in Topic 6 that relate to the bullet points in the question</a:t>
            </a:r>
          </a:p>
          <a:p>
            <a:endParaRPr lang="en-US" dirty="0"/>
          </a:p>
        </p:txBody>
      </p:sp>
      <p:pic>
        <p:nvPicPr>
          <p:cNvPr id="8" name="Picture 7">
            <a:extLst>
              <a:ext uri="{FF2B5EF4-FFF2-40B4-BE49-F238E27FC236}">
                <a16:creationId xmlns:a16="http://schemas.microsoft.com/office/drawing/2014/main" id="{C00B5A55-BE93-7B4D-B03A-8041600310E7}"/>
              </a:ext>
            </a:extLst>
          </p:cNvPr>
          <p:cNvPicPr>
            <a:picLocks noChangeAspect="1"/>
          </p:cNvPicPr>
          <p:nvPr/>
        </p:nvPicPr>
        <p:blipFill rotWithShape="1">
          <a:blip r:embed="rId3"/>
          <a:srcRect l="30431" t="31477" r="16678" b="13965"/>
          <a:stretch/>
        </p:blipFill>
        <p:spPr>
          <a:xfrm>
            <a:off x="2374391" y="2578893"/>
            <a:ext cx="5639592" cy="3382995"/>
          </a:xfrm>
          <a:prstGeom prst="rect">
            <a:avLst/>
          </a:prstGeom>
        </p:spPr>
      </p:pic>
    </p:spTree>
    <p:extLst>
      <p:ext uri="{BB962C8B-B14F-4D97-AF65-F5344CB8AC3E}">
        <p14:creationId xmlns:p14="http://schemas.microsoft.com/office/powerpoint/2010/main" val="2938138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2 Mark Scheme</a:t>
            </a:r>
          </a:p>
        </p:txBody>
      </p:sp>
      <p:pic>
        <p:nvPicPr>
          <p:cNvPr id="5" name="Picture 4">
            <a:extLst>
              <a:ext uri="{FF2B5EF4-FFF2-40B4-BE49-F238E27FC236}">
                <a16:creationId xmlns:a16="http://schemas.microsoft.com/office/drawing/2014/main" id="{3381F36C-C086-B742-91E1-2A5B69916485}"/>
              </a:ext>
            </a:extLst>
          </p:cNvPr>
          <p:cNvPicPr>
            <a:picLocks noChangeAspect="1"/>
          </p:cNvPicPr>
          <p:nvPr/>
        </p:nvPicPr>
        <p:blipFill rotWithShape="1">
          <a:blip r:embed="rId3"/>
          <a:srcRect l="32785" t="8809" r="19862" b="11190"/>
          <a:stretch/>
        </p:blipFill>
        <p:spPr>
          <a:xfrm>
            <a:off x="380999" y="685800"/>
            <a:ext cx="5584372" cy="5486400"/>
          </a:xfrm>
          <a:prstGeom prst="rect">
            <a:avLst/>
          </a:prstGeom>
        </p:spPr>
      </p:pic>
      <p:pic>
        <p:nvPicPr>
          <p:cNvPr id="7" name="Picture 6">
            <a:extLst>
              <a:ext uri="{FF2B5EF4-FFF2-40B4-BE49-F238E27FC236}">
                <a16:creationId xmlns:a16="http://schemas.microsoft.com/office/drawing/2014/main" id="{86B63584-A212-BE42-BBE2-44E502B06A47}"/>
              </a:ext>
            </a:extLst>
          </p:cNvPr>
          <p:cNvPicPr>
            <a:picLocks noChangeAspect="1"/>
          </p:cNvPicPr>
          <p:nvPr/>
        </p:nvPicPr>
        <p:blipFill rotWithShape="1">
          <a:blip r:embed="rId4"/>
          <a:srcRect l="33339" t="22143" r="20278" b="21191"/>
          <a:stretch/>
        </p:blipFill>
        <p:spPr>
          <a:xfrm>
            <a:off x="6275616" y="1295855"/>
            <a:ext cx="5470071" cy="3886201"/>
          </a:xfrm>
          <a:prstGeom prst="rect">
            <a:avLst/>
          </a:prstGeom>
        </p:spPr>
      </p:pic>
    </p:spTree>
    <p:extLst>
      <p:ext uri="{BB962C8B-B14F-4D97-AF65-F5344CB8AC3E}">
        <p14:creationId xmlns:p14="http://schemas.microsoft.com/office/powerpoint/2010/main" val="1346523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3</a:t>
            </a:r>
          </a:p>
        </p:txBody>
      </p:sp>
      <p:pic>
        <p:nvPicPr>
          <p:cNvPr id="5" name="Picture 4">
            <a:extLst>
              <a:ext uri="{FF2B5EF4-FFF2-40B4-BE49-F238E27FC236}">
                <a16:creationId xmlns:a16="http://schemas.microsoft.com/office/drawing/2014/main" id="{6A5C671C-1D74-B843-840F-DB7AC49C069F}"/>
              </a:ext>
            </a:extLst>
          </p:cNvPr>
          <p:cNvPicPr>
            <a:picLocks noChangeAspect="1"/>
          </p:cNvPicPr>
          <p:nvPr/>
        </p:nvPicPr>
        <p:blipFill rotWithShape="1">
          <a:blip r:embed="rId3"/>
          <a:srcRect l="31539" t="11190" r="20832" b="10476"/>
          <a:stretch/>
        </p:blipFill>
        <p:spPr>
          <a:xfrm>
            <a:off x="380999" y="1306394"/>
            <a:ext cx="4989127" cy="4771578"/>
          </a:xfrm>
          <a:prstGeom prst="rect">
            <a:avLst/>
          </a:prstGeom>
        </p:spPr>
      </p:pic>
      <p:pic>
        <p:nvPicPr>
          <p:cNvPr id="7" name="Picture 6">
            <a:extLst>
              <a:ext uri="{FF2B5EF4-FFF2-40B4-BE49-F238E27FC236}">
                <a16:creationId xmlns:a16="http://schemas.microsoft.com/office/drawing/2014/main" id="{DDB2DBD9-4905-154A-BA36-B66C02B0B283}"/>
              </a:ext>
            </a:extLst>
          </p:cNvPr>
          <p:cNvPicPr>
            <a:picLocks noChangeAspect="1"/>
          </p:cNvPicPr>
          <p:nvPr/>
        </p:nvPicPr>
        <p:blipFill rotWithShape="1">
          <a:blip r:embed="rId4"/>
          <a:srcRect l="4778" t="4676" r="18180" b="52381"/>
          <a:stretch/>
        </p:blipFill>
        <p:spPr>
          <a:xfrm>
            <a:off x="5519057" y="1137105"/>
            <a:ext cx="5600700" cy="2945038"/>
          </a:xfrm>
          <a:prstGeom prst="rect">
            <a:avLst/>
          </a:prstGeom>
        </p:spPr>
      </p:pic>
    </p:spTree>
    <p:extLst>
      <p:ext uri="{BB962C8B-B14F-4D97-AF65-F5344CB8AC3E}">
        <p14:creationId xmlns:p14="http://schemas.microsoft.com/office/powerpoint/2010/main" val="2771776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3 Mark Scheme</a:t>
            </a:r>
          </a:p>
        </p:txBody>
      </p:sp>
      <p:pic>
        <p:nvPicPr>
          <p:cNvPr id="5" name="Picture 4">
            <a:extLst>
              <a:ext uri="{FF2B5EF4-FFF2-40B4-BE49-F238E27FC236}">
                <a16:creationId xmlns:a16="http://schemas.microsoft.com/office/drawing/2014/main" id="{86774F5A-4F11-FA43-9E55-21BFBDFF4541}"/>
              </a:ext>
            </a:extLst>
          </p:cNvPr>
          <p:cNvPicPr>
            <a:picLocks noChangeAspect="1"/>
          </p:cNvPicPr>
          <p:nvPr/>
        </p:nvPicPr>
        <p:blipFill rotWithShape="1">
          <a:blip r:embed="rId3"/>
          <a:srcRect l="32784" t="11905" r="19448" b="13571"/>
          <a:stretch/>
        </p:blipFill>
        <p:spPr>
          <a:xfrm>
            <a:off x="380999" y="983457"/>
            <a:ext cx="5633357" cy="5110843"/>
          </a:xfrm>
          <a:prstGeom prst="rect">
            <a:avLst/>
          </a:prstGeom>
        </p:spPr>
      </p:pic>
      <p:pic>
        <p:nvPicPr>
          <p:cNvPr id="7" name="Picture 6">
            <a:extLst>
              <a:ext uri="{FF2B5EF4-FFF2-40B4-BE49-F238E27FC236}">
                <a16:creationId xmlns:a16="http://schemas.microsoft.com/office/drawing/2014/main" id="{B3D915C6-B1A0-A54F-877F-9EF9B7CA4096}"/>
              </a:ext>
            </a:extLst>
          </p:cNvPr>
          <p:cNvPicPr>
            <a:picLocks noChangeAspect="1"/>
          </p:cNvPicPr>
          <p:nvPr/>
        </p:nvPicPr>
        <p:blipFill rotWithShape="1">
          <a:blip r:embed="rId4"/>
          <a:srcRect l="33616" t="14340" r="19863" b="27620"/>
          <a:stretch/>
        </p:blipFill>
        <p:spPr>
          <a:xfrm>
            <a:off x="6138795" y="1438785"/>
            <a:ext cx="5486400" cy="3980430"/>
          </a:xfrm>
          <a:prstGeom prst="rect">
            <a:avLst/>
          </a:prstGeom>
        </p:spPr>
      </p:pic>
    </p:spTree>
    <p:extLst>
      <p:ext uri="{BB962C8B-B14F-4D97-AF65-F5344CB8AC3E}">
        <p14:creationId xmlns:p14="http://schemas.microsoft.com/office/powerpoint/2010/main" val="1255380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3 Mark Scheme</a:t>
            </a:r>
          </a:p>
        </p:txBody>
      </p:sp>
      <p:pic>
        <p:nvPicPr>
          <p:cNvPr id="4" name="Picture 3">
            <a:extLst>
              <a:ext uri="{FF2B5EF4-FFF2-40B4-BE49-F238E27FC236}">
                <a16:creationId xmlns:a16="http://schemas.microsoft.com/office/drawing/2014/main" id="{81F1DEC7-FB21-D947-A3DB-688180014290}"/>
              </a:ext>
            </a:extLst>
          </p:cNvPr>
          <p:cNvPicPr>
            <a:picLocks noChangeAspect="1"/>
          </p:cNvPicPr>
          <p:nvPr/>
        </p:nvPicPr>
        <p:blipFill rotWithShape="1">
          <a:blip r:embed="rId3"/>
          <a:srcRect l="22955" t="18095" r="7678" b="34524"/>
          <a:stretch/>
        </p:blipFill>
        <p:spPr>
          <a:xfrm>
            <a:off x="1709057" y="860824"/>
            <a:ext cx="7493321" cy="2976390"/>
          </a:xfrm>
          <a:prstGeom prst="rect">
            <a:avLst/>
          </a:prstGeom>
        </p:spPr>
      </p:pic>
      <p:pic>
        <p:nvPicPr>
          <p:cNvPr id="6" name="Picture 5">
            <a:extLst>
              <a:ext uri="{FF2B5EF4-FFF2-40B4-BE49-F238E27FC236}">
                <a16:creationId xmlns:a16="http://schemas.microsoft.com/office/drawing/2014/main" id="{04C33B35-D492-F745-B2A0-7DC061E0E462}"/>
              </a:ext>
            </a:extLst>
          </p:cNvPr>
          <p:cNvPicPr>
            <a:picLocks noChangeAspect="1"/>
          </p:cNvPicPr>
          <p:nvPr/>
        </p:nvPicPr>
        <p:blipFill rotWithShape="1">
          <a:blip r:embed="rId4"/>
          <a:srcRect l="22540" t="14048" r="8093" b="36429"/>
          <a:stretch/>
        </p:blipFill>
        <p:spPr>
          <a:xfrm>
            <a:off x="1709057" y="3622299"/>
            <a:ext cx="7493321" cy="3111000"/>
          </a:xfrm>
          <a:prstGeom prst="rect">
            <a:avLst/>
          </a:prstGeom>
        </p:spPr>
      </p:pic>
    </p:spTree>
    <p:extLst>
      <p:ext uri="{BB962C8B-B14F-4D97-AF65-F5344CB8AC3E}">
        <p14:creationId xmlns:p14="http://schemas.microsoft.com/office/powerpoint/2010/main" val="9075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4</a:t>
            </a:r>
          </a:p>
        </p:txBody>
      </p:sp>
      <p:pic>
        <p:nvPicPr>
          <p:cNvPr id="5" name="Picture 4">
            <a:extLst>
              <a:ext uri="{FF2B5EF4-FFF2-40B4-BE49-F238E27FC236}">
                <a16:creationId xmlns:a16="http://schemas.microsoft.com/office/drawing/2014/main" id="{62145C03-376C-FB4A-B7F2-5AD3FDDA4BD7}"/>
              </a:ext>
            </a:extLst>
          </p:cNvPr>
          <p:cNvPicPr>
            <a:picLocks noChangeAspect="1"/>
          </p:cNvPicPr>
          <p:nvPr/>
        </p:nvPicPr>
        <p:blipFill rotWithShape="1">
          <a:blip r:embed="rId3"/>
          <a:srcRect l="39986" t="24004" r="29415" b="19047"/>
          <a:stretch/>
        </p:blipFill>
        <p:spPr>
          <a:xfrm>
            <a:off x="442365" y="1476262"/>
            <a:ext cx="4338992" cy="4695938"/>
          </a:xfrm>
          <a:prstGeom prst="rect">
            <a:avLst/>
          </a:prstGeom>
        </p:spPr>
      </p:pic>
      <p:pic>
        <p:nvPicPr>
          <p:cNvPr id="7" name="Picture 6">
            <a:extLst>
              <a:ext uri="{FF2B5EF4-FFF2-40B4-BE49-F238E27FC236}">
                <a16:creationId xmlns:a16="http://schemas.microsoft.com/office/drawing/2014/main" id="{77C570D3-B890-8B4F-AA07-984EB9C68947}"/>
              </a:ext>
            </a:extLst>
          </p:cNvPr>
          <p:cNvPicPr>
            <a:picLocks noChangeAspect="1"/>
          </p:cNvPicPr>
          <p:nvPr/>
        </p:nvPicPr>
        <p:blipFill rotWithShape="1">
          <a:blip r:embed="rId4"/>
          <a:srcRect l="5002" t="4676" r="17506" b="11905"/>
          <a:stretch/>
        </p:blipFill>
        <p:spPr>
          <a:xfrm>
            <a:off x="5812971" y="568552"/>
            <a:ext cx="5633357" cy="5720895"/>
          </a:xfrm>
          <a:prstGeom prst="rect">
            <a:avLst/>
          </a:prstGeom>
        </p:spPr>
      </p:pic>
    </p:spTree>
    <p:extLst>
      <p:ext uri="{BB962C8B-B14F-4D97-AF65-F5344CB8AC3E}">
        <p14:creationId xmlns:p14="http://schemas.microsoft.com/office/powerpoint/2010/main" val="752797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4 Mark Scheme</a:t>
            </a:r>
          </a:p>
        </p:txBody>
      </p:sp>
      <p:pic>
        <p:nvPicPr>
          <p:cNvPr id="5" name="Picture 4">
            <a:extLst>
              <a:ext uri="{FF2B5EF4-FFF2-40B4-BE49-F238E27FC236}">
                <a16:creationId xmlns:a16="http://schemas.microsoft.com/office/drawing/2014/main" id="{C1809F40-6B99-1344-B00C-5B6762FE364A}"/>
              </a:ext>
            </a:extLst>
          </p:cNvPr>
          <p:cNvPicPr>
            <a:picLocks noChangeAspect="1"/>
          </p:cNvPicPr>
          <p:nvPr/>
        </p:nvPicPr>
        <p:blipFill rotWithShape="1">
          <a:blip r:embed="rId3"/>
          <a:srcRect l="40922" t="22143" r="27677" b="17619"/>
          <a:stretch/>
        </p:blipFill>
        <p:spPr>
          <a:xfrm>
            <a:off x="380998" y="1142999"/>
            <a:ext cx="4404971" cy="4931229"/>
          </a:xfrm>
          <a:prstGeom prst="rect">
            <a:avLst/>
          </a:prstGeom>
        </p:spPr>
      </p:pic>
      <p:pic>
        <p:nvPicPr>
          <p:cNvPr id="7" name="Picture 6">
            <a:extLst>
              <a:ext uri="{FF2B5EF4-FFF2-40B4-BE49-F238E27FC236}">
                <a16:creationId xmlns:a16="http://schemas.microsoft.com/office/drawing/2014/main" id="{FE522768-B73F-AF40-8313-BCEF46643BA8}"/>
              </a:ext>
            </a:extLst>
          </p:cNvPr>
          <p:cNvPicPr>
            <a:picLocks noChangeAspect="1"/>
          </p:cNvPicPr>
          <p:nvPr/>
        </p:nvPicPr>
        <p:blipFill rotWithShape="1">
          <a:blip r:embed="rId4"/>
          <a:srcRect l="41617" t="14287" r="27816" b="11428"/>
          <a:stretch/>
        </p:blipFill>
        <p:spPr>
          <a:xfrm>
            <a:off x="6670378" y="718457"/>
            <a:ext cx="4103048" cy="5818867"/>
          </a:xfrm>
          <a:prstGeom prst="rect">
            <a:avLst/>
          </a:prstGeom>
        </p:spPr>
      </p:pic>
    </p:spTree>
    <p:extLst>
      <p:ext uri="{BB962C8B-B14F-4D97-AF65-F5344CB8AC3E}">
        <p14:creationId xmlns:p14="http://schemas.microsoft.com/office/powerpoint/2010/main" val="2274969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a:xfrm>
            <a:off x="411682" y="0"/>
            <a:ext cx="11368636" cy="1325563"/>
          </a:xfrm>
        </p:spPr>
        <p:txBody>
          <a:bodyPr/>
          <a:lstStyle/>
          <a:p>
            <a:r>
              <a:rPr lang="en-US" dirty="0"/>
              <a:t>SAM – Paper 2 - Question 5</a:t>
            </a:r>
          </a:p>
        </p:txBody>
      </p:sp>
      <p:pic>
        <p:nvPicPr>
          <p:cNvPr id="5" name="Picture 4">
            <a:extLst>
              <a:ext uri="{FF2B5EF4-FFF2-40B4-BE49-F238E27FC236}">
                <a16:creationId xmlns:a16="http://schemas.microsoft.com/office/drawing/2014/main" id="{93D01831-7167-C548-BFBA-5AE81CBAC061}"/>
              </a:ext>
            </a:extLst>
          </p:cNvPr>
          <p:cNvPicPr>
            <a:picLocks noChangeAspect="1"/>
          </p:cNvPicPr>
          <p:nvPr/>
        </p:nvPicPr>
        <p:blipFill rotWithShape="1">
          <a:blip r:embed="rId3"/>
          <a:srcRect l="39847" t="15238" r="28723" b="25000"/>
          <a:stretch/>
        </p:blipFill>
        <p:spPr>
          <a:xfrm>
            <a:off x="228599" y="1151159"/>
            <a:ext cx="4230825" cy="4678136"/>
          </a:xfrm>
          <a:prstGeom prst="rect">
            <a:avLst/>
          </a:prstGeom>
        </p:spPr>
      </p:pic>
      <p:pic>
        <p:nvPicPr>
          <p:cNvPr id="7" name="Picture 6">
            <a:extLst>
              <a:ext uri="{FF2B5EF4-FFF2-40B4-BE49-F238E27FC236}">
                <a16:creationId xmlns:a16="http://schemas.microsoft.com/office/drawing/2014/main" id="{287E34A0-6C22-E64A-A4B1-F3623AC90453}"/>
              </a:ext>
            </a:extLst>
          </p:cNvPr>
          <p:cNvPicPr>
            <a:picLocks noChangeAspect="1"/>
          </p:cNvPicPr>
          <p:nvPr/>
        </p:nvPicPr>
        <p:blipFill rotWithShape="1">
          <a:blip r:embed="rId4"/>
          <a:srcRect l="4553" t="4286" r="13239" b="8333"/>
          <a:stretch/>
        </p:blipFill>
        <p:spPr>
          <a:xfrm>
            <a:off x="5502729" y="432707"/>
            <a:ext cx="5976257" cy="5992586"/>
          </a:xfrm>
          <a:prstGeom prst="rect">
            <a:avLst/>
          </a:prstGeom>
        </p:spPr>
      </p:pic>
    </p:spTree>
    <p:extLst>
      <p:ext uri="{BB962C8B-B14F-4D97-AF65-F5344CB8AC3E}">
        <p14:creationId xmlns:p14="http://schemas.microsoft.com/office/powerpoint/2010/main" val="161051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5 Mark Scheme</a:t>
            </a:r>
          </a:p>
        </p:txBody>
      </p:sp>
      <p:pic>
        <p:nvPicPr>
          <p:cNvPr id="5" name="Picture 4">
            <a:extLst>
              <a:ext uri="{FF2B5EF4-FFF2-40B4-BE49-F238E27FC236}">
                <a16:creationId xmlns:a16="http://schemas.microsoft.com/office/drawing/2014/main" id="{099BAEDD-616A-A943-AFE3-1CCE82FEF714}"/>
              </a:ext>
            </a:extLst>
          </p:cNvPr>
          <p:cNvPicPr>
            <a:picLocks noChangeAspect="1"/>
          </p:cNvPicPr>
          <p:nvPr/>
        </p:nvPicPr>
        <p:blipFill rotWithShape="1">
          <a:blip r:embed="rId3"/>
          <a:srcRect l="41478" t="11190" r="27538" b="26191"/>
          <a:stretch/>
        </p:blipFill>
        <p:spPr>
          <a:xfrm>
            <a:off x="261257" y="983457"/>
            <a:ext cx="4392386" cy="5180258"/>
          </a:xfrm>
          <a:prstGeom prst="rect">
            <a:avLst/>
          </a:prstGeom>
        </p:spPr>
      </p:pic>
      <p:pic>
        <p:nvPicPr>
          <p:cNvPr id="7" name="Picture 6">
            <a:extLst>
              <a:ext uri="{FF2B5EF4-FFF2-40B4-BE49-F238E27FC236}">
                <a16:creationId xmlns:a16="http://schemas.microsoft.com/office/drawing/2014/main" id="{B35F3E36-F893-8E46-9F26-09D05F56B0CF}"/>
              </a:ext>
            </a:extLst>
          </p:cNvPr>
          <p:cNvPicPr>
            <a:picLocks noChangeAspect="1"/>
          </p:cNvPicPr>
          <p:nvPr/>
        </p:nvPicPr>
        <p:blipFill rotWithShape="1">
          <a:blip r:embed="rId4"/>
          <a:srcRect l="42034" t="18333" r="27538" b="12381"/>
          <a:stretch/>
        </p:blipFill>
        <p:spPr>
          <a:xfrm>
            <a:off x="5832023" y="656313"/>
            <a:ext cx="4667249" cy="6201687"/>
          </a:xfrm>
          <a:prstGeom prst="rect">
            <a:avLst/>
          </a:prstGeom>
        </p:spPr>
      </p:pic>
    </p:spTree>
    <p:extLst>
      <p:ext uri="{BB962C8B-B14F-4D97-AF65-F5344CB8AC3E}">
        <p14:creationId xmlns:p14="http://schemas.microsoft.com/office/powerpoint/2010/main" val="2855008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A7F3-448F-4421-9CFF-28ED3C83B27F}"/>
              </a:ext>
            </a:extLst>
          </p:cNvPr>
          <p:cNvSpPr>
            <a:spLocks noGrp="1"/>
          </p:cNvSpPr>
          <p:nvPr>
            <p:ph type="title"/>
          </p:nvPr>
        </p:nvSpPr>
        <p:spPr/>
        <p:txBody>
          <a:bodyPr/>
          <a:lstStyle/>
          <a:p>
            <a:r>
              <a:rPr lang="en-US" dirty="0"/>
              <a:t>Agenda</a:t>
            </a:r>
            <a:endParaRPr lang="en-GB" dirty="0"/>
          </a:p>
        </p:txBody>
      </p:sp>
      <p:graphicFrame>
        <p:nvGraphicFramePr>
          <p:cNvPr id="3" name="Table 2">
            <a:extLst>
              <a:ext uri="{FF2B5EF4-FFF2-40B4-BE49-F238E27FC236}">
                <a16:creationId xmlns:a16="http://schemas.microsoft.com/office/drawing/2014/main" id="{6F554961-2DA9-429C-BFDC-8103D8351AF8}"/>
              </a:ext>
            </a:extLst>
          </p:cNvPr>
          <p:cNvGraphicFramePr>
            <a:graphicFrameLocks noGrp="1"/>
          </p:cNvGraphicFramePr>
          <p:nvPr>
            <p:extLst>
              <p:ext uri="{D42A27DB-BD31-4B8C-83A1-F6EECF244321}">
                <p14:modId xmlns:p14="http://schemas.microsoft.com/office/powerpoint/2010/main" val="3434966614"/>
              </p:ext>
            </p:extLst>
          </p:nvPr>
        </p:nvGraphicFramePr>
        <p:xfrm>
          <a:off x="2299010" y="1367458"/>
          <a:ext cx="6887718" cy="3754680"/>
        </p:xfrm>
        <a:graphic>
          <a:graphicData uri="http://schemas.openxmlformats.org/drawingml/2006/table">
            <a:tbl>
              <a:tblPr firstRow="1" firstCol="1" lastRow="1" lastCol="1" bandRow="1" bandCol="1">
                <a:tableStyleId>{5C22544A-7EE6-4342-B048-85BDC9FD1C3A}</a:tableStyleId>
              </a:tblPr>
              <a:tblGrid>
                <a:gridCol w="1225721">
                  <a:extLst>
                    <a:ext uri="{9D8B030D-6E8A-4147-A177-3AD203B41FA5}">
                      <a16:colId xmlns:a16="http://schemas.microsoft.com/office/drawing/2014/main" val="2865794264"/>
                    </a:ext>
                  </a:extLst>
                </a:gridCol>
                <a:gridCol w="5661997">
                  <a:extLst>
                    <a:ext uri="{9D8B030D-6E8A-4147-A177-3AD203B41FA5}">
                      <a16:colId xmlns:a16="http://schemas.microsoft.com/office/drawing/2014/main" val="2787080881"/>
                    </a:ext>
                  </a:extLst>
                </a:gridCol>
              </a:tblGrid>
              <a:tr h="240030">
                <a:tc>
                  <a:txBody>
                    <a:bodyPr/>
                    <a:lstStyle/>
                    <a:p>
                      <a:pPr>
                        <a:spcBef>
                          <a:spcPts val="600"/>
                        </a:spcBef>
                        <a:spcAft>
                          <a:spcPts val="600"/>
                        </a:spcAft>
                      </a:pPr>
                      <a:r>
                        <a:rPr lang="en-US" sz="1600" b="1" dirty="0">
                          <a:solidFill>
                            <a:schemeClr val="tx1"/>
                          </a:solidFill>
                          <a:effectLst/>
                          <a:latin typeface="Open Sans" panose="020B0604020202020204" charset="0"/>
                          <a:ea typeface="Open Sans" panose="020B0604020202020204" charset="0"/>
                          <a:cs typeface="Open Sans" panose="020B0604020202020204" charset="0"/>
                        </a:rPr>
                        <a:t>Time (minutes)</a:t>
                      </a:r>
                      <a:endParaRPr lang="en-GB" sz="1600" b="1"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1" dirty="0">
                          <a:solidFill>
                            <a:schemeClr val="tx1"/>
                          </a:solidFill>
                          <a:effectLst/>
                          <a:latin typeface="Open Sans" panose="020B0604020202020204" charset="0"/>
                          <a:ea typeface="Open Sans" panose="020B0604020202020204" charset="0"/>
                          <a:cs typeface="Open Sans" panose="020B0604020202020204" charset="0"/>
                        </a:rPr>
                        <a:t>Item</a:t>
                      </a:r>
                      <a:endParaRPr lang="en-GB" sz="1600" b="1"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719944"/>
                  </a:ext>
                </a:extLst>
              </a:tr>
              <a:tr h="297000">
                <a:tc>
                  <a:txBody>
                    <a:bodyPr/>
                    <a:lstStyle/>
                    <a:p>
                      <a:pPr algn="ct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3</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Aims</a:t>
                      </a:r>
                      <a:r>
                        <a:rPr lang="en-US" sz="1600" b="0" baseline="0" dirty="0">
                          <a:solidFill>
                            <a:schemeClr val="tx1"/>
                          </a:solidFill>
                          <a:effectLst/>
                          <a:latin typeface="Open Sans" panose="020B0604020202020204" charset="0"/>
                          <a:ea typeface="Open Sans" panose="020B0604020202020204" charset="0"/>
                          <a:cs typeface="Open Sans" panose="020B0604020202020204" charset="0"/>
                        </a:rPr>
                        <a:t> and Objectives</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802229"/>
                  </a:ext>
                </a:extLst>
              </a:tr>
              <a:tr h="297000">
                <a:tc>
                  <a:txBody>
                    <a:bodyPr/>
                    <a:lstStyle/>
                    <a:p>
                      <a:pPr algn="ct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17</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Paper 2 Overview</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1251855"/>
                  </a:ext>
                </a:extLst>
              </a:tr>
              <a:tr h="297000">
                <a:tc>
                  <a:txBody>
                    <a:bodyPr/>
                    <a:lstStyle/>
                    <a:p>
                      <a:pPr marL="0" algn="ctr" defTabSz="914400" rtl="0" eaLnBrk="1" latinLnBrk="0" hangingPunct="1">
                        <a:spcBef>
                          <a:spcPts val="600"/>
                        </a:spcBef>
                        <a:spcAft>
                          <a:spcPts val="600"/>
                        </a:spcAft>
                      </a:pPr>
                      <a:r>
                        <a:rPr lang="en-US" sz="1600" b="0" kern="1200" dirty="0">
                          <a:solidFill>
                            <a:schemeClr val="tx1"/>
                          </a:solidFill>
                          <a:effectLst/>
                          <a:latin typeface="Open Sans" panose="020B0604020202020204" charset="0"/>
                          <a:ea typeface="Open Sans" panose="020B0604020202020204" charset="0"/>
                          <a:cs typeface="Open Sans" panose="020B0604020202020204" charset="0"/>
                        </a:rPr>
                        <a:t>14</a:t>
                      </a:r>
                      <a:endParaRPr lang="en-GB" sz="1600" b="0" kern="120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Sample</a:t>
                      </a:r>
                      <a:r>
                        <a:rPr lang="en-US" sz="1600" b="0" baseline="0" dirty="0">
                          <a:solidFill>
                            <a:schemeClr val="tx1"/>
                          </a:solidFill>
                          <a:effectLst/>
                          <a:latin typeface="Open Sans" panose="020B0604020202020204" charset="0"/>
                          <a:ea typeface="Open Sans" panose="020B0604020202020204" charset="0"/>
                          <a:cs typeface="Open Sans" panose="020B0604020202020204" charset="0"/>
                        </a:rPr>
                        <a:t> Assessment Material Q1 &amp; Q2</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0381196"/>
                  </a:ext>
                </a:extLst>
              </a:tr>
              <a:tr h="297000">
                <a:tc>
                  <a:txBody>
                    <a:bodyPr/>
                    <a:lstStyle/>
                    <a:p>
                      <a:pPr marL="0" algn="ctr" defTabSz="914400" rtl="0" eaLnBrk="1" latinLnBrk="0" hangingPunct="1">
                        <a:spcBef>
                          <a:spcPts val="600"/>
                        </a:spcBef>
                        <a:spcAft>
                          <a:spcPts val="600"/>
                        </a:spcAft>
                      </a:pPr>
                      <a:r>
                        <a:rPr lang="en-US" sz="1600" b="0" kern="1200" dirty="0">
                          <a:solidFill>
                            <a:schemeClr val="tx1"/>
                          </a:solidFill>
                          <a:effectLst/>
                          <a:latin typeface="Open Sans" panose="020B0604020202020204" charset="0"/>
                          <a:ea typeface="Open Sans" panose="020B0604020202020204" charset="0"/>
                          <a:cs typeface="Open Sans" panose="020B0604020202020204" charset="0"/>
                        </a:rPr>
                        <a:t>10</a:t>
                      </a:r>
                      <a:endParaRPr lang="en-GB" sz="1600" b="0" kern="120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baseline="0" dirty="0">
                          <a:solidFill>
                            <a:schemeClr val="tx1"/>
                          </a:solidFill>
                          <a:effectLst/>
                          <a:latin typeface="Open Sans" panose="020B0604020202020204" charset="0"/>
                          <a:ea typeface="Open Sans" panose="020B0604020202020204" charset="0"/>
                          <a:cs typeface="Open Sans" panose="020B0604020202020204" charset="0"/>
                        </a:rPr>
                        <a:t>Activity 1 – Identify the topic content</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641548"/>
                  </a:ext>
                </a:extLst>
              </a:tr>
              <a:tr h="297000">
                <a:tc>
                  <a:txBody>
                    <a:bodyPr/>
                    <a:lstStyle/>
                    <a:p>
                      <a:pPr marL="0" algn="ctr" defTabSz="914400" rtl="0" eaLnBrk="1" latinLnBrk="0" hangingPunct="1">
                        <a:spcBef>
                          <a:spcPts val="600"/>
                        </a:spcBef>
                        <a:spcAft>
                          <a:spcPts val="600"/>
                        </a:spcAft>
                      </a:pPr>
                      <a:r>
                        <a:rPr lang="en-US" sz="1600" b="0" kern="1200" dirty="0">
                          <a:solidFill>
                            <a:schemeClr val="tx1"/>
                          </a:solidFill>
                          <a:effectLst/>
                          <a:latin typeface="Open Sans" panose="020B0604020202020204" charset="0"/>
                          <a:ea typeface="Open Sans" panose="020B0604020202020204" charset="0"/>
                          <a:cs typeface="Open Sans" panose="020B0604020202020204" charset="0"/>
                        </a:rPr>
                        <a:t>41</a:t>
                      </a:r>
                      <a:endParaRPr lang="en-GB" sz="1600" b="0" kern="120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lang="en-US" sz="1600" b="0" dirty="0">
                          <a:solidFill>
                            <a:schemeClr val="tx1"/>
                          </a:solidFill>
                          <a:effectLst/>
                          <a:latin typeface="Open Sans" panose="020B0604020202020204" charset="0"/>
                          <a:ea typeface="Open Sans" panose="020B0604020202020204" charset="0"/>
                          <a:cs typeface="Open Sans" panose="020B0604020202020204" charset="0"/>
                        </a:rPr>
                        <a:t>Sample</a:t>
                      </a:r>
                      <a:r>
                        <a:rPr lang="en-US" sz="1600" b="0" baseline="0" dirty="0">
                          <a:solidFill>
                            <a:schemeClr val="tx1"/>
                          </a:solidFill>
                          <a:effectLst/>
                          <a:latin typeface="Open Sans" panose="020B0604020202020204" charset="0"/>
                          <a:ea typeface="Open Sans" panose="020B0604020202020204" charset="0"/>
                          <a:cs typeface="Open Sans" panose="020B0604020202020204" charset="0"/>
                        </a:rPr>
                        <a:t> Assessment Material Q3 - Q6</a:t>
                      </a:r>
                      <a:r>
                        <a:rPr lang="en-US" sz="1600" b="0" dirty="0">
                          <a:solidFill>
                            <a:schemeClr val="tx1"/>
                          </a:solidFill>
                          <a:effectLst/>
                          <a:latin typeface="Open Sans" panose="020B0604020202020204" charset="0"/>
                          <a:ea typeface="Open Sans" panose="020B0604020202020204" charset="0"/>
                          <a:cs typeface="Open Sans" panose="020B0604020202020204" charset="0"/>
                        </a:rPr>
                        <a:t> </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4354509"/>
                  </a:ext>
                </a:extLst>
              </a:tr>
              <a:tr h="297000">
                <a:tc>
                  <a:txBody>
                    <a:bodyPr/>
                    <a:lstStyle/>
                    <a:p>
                      <a:pPr algn="ct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7</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GB" sz="1600" b="0" dirty="0">
                          <a:solidFill>
                            <a:schemeClr val="tx1"/>
                          </a:solidFill>
                          <a:effectLst/>
                          <a:latin typeface="Open Sans" panose="020B0604020202020204" charset="0"/>
                          <a:ea typeface="Open Sans" panose="020B0604020202020204" charset="0"/>
                          <a:cs typeface="Open Sans" panose="020B0604020202020204" charset="0"/>
                        </a:rPr>
                        <a:t>Teaching</a:t>
                      </a:r>
                      <a:r>
                        <a:rPr lang="en-GB" sz="1600" b="0" baseline="0" dirty="0">
                          <a:solidFill>
                            <a:schemeClr val="tx1"/>
                          </a:solidFill>
                          <a:effectLst/>
                          <a:latin typeface="Open Sans" panose="020B0604020202020204" charset="0"/>
                          <a:ea typeface="Open Sans" panose="020B0604020202020204" charset="0"/>
                          <a:cs typeface="Open Sans" panose="020B0604020202020204" charset="0"/>
                        </a:rPr>
                        <a:t> Strategies</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3937939"/>
                  </a:ext>
                </a:extLst>
              </a:tr>
              <a:tr h="297000">
                <a:tc>
                  <a:txBody>
                    <a:bodyPr/>
                    <a:lstStyle/>
                    <a:p>
                      <a:pPr algn="ct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8 </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Activity 2 – PRIMM</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537372"/>
                  </a:ext>
                </a:extLst>
              </a:tr>
              <a:tr h="297000">
                <a:tc>
                  <a:txBody>
                    <a:bodyPr/>
                    <a:lstStyle/>
                    <a:p>
                      <a:pPr algn="ctr">
                        <a:spcBef>
                          <a:spcPts val="600"/>
                        </a:spcBef>
                        <a:spcAft>
                          <a:spcPts val="600"/>
                        </a:spcAft>
                      </a:pPr>
                      <a:r>
                        <a:rPr lang="en-US" sz="1600" b="0">
                          <a:solidFill>
                            <a:schemeClr val="tx1"/>
                          </a:solidFill>
                          <a:effectLst/>
                          <a:latin typeface="Open Sans" panose="020B0604020202020204" charset="0"/>
                          <a:ea typeface="Open Sans" panose="020B0604020202020204" charset="0"/>
                          <a:cs typeface="Open Sans" panose="020B0604020202020204" charset="0"/>
                        </a:rPr>
                        <a:t>10</a:t>
                      </a:r>
                      <a:endParaRPr lang="en-GB" sz="1600" b="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Activity 3 – Planning Exercise</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3300566"/>
                  </a:ext>
                </a:extLst>
              </a:tr>
              <a:tr h="297000">
                <a:tc>
                  <a:txBody>
                    <a:bodyPr/>
                    <a:lstStyle/>
                    <a:p>
                      <a:pPr algn="ct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6</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Available support</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8058921"/>
                  </a:ext>
                </a:extLst>
              </a:tr>
              <a:tr h="297000">
                <a:tc>
                  <a:txBody>
                    <a:bodyPr/>
                    <a:lstStyle/>
                    <a:p>
                      <a:pPr algn="ct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3</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US" sz="1600" b="0" dirty="0">
                          <a:solidFill>
                            <a:schemeClr val="tx1"/>
                          </a:solidFill>
                          <a:effectLst/>
                          <a:latin typeface="Open Sans" panose="020B0604020202020204" charset="0"/>
                          <a:ea typeface="Open Sans" panose="020B0604020202020204" charset="0"/>
                          <a:cs typeface="Open Sans" panose="020B0604020202020204" charset="0"/>
                        </a:rPr>
                        <a:t>Questions</a:t>
                      </a:r>
                      <a:endParaRPr lang="en-GB" sz="1600" b="0" dirty="0">
                        <a:solidFill>
                          <a:schemeClr val="tx1"/>
                        </a:solidFill>
                        <a:effectLst/>
                        <a:latin typeface="Open Sans" panose="020B0604020202020204" charset="0"/>
                        <a:ea typeface="Open Sans" panose="020B0604020202020204" charset="0"/>
                        <a:cs typeface="Open Sans" panose="020B0604020202020204" charset="0"/>
                      </a:endParaRP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8450919"/>
                  </a:ext>
                </a:extLst>
              </a:tr>
              <a:tr h="297000">
                <a:tc>
                  <a:txBody>
                    <a:bodyPr/>
                    <a:lstStyle/>
                    <a:p>
                      <a:pPr algn="ctr">
                        <a:spcBef>
                          <a:spcPts val="600"/>
                        </a:spcBef>
                        <a:spcAft>
                          <a:spcPts val="600"/>
                        </a:spcAft>
                      </a:pPr>
                      <a:r>
                        <a:rPr lang="en-GB" sz="1600" b="0" dirty="0">
                          <a:solidFill>
                            <a:schemeClr val="tx1"/>
                          </a:solidFill>
                          <a:effectLst/>
                          <a:latin typeface="Open Sans" panose="020B0604020202020204" charset="0"/>
                          <a:ea typeface="Open Sans" panose="020B0604020202020204" charset="0"/>
                          <a:cs typeface="Open Sans" panose="020B0604020202020204" charset="0"/>
                        </a:rPr>
                        <a:t>1</a:t>
                      </a: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en-GB" sz="1600" b="0" dirty="0">
                          <a:solidFill>
                            <a:schemeClr val="tx1"/>
                          </a:solidFill>
                          <a:effectLst/>
                          <a:latin typeface="Open Sans" panose="020B0604020202020204" charset="0"/>
                          <a:ea typeface="Open Sans" panose="020B0604020202020204" charset="0"/>
                          <a:cs typeface="Open Sans" panose="020B0604020202020204" charset="0"/>
                        </a:rPr>
                        <a:t>Next steps</a:t>
                      </a:r>
                    </a:p>
                  </a:txBody>
                  <a:tcPr marL="88646" marR="886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9090015"/>
                  </a:ext>
                </a:extLst>
              </a:tr>
            </a:tbl>
          </a:graphicData>
        </a:graphic>
      </p:graphicFrame>
    </p:spTree>
    <p:extLst>
      <p:ext uri="{BB962C8B-B14F-4D97-AF65-F5344CB8AC3E}">
        <p14:creationId xmlns:p14="http://schemas.microsoft.com/office/powerpoint/2010/main" val="2954566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a:xfrm>
            <a:off x="380999" y="463889"/>
            <a:ext cx="11368636" cy="1325563"/>
          </a:xfrm>
        </p:spPr>
        <p:txBody>
          <a:bodyPr/>
          <a:lstStyle/>
          <a:p>
            <a:r>
              <a:rPr lang="en-US" dirty="0"/>
              <a:t>SAM – Paper 2 – Question 6</a:t>
            </a:r>
          </a:p>
        </p:txBody>
      </p:sp>
      <p:pic>
        <p:nvPicPr>
          <p:cNvPr id="5" name="Picture 4">
            <a:extLst>
              <a:ext uri="{FF2B5EF4-FFF2-40B4-BE49-F238E27FC236}">
                <a16:creationId xmlns:a16="http://schemas.microsoft.com/office/drawing/2014/main" id="{14D9FA56-99DC-F341-AD31-05AE66037882}"/>
              </a:ext>
            </a:extLst>
          </p:cNvPr>
          <p:cNvPicPr>
            <a:picLocks noChangeAspect="1"/>
          </p:cNvPicPr>
          <p:nvPr/>
        </p:nvPicPr>
        <p:blipFill rotWithShape="1">
          <a:blip r:embed="rId3"/>
          <a:srcRect l="40262" t="21667" r="30800" b="59004"/>
          <a:stretch/>
        </p:blipFill>
        <p:spPr>
          <a:xfrm>
            <a:off x="5788039" y="140627"/>
            <a:ext cx="4157556" cy="1614893"/>
          </a:xfrm>
          <a:prstGeom prst="rect">
            <a:avLst/>
          </a:prstGeom>
        </p:spPr>
      </p:pic>
      <p:pic>
        <p:nvPicPr>
          <p:cNvPr id="7" name="Picture 6">
            <a:extLst>
              <a:ext uri="{FF2B5EF4-FFF2-40B4-BE49-F238E27FC236}">
                <a16:creationId xmlns:a16="http://schemas.microsoft.com/office/drawing/2014/main" id="{CBD88DFA-6E49-6444-A379-D5905F33A873}"/>
              </a:ext>
            </a:extLst>
          </p:cNvPr>
          <p:cNvPicPr>
            <a:picLocks noChangeAspect="1"/>
          </p:cNvPicPr>
          <p:nvPr/>
        </p:nvPicPr>
        <p:blipFill rotWithShape="1">
          <a:blip r:embed="rId4"/>
          <a:srcRect l="39570" t="16427" r="28308" b="21742"/>
          <a:stretch/>
        </p:blipFill>
        <p:spPr>
          <a:xfrm>
            <a:off x="167626" y="1012366"/>
            <a:ext cx="4580605" cy="5127173"/>
          </a:xfrm>
          <a:prstGeom prst="rect">
            <a:avLst/>
          </a:prstGeom>
        </p:spPr>
      </p:pic>
      <p:pic>
        <p:nvPicPr>
          <p:cNvPr id="9" name="Picture 8">
            <a:extLst>
              <a:ext uri="{FF2B5EF4-FFF2-40B4-BE49-F238E27FC236}">
                <a16:creationId xmlns:a16="http://schemas.microsoft.com/office/drawing/2014/main" id="{3B784A19-0B03-5B4C-A00C-962E4D079495}"/>
              </a:ext>
            </a:extLst>
          </p:cNvPr>
          <p:cNvPicPr>
            <a:picLocks noChangeAspect="1"/>
          </p:cNvPicPr>
          <p:nvPr/>
        </p:nvPicPr>
        <p:blipFill rotWithShape="1">
          <a:blip r:embed="rId5"/>
          <a:srcRect l="4105" t="3809" r="25816" b="28571"/>
          <a:stretch/>
        </p:blipFill>
        <p:spPr>
          <a:xfrm>
            <a:off x="5215101" y="1837169"/>
            <a:ext cx="5276697" cy="4803150"/>
          </a:xfrm>
          <a:prstGeom prst="rect">
            <a:avLst/>
          </a:prstGeom>
        </p:spPr>
      </p:pic>
    </p:spTree>
    <p:extLst>
      <p:ext uri="{BB962C8B-B14F-4D97-AF65-F5344CB8AC3E}">
        <p14:creationId xmlns:p14="http://schemas.microsoft.com/office/powerpoint/2010/main" val="360709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_ Paper 2 – Question 6 Mark Scheme</a:t>
            </a:r>
          </a:p>
        </p:txBody>
      </p:sp>
      <p:pic>
        <p:nvPicPr>
          <p:cNvPr id="5" name="Picture 4">
            <a:extLst>
              <a:ext uri="{FF2B5EF4-FFF2-40B4-BE49-F238E27FC236}">
                <a16:creationId xmlns:a16="http://schemas.microsoft.com/office/drawing/2014/main" id="{94514C30-18FB-2D41-87A1-DD3D943DD3B6}"/>
              </a:ext>
            </a:extLst>
          </p:cNvPr>
          <p:cNvPicPr>
            <a:picLocks noChangeAspect="1"/>
          </p:cNvPicPr>
          <p:nvPr/>
        </p:nvPicPr>
        <p:blipFill rotWithShape="1">
          <a:blip r:embed="rId3"/>
          <a:srcRect l="41478" t="20476" r="27399" b="23095"/>
          <a:stretch/>
        </p:blipFill>
        <p:spPr>
          <a:xfrm>
            <a:off x="380999" y="1322614"/>
            <a:ext cx="4550230" cy="4814308"/>
          </a:xfrm>
          <a:prstGeom prst="rect">
            <a:avLst/>
          </a:prstGeom>
        </p:spPr>
      </p:pic>
      <p:pic>
        <p:nvPicPr>
          <p:cNvPr id="7" name="Picture 6">
            <a:extLst>
              <a:ext uri="{FF2B5EF4-FFF2-40B4-BE49-F238E27FC236}">
                <a16:creationId xmlns:a16="http://schemas.microsoft.com/office/drawing/2014/main" id="{17730C7A-4874-C445-BCD9-555056AEBB8D}"/>
              </a:ext>
            </a:extLst>
          </p:cNvPr>
          <p:cNvPicPr>
            <a:picLocks noChangeAspect="1"/>
          </p:cNvPicPr>
          <p:nvPr/>
        </p:nvPicPr>
        <p:blipFill rotWithShape="1">
          <a:blip r:embed="rId4"/>
          <a:srcRect l="41895" t="41905" r="27676" b="12857"/>
          <a:stretch/>
        </p:blipFill>
        <p:spPr>
          <a:xfrm>
            <a:off x="5472794" y="1322614"/>
            <a:ext cx="6010638" cy="5214710"/>
          </a:xfrm>
          <a:prstGeom prst="rect">
            <a:avLst/>
          </a:prstGeom>
        </p:spPr>
      </p:pic>
    </p:spTree>
    <p:extLst>
      <p:ext uri="{BB962C8B-B14F-4D97-AF65-F5344CB8AC3E}">
        <p14:creationId xmlns:p14="http://schemas.microsoft.com/office/powerpoint/2010/main" val="4247840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SAM – Paper 2 – Question 6 Mark Scheme</a:t>
            </a:r>
          </a:p>
        </p:txBody>
      </p:sp>
      <p:pic>
        <p:nvPicPr>
          <p:cNvPr id="5" name="Picture 4">
            <a:extLst>
              <a:ext uri="{FF2B5EF4-FFF2-40B4-BE49-F238E27FC236}">
                <a16:creationId xmlns:a16="http://schemas.microsoft.com/office/drawing/2014/main" id="{32109072-A366-804E-AC1D-0638BBE3D604}"/>
              </a:ext>
            </a:extLst>
          </p:cNvPr>
          <p:cNvPicPr>
            <a:picLocks noChangeAspect="1"/>
          </p:cNvPicPr>
          <p:nvPr/>
        </p:nvPicPr>
        <p:blipFill rotWithShape="1">
          <a:blip r:embed="rId3"/>
          <a:srcRect l="35087" t="27857" r="20312" b="40000"/>
          <a:stretch/>
        </p:blipFill>
        <p:spPr>
          <a:xfrm>
            <a:off x="442365" y="983456"/>
            <a:ext cx="5814955" cy="2445543"/>
          </a:xfrm>
          <a:prstGeom prst="rect">
            <a:avLst/>
          </a:prstGeom>
        </p:spPr>
      </p:pic>
      <p:pic>
        <p:nvPicPr>
          <p:cNvPr id="7" name="Picture 6">
            <a:extLst>
              <a:ext uri="{FF2B5EF4-FFF2-40B4-BE49-F238E27FC236}">
                <a16:creationId xmlns:a16="http://schemas.microsoft.com/office/drawing/2014/main" id="{EB30ADD0-14F2-3A40-9B53-40903AD1D5FC}"/>
              </a:ext>
            </a:extLst>
          </p:cNvPr>
          <p:cNvPicPr>
            <a:picLocks noChangeAspect="1"/>
          </p:cNvPicPr>
          <p:nvPr/>
        </p:nvPicPr>
        <p:blipFill rotWithShape="1">
          <a:blip r:embed="rId4"/>
          <a:srcRect l="34671" t="36191" r="19478" b="33809"/>
          <a:stretch/>
        </p:blipFill>
        <p:spPr>
          <a:xfrm>
            <a:off x="295407" y="3429000"/>
            <a:ext cx="5961913" cy="2276368"/>
          </a:xfrm>
          <a:prstGeom prst="rect">
            <a:avLst/>
          </a:prstGeom>
        </p:spPr>
      </p:pic>
      <p:pic>
        <p:nvPicPr>
          <p:cNvPr id="9" name="Picture 8">
            <a:extLst>
              <a:ext uri="{FF2B5EF4-FFF2-40B4-BE49-F238E27FC236}">
                <a16:creationId xmlns:a16="http://schemas.microsoft.com/office/drawing/2014/main" id="{0B7C8F51-0AA0-3245-A93E-EB79C4CA8AF6}"/>
              </a:ext>
            </a:extLst>
          </p:cNvPr>
          <p:cNvPicPr>
            <a:picLocks noChangeAspect="1"/>
          </p:cNvPicPr>
          <p:nvPr/>
        </p:nvPicPr>
        <p:blipFill rotWithShape="1">
          <a:blip r:embed="rId5"/>
          <a:srcRect l="34671" t="33669" r="19478" b="34188"/>
          <a:stretch/>
        </p:blipFill>
        <p:spPr>
          <a:xfrm>
            <a:off x="6221186" y="2253341"/>
            <a:ext cx="5977989" cy="2445543"/>
          </a:xfrm>
          <a:prstGeom prst="rect">
            <a:avLst/>
          </a:prstGeom>
        </p:spPr>
      </p:pic>
    </p:spTree>
    <p:extLst>
      <p:ext uri="{BB962C8B-B14F-4D97-AF65-F5344CB8AC3E}">
        <p14:creationId xmlns:p14="http://schemas.microsoft.com/office/powerpoint/2010/main" val="4068540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0"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GB" sz="3733" b="1" dirty="0">
                <a:solidFill>
                  <a:schemeClr val="lt1"/>
                </a:solidFill>
                <a:latin typeface="Times New Roman"/>
                <a:ea typeface="Times New Roman"/>
                <a:cs typeface="Times New Roman"/>
                <a:sym typeface="Times New Roman"/>
              </a:rPr>
              <a:t>Teaching</a:t>
            </a:r>
          </a:p>
          <a:p>
            <a:pPr algn="ctr">
              <a:buClr>
                <a:schemeClr val="dk2"/>
              </a:buClr>
              <a:buSzPts val="2800"/>
            </a:pPr>
            <a:r>
              <a:rPr lang="en-GB" sz="3733" b="1" dirty="0">
                <a:solidFill>
                  <a:schemeClr val="lt1"/>
                </a:solidFill>
                <a:latin typeface="Times New Roman"/>
                <a:ea typeface="Times New Roman"/>
                <a:cs typeface="Times New Roman"/>
                <a:sym typeface="Times New Roman"/>
              </a:rPr>
              <a:t>Strategies</a:t>
            </a:r>
            <a:endParaRPr sz="3733"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91477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Classroom strategies</a:t>
            </a:r>
          </a:p>
        </p:txBody>
      </p:sp>
      <p:sp>
        <p:nvSpPr>
          <p:cNvPr id="3" name="Content Placeholder 2">
            <a:extLst>
              <a:ext uri="{FF2B5EF4-FFF2-40B4-BE49-F238E27FC236}">
                <a16:creationId xmlns:a16="http://schemas.microsoft.com/office/drawing/2014/main" id="{7EB2C492-82CC-FD43-8957-126C9E8A79D0}"/>
              </a:ext>
            </a:extLst>
          </p:cNvPr>
          <p:cNvSpPr>
            <a:spLocks noGrp="1"/>
          </p:cNvSpPr>
          <p:nvPr>
            <p:ph type="body" idx="1"/>
          </p:nvPr>
        </p:nvSpPr>
        <p:spPr>
          <a:xfrm>
            <a:off x="380999" y="1253330"/>
            <a:ext cx="11368635" cy="4351339"/>
          </a:xfrm>
        </p:spPr>
        <p:txBody>
          <a:bodyPr/>
          <a:lstStyle/>
          <a:p>
            <a:pPr marL="152396" indent="0">
              <a:buNone/>
            </a:pPr>
            <a:r>
              <a:rPr lang="en-US" dirty="0"/>
              <a:t>Consider the strategies outlined in the specification, including:</a:t>
            </a:r>
          </a:p>
          <a:p>
            <a:pPr marL="152396" indent="0">
              <a:buNone/>
            </a:pPr>
            <a:endParaRPr lang="en-US" dirty="0"/>
          </a:p>
          <a:p>
            <a:pPr marL="152396" indent="0">
              <a:buNone/>
            </a:pPr>
            <a:r>
              <a:rPr lang="en-US" dirty="0"/>
              <a:t>● 	Unplugged activities, which focus on reading and tracing code before 	attempting to write code.</a:t>
            </a:r>
          </a:p>
          <a:p>
            <a:pPr marL="152396" indent="0">
              <a:buNone/>
            </a:pPr>
            <a:r>
              <a:rPr lang="en-US" dirty="0"/>
              <a:t>● 	Correcting errors in code, both on paper and in an IDE.</a:t>
            </a:r>
          </a:p>
          <a:p>
            <a:pPr marL="152396" indent="0">
              <a:buNone/>
            </a:pPr>
            <a:r>
              <a:rPr lang="en-US" dirty="0"/>
              <a:t>● 	PRIMM (predict, run, investigate, modify, make) to build on small steps. </a:t>
            </a:r>
          </a:p>
          <a:p>
            <a:pPr marL="152396" indent="0">
              <a:buNone/>
            </a:pPr>
            <a:r>
              <a:rPr lang="en-US" dirty="0"/>
              <a:t>● 	Paired programming to write and debug code.</a:t>
            </a:r>
          </a:p>
          <a:p>
            <a:pPr marL="152396" indent="0">
              <a:buNone/>
            </a:pPr>
            <a:r>
              <a:rPr lang="en-US" dirty="0"/>
              <a:t>● 	Faded worked examples, where scaffolding is slowly removed. </a:t>
            </a:r>
          </a:p>
          <a:p>
            <a:pPr marL="152396" indent="0">
              <a:buNone/>
            </a:pPr>
            <a:r>
              <a:rPr lang="en-US" dirty="0"/>
              <a:t>● 	Parsons problems, where code must be arranged in order.</a:t>
            </a:r>
          </a:p>
          <a:p>
            <a:pPr marL="152396" indent="0">
              <a:buNone/>
            </a:pPr>
            <a:endParaRPr lang="en-US" dirty="0"/>
          </a:p>
          <a:p>
            <a:pPr marL="152396" indent="0">
              <a:buNone/>
            </a:pPr>
            <a:endParaRPr lang="en-US" dirty="0"/>
          </a:p>
        </p:txBody>
      </p:sp>
    </p:spTree>
    <p:extLst>
      <p:ext uri="{BB962C8B-B14F-4D97-AF65-F5344CB8AC3E}">
        <p14:creationId xmlns:p14="http://schemas.microsoft.com/office/powerpoint/2010/main" val="2193724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PRIMM</a:t>
            </a:r>
          </a:p>
        </p:txBody>
      </p:sp>
      <p:sp>
        <p:nvSpPr>
          <p:cNvPr id="3" name="Content Placeholder 2">
            <a:extLst>
              <a:ext uri="{FF2B5EF4-FFF2-40B4-BE49-F238E27FC236}">
                <a16:creationId xmlns:a16="http://schemas.microsoft.com/office/drawing/2014/main" id="{7EB2C492-82CC-FD43-8957-126C9E8A79D0}"/>
              </a:ext>
            </a:extLst>
          </p:cNvPr>
          <p:cNvSpPr>
            <a:spLocks noGrp="1"/>
          </p:cNvSpPr>
          <p:nvPr>
            <p:ph type="body" idx="1"/>
          </p:nvPr>
        </p:nvSpPr>
        <p:spPr>
          <a:xfrm>
            <a:off x="380999" y="1253330"/>
            <a:ext cx="11368635" cy="4778980"/>
          </a:xfrm>
        </p:spPr>
        <p:txBody>
          <a:bodyPr/>
          <a:lstStyle/>
          <a:p>
            <a:pPr fontAlgn="base"/>
            <a:r>
              <a:rPr lang="en-US" dirty="0"/>
              <a:t>PRIMM is an approach that can help structure lessons in programming. </a:t>
            </a:r>
          </a:p>
          <a:p>
            <a:pPr marL="152396" indent="0" fontAlgn="base">
              <a:buNone/>
            </a:pPr>
            <a:endParaRPr lang="en-US" dirty="0"/>
          </a:p>
          <a:p>
            <a:pPr fontAlgn="base"/>
            <a:r>
              <a:rPr lang="en-US" dirty="0"/>
              <a:t>PRIMM stands for:</a:t>
            </a:r>
          </a:p>
          <a:p>
            <a:pPr marL="152396" indent="0" fontAlgn="base">
              <a:buNone/>
            </a:pPr>
            <a:endParaRPr lang="en-US" dirty="0"/>
          </a:p>
          <a:p>
            <a:pPr fontAlgn="base"/>
            <a:r>
              <a:rPr lang="en-US" dirty="0"/>
              <a:t>Predict 		What will the code do?</a:t>
            </a:r>
          </a:p>
          <a:p>
            <a:pPr fontAlgn="base"/>
            <a:r>
              <a:rPr lang="en-US" dirty="0"/>
              <a:t>Run		Downloading and running code to check predictions</a:t>
            </a:r>
          </a:p>
          <a:p>
            <a:pPr fontAlgn="base"/>
            <a:r>
              <a:rPr lang="en-US" dirty="0"/>
              <a:t>Investigate	Identifying components of existing programs			</a:t>
            </a:r>
          </a:p>
          <a:p>
            <a:pPr fontAlgn="base"/>
            <a:r>
              <a:rPr lang="en-US" dirty="0"/>
              <a:t>Modify		Simple leading to more complex modifications</a:t>
            </a:r>
          </a:p>
          <a:p>
            <a:pPr fontAlgn="base"/>
            <a:r>
              <a:rPr lang="en-US" dirty="0"/>
              <a:t>Make		Make a new program to solve a problem.</a:t>
            </a:r>
          </a:p>
          <a:p>
            <a:pPr marL="152396" indent="0">
              <a:buNone/>
            </a:pPr>
            <a:endParaRPr lang="en-US" dirty="0"/>
          </a:p>
          <a:p>
            <a:endParaRPr lang="en-US" dirty="0"/>
          </a:p>
          <a:p>
            <a:endParaRPr lang="en-US" dirty="0"/>
          </a:p>
          <a:p>
            <a:endParaRPr lang="en-US" dirty="0"/>
          </a:p>
          <a:p>
            <a:endParaRPr lang="en-US" dirty="0"/>
          </a:p>
          <a:p>
            <a:endParaRPr lang="en-US" dirty="0"/>
          </a:p>
          <a:p>
            <a:endParaRPr lang="en-US" dirty="0"/>
          </a:p>
          <a:p>
            <a:r>
              <a:rPr lang="en-US" dirty="0"/>
              <a:t>Experience using the chosen IDE to write, run and debug programming code in time-constrained activities.</a:t>
            </a:r>
          </a:p>
          <a:p>
            <a:endParaRPr lang="en-US" dirty="0"/>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DC86A65A-4979-4A13-A24B-49B6264A8C2D}"/>
              </a:ext>
            </a:extLst>
          </p:cNvPr>
          <p:cNvPicPr>
            <a:picLocks noChangeAspect="1"/>
          </p:cNvPicPr>
          <p:nvPr/>
        </p:nvPicPr>
        <p:blipFill>
          <a:blip r:embed="rId3"/>
          <a:stretch>
            <a:fillRect/>
          </a:stretch>
        </p:blipFill>
        <p:spPr>
          <a:xfrm>
            <a:off x="10317707" y="2816944"/>
            <a:ext cx="1171390" cy="2787726"/>
          </a:xfrm>
          <a:prstGeom prst="rect">
            <a:avLst/>
          </a:prstGeom>
        </p:spPr>
      </p:pic>
    </p:spTree>
    <p:extLst>
      <p:ext uri="{BB962C8B-B14F-4D97-AF65-F5344CB8AC3E}">
        <p14:creationId xmlns:p14="http://schemas.microsoft.com/office/powerpoint/2010/main" val="4170290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0"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GB" sz="3733" b="1" dirty="0">
                <a:solidFill>
                  <a:schemeClr val="lt1"/>
                </a:solidFill>
                <a:latin typeface="Times New Roman"/>
                <a:ea typeface="Times New Roman"/>
                <a:cs typeface="Times New Roman"/>
                <a:sym typeface="Times New Roman"/>
              </a:rPr>
              <a:t>Activity 2</a:t>
            </a:r>
            <a:endParaRPr sz="3733"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18021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Modelling PRIMM - Q6 SAM 2020 – Activity 2</a:t>
            </a:r>
          </a:p>
        </p:txBody>
      </p:sp>
      <p:sp>
        <p:nvSpPr>
          <p:cNvPr id="3" name="Content Placeholder 2">
            <a:extLst>
              <a:ext uri="{FF2B5EF4-FFF2-40B4-BE49-F238E27FC236}">
                <a16:creationId xmlns:a16="http://schemas.microsoft.com/office/drawing/2014/main" id="{7EB2C492-82CC-FD43-8957-126C9E8A79D0}"/>
              </a:ext>
            </a:extLst>
          </p:cNvPr>
          <p:cNvSpPr>
            <a:spLocks noGrp="1"/>
          </p:cNvSpPr>
          <p:nvPr>
            <p:ph type="body" idx="1"/>
          </p:nvPr>
        </p:nvSpPr>
        <p:spPr>
          <a:xfrm>
            <a:off x="381000" y="1253330"/>
            <a:ext cx="11368635" cy="4351339"/>
          </a:xfrm>
        </p:spPr>
        <p:txBody>
          <a:bodyPr/>
          <a:lstStyle/>
          <a:p>
            <a:pPr marL="152396" indent="0">
              <a:buNone/>
            </a:pPr>
            <a:r>
              <a:rPr lang="en-US" dirty="0"/>
              <a:t>Question 6 requires a program with a linear search of a list to check if input data (login name and passcode) exist, as a pair. Two outputs are required to confirm the outcome of the search.</a:t>
            </a:r>
          </a:p>
          <a:p>
            <a:pPr marL="152396" indent="0">
              <a:buNone/>
            </a:pPr>
            <a:r>
              <a:rPr lang="en-US" dirty="0"/>
              <a:t>A linear search is one of the four standard algorithms listed in the specification.</a:t>
            </a:r>
          </a:p>
          <a:p>
            <a:pPr marL="152396" indent="0">
              <a:buNone/>
            </a:pPr>
            <a:endParaRPr lang="en-US" dirty="0"/>
          </a:p>
          <a:p>
            <a:pPr marL="152396" indent="0">
              <a:buNone/>
            </a:pPr>
            <a:r>
              <a:rPr lang="en-US" b="1" dirty="0"/>
              <a:t>Adapt the solution provided for Q6 of the SAM for teaching, following the PRIMM model.</a:t>
            </a:r>
          </a:p>
          <a:p>
            <a:pPr marL="152396" indent="0">
              <a:buNone/>
            </a:pPr>
            <a:endParaRPr lang="en-US" dirty="0"/>
          </a:p>
          <a:p>
            <a:pPr marL="152396" indent="0">
              <a:buNone/>
            </a:pPr>
            <a:endParaRPr lang="en-US" dirty="0"/>
          </a:p>
          <a:p>
            <a:pPr marL="152396" indent="0">
              <a:buNone/>
            </a:pPr>
            <a:endParaRPr lang="en-US" dirty="0"/>
          </a:p>
          <a:p>
            <a:pPr marL="152396" indent="0">
              <a:buNone/>
            </a:pPr>
            <a:endParaRPr lang="en-US" dirty="0"/>
          </a:p>
        </p:txBody>
      </p:sp>
    </p:spTree>
    <p:extLst>
      <p:ext uri="{BB962C8B-B14F-4D97-AF65-F5344CB8AC3E}">
        <p14:creationId xmlns:p14="http://schemas.microsoft.com/office/powerpoint/2010/main" val="1987914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Modelling PRIMM - Q6 SAM 2020 (PRIMM)</a:t>
            </a:r>
          </a:p>
        </p:txBody>
      </p:sp>
      <p:sp>
        <p:nvSpPr>
          <p:cNvPr id="3" name="Content Placeholder 2">
            <a:extLst>
              <a:ext uri="{FF2B5EF4-FFF2-40B4-BE49-F238E27FC236}">
                <a16:creationId xmlns:a16="http://schemas.microsoft.com/office/drawing/2014/main" id="{7EB2C492-82CC-FD43-8957-126C9E8A79D0}"/>
              </a:ext>
            </a:extLst>
          </p:cNvPr>
          <p:cNvSpPr>
            <a:spLocks noGrp="1"/>
          </p:cNvSpPr>
          <p:nvPr>
            <p:ph type="body" idx="1"/>
          </p:nvPr>
        </p:nvSpPr>
        <p:spPr>
          <a:xfrm>
            <a:off x="380999" y="1253330"/>
            <a:ext cx="11368635" cy="4543621"/>
          </a:xfrm>
        </p:spPr>
        <p:txBody>
          <a:bodyPr/>
          <a:lstStyle/>
          <a:p>
            <a:r>
              <a:rPr lang="en-US" dirty="0"/>
              <a:t>PREDICT: Students should be familiar with the four standard algorithms and be able to identify and differentiate purpose when viewing coded examples.</a:t>
            </a:r>
          </a:p>
          <a:p>
            <a:r>
              <a:rPr lang="en-US" dirty="0"/>
              <a:t>RUN: Downloading and running the coded examples to check predictions.</a:t>
            </a:r>
          </a:p>
          <a:p>
            <a:r>
              <a:rPr lang="en-US" dirty="0"/>
              <a:t>INVESTIGATE: Improving versions of the program code by adding comments to identify program constructs, improving variable names, correcting errors etc.</a:t>
            </a:r>
          </a:p>
          <a:p>
            <a:r>
              <a:rPr lang="en-US" dirty="0"/>
              <a:t>MODIFY: Improving the efficiency and / or extending the functionality of given code.</a:t>
            </a:r>
          </a:p>
          <a:p>
            <a:r>
              <a:rPr lang="en-US" dirty="0"/>
              <a:t>MAKE: Set a similar problem, to involve reading from a csv file and including a pre-conditioned loop.</a:t>
            </a:r>
          </a:p>
          <a:p>
            <a:endParaRPr lang="en-US" dirty="0"/>
          </a:p>
          <a:p>
            <a:pPr marL="152396" indent="0">
              <a:buNone/>
            </a:pPr>
            <a:endParaRPr lang="en-US" dirty="0"/>
          </a:p>
          <a:p>
            <a:pPr marL="152396" indent="0">
              <a:buNone/>
            </a:pPr>
            <a:endParaRPr lang="en-US" dirty="0"/>
          </a:p>
          <a:p>
            <a:endParaRPr lang="en-US" dirty="0"/>
          </a:p>
        </p:txBody>
      </p:sp>
    </p:spTree>
    <p:extLst>
      <p:ext uri="{BB962C8B-B14F-4D97-AF65-F5344CB8AC3E}">
        <p14:creationId xmlns:p14="http://schemas.microsoft.com/office/powerpoint/2010/main" val="4048666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7E1CE-8C78-46B7-A08B-7E1D50B07880}"/>
              </a:ext>
            </a:extLst>
          </p:cNvPr>
          <p:cNvSpPr>
            <a:spLocks noGrp="1"/>
          </p:cNvSpPr>
          <p:nvPr>
            <p:ph type="title"/>
          </p:nvPr>
        </p:nvSpPr>
        <p:spPr/>
        <p:txBody>
          <a:bodyPr/>
          <a:lstStyle/>
          <a:p>
            <a:r>
              <a:rPr lang="en-US" dirty="0"/>
              <a:t>Levels</a:t>
            </a:r>
            <a:endParaRPr lang="en-GB" dirty="0"/>
          </a:p>
        </p:txBody>
      </p:sp>
      <p:pic>
        <p:nvPicPr>
          <p:cNvPr id="4" name="Picture 3">
            <a:extLst>
              <a:ext uri="{FF2B5EF4-FFF2-40B4-BE49-F238E27FC236}">
                <a16:creationId xmlns:a16="http://schemas.microsoft.com/office/drawing/2014/main" id="{000AF4BC-D7EA-4CD3-BB86-69505FB5D181}"/>
              </a:ext>
            </a:extLst>
          </p:cNvPr>
          <p:cNvPicPr>
            <a:picLocks noChangeAspect="1"/>
          </p:cNvPicPr>
          <p:nvPr/>
        </p:nvPicPr>
        <p:blipFill>
          <a:blip r:embed="rId3"/>
          <a:stretch>
            <a:fillRect/>
          </a:stretch>
        </p:blipFill>
        <p:spPr>
          <a:xfrm>
            <a:off x="183134" y="1131340"/>
            <a:ext cx="11566501" cy="4595319"/>
          </a:xfrm>
          <a:prstGeom prst="rect">
            <a:avLst/>
          </a:prstGeom>
        </p:spPr>
      </p:pic>
    </p:spTree>
    <p:extLst>
      <p:ext uri="{BB962C8B-B14F-4D97-AF65-F5344CB8AC3E}">
        <p14:creationId xmlns:p14="http://schemas.microsoft.com/office/powerpoint/2010/main" val="2373724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0"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GB" sz="3733" b="1" dirty="0">
                <a:solidFill>
                  <a:schemeClr val="lt1"/>
                </a:solidFill>
                <a:latin typeface="Times New Roman"/>
                <a:ea typeface="Times New Roman"/>
                <a:cs typeface="Times New Roman"/>
                <a:sym typeface="Times New Roman"/>
              </a:rPr>
              <a:t>Paper 2 overview</a:t>
            </a:r>
            <a:endParaRPr sz="3733" b="1" dirty="0">
              <a:solidFill>
                <a:schemeClr val="lt1"/>
              </a:solidFill>
              <a:latin typeface="Times New Roman"/>
              <a:ea typeface="Times New Roman"/>
              <a:cs typeface="Times New Roman"/>
              <a:sym typeface="Times New Roman"/>
            </a:endParaRPr>
          </a:p>
        </p:txBody>
      </p:sp>
      <p:sp>
        <p:nvSpPr>
          <p:cNvPr id="3" name="Google Shape;101;p15">
            <a:extLst>
              <a:ext uri="{FF2B5EF4-FFF2-40B4-BE49-F238E27FC236}">
                <a16:creationId xmlns:a16="http://schemas.microsoft.com/office/drawing/2014/main" id="{B1AAAE89-0800-5140-A628-AAE193150EE0}"/>
              </a:ext>
            </a:extLst>
          </p:cNvPr>
          <p:cNvSpPr txBox="1"/>
          <p:nvPr/>
        </p:nvSpPr>
        <p:spPr>
          <a:xfrm>
            <a:off x="105100" y="287300"/>
            <a:ext cx="8899500" cy="40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9600" dirty="0">
              <a:solidFill>
                <a:srgbClr val="F1C232"/>
              </a:solidFill>
            </a:endParaRPr>
          </a:p>
        </p:txBody>
      </p:sp>
    </p:spTree>
    <p:extLst>
      <p:ext uri="{BB962C8B-B14F-4D97-AF65-F5344CB8AC3E}">
        <p14:creationId xmlns:p14="http://schemas.microsoft.com/office/powerpoint/2010/main" val="632400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0"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GB" sz="3733" b="1" dirty="0">
                <a:solidFill>
                  <a:schemeClr val="lt1"/>
                </a:solidFill>
                <a:latin typeface="Times New Roman"/>
                <a:ea typeface="Times New Roman"/>
                <a:cs typeface="Times New Roman"/>
                <a:sym typeface="Times New Roman"/>
              </a:rPr>
              <a:t>Activity 3</a:t>
            </a:r>
            <a:endParaRPr sz="3733"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47053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FE0F-C8FA-4B62-AEF6-37B8E28C2CF6}"/>
              </a:ext>
            </a:extLst>
          </p:cNvPr>
          <p:cNvSpPr>
            <a:spLocks noGrp="1"/>
          </p:cNvSpPr>
          <p:nvPr>
            <p:ph type="title"/>
          </p:nvPr>
        </p:nvSpPr>
        <p:spPr/>
        <p:txBody>
          <a:bodyPr/>
          <a:lstStyle/>
          <a:p>
            <a:r>
              <a:rPr lang="en-US" dirty="0"/>
              <a:t>Activity 3</a:t>
            </a:r>
            <a:endParaRPr lang="en-GB" dirty="0"/>
          </a:p>
        </p:txBody>
      </p:sp>
      <p:pic>
        <p:nvPicPr>
          <p:cNvPr id="5" name="Picture 4" descr="A screenshot of a social media post&#10;&#10;Description automatically generated">
            <a:extLst>
              <a:ext uri="{FF2B5EF4-FFF2-40B4-BE49-F238E27FC236}">
                <a16:creationId xmlns:a16="http://schemas.microsoft.com/office/drawing/2014/main" id="{9E4CD59E-828A-4800-B123-AF580C758DBC}"/>
              </a:ext>
            </a:extLst>
          </p:cNvPr>
          <p:cNvPicPr>
            <a:picLocks noChangeAspect="1"/>
          </p:cNvPicPr>
          <p:nvPr/>
        </p:nvPicPr>
        <p:blipFill>
          <a:blip r:embed="rId3"/>
          <a:stretch>
            <a:fillRect/>
          </a:stretch>
        </p:blipFill>
        <p:spPr>
          <a:xfrm>
            <a:off x="442365" y="1339613"/>
            <a:ext cx="11036068" cy="4078548"/>
          </a:xfrm>
          <a:prstGeom prst="rect">
            <a:avLst/>
          </a:prstGeom>
        </p:spPr>
      </p:pic>
    </p:spTree>
    <p:extLst>
      <p:ext uri="{BB962C8B-B14F-4D97-AF65-F5344CB8AC3E}">
        <p14:creationId xmlns:p14="http://schemas.microsoft.com/office/powerpoint/2010/main" val="1902862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CB66-0F41-AB42-839D-1116ABE1800C}"/>
              </a:ext>
            </a:extLst>
          </p:cNvPr>
          <p:cNvSpPr>
            <a:spLocks noGrp="1"/>
          </p:cNvSpPr>
          <p:nvPr>
            <p:ph type="title"/>
          </p:nvPr>
        </p:nvSpPr>
        <p:spPr/>
        <p:txBody>
          <a:bodyPr/>
          <a:lstStyle/>
          <a:p>
            <a:r>
              <a:rPr lang="en-US" dirty="0"/>
              <a:t>Programming environments</a:t>
            </a:r>
          </a:p>
        </p:txBody>
      </p:sp>
      <p:sp>
        <p:nvSpPr>
          <p:cNvPr id="3" name="Content Placeholder 2">
            <a:extLst>
              <a:ext uri="{FF2B5EF4-FFF2-40B4-BE49-F238E27FC236}">
                <a16:creationId xmlns:a16="http://schemas.microsoft.com/office/drawing/2014/main" id="{7EB2C492-82CC-FD43-8957-126C9E8A79D0}"/>
              </a:ext>
            </a:extLst>
          </p:cNvPr>
          <p:cNvSpPr>
            <a:spLocks noGrp="1"/>
          </p:cNvSpPr>
          <p:nvPr>
            <p:ph type="body" idx="1"/>
          </p:nvPr>
        </p:nvSpPr>
        <p:spPr>
          <a:xfrm>
            <a:off x="380999" y="1253330"/>
            <a:ext cx="11368635" cy="4778980"/>
          </a:xfrm>
        </p:spPr>
        <p:txBody>
          <a:bodyPr/>
          <a:lstStyle/>
          <a:p>
            <a:r>
              <a:rPr lang="en-US" dirty="0"/>
              <a:t>Online guided tutorials. </a:t>
            </a:r>
          </a:p>
          <a:p>
            <a:endParaRPr lang="en-US" dirty="0"/>
          </a:p>
          <a:p>
            <a:endParaRPr lang="en-US" dirty="0"/>
          </a:p>
          <a:p>
            <a:endParaRPr lang="en-US" dirty="0"/>
          </a:p>
          <a:p>
            <a:endParaRPr lang="en-US" dirty="0"/>
          </a:p>
          <a:p>
            <a:endParaRPr lang="en-US" dirty="0"/>
          </a:p>
          <a:p>
            <a:endParaRPr lang="en-US" dirty="0"/>
          </a:p>
          <a:p>
            <a:endParaRPr lang="en-US" dirty="0"/>
          </a:p>
          <a:p>
            <a:r>
              <a:rPr lang="en-US" dirty="0"/>
              <a:t>Experience using the chosen IDE to write, run and debug programming code in time-constrained activities.</a:t>
            </a:r>
          </a:p>
          <a:p>
            <a:endParaRPr lang="en-US" dirty="0"/>
          </a:p>
          <a:p>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8C20CAFA-E3C3-4776-9B7F-0117E7B8E71D}"/>
              </a:ext>
            </a:extLst>
          </p:cNvPr>
          <p:cNvPicPr>
            <a:picLocks noChangeAspect="1"/>
          </p:cNvPicPr>
          <p:nvPr/>
        </p:nvPicPr>
        <p:blipFill>
          <a:blip r:embed="rId3"/>
          <a:stretch>
            <a:fillRect/>
          </a:stretch>
        </p:blipFill>
        <p:spPr>
          <a:xfrm>
            <a:off x="728264" y="2117199"/>
            <a:ext cx="10674104" cy="2362678"/>
          </a:xfrm>
          <a:prstGeom prst="rect">
            <a:avLst/>
          </a:prstGeom>
        </p:spPr>
      </p:pic>
    </p:spTree>
    <p:extLst>
      <p:ext uri="{BB962C8B-B14F-4D97-AF65-F5344CB8AC3E}">
        <p14:creationId xmlns:p14="http://schemas.microsoft.com/office/powerpoint/2010/main" val="2752046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0"/>
          <p:cNvSpPr/>
          <p:nvPr/>
        </p:nvSpPr>
        <p:spPr>
          <a:xfrm>
            <a:off x="0" y="0"/>
            <a:ext cx="12192000" cy="68580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b="1">
              <a:solidFill>
                <a:srgbClr val="FFFFFF"/>
              </a:solidFill>
              <a:latin typeface="Open Sans"/>
              <a:ea typeface="Open Sans"/>
              <a:cs typeface="Open Sans"/>
              <a:sym typeface="Open Sans"/>
            </a:endParaRPr>
          </a:p>
        </p:txBody>
      </p:sp>
      <p:sp>
        <p:nvSpPr>
          <p:cNvPr id="48" name="Google Shape;48;p10"/>
          <p:cNvSpPr/>
          <p:nvPr/>
        </p:nvSpPr>
        <p:spPr>
          <a:xfrm>
            <a:off x="997500" y="211800"/>
            <a:ext cx="10278000" cy="1072800"/>
          </a:xfrm>
          <a:prstGeom prst="rect">
            <a:avLst/>
          </a:prstGeom>
          <a:solidFill>
            <a:srgbClr val="C9DAF8"/>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276590" algn="ctr">
              <a:lnSpc>
                <a:spcPct val="90000"/>
              </a:lnSpc>
              <a:spcBef>
                <a:spcPts val="1000"/>
              </a:spcBef>
              <a:buClr>
                <a:srgbClr val="000000"/>
              </a:buClr>
              <a:buSzPts val="1800"/>
            </a:pPr>
            <a:endParaRPr sz="2400" b="1">
              <a:solidFill>
                <a:schemeClr val="dk1"/>
              </a:solidFill>
              <a:latin typeface="Arial"/>
              <a:ea typeface="Arial"/>
              <a:cs typeface="Arial"/>
              <a:sym typeface="Arial"/>
            </a:endParaRPr>
          </a:p>
          <a:p>
            <a:pPr marL="276590" algn="ctr">
              <a:lnSpc>
                <a:spcPct val="90000"/>
              </a:lnSpc>
              <a:spcBef>
                <a:spcPts val="1000"/>
              </a:spcBef>
              <a:buClr>
                <a:srgbClr val="000000"/>
              </a:buClr>
              <a:buSzPts val="1800"/>
            </a:pPr>
            <a:r>
              <a:rPr lang="en-GB" sz="2400" b="1">
                <a:solidFill>
                  <a:schemeClr val="dk1"/>
                </a:solidFill>
                <a:latin typeface="Arial"/>
                <a:ea typeface="Arial"/>
                <a:cs typeface="Arial"/>
                <a:sym typeface="Arial"/>
              </a:rPr>
              <a:t>Getting Ready to Teach </a:t>
            </a:r>
            <a:r>
              <a:rPr lang="en-GB" sz="2400">
                <a:solidFill>
                  <a:schemeClr val="dk1"/>
                </a:solidFill>
                <a:latin typeface="Arial"/>
                <a:ea typeface="Arial"/>
                <a:cs typeface="Arial"/>
                <a:sym typeface="Arial"/>
              </a:rPr>
              <a:t>events </a:t>
            </a:r>
            <a:endParaRPr sz="2400">
              <a:solidFill>
                <a:schemeClr val="dk1"/>
              </a:solidFill>
              <a:latin typeface="Arial"/>
              <a:ea typeface="Arial"/>
              <a:cs typeface="Arial"/>
              <a:sym typeface="Arial"/>
            </a:endParaRPr>
          </a:p>
          <a:p>
            <a:pPr marL="276590" algn="ctr">
              <a:lnSpc>
                <a:spcPct val="90000"/>
              </a:lnSpc>
              <a:spcBef>
                <a:spcPts val="1000"/>
              </a:spcBef>
              <a:buClr>
                <a:srgbClr val="000000"/>
              </a:buClr>
              <a:buSzPts val="1800"/>
            </a:pPr>
            <a:r>
              <a:rPr lang="en-GB" sz="2400">
                <a:solidFill>
                  <a:schemeClr val="dk1"/>
                </a:solidFill>
                <a:latin typeface="Arial"/>
                <a:ea typeface="Arial"/>
                <a:cs typeface="Arial"/>
                <a:sym typeface="Arial"/>
              </a:rPr>
              <a:t>May/June 2020</a:t>
            </a:r>
            <a:r>
              <a:rPr lang="en-GB" sz="2220">
                <a:solidFill>
                  <a:schemeClr val="dk1"/>
                </a:solidFill>
                <a:latin typeface="Arial"/>
                <a:ea typeface="Arial"/>
                <a:cs typeface="Arial"/>
                <a:sym typeface="Arial"/>
              </a:rPr>
              <a:t> </a:t>
            </a:r>
            <a:endParaRPr sz="2000" b="1">
              <a:solidFill>
                <a:srgbClr val="000000"/>
              </a:solidFill>
              <a:latin typeface="Open Sans"/>
              <a:ea typeface="Open Sans"/>
              <a:cs typeface="Open Sans"/>
              <a:sym typeface="Open Sans"/>
            </a:endParaRPr>
          </a:p>
          <a:p>
            <a:pPr algn="ctr">
              <a:buClr>
                <a:srgbClr val="000000"/>
              </a:buClr>
              <a:buSzPts val="1400"/>
            </a:pPr>
            <a:endParaRPr sz="2000" b="1">
              <a:solidFill>
                <a:srgbClr val="000000"/>
              </a:solidFill>
              <a:latin typeface="Open Sans"/>
              <a:ea typeface="Open Sans"/>
              <a:cs typeface="Open Sans"/>
              <a:sym typeface="Open Sans"/>
            </a:endParaRPr>
          </a:p>
          <a:p>
            <a:pPr marL="609585">
              <a:buClr>
                <a:srgbClr val="000000"/>
              </a:buClr>
              <a:buSzPts val="1400"/>
            </a:pPr>
            <a:endParaRPr sz="1867" b="1">
              <a:solidFill>
                <a:srgbClr val="FFFFFF"/>
              </a:solidFill>
              <a:latin typeface="Open Sans"/>
              <a:ea typeface="Open Sans"/>
              <a:cs typeface="Open Sans"/>
              <a:sym typeface="Open Sans"/>
            </a:endParaRPr>
          </a:p>
        </p:txBody>
      </p:sp>
      <p:sp>
        <p:nvSpPr>
          <p:cNvPr id="49" name="Google Shape;49;p10"/>
          <p:cNvSpPr/>
          <p:nvPr/>
        </p:nvSpPr>
        <p:spPr>
          <a:xfrm>
            <a:off x="8774067" y="1474600"/>
            <a:ext cx="3001600" cy="1684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b="1">
              <a:solidFill>
                <a:schemeClr val="dk1"/>
              </a:solidFill>
              <a:latin typeface="Open Sans"/>
              <a:ea typeface="Open Sans"/>
              <a:cs typeface="Open Sans"/>
              <a:sym typeface="Open Sans"/>
            </a:endParaRPr>
          </a:p>
          <a:p>
            <a:pPr algn="ctr">
              <a:buClr>
                <a:srgbClr val="000000"/>
              </a:buClr>
              <a:buSzPts val="1800"/>
            </a:pPr>
            <a:r>
              <a:rPr lang="en-GB" sz="1867" b="1">
                <a:solidFill>
                  <a:schemeClr val="dk1"/>
                </a:solidFill>
                <a:latin typeface="Arial"/>
                <a:ea typeface="Arial"/>
                <a:cs typeface="Arial"/>
                <a:sym typeface="Arial"/>
              </a:rPr>
              <a:t>Exemplar student work </a:t>
            </a:r>
            <a:r>
              <a:rPr lang="en-GB" sz="1867">
                <a:solidFill>
                  <a:schemeClr val="dk1"/>
                </a:solidFill>
                <a:latin typeface="Arial"/>
                <a:ea typeface="Arial"/>
                <a:cs typeface="Arial"/>
                <a:sym typeface="Arial"/>
              </a:rPr>
              <a:t>and </a:t>
            </a:r>
            <a:r>
              <a:rPr lang="en-GB" sz="1867" b="1">
                <a:solidFill>
                  <a:schemeClr val="dk1"/>
                </a:solidFill>
                <a:latin typeface="Arial"/>
                <a:ea typeface="Arial"/>
                <a:cs typeface="Arial"/>
                <a:sym typeface="Arial"/>
              </a:rPr>
              <a:t>examiner commentaries  </a:t>
            </a:r>
            <a:r>
              <a:rPr lang="en-GB" sz="1867">
                <a:solidFill>
                  <a:schemeClr val="dk1"/>
                </a:solidFill>
                <a:latin typeface="Arial"/>
                <a:ea typeface="Arial"/>
                <a:cs typeface="Arial"/>
                <a:sym typeface="Arial"/>
              </a:rPr>
              <a:t>generated from students</a:t>
            </a:r>
            <a:endParaRPr sz="1867">
              <a:solidFill>
                <a:schemeClr val="dk1"/>
              </a:solidFill>
              <a:latin typeface="Arial"/>
              <a:ea typeface="Arial"/>
              <a:cs typeface="Arial"/>
              <a:sym typeface="Arial"/>
            </a:endParaRPr>
          </a:p>
          <a:p>
            <a:pPr algn="ctr">
              <a:buClr>
                <a:srgbClr val="000000"/>
              </a:buClr>
              <a:buSzPts val="1400"/>
            </a:pPr>
            <a:r>
              <a:rPr lang="en-GB" sz="1867" i="1">
                <a:solidFill>
                  <a:schemeClr val="dk1"/>
                </a:solidFill>
                <a:latin typeface="Arial"/>
                <a:ea typeface="Arial"/>
                <a:cs typeface="Arial"/>
                <a:sym typeface="Arial"/>
              </a:rPr>
              <a:t>September 2020</a:t>
            </a:r>
            <a:r>
              <a:rPr lang="en-GB" sz="1867">
                <a:solidFill>
                  <a:schemeClr val="dk1"/>
                </a:solidFill>
                <a:latin typeface="Arial"/>
                <a:ea typeface="Arial"/>
                <a:cs typeface="Arial"/>
                <a:sym typeface="Arial"/>
              </a:rPr>
              <a:t> </a:t>
            </a:r>
            <a:endParaRPr sz="1867" b="1">
              <a:solidFill>
                <a:srgbClr val="005A70"/>
              </a:solidFill>
              <a:latin typeface="Open Sans"/>
              <a:ea typeface="Open Sans"/>
              <a:cs typeface="Open Sans"/>
              <a:sym typeface="Open Sans"/>
            </a:endParaRPr>
          </a:p>
          <a:p>
            <a:pPr algn="ctr">
              <a:buClr>
                <a:srgbClr val="000000"/>
              </a:buClr>
              <a:buSzPts val="1400"/>
            </a:pPr>
            <a:r>
              <a:rPr lang="en-GB" sz="1867" b="1">
                <a:solidFill>
                  <a:schemeClr val="dk1"/>
                </a:solidFill>
                <a:latin typeface="Open Sans"/>
                <a:ea typeface="Open Sans"/>
                <a:cs typeface="Open Sans"/>
                <a:sym typeface="Open Sans"/>
              </a:rPr>
              <a:t> </a:t>
            </a:r>
            <a:endParaRPr sz="1867" b="1">
              <a:solidFill>
                <a:schemeClr val="dk1"/>
              </a:solidFill>
              <a:latin typeface="Open Sans"/>
              <a:ea typeface="Open Sans"/>
              <a:cs typeface="Open Sans"/>
              <a:sym typeface="Open Sans"/>
            </a:endParaRPr>
          </a:p>
        </p:txBody>
      </p:sp>
      <p:sp>
        <p:nvSpPr>
          <p:cNvPr id="50" name="Google Shape;50;p10"/>
          <p:cNvSpPr/>
          <p:nvPr/>
        </p:nvSpPr>
        <p:spPr>
          <a:xfrm>
            <a:off x="3193533" y="1458800"/>
            <a:ext cx="2717200" cy="1715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lnSpc>
                <a:spcPct val="90000"/>
              </a:lnSpc>
              <a:spcBef>
                <a:spcPts val="1000"/>
              </a:spcBef>
              <a:buClr>
                <a:srgbClr val="000000"/>
              </a:buClr>
              <a:buSzPts val="1800"/>
            </a:pPr>
            <a:r>
              <a:rPr lang="en-GB" sz="1867">
                <a:solidFill>
                  <a:schemeClr val="dk1"/>
                </a:solidFill>
                <a:latin typeface="Arial"/>
                <a:ea typeface="Arial"/>
                <a:cs typeface="Arial"/>
                <a:sym typeface="Arial"/>
              </a:rPr>
              <a:t>Editable </a:t>
            </a:r>
            <a:r>
              <a:rPr lang="en-GB" sz="1867" b="1">
                <a:solidFill>
                  <a:schemeClr val="dk1"/>
                </a:solidFill>
                <a:latin typeface="Arial"/>
                <a:ea typeface="Arial"/>
                <a:cs typeface="Arial"/>
                <a:sym typeface="Arial"/>
              </a:rPr>
              <a:t>Scheme of Work</a:t>
            </a:r>
            <a:endParaRPr sz="1867" b="1">
              <a:solidFill>
                <a:schemeClr val="dk1"/>
              </a:solidFill>
              <a:latin typeface="Arial"/>
              <a:ea typeface="Arial"/>
              <a:cs typeface="Arial"/>
              <a:sym typeface="Arial"/>
            </a:endParaRPr>
          </a:p>
          <a:p>
            <a:pPr algn="ctr">
              <a:lnSpc>
                <a:spcPct val="90000"/>
              </a:lnSpc>
              <a:spcBef>
                <a:spcPts val="1000"/>
              </a:spcBef>
              <a:buClr>
                <a:srgbClr val="000000"/>
              </a:buClr>
              <a:buSzPts val="1800"/>
            </a:pPr>
            <a:r>
              <a:rPr lang="en-GB" sz="1867">
                <a:solidFill>
                  <a:schemeClr val="dk1"/>
                </a:solidFill>
                <a:latin typeface="Arial"/>
                <a:ea typeface="Arial"/>
                <a:cs typeface="Arial"/>
                <a:sym typeface="Arial"/>
              </a:rPr>
              <a:t>That underpins the interactive SoW</a:t>
            </a:r>
            <a:endParaRPr sz="1867">
              <a:solidFill>
                <a:schemeClr val="dk1"/>
              </a:solidFill>
              <a:latin typeface="Arial"/>
              <a:ea typeface="Arial"/>
              <a:cs typeface="Arial"/>
              <a:sym typeface="Arial"/>
            </a:endParaRPr>
          </a:p>
          <a:p>
            <a:pPr algn="ctr">
              <a:buClr>
                <a:schemeClr val="dk1"/>
              </a:buClr>
              <a:buSzPts val="1400"/>
            </a:pPr>
            <a:r>
              <a:rPr lang="en-GB" sz="1867" i="1">
                <a:solidFill>
                  <a:schemeClr val="dk1"/>
                </a:solidFill>
                <a:latin typeface="Arial"/>
                <a:ea typeface="Arial"/>
                <a:cs typeface="Arial"/>
                <a:sym typeface="Arial"/>
              </a:rPr>
              <a:t>March 2020</a:t>
            </a:r>
            <a:endParaRPr sz="1867">
              <a:solidFill>
                <a:schemeClr val="dk1"/>
              </a:solidFill>
              <a:latin typeface="Arial"/>
              <a:ea typeface="Arial"/>
              <a:cs typeface="Arial"/>
              <a:sym typeface="Arial"/>
            </a:endParaRPr>
          </a:p>
        </p:txBody>
      </p:sp>
      <p:sp>
        <p:nvSpPr>
          <p:cNvPr id="51" name="Google Shape;51;p10"/>
          <p:cNvSpPr/>
          <p:nvPr/>
        </p:nvSpPr>
        <p:spPr>
          <a:xfrm>
            <a:off x="348033" y="1446767"/>
            <a:ext cx="2717200" cy="1715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b="1">
                <a:solidFill>
                  <a:schemeClr val="dk1"/>
                </a:solidFill>
                <a:latin typeface="Arial"/>
                <a:ea typeface="Arial"/>
                <a:cs typeface="Arial"/>
                <a:sym typeface="Arial"/>
              </a:rPr>
              <a:t>Getting Started guide</a:t>
            </a:r>
            <a:r>
              <a:rPr lang="en-GB" sz="1867">
                <a:solidFill>
                  <a:schemeClr val="dk1"/>
                </a:solidFill>
                <a:latin typeface="Arial"/>
                <a:ea typeface="Arial"/>
                <a:cs typeface="Arial"/>
                <a:sym typeface="Arial"/>
              </a:rPr>
              <a:t> detailed guidance on the specification and assessment</a:t>
            </a:r>
            <a:r>
              <a:rPr lang="en-GB" sz="1867" b="1">
                <a:solidFill>
                  <a:schemeClr val="dk1"/>
                </a:solidFill>
                <a:latin typeface="Open Sans"/>
                <a:ea typeface="Open Sans"/>
                <a:cs typeface="Open Sans"/>
                <a:sym typeface="Open Sans"/>
              </a:rPr>
              <a:t> </a:t>
            </a:r>
            <a:endParaRPr sz="1867" b="1">
              <a:solidFill>
                <a:schemeClr val="dk1"/>
              </a:solidFill>
              <a:latin typeface="Open Sans"/>
              <a:ea typeface="Open Sans"/>
              <a:cs typeface="Open Sans"/>
              <a:sym typeface="Open Sans"/>
            </a:endParaRPr>
          </a:p>
          <a:p>
            <a:pPr algn="ctr">
              <a:buClr>
                <a:schemeClr val="dk1"/>
              </a:buClr>
              <a:buSzPts val="1400"/>
            </a:pPr>
            <a:r>
              <a:rPr lang="en-GB" sz="1867" i="1">
                <a:solidFill>
                  <a:schemeClr val="dk1"/>
                </a:solidFill>
                <a:latin typeface="Arial"/>
                <a:ea typeface="Arial"/>
                <a:cs typeface="Arial"/>
                <a:sym typeface="Arial"/>
              </a:rPr>
              <a:t>February 2020</a:t>
            </a:r>
            <a:endParaRPr sz="1867" b="1">
              <a:solidFill>
                <a:schemeClr val="dk1"/>
              </a:solidFill>
              <a:latin typeface="Open Sans"/>
              <a:ea typeface="Open Sans"/>
              <a:cs typeface="Open Sans"/>
              <a:sym typeface="Open Sans"/>
            </a:endParaRPr>
          </a:p>
        </p:txBody>
      </p:sp>
      <p:sp>
        <p:nvSpPr>
          <p:cNvPr id="52" name="Google Shape;52;p10"/>
          <p:cNvSpPr/>
          <p:nvPr/>
        </p:nvSpPr>
        <p:spPr>
          <a:xfrm>
            <a:off x="895583" y="5987795"/>
            <a:ext cx="10278000" cy="591600"/>
          </a:xfrm>
          <a:prstGeom prst="rect">
            <a:avLst/>
          </a:prstGeom>
          <a:solidFill>
            <a:srgbClr val="C9DAF8"/>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b="1">
              <a:solidFill>
                <a:srgbClr val="000000"/>
              </a:solidFill>
              <a:latin typeface="Open Sans"/>
              <a:ea typeface="Open Sans"/>
              <a:cs typeface="Open Sans"/>
              <a:sym typeface="Open Sans"/>
            </a:endParaRPr>
          </a:p>
          <a:p>
            <a:pPr algn="ctr">
              <a:buClr>
                <a:srgbClr val="000000"/>
              </a:buClr>
              <a:buSzPts val="1400"/>
            </a:pPr>
            <a:r>
              <a:rPr lang="en-GB" sz="1867" b="1">
                <a:solidFill>
                  <a:srgbClr val="000000"/>
                </a:solidFill>
                <a:latin typeface="Arial"/>
                <a:ea typeface="Arial"/>
                <a:cs typeface="Arial"/>
                <a:sym typeface="Arial"/>
              </a:rPr>
              <a:t>Subject Advisor support from Tim Brady</a:t>
            </a:r>
            <a:endParaRPr sz="1867" b="1">
              <a:solidFill>
                <a:srgbClr val="000000"/>
              </a:solidFill>
              <a:latin typeface="Open Sans"/>
              <a:ea typeface="Open Sans"/>
              <a:cs typeface="Open Sans"/>
              <a:sym typeface="Open Sans"/>
            </a:endParaRPr>
          </a:p>
          <a:p>
            <a:pPr marL="609585">
              <a:buClr>
                <a:srgbClr val="000000"/>
              </a:buClr>
              <a:buSzPts val="1400"/>
            </a:pPr>
            <a:endParaRPr sz="1867" b="1">
              <a:solidFill>
                <a:srgbClr val="FFFFFF"/>
              </a:solidFill>
              <a:latin typeface="Open Sans"/>
              <a:ea typeface="Open Sans"/>
              <a:cs typeface="Open Sans"/>
              <a:sym typeface="Open Sans"/>
            </a:endParaRPr>
          </a:p>
        </p:txBody>
      </p:sp>
      <p:sp>
        <p:nvSpPr>
          <p:cNvPr id="53" name="Google Shape;53;p10"/>
          <p:cNvSpPr/>
          <p:nvPr/>
        </p:nvSpPr>
        <p:spPr>
          <a:xfrm>
            <a:off x="895583" y="4523495"/>
            <a:ext cx="10278000" cy="1330000"/>
          </a:xfrm>
          <a:prstGeom prst="rect">
            <a:avLst/>
          </a:prstGeom>
          <a:solidFill>
            <a:srgbClr val="C9DAF8"/>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lnSpc>
                <a:spcPct val="90000"/>
              </a:lnSpc>
              <a:spcBef>
                <a:spcPts val="1000"/>
              </a:spcBef>
              <a:buClr>
                <a:srgbClr val="000000"/>
              </a:buClr>
              <a:buSzPts val="1665"/>
            </a:pPr>
            <a:endParaRPr sz="1867" b="1">
              <a:solidFill>
                <a:schemeClr val="dk1"/>
              </a:solidFill>
              <a:latin typeface="Arial"/>
              <a:ea typeface="Arial"/>
              <a:cs typeface="Arial"/>
              <a:sym typeface="Arial"/>
            </a:endParaRPr>
          </a:p>
          <a:p>
            <a:pPr algn="ctr">
              <a:lnSpc>
                <a:spcPct val="90000"/>
              </a:lnSpc>
              <a:spcBef>
                <a:spcPts val="1000"/>
              </a:spcBef>
              <a:buClr>
                <a:srgbClr val="000000"/>
              </a:buClr>
              <a:buSzPts val="1800"/>
            </a:pPr>
            <a:r>
              <a:rPr lang="en-GB" sz="1867" b="1">
                <a:solidFill>
                  <a:schemeClr val="dk1"/>
                </a:solidFill>
                <a:latin typeface="Arial"/>
                <a:ea typeface="Arial"/>
                <a:cs typeface="Arial"/>
                <a:sym typeface="Arial"/>
              </a:rPr>
              <a:t>Exam Wizard </a:t>
            </a:r>
            <a:r>
              <a:rPr lang="en-GB" sz="1867">
                <a:solidFill>
                  <a:schemeClr val="dk1"/>
                </a:solidFill>
                <a:latin typeface="Arial"/>
                <a:ea typeface="Arial"/>
                <a:cs typeface="Arial"/>
                <a:sym typeface="Arial"/>
              </a:rPr>
              <a:t>for building practice papers and mocks</a:t>
            </a:r>
            <a:endParaRPr sz="1867">
              <a:solidFill>
                <a:schemeClr val="dk1"/>
              </a:solidFill>
              <a:latin typeface="Arial"/>
              <a:ea typeface="Arial"/>
              <a:cs typeface="Arial"/>
              <a:sym typeface="Arial"/>
            </a:endParaRPr>
          </a:p>
          <a:p>
            <a:pPr algn="ctr">
              <a:lnSpc>
                <a:spcPct val="90000"/>
              </a:lnSpc>
              <a:spcBef>
                <a:spcPts val="1000"/>
              </a:spcBef>
              <a:buClr>
                <a:srgbClr val="000000"/>
              </a:buClr>
              <a:buSzPts val="1800"/>
            </a:pPr>
            <a:r>
              <a:rPr lang="en-GB" sz="1867" b="1">
                <a:solidFill>
                  <a:schemeClr val="dk1"/>
                </a:solidFill>
                <a:latin typeface="Arial"/>
                <a:ea typeface="Arial"/>
                <a:cs typeface="Arial"/>
                <a:sym typeface="Arial"/>
              </a:rPr>
              <a:t>ResultsPlus</a:t>
            </a:r>
            <a:r>
              <a:rPr lang="en-GB" sz="1867">
                <a:solidFill>
                  <a:schemeClr val="dk1"/>
                </a:solidFill>
                <a:latin typeface="Arial"/>
                <a:ea typeface="Arial"/>
                <a:cs typeface="Arial"/>
                <a:sym typeface="Arial"/>
              </a:rPr>
              <a:t> for tracking student progress for GCSE </a:t>
            </a:r>
            <a:endParaRPr sz="1867">
              <a:solidFill>
                <a:schemeClr val="dk1"/>
              </a:solidFill>
              <a:latin typeface="Arial"/>
              <a:ea typeface="Arial"/>
              <a:cs typeface="Arial"/>
              <a:sym typeface="Arial"/>
            </a:endParaRPr>
          </a:p>
          <a:p>
            <a:pPr algn="ctr">
              <a:lnSpc>
                <a:spcPct val="90000"/>
              </a:lnSpc>
              <a:spcBef>
                <a:spcPts val="1000"/>
              </a:spcBef>
              <a:buClr>
                <a:srgbClr val="000000"/>
              </a:buClr>
              <a:buSzPts val="1800"/>
            </a:pPr>
            <a:r>
              <a:rPr lang="en-GB" sz="1867" b="1">
                <a:solidFill>
                  <a:schemeClr val="dk1"/>
                </a:solidFill>
                <a:latin typeface="Arial"/>
                <a:ea typeface="Arial"/>
                <a:cs typeface="Arial"/>
                <a:sym typeface="Arial"/>
              </a:rPr>
              <a:t>Access to scripts </a:t>
            </a:r>
            <a:r>
              <a:rPr lang="en-GB" sz="1867">
                <a:solidFill>
                  <a:schemeClr val="dk1"/>
                </a:solidFill>
                <a:latin typeface="Arial"/>
                <a:ea typeface="Arial"/>
                <a:cs typeface="Arial"/>
                <a:sym typeface="Arial"/>
              </a:rPr>
              <a:t>provides visibility and transparency of marking  </a:t>
            </a:r>
            <a:endParaRPr sz="1867" b="1">
              <a:solidFill>
                <a:srgbClr val="000000"/>
              </a:solidFill>
              <a:latin typeface="Open Sans"/>
              <a:ea typeface="Open Sans"/>
              <a:cs typeface="Open Sans"/>
              <a:sym typeface="Open Sans"/>
            </a:endParaRPr>
          </a:p>
          <a:p>
            <a:pPr algn="ctr">
              <a:buClr>
                <a:srgbClr val="000000"/>
              </a:buClr>
              <a:buSzPts val="1400"/>
            </a:pPr>
            <a:endParaRPr sz="1867" b="1">
              <a:solidFill>
                <a:srgbClr val="000000"/>
              </a:solidFill>
              <a:latin typeface="Open Sans"/>
              <a:ea typeface="Open Sans"/>
              <a:cs typeface="Open Sans"/>
              <a:sym typeface="Open Sans"/>
            </a:endParaRPr>
          </a:p>
          <a:p>
            <a:pPr marL="609585">
              <a:buClr>
                <a:srgbClr val="000000"/>
              </a:buClr>
              <a:buSzPts val="1400"/>
            </a:pPr>
            <a:endParaRPr sz="1867" b="1">
              <a:solidFill>
                <a:srgbClr val="FFFFFF"/>
              </a:solidFill>
              <a:latin typeface="Open Sans"/>
              <a:ea typeface="Open Sans"/>
              <a:cs typeface="Open Sans"/>
              <a:sym typeface="Open Sans"/>
            </a:endParaRPr>
          </a:p>
        </p:txBody>
      </p:sp>
      <p:pic>
        <p:nvPicPr>
          <p:cNvPr id="54" name="Google Shape;54;p10"/>
          <p:cNvPicPr preferRelativeResize="0"/>
          <p:nvPr/>
        </p:nvPicPr>
        <p:blipFill rotWithShape="1">
          <a:blip r:embed="rId3">
            <a:alphaModFix/>
          </a:blip>
          <a:srcRect/>
          <a:stretch/>
        </p:blipFill>
        <p:spPr>
          <a:xfrm>
            <a:off x="240861" y="4947367"/>
            <a:ext cx="1365340" cy="1761200"/>
          </a:xfrm>
          <a:prstGeom prst="rect">
            <a:avLst/>
          </a:prstGeom>
          <a:noFill/>
          <a:ln w="9525" cap="flat" cmpd="sng">
            <a:solidFill>
              <a:schemeClr val="accent2"/>
            </a:solidFill>
            <a:prstDash val="solid"/>
            <a:round/>
            <a:headEnd type="none" w="sm" len="sm"/>
            <a:tailEnd type="none" w="sm" len="sm"/>
          </a:ln>
        </p:spPr>
      </p:pic>
      <p:sp>
        <p:nvSpPr>
          <p:cNvPr id="55" name="Google Shape;55;p10"/>
          <p:cNvSpPr/>
          <p:nvPr/>
        </p:nvSpPr>
        <p:spPr>
          <a:xfrm>
            <a:off x="5983800" y="1458800"/>
            <a:ext cx="2717200" cy="1715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400"/>
            </a:pPr>
            <a:r>
              <a:rPr lang="en-GB" sz="1867" b="1">
                <a:solidFill>
                  <a:schemeClr val="dk1"/>
                </a:solidFill>
                <a:latin typeface="Arial"/>
                <a:ea typeface="Arial"/>
                <a:cs typeface="Arial"/>
                <a:sym typeface="Arial"/>
              </a:rPr>
              <a:t>Specimen Papers </a:t>
            </a:r>
            <a:endParaRPr sz="1867" b="1">
              <a:solidFill>
                <a:schemeClr val="dk1"/>
              </a:solidFill>
              <a:latin typeface="Arial"/>
              <a:ea typeface="Arial"/>
              <a:cs typeface="Arial"/>
              <a:sym typeface="Arial"/>
            </a:endParaRPr>
          </a:p>
          <a:p>
            <a:pPr algn="ctr">
              <a:buClr>
                <a:schemeClr val="dk1"/>
              </a:buClr>
              <a:buSzPts val="1400"/>
            </a:pPr>
            <a:r>
              <a:rPr lang="en-GB" sz="1867">
                <a:solidFill>
                  <a:schemeClr val="dk1"/>
                </a:solidFill>
                <a:latin typeface="Arial"/>
                <a:ea typeface="Arial"/>
                <a:cs typeface="Arial"/>
                <a:sym typeface="Arial"/>
              </a:rPr>
              <a:t>3 complete sets</a:t>
            </a:r>
            <a:endParaRPr sz="1867">
              <a:solidFill>
                <a:schemeClr val="dk1"/>
              </a:solidFill>
              <a:latin typeface="Arial"/>
              <a:ea typeface="Arial"/>
              <a:cs typeface="Arial"/>
              <a:sym typeface="Arial"/>
            </a:endParaRPr>
          </a:p>
          <a:p>
            <a:pPr algn="ctr">
              <a:buClr>
                <a:schemeClr val="dk1"/>
              </a:buClr>
              <a:buSzPts val="1400"/>
            </a:pPr>
            <a:r>
              <a:rPr lang="en-GB" sz="1867">
                <a:solidFill>
                  <a:schemeClr val="dk1"/>
                </a:solidFill>
                <a:latin typeface="Arial"/>
                <a:ea typeface="Arial"/>
                <a:cs typeface="Arial"/>
                <a:sym typeface="Arial"/>
              </a:rPr>
              <a:t>1 set for Sept 2020</a:t>
            </a:r>
            <a:endParaRPr sz="1867">
              <a:solidFill>
                <a:schemeClr val="dk1"/>
              </a:solidFill>
              <a:latin typeface="Arial"/>
              <a:ea typeface="Arial"/>
              <a:cs typeface="Arial"/>
              <a:sym typeface="Arial"/>
            </a:endParaRPr>
          </a:p>
          <a:p>
            <a:pPr algn="ctr">
              <a:buClr>
                <a:schemeClr val="dk1"/>
              </a:buClr>
              <a:buSzPts val="1400"/>
            </a:pPr>
            <a:r>
              <a:rPr lang="en-GB" sz="1867">
                <a:solidFill>
                  <a:schemeClr val="dk1"/>
                </a:solidFill>
                <a:latin typeface="Arial"/>
                <a:ea typeface="Arial"/>
                <a:cs typeface="Arial"/>
                <a:sym typeface="Arial"/>
              </a:rPr>
              <a:t>2 sets for Sept 2021</a:t>
            </a:r>
            <a:endParaRPr sz="1867">
              <a:solidFill>
                <a:schemeClr val="dk1"/>
              </a:solidFill>
              <a:latin typeface="Arial"/>
              <a:ea typeface="Arial"/>
              <a:cs typeface="Arial"/>
              <a:sym typeface="Arial"/>
            </a:endParaRPr>
          </a:p>
        </p:txBody>
      </p:sp>
      <p:sp>
        <p:nvSpPr>
          <p:cNvPr id="56" name="Google Shape;56;p10"/>
          <p:cNvSpPr/>
          <p:nvPr/>
        </p:nvSpPr>
        <p:spPr>
          <a:xfrm>
            <a:off x="895583" y="3361995"/>
            <a:ext cx="10278000" cy="1027200"/>
          </a:xfrm>
          <a:prstGeom prst="rect">
            <a:avLst/>
          </a:prstGeom>
          <a:solidFill>
            <a:srgbClr val="C9DAF8"/>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lnSpc>
                <a:spcPct val="90000"/>
              </a:lnSpc>
              <a:spcBef>
                <a:spcPts val="1000"/>
              </a:spcBef>
              <a:buClr>
                <a:srgbClr val="000000"/>
              </a:buClr>
              <a:buSzPts val="1665"/>
            </a:pPr>
            <a:endParaRPr sz="2220" b="1">
              <a:solidFill>
                <a:schemeClr val="dk1"/>
              </a:solidFill>
              <a:latin typeface="Arial"/>
              <a:ea typeface="Arial"/>
              <a:cs typeface="Arial"/>
              <a:sym typeface="Arial"/>
            </a:endParaRPr>
          </a:p>
          <a:p>
            <a:pPr algn="ctr">
              <a:lnSpc>
                <a:spcPct val="90000"/>
              </a:lnSpc>
              <a:spcBef>
                <a:spcPts val="1000"/>
              </a:spcBef>
              <a:buClr>
                <a:srgbClr val="000000"/>
              </a:buClr>
              <a:buSzPts val="1800"/>
            </a:pPr>
            <a:r>
              <a:rPr lang="en-GB" sz="1867" b="1">
                <a:solidFill>
                  <a:schemeClr val="dk1"/>
                </a:solidFill>
                <a:latin typeface="Arial"/>
                <a:ea typeface="Arial"/>
                <a:cs typeface="Arial"/>
                <a:sym typeface="Arial"/>
              </a:rPr>
              <a:t>Progression Guide </a:t>
            </a:r>
            <a:r>
              <a:rPr lang="en-GB" sz="1867">
                <a:solidFill>
                  <a:schemeClr val="dk1"/>
                </a:solidFill>
                <a:latin typeface="Arial"/>
                <a:ea typeface="Arial"/>
                <a:cs typeface="Arial"/>
                <a:sym typeface="Arial"/>
              </a:rPr>
              <a:t>outlining how our new GCSE Computer Science progresses on AQA and OCR A level and our L3 BTEC Nationals </a:t>
            </a:r>
            <a:endParaRPr sz="1867">
              <a:solidFill>
                <a:srgbClr val="000000"/>
              </a:solidFill>
              <a:latin typeface="Arial"/>
              <a:ea typeface="Arial"/>
              <a:cs typeface="Arial"/>
              <a:sym typeface="Arial"/>
            </a:endParaRPr>
          </a:p>
          <a:p>
            <a:pPr algn="ctr">
              <a:buClr>
                <a:srgbClr val="000000"/>
              </a:buClr>
              <a:buSzPts val="1400"/>
            </a:pPr>
            <a:endParaRPr sz="2000" b="1">
              <a:solidFill>
                <a:srgbClr val="000000"/>
              </a:solidFill>
              <a:latin typeface="Open Sans"/>
              <a:ea typeface="Open Sans"/>
              <a:cs typeface="Open Sans"/>
              <a:sym typeface="Open Sans"/>
            </a:endParaRPr>
          </a:p>
          <a:p>
            <a:pPr marL="609585">
              <a:buClr>
                <a:srgbClr val="000000"/>
              </a:buClr>
              <a:buSzPts val="1400"/>
            </a:pPr>
            <a:endParaRPr sz="1867" b="1">
              <a:solidFill>
                <a:srgbClr val="FFFFFF"/>
              </a:solidFill>
              <a:latin typeface="Open Sans"/>
              <a:ea typeface="Open Sans"/>
              <a:cs typeface="Open Sans"/>
              <a:sym typeface="Open Sans"/>
            </a:endParaRPr>
          </a:p>
        </p:txBody>
      </p:sp>
      <p:sp>
        <p:nvSpPr>
          <p:cNvPr id="57" name="Google Shape;57;p10"/>
          <p:cNvSpPr txBox="1"/>
          <p:nvPr/>
        </p:nvSpPr>
        <p:spPr>
          <a:xfrm>
            <a:off x="140133" y="347207"/>
            <a:ext cx="11866000" cy="5456400"/>
          </a:xfrm>
          <a:prstGeom prst="rect">
            <a:avLst/>
          </a:prstGeom>
          <a:noFill/>
          <a:ln>
            <a:noFill/>
          </a:ln>
        </p:spPr>
        <p:txBody>
          <a:bodyPr spcFirstLastPara="1" wrap="square" lIns="121900" tIns="121900" rIns="121900" bIns="121900" anchor="ctr" anchorCtr="0">
            <a:noAutofit/>
          </a:bodyPr>
          <a:lstStyle/>
          <a:p>
            <a:pPr algn="ctr"/>
            <a:endParaRPr sz="12800" dirty="0">
              <a:solidFill>
                <a:srgbClr val="F1C232"/>
              </a:solidFill>
            </a:endParaRPr>
          </a:p>
        </p:txBody>
      </p:sp>
    </p:spTree>
    <p:extLst>
      <p:ext uri="{BB962C8B-B14F-4D97-AF65-F5344CB8AC3E}">
        <p14:creationId xmlns:p14="http://schemas.microsoft.com/office/powerpoint/2010/main" val="2533336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p:nvPr/>
        </p:nvSpPr>
        <p:spPr>
          <a:xfrm>
            <a:off x="0" y="0"/>
            <a:ext cx="12192000" cy="4393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b="1">
              <a:solidFill>
                <a:srgbClr val="FFFFFF"/>
              </a:solidFill>
              <a:latin typeface="Open Sans"/>
              <a:ea typeface="Open Sans"/>
              <a:cs typeface="Open Sans"/>
              <a:sym typeface="Open Sans"/>
            </a:endParaRPr>
          </a:p>
        </p:txBody>
      </p:sp>
      <p:sp>
        <p:nvSpPr>
          <p:cNvPr id="63" name="Google Shape;63;p11"/>
          <p:cNvSpPr/>
          <p:nvPr/>
        </p:nvSpPr>
        <p:spPr>
          <a:xfrm>
            <a:off x="-33" y="4393400"/>
            <a:ext cx="12192000" cy="246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b="1">
              <a:solidFill>
                <a:srgbClr val="FFFFFF"/>
              </a:solidFill>
              <a:latin typeface="Open Sans"/>
              <a:ea typeface="Open Sans"/>
              <a:cs typeface="Open Sans"/>
              <a:sym typeface="Open Sans"/>
            </a:endParaRPr>
          </a:p>
        </p:txBody>
      </p:sp>
      <p:sp>
        <p:nvSpPr>
          <p:cNvPr id="64" name="Google Shape;64;p11"/>
          <p:cNvSpPr/>
          <p:nvPr/>
        </p:nvSpPr>
        <p:spPr>
          <a:xfrm>
            <a:off x="348033" y="4497417"/>
            <a:ext cx="3578400" cy="1567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2000" b="1">
              <a:solidFill>
                <a:schemeClr val="dk1"/>
              </a:solidFill>
              <a:latin typeface="Open Sans"/>
              <a:ea typeface="Open Sans"/>
              <a:cs typeface="Open Sans"/>
              <a:sym typeface="Open Sans"/>
            </a:endParaRPr>
          </a:p>
          <a:p>
            <a:pPr algn="ctr">
              <a:buClr>
                <a:srgbClr val="000000"/>
              </a:buClr>
              <a:buSzPts val="1400"/>
            </a:pPr>
            <a:endParaRPr sz="2267" b="1">
              <a:solidFill>
                <a:schemeClr val="dk1"/>
              </a:solidFill>
              <a:latin typeface="Arial"/>
              <a:ea typeface="Arial"/>
              <a:cs typeface="Arial"/>
              <a:sym typeface="Arial"/>
            </a:endParaRPr>
          </a:p>
          <a:p>
            <a:pPr algn="ctr">
              <a:buClr>
                <a:srgbClr val="000000"/>
              </a:buClr>
              <a:buSzPts val="1400"/>
            </a:pPr>
            <a:r>
              <a:rPr lang="en-GB" sz="2267" b="1">
                <a:solidFill>
                  <a:schemeClr val="dk1"/>
                </a:solidFill>
                <a:latin typeface="Arial"/>
                <a:ea typeface="Arial"/>
                <a:cs typeface="Arial"/>
                <a:sym typeface="Arial"/>
              </a:rPr>
              <a:t>Student book 2.0</a:t>
            </a:r>
            <a:endParaRPr sz="2267" b="1">
              <a:solidFill>
                <a:schemeClr val="dk1"/>
              </a:solidFill>
              <a:latin typeface="Arial"/>
              <a:ea typeface="Arial"/>
              <a:cs typeface="Arial"/>
              <a:sym typeface="Arial"/>
            </a:endParaRPr>
          </a:p>
          <a:p>
            <a:pPr algn="ctr">
              <a:buClr>
                <a:srgbClr val="000000"/>
              </a:buClr>
              <a:buSzPts val="1400"/>
            </a:pPr>
            <a:endParaRPr sz="1867" i="1">
              <a:solidFill>
                <a:schemeClr val="dk1"/>
              </a:solidFill>
              <a:latin typeface="Arial"/>
              <a:ea typeface="Arial"/>
              <a:cs typeface="Arial"/>
              <a:sym typeface="Arial"/>
            </a:endParaRPr>
          </a:p>
          <a:p>
            <a:pPr algn="ctr">
              <a:buClr>
                <a:srgbClr val="000000"/>
              </a:buClr>
              <a:buSzPts val="1400"/>
            </a:pPr>
            <a:r>
              <a:rPr lang="en-GB" sz="1867" i="1">
                <a:solidFill>
                  <a:schemeClr val="dk1"/>
                </a:solidFill>
                <a:latin typeface="Arial"/>
                <a:ea typeface="Arial"/>
                <a:cs typeface="Arial"/>
                <a:sym typeface="Arial"/>
              </a:rPr>
              <a:t>June 2020</a:t>
            </a:r>
            <a:endParaRPr sz="1867" i="1">
              <a:solidFill>
                <a:schemeClr val="dk1"/>
              </a:solidFill>
              <a:latin typeface="Arial"/>
              <a:ea typeface="Arial"/>
              <a:cs typeface="Arial"/>
              <a:sym typeface="Arial"/>
            </a:endParaRPr>
          </a:p>
          <a:p>
            <a:pPr algn="ctr">
              <a:buClr>
                <a:srgbClr val="000000"/>
              </a:buClr>
              <a:buSzPts val="1400"/>
            </a:pPr>
            <a:endParaRPr sz="2267" b="1">
              <a:solidFill>
                <a:schemeClr val="dk1"/>
              </a:solidFill>
              <a:latin typeface="Arial"/>
              <a:ea typeface="Arial"/>
              <a:cs typeface="Arial"/>
              <a:sym typeface="Arial"/>
            </a:endParaRPr>
          </a:p>
          <a:p>
            <a:pPr algn="ctr">
              <a:buClr>
                <a:srgbClr val="000000"/>
              </a:buClr>
              <a:buSzPts val="1400"/>
            </a:pPr>
            <a:endParaRPr sz="2267">
              <a:solidFill>
                <a:schemeClr val="dk1"/>
              </a:solidFill>
              <a:latin typeface="Arial"/>
              <a:ea typeface="Arial"/>
              <a:cs typeface="Arial"/>
              <a:sym typeface="Arial"/>
            </a:endParaRPr>
          </a:p>
          <a:p>
            <a:pPr algn="ctr">
              <a:buClr>
                <a:srgbClr val="000000"/>
              </a:buClr>
              <a:buSzPts val="1400"/>
            </a:pPr>
            <a:endParaRPr sz="1867" b="1">
              <a:solidFill>
                <a:schemeClr val="dk1"/>
              </a:solidFill>
              <a:latin typeface="Open Sans"/>
              <a:ea typeface="Open Sans"/>
              <a:cs typeface="Open Sans"/>
              <a:sym typeface="Open Sans"/>
            </a:endParaRPr>
          </a:p>
        </p:txBody>
      </p:sp>
      <p:sp>
        <p:nvSpPr>
          <p:cNvPr id="65" name="Google Shape;65;p11"/>
          <p:cNvSpPr/>
          <p:nvPr/>
        </p:nvSpPr>
        <p:spPr>
          <a:xfrm>
            <a:off x="4347300" y="4497417"/>
            <a:ext cx="3578400" cy="1567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2267" b="1">
              <a:solidFill>
                <a:schemeClr val="dk1"/>
              </a:solidFill>
              <a:latin typeface="Arial"/>
              <a:ea typeface="Arial"/>
              <a:cs typeface="Arial"/>
              <a:sym typeface="Arial"/>
            </a:endParaRPr>
          </a:p>
          <a:p>
            <a:pPr algn="ctr">
              <a:buClr>
                <a:srgbClr val="000000"/>
              </a:buClr>
              <a:buSzPts val="1400"/>
            </a:pPr>
            <a:r>
              <a:rPr lang="en-GB" sz="2267" b="1">
                <a:solidFill>
                  <a:schemeClr val="dk1"/>
                </a:solidFill>
                <a:latin typeface="Arial"/>
                <a:ea typeface="Arial"/>
                <a:cs typeface="Arial"/>
                <a:sym typeface="Arial"/>
              </a:rPr>
              <a:t>Revision guide 2.0</a:t>
            </a:r>
            <a:endParaRPr sz="2267" b="1">
              <a:solidFill>
                <a:schemeClr val="dk1"/>
              </a:solidFill>
              <a:latin typeface="Arial"/>
              <a:ea typeface="Arial"/>
              <a:cs typeface="Arial"/>
              <a:sym typeface="Arial"/>
            </a:endParaRPr>
          </a:p>
          <a:p>
            <a:pPr algn="ctr">
              <a:buClr>
                <a:srgbClr val="000000"/>
              </a:buClr>
              <a:buSzPts val="1400"/>
            </a:pPr>
            <a:endParaRPr sz="1867" i="1">
              <a:solidFill>
                <a:schemeClr val="dk1"/>
              </a:solidFill>
              <a:latin typeface="Arial"/>
              <a:ea typeface="Arial"/>
              <a:cs typeface="Arial"/>
              <a:sym typeface="Arial"/>
            </a:endParaRPr>
          </a:p>
          <a:p>
            <a:pPr algn="ctr">
              <a:buClr>
                <a:srgbClr val="000000"/>
              </a:buClr>
              <a:buSzPts val="1400"/>
            </a:pPr>
            <a:r>
              <a:rPr lang="en-GB" sz="1867" i="1">
                <a:solidFill>
                  <a:schemeClr val="dk1"/>
                </a:solidFill>
                <a:latin typeface="Arial"/>
                <a:ea typeface="Arial"/>
                <a:cs typeface="Arial"/>
                <a:sym typeface="Arial"/>
              </a:rPr>
              <a:t>February 2021</a:t>
            </a:r>
            <a:endParaRPr sz="1867" i="1">
              <a:solidFill>
                <a:schemeClr val="dk1"/>
              </a:solidFill>
              <a:latin typeface="Arial"/>
              <a:ea typeface="Arial"/>
              <a:cs typeface="Arial"/>
              <a:sym typeface="Arial"/>
            </a:endParaRPr>
          </a:p>
          <a:p>
            <a:pPr algn="ctr">
              <a:buClr>
                <a:srgbClr val="000000"/>
              </a:buClr>
              <a:buSzPts val="1400"/>
            </a:pPr>
            <a:endParaRPr sz="2267" b="1">
              <a:solidFill>
                <a:schemeClr val="dk1"/>
              </a:solidFill>
              <a:latin typeface="Arial"/>
              <a:ea typeface="Arial"/>
              <a:cs typeface="Arial"/>
              <a:sym typeface="Arial"/>
            </a:endParaRPr>
          </a:p>
          <a:p>
            <a:pPr algn="ctr">
              <a:buClr>
                <a:srgbClr val="000000"/>
              </a:buClr>
              <a:buSzPts val="1400"/>
            </a:pPr>
            <a:endParaRPr sz="1867">
              <a:solidFill>
                <a:schemeClr val="dk1"/>
              </a:solidFill>
              <a:latin typeface="Open Sans"/>
              <a:ea typeface="Open Sans"/>
              <a:cs typeface="Open Sans"/>
              <a:sym typeface="Open Sans"/>
            </a:endParaRPr>
          </a:p>
        </p:txBody>
      </p:sp>
      <p:sp>
        <p:nvSpPr>
          <p:cNvPr id="66" name="Google Shape;66;p11"/>
          <p:cNvSpPr/>
          <p:nvPr/>
        </p:nvSpPr>
        <p:spPr>
          <a:xfrm>
            <a:off x="8346567" y="4497417"/>
            <a:ext cx="3578400" cy="1567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2267" b="1">
              <a:solidFill>
                <a:schemeClr val="dk1"/>
              </a:solidFill>
              <a:latin typeface="Arial"/>
              <a:ea typeface="Arial"/>
              <a:cs typeface="Arial"/>
              <a:sym typeface="Arial"/>
            </a:endParaRPr>
          </a:p>
          <a:p>
            <a:pPr algn="ctr">
              <a:buClr>
                <a:srgbClr val="000000"/>
              </a:buClr>
              <a:buSzPts val="1400"/>
            </a:pPr>
            <a:r>
              <a:rPr lang="en-GB" sz="2267" b="1">
                <a:solidFill>
                  <a:schemeClr val="dk1"/>
                </a:solidFill>
                <a:latin typeface="Arial"/>
                <a:ea typeface="Arial"/>
                <a:cs typeface="Arial"/>
                <a:sym typeface="Arial"/>
              </a:rPr>
              <a:t>Revision workbook 2.0</a:t>
            </a:r>
            <a:endParaRPr sz="2267" b="1">
              <a:solidFill>
                <a:schemeClr val="dk1"/>
              </a:solidFill>
              <a:latin typeface="Arial"/>
              <a:ea typeface="Arial"/>
              <a:cs typeface="Arial"/>
              <a:sym typeface="Arial"/>
            </a:endParaRPr>
          </a:p>
          <a:p>
            <a:pPr algn="ctr">
              <a:buClr>
                <a:schemeClr val="dk1"/>
              </a:buClr>
              <a:buSzPts val="1400"/>
            </a:pPr>
            <a:endParaRPr sz="1867" i="1">
              <a:solidFill>
                <a:schemeClr val="dk1"/>
              </a:solidFill>
              <a:latin typeface="Arial"/>
              <a:ea typeface="Arial"/>
              <a:cs typeface="Arial"/>
              <a:sym typeface="Arial"/>
            </a:endParaRPr>
          </a:p>
          <a:p>
            <a:pPr algn="ctr">
              <a:buClr>
                <a:schemeClr val="dk1"/>
              </a:buClr>
              <a:buSzPts val="1400"/>
            </a:pPr>
            <a:r>
              <a:rPr lang="en-GB" sz="1867" i="1">
                <a:solidFill>
                  <a:schemeClr val="dk1"/>
                </a:solidFill>
                <a:latin typeface="Arial"/>
                <a:ea typeface="Arial"/>
                <a:cs typeface="Arial"/>
                <a:sym typeface="Arial"/>
              </a:rPr>
              <a:t>February 2021</a:t>
            </a:r>
            <a:endParaRPr sz="1867" b="1">
              <a:solidFill>
                <a:schemeClr val="dk1"/>
              </a:solidFill>
              <a:latin typeface="Arial"/>
              <a:ea typeface="Arial"/>
              <a:cs typeface="Arial"/>
              <a:sym typeface="Arial"/>
            </a:endParaRPr>
          </a:p>
          <a:p>
            <a:pPr algn="ctr">
              <a:buClr>
                <a:srgbClr val="000000"/>
              </a:buClr>
              <a:buSzPts val="1400"/>
            </a:pPr>
            <a:endParaRPr sz="2267" b="1">
              <a:solidFill>
                <a:schemeClr val="dk1"/>
              </a:solidFill>
              <a:latin typeface="Arial"/>
              <a:ea typeface="Arial"/>
              <a:cs typeface="Arial"/>
              <a:sym typeface="Arial"/>
            </a:endParaRPr>
          </a:p>
          <a:p>
            <a:pPr algn="ctr">
              <a:buClr>
                <a:srgbClr val="000000"/>
              </a:buClr>
              <a:buSzPts val="1400"/>
            </a:pPr>
            <a:endParaRPr sz="2267">
              <a:solidFill>
                <a:schemeClr val="dk1"/>
              </a:solidFill>
              <a:latin typeface="Arial"/>
              <a:ea typeface="Arial"/>
              <a:cs typeface="Arial"/>
              <a:sym typeface="Arial"/>
            </a:endParaRPr>
          </a:p>
        </p:txBody>
      </p:sp>
      <p:sp>
        <p:nvSpPr>
          <p:cNvPr id="67" name="Google Shape;67;p11"/>
          <p:cNvSpPr/>
          <p:nvPr/>
        </p:nvSpPr>
        <p:spPr>
          <a:xfrm>
            <a:off x="348033" y="152067"/>
            <a:ext cx="11577200" cy="2048000"/>
          </a:xfrm>
          <a:prstGeom prst="rect">
            <a:avLst/>
          </a:prstGeom>
          <a:solidFill>
            <a:srgbClr val="C9DAF8"/>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2267" b="1" dirty="0">
              <a:solidFill>
                <a:srgbClr val="000000"/>
              </a:solidFill>
              <a:latin typeface="Arial"/>
              <a:ea typeface="Arial"/>
              <a:cs typeface="Arial"/>
              <a:sym typeface="Arial"/>
            </a:endParaRPr>
          </a:p>
          <a:p>
            <a:pPr algn="ctr">
              <a:buClr>
                <a:srgbClr val="000000"/>
              </a:buClr>
              <a:buSzPts val="1400"/>
            </a:pPr>
            <a:r>
              <a:rPr lang="en-GB" sz="2267" b="1" dirty="0">
                <a:solidFill>
                  <a:srgbClr val="000000"/>
                </a:solidFill>
                <a:latin typeface="Arial"/>
                <a:ea typeface="Arial"/>
                <a:cs typeface="Arial"/>
                <a:sym typeface="Arial"/>
              </a:rPr>
              <a:t>Interactive SoW</a:t>
            </a:r>
            <a:endParaRPr sz="2267" b="1" dirty="0">
              <a:solidFill>
                <a:srgbClr val="000000"/>
              </a:solidFill>
              <a:latin typeface="Arial"/>
              <a:ea typeface="Arial"/>
              <a:cs typeface="Arial"/>
              <a:sym typeface="Arial"/>
            </a:endParaRPr>
          </a:p>
          <a:p>
            <a:pPr algn="ctr">
              <a:buClr>
                <a:srgbClr val="000000"/>
              </a:buClr>
              <a:buSzPts val="1400"/>
            </a:pPr>
            <a:r>
              <a:rPr lang="en-GB" sz="1867" i="1" dirty="0">
                <a:solidFill>
                  <a:srgbClr val="000000"/>
                </a:solidFill>
                <a:latin typeface="Arial"/>
                <a:ea typeface="Arial"/>
                <a:cs typeface="Arial"/>
                <a:sym typeface="Arial"/>
              </a:rPr>
              <a:t>Sept 2020</a:t>
            </a:r>
            <a:endParaRPr sz="1867" i="1" dirty="0">
              <a:solidFill>
                <a:srgbClr val="000000"/>
              </a:solidFill>
              <a:latin typeface="Arial"/>
              <a:ea typeface="Arial"/>
              <a:cs typeface="Arial"/>
              <a:sym typeface="Arial"/>
            </a:endParaRPr>
          </a:p>
          <a:p>
            <a:pPr algn="ctr">
              <a:buClr>
                <a:srgbClr val="000000"/>
              </a:buClr>
              <a:buSzPts val="1400"/>
            </a:pPr>
            <a:r>
              <a:rPr lang="en-GB" sz="2267" dirty="0">
                <a:solidFill>
                  <a:srgbClr val="000000"/>
                </a:solidFill>
                <a:latin typeface="Arial"/>
                <a:ea typeface="Arial"/>
                <a:cs typeface="Arial"/>
                <a:sym typeface="Arial"/>
              </a:rPr>
              <a:t>A wealth of content from Pearson Edexcel, NCCE and other resource providers. </a:t>
            </a:r>
            <a:endParaRPr sz="2267" dirty="0">
              <a:solidFill>
                <a:srgbClr val="000000"/>
              </a:solidFill>
              <a:latin typeface="Arial"/>
              <a:ea typeface="Arial"/>
              <a:cs typeface="Arial"/>
              <a:sym typeface="Arial"/>
            </a:endParaRPr>
          </a:p>
          <a:p>
            <a:pPr algn="ctr">
              <a:buClr>
                <a:srgbClr val="000000"/>
              </a:buClr>
              <a:buSzPts val="1400"/>
            </a:pPr>
            <a:r>
              <a:rPr lang="en-GB" sz="2267" dirty="0">
                <a:solidFill>
                  <a:srgbClr val="000000"/>
                </a:solidFill>
                <a:latin typeface="Arial"/>
                <a:ea typeface="Arial"/>
                <a:cs typeface="Arial"/>
                <a:sym typeface="Arial"/>
              </a:rPr>
              <a:t>Edexcel’s recommended order of teaching and approved resources</a:t>
            </a:r>
            <a:r>
              <a:rPr lang="en-GB" sz="2267" dirty="0"/>
              <a:t>.</a:t>
            </a:r>
            <a:endParaRPr sz="2267" dirty="0">
              <a:solidFill>
                <a:srgbClr val="000000"/>
              </a:solidFill>
              <a:latin typeface="Arial"/>
              <a:ea typeface="Arial"/>
              <a:cs typeface="Arial"/>
              <a:sym typeface="Arial"/>
            </a:endParaRPr>
          </a:p>
          <a:p>
            <a:pPr marL="9753356" indent="609585">
              <a:buClr>
                <a:srgbClr val="000000"/>
              </a:buClr>
              <a:buSzPts val="1400"/>
            </a:pPr>
            <a:r>
              <a:rPr lang="en-GB" sz="1333" u="sng" dirty="0">
                <a:solidFill>
                  <a:schemeClr val="hlink"/>
                </a:solidFill>
                <a:latin typeface="Arial"/>
                <a:ea typeface="Arial"/>
                <a:cs typeface="Arial"/>
                <a:sym typeface="Arial"/>
                <a:hlinkClick r:id="rId3"/>
              </a:rPr>
              <a:t>Maths Demo</a:t>
            </a:r>
            <a:r>
              <a:rPr lang="en-GB" sz="2267" dirty="0">
                <a:solidFill>
                  <a:srgbClr val="000000"/>
                </a:solidFill>
                <a:latin typeface="Arial"/>
                <a:ea typeface="Arial"/>
                <a:cs typeface="Arial"/>
                <a:sym typeface="Arial"/>
              </a:rPr>
              <a:t> </a:t>
            </a:r>
            <a:endParaRPr sz="2267" dirty="0">
              <a:solidFill>
                <a:srgbClr val="000000"/>
              </a:solidFill>
              <a:latin typeface="Arial"/>
              <a:ea typeface="Arial"/>
              <a:cs typeface="Arial"/>
              <a:sym typeface="Arial"/>
            </a:endParaRPr>
          </a:p>
          <a:p>
            <a:pPr marL="609585">
              <a:buClr>
                <a:srgbClr val="000000"/>
              </a:buClr>
              <a:buSzPts val="1400"/>
            </a:pPr>
            <a:endParaRPr sz="1867" b="1" dirty="0">
              <a:solidFill>
                <a:srgbClr val="FFFFFF"/>
              </a:solidFill>
              <a:latin typeface="Open Sans"/>
              <a:ea typeface="Open Sans"/>
              <a:cs typeface="Open Sans"/>
              <a:sym typeface="Open Sans"/>
            </a:endParaRPr>
          </a:p>
        </p:txBody>
      </p:sp>
      <p:sp>
        <p:nvSpPr>
          <p:cNvPr id="68" name="Google Shape;68;p11"/>
          <p:cNvSpPr/>
          <p:nvPr/>
        </p:nvSpPr>
        <p:spPr>
          <a:xfrm>
            <a:off x="8346567" y="2394200"/>
            <a:ext cx="3578400" cy="17324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b="1" dirty="0">
              <a:solidFill>
                <a:schemeClr val="dk1"/>
              </a:solidFill>
              <a:latin typeface="Open Sans"/>
              <a:ea typeface="Open Sans"/>
              <a:cs typeface="Open Sans"/>
              <a:sym typeface="Open Sans"/>
            </a:endParaRPr>
          </a:p>
          <a:p>
            <a:pPr algn="ctr">
              <a:buClr>
                <a:srgbClr val="000000"/>
              </a:buClr>
              <a:buSzPts val="1400"/>
            </a:pPr>
            <a:r>
              <a:rPr lang="en-GB" sz="2267" b="1" dirty="0">
                <a:solidFill>
                  <a:schemeClr val="dk1"/>
                </a:solidFill>
                <a:latin typeface="Arial"/>
                <a:ea typeface="Arial"/>
                <a:cs typeface="Arial"/>
                <a:sym typeface="Arial"/>
              </a:rPr>
              <a:t>Boot Up </a:t>
            </a:r>
            <a:endParaRPr sz="2267" b="1" dirty="0">
              <a:solidFill>
                <a:schemeClr val="dk1"/>
              </a:solidFill>
              <a:latin typeface="Arial"/>
              <a:ea typeface="Arial"/>
              <a:cs typeface="Arial"/>
              <a:sym typeface="Arial"/>
            </a:endParaRPr>
          </a:p>
          <a:p>
            <a:pPr algn="ctr">
              <a:buClr>
                <a:srgbClr val="000000"/>
              </a:buClr>
              <a:buSzPts val="1400"/>
            </a:pPr>
            <a:r>
              <a:rPr lang="en-GB" sz="2267" b="1" dirty="0">
                <a:solidFill>
                  <a:schemeClr val="dk1"/>
                </a:solidFill>
                <a:latin typeface="Arial"/>
                <a:ea typeface="Arial"/>
                <a:cs typeface="Arial"/>
                <a:sym typeface="Arial"/>
              </a:rPr>
              <a:t>teacher guidance</a:t>
            </a:r>
            <a:endParaRPr sz="2267" b="1" dirty="0">
              <a:solidFill>
                <a:schemeClr val="dk1"/>
              </a:solidFill>
              <a:latin typeface="Arial"/>
              <a:ea typeface="Arial"/>
              <a:cs typeface="Arial"/>
              <a:sym typeface="Arial"/>
            </a:endParaRPr>
          </a:p>
          <a:p>
            <a:pPr algn="ctr">
              <a:buClr>
                <a:srgbClr val="000000"/>
              </a:buClr>
              <a:buSzPts val="1700"/>
            </a:pPr>
            <a:r>
              <a:rPr lang="en-GB" sz="2267" dirty="0">
                <a:solidFill>
                  <a:srgbClr val="000000"/>
                </a:solidFill>
                <a:latin typeface="Arial"/>
                <a:ea typeface="Arial"/>
                <a:cs typeface="Arial"/>
                <a:sym typeface="Arial"/>
              </a:rPr>
              <a:t>creative ideas and resources for practical programming lessons</a:t>
            </a:r>
            <a:r>
              <a:rPr lang="en-GB" sz="2000" dirty="0">
                <a:solidFill>
                  <a:srgbClr val="000000"/>
                </a:solidFill>
                <a:latin typeface="Open Sans"/>
                <a:ea typeface="Open Sans"/>
                <a:cs typeface="Open Sans"/>
                <a:sym typeface="Open Sans"/>
              </a:rPr>
              <a:t> </a:t>
            </a:r>
            <a:r>
              <a:rPr lang="en-GB" sz="2000" b="1" dirty="0">
                <a:solidFill>
                  <a:srgbClr val="005A70"/>
                </a:solidFill>
                <a:latin typeface="Open Sans"/>
                <a:ea typeface="Open Sans"/>
                <a:cs typeface="Open Sans"/>
                <a:sym typeface="Open Sans"/>
              </a:rPr>
              <a:t> </a:t>
            </a:r>
            <a:endParaRPr sz="2000" b="1" dirty="0">
              <a:solidFill>
                <a:srgbClr val="005A70"/>
              </a:solidFill>
              <a:latin typeface="Open Sans"/>
              <a:ea typeface="Open Sans"/>
              <a:cs typeface="Open Sans"/>
              <a:sym typeface="Open Sans"/>
            </a:endParaRPr>
          </a:p>
          <a:p>
            <a:pPr algn="ctr">
              <a:buClr>
                <a:srgbClr val="000000"/>
              </a:buClr>
              <a:buSzPts val="1400"/>
            </a:pPr>
            <a:r>
              <a:rPr lang="en-GB" sz="2000" b="1" dirty="0">
                <a:solidFill>
                  <a:schemeClr val="dk1"/>
                </a:solidFill>
                <a:latin typeface="Open Sans"/>
                <a:ea typeface="Open Sans"/>
                <a:cs typeface="Open Sans"/>
                <a:sym typeface="Open Sans"/>
              </a:rPr>
              <a:t> </a:t>
            </a:r>
            <a:endParaRPr sz="2000" b="1" dirty="0">
              <a:solidFill>
                <a:schemeClr val="dk1"/>
              </a:solidFill>
              <a:latin typeface="Open Sans"/>
              <a:ea typeface="Open Sans"/>
              <a:cs typeface="Open Sans"/>
              <a:sym typeface="Open Sans"/>
            </a:endParaRPr>
          </a:p>
        </p:txBody>
      </p:sp>
      <p:sp>
        <p:nvSpPr>
          <p:cNvPr id="69" name="Google Shape;69;p11"/>
          <p:cNvSpPr/>
          <p:nvPr/>
        </p:nvSpPr>
        <p:spPr>
          <a:xfrm>
            <a:off x="4347300" y="2394200"/>
            <a:ext cx="3578400" cy="1761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2267" b="1">
                <a:solidFill>
                  <a:schemeClr val="dk1"/>
                </a:solidFill>
                <a:latin typeface="Arial"/>
                <a:ea typeface="Arial"/>
                <a:cs typeface="Arial"/>
                <a:sym typeface="Arial"/>
              </a:rPr>
              <a:t>Real world case studies </a:t>
            </a:r>
            <a:endParaRPr sz="2267" b="1">
              <a:solidFill>
                <a:schemeClr val="dk1"/>
              </a:solidFill>
              <a:latin typeface="Arial"/>
              <a:ea typeface="Arial"/>
              <a:cs typeface="Arial"/>
              <a:sym typeface="Arial"/>
            </a:endParaRPr>
          </a:p>
          <a:p>
            <a:pPr algn="ctr">
              <a:buClr>
                <a:srgbClr val="000000"/>
              </a:buClr>
              <a:buSzPts val="1400"/>
            </a:pPr>
            <a:r>
              <a:rPr lang="en-GB" sz="2267">
                <a:solidFill>
                  <a:schemeClr val="dk1"/>
                </a:solidFill>
                <a:latin typeface="Arial"/>
                <a:ea typeface="Arial"/>
                <a:cs typeface="Arial"/>
                <a:sym typeface="Arial"/>
              </a:rPr>
              <a:t>from industry partners, video and downloadables</a:t>
            </a:r>
            <a:r>
              <a:rPr lang="en-GB" sz="2000">
                <a:solidFill>
                  <a:schemeClr val="dk1"/>
                </a:solidFill>
                <a:latin typeface="Open Sans"/>
                <a:ea typeface="Open Sans"/>
                <a:cs typeface="Open Sans"/>
                <a:sym typeface="Open Sans"/>
              </a:rPr>
              <a:t> </a:t>
            </a:r>
            <a:endParaRPr sz="2000">
              <a:solidFill>
                <a:schemeClr val="dk1"/>
              </a:solidFill>
              <a:latin typeface="Open Sans"/>
              <a:ea typeface="Open Sans"/>
              <a:cs typeface="Open Sans"/>
              <a:sym typeface="Open Sans"/>
            </a:endParaRPr>
          </a:p>
        </p:txBody>
      </p:sp>
      <p:sp>
        <p:nvSpPr>
          <p:cNvPr id="70" name="Google Shape;70;p11"/>
          <p:cNvSpPr/>
          <p:nvPr/>
        </p:nvSpPr>
        <p:spPr>
          <a:xfrm>
            <a:off x="348033" y="2394200"/>
            <a:ext cx="3578400" cy="1702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2267" b="1">
                <a:solidFill>
                  <a:schemeClr val="dk1"/>
                </a:solidFill>
                <a:latin typeface="Arial"/>
                <a:ea typeface="Arial"/>
                <a:cs typeface="Arial"/>
                <a:sym typeface="Arial"/>
              </a:rPr>
              <a:t>Practical programming activities and solutions</a:t>
            </a:r>
            <a:endParaRPr sz="2267" b="1">
              <a:solidFill>
                <a:schemeClr val="dk1"/>
              </a:solidFill>
              <a:latin typeface="Arial"/>
              <a:ea typeface="Arial"/>
              <a:cs typeface="Arial"/>
              <a:sym typeface="Arial"/>
            </a:endParaRPr>
          </a:p>
          <a:p>
            <a:pPr algn="ctr">
              <a:buClr>
                <a:srgbClr val="000000"/>
              </a:buClr>
              <a:buSzPts val="1400"/>
            </a:pPr>
            <a:r>
              <a:rPr lang="en-GB" sz="2267">
                <a:solidFill>
                  <a:schemeClr val="dk1"/>
                </a:solidFill>
                <a:latin typeface="Arial"/>
                <a:ea typeface="Arial"/>
                <a:cs typeface="Arial"/>
                <a:sym typeface="Arial"/>
              </a:rPr>
              <a:t>theory and practical </a:t>
            </a:r>
            <a:r>
              <a:rPr lang="en-GB" sz="1867" b="1">
                <a:solidFill>
                  <a:schemeClr val="dk1"/>
                </a:solidFill>
                <a:latin typeface="Open Sans"/>
                <a:ea typeface="Open Sans"/>
                <a:cs typeface="Open Sans"/>
                <a:sym typeface="Open Sans"/>
              </a:rPr>
              <a:t> </a:t>
            </a:r>
            <a:endParaRPr sz="1867" b="1">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231210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380999" y="320676"/>
            <a:ext cx="11368800" cy="1325600"/>
          </a:xfrm>
          <a:prstGeom prst="rect">
            <a:avLst/>
          </a:prstGeom>
          <a:noFill/>
          <a:ln>
            <a:noFill/>
          </a:ln>
        </p:spPr>
        <p:txBody>
          <a:bodyPr spcFirstLastPara="1" vert="horz" wrap="square" lIns="0" tIns="0" rIns="0" bIns="0" rtlCol="0" anchor="t" anchorCtr="0">
            <a:noAutofit/>
          </a:bodyPr>
          <a:lstStyle/>
          <a:p>
            <a:pPr>
              <a:spcBef>
                <a:spcPts val="0"/>
              </a:spcBef>
              <a:buSzPts val="3200"/>
            </a:pPr>
            <a:r>
              <a:rPr lang="en-GB" dirty="0"/>
              <a:t>GCSE Computer Science student book </a:t>
            </a:r>
            <a:endParaRPr dirty="0"/>
          </a:p>
        </p:txBody>
      </p:sp>
      <p:sp>
        <p:nvSpPr>
          <p:cNvPr id="86" name="Google Shape;86;p13"/>
          <p:cNvSpPr txBox="1">
            <a:spLocks noGrp="1"/>
          </p:cNvSpPr>
          <p:nvPr>
            <p:ph type="body" idx="1"/>
          </p:nvPr>
        </p:nvSpPr>
        <p:spPr>
          <a:xfrm>
            <a:off x="381000" y="993733"/>
            <a:ext cx="11368800" cy="4905262"/>
          </a:xfrm>
          <a:prstGeom prst="rect">
            <a:avLst/>
          </a:prstGeom>
          <a:noFill/>
          <a:ln>
            <a:noFill/>
          </a:ln>
        </p:spPr>
        <p:txBody>
          <a:bodyPr spcFirstLastPara="1" vert="horz" wrap="square" lIns="121900" tIns="60933" rIns="121900" bIns="60933" rtlCol="0" anchor="t" anchorCtr="0">
            <a:noAutofit/>
          </a:bodyPr>
          <a:lstStyle/>
          <a:p>
            <a:pPr marL="0" indent="0">
              <a:lnSpc>
                <a:spcPct val="115000"/>
              </a:lnSpc>
              <a:spcBef>
                <a:spcPts val="0"/>
              </a:spcBef>
              <a:buSzPts val="1800"/>
              <a:buNone/>
            </a:pPr>
            <a:r>
              <a:rPr lang="en-GB" sz="2133" dirty="0">
                <a:solidFill>
                  <a:srgbClr val="000000"/>
                </a:solidFill>
                <a:highlight>
                  <a:srgbClr val="FFFFFF"/>
                </a:highlight>
              </a:rPr>
              <a:t>Our brand new Pearson Edexcel GCSE Computer Science Student Book </a:t>
            </a:r>
            <a:r>
              <a:rPr lang="en-GB" sz="2133" dirty="0">
                <a:solidFill>
                  <a:srgbClr val="000000"/>
                </a:solidFill>
              </a:rPr>
              <a:t>provides all of the content, activities and exam support that you need to deliver the specification, including:</a:t>
            </a:r>
          </a:p>
          <a:p>
            <a:pPr marL="0" indent="0">
              <a:lnSpc>
                <a:spcPct val="115000"/>
              </a:lnSpc>
              <a:spcBef>
                <a:spcPts val="0"/>
              </a:spcBef>
              <a:buSzPts val="1800"/>
              <a:buNone/>
            </a:pPr>
            <a:endParaRPr sz="2133" dirty="0">
              <a:solidFill>
                <a:srgbClr val="000000"/>
              </a:solidFill>
            </a:endParaRPr>
          </a:p>
          <a:p>
            <a:pPr marL="609585" indent="-423323">
              <a:lnSpc>
                <a:spcPct val="115000"/>
              </a:lnSpc>
              <a:spcBef>
                <a:spcPts val="0"/>
              </a:spcBef>
              <a:buClr>
                <a:srgbClr val="000000"/>
              </a:buClr>
              <a:buSzPts val="1400"/>
              <a:buChar char="●"/>
            </a:pPr>
            <a:r>
              <a:rPr lang="en-GB" sz="2133" b="1" dirty="0">
                <a:solidFill>
                  <a:srgbClr val="000000"/>
                </a:solidFill>
                <a:highlight>
                  <a:srgbClr val="FFFFFF"/>
                </a:highlight>
              </a:rPr>
              <a:t>practical activities</a:t>
            </a:r>
            <a:r>
              <a:rPr lang="en-GB" sz="2133" dirty="0">
                <a:solidFill>
                  <a:srgbClr val="000000"/>
                </a:solidFill>
                <a:highlight>
                  <a:srgbClr val="FFFFFF"/>
                </a:highlight>
              </a:rPr>
              <a:t> for programming that follow the PRIMM pedagogy</a:t>
            </a:r>
          </a:p>
          <a:p>
            <a:pPr marL="186262" indent="0">
              <a:lnSpc>
                <a:spcPct val="115000"/>
              </a:lnSpc>
              <a:spcBef>
                <a:spcPts val="0"/>
              </a:spcBef>
              <a:buClr>
                <a:srgbClr val="000000"/>
              </a:buClr>
              <a:buSzPts val="1400"/>
              <a:buNone/>
            </a:pPr>
            <a:endParaRPr sz="2133" dirty="0">
              <a:solidFill>
                <a:srgbClr val="000000"/>
              </a:solidFill>
              <a:highlight>
                <a:srgbClr val="FFFFFF"/>
              </a:highlight>
            </a:endParaRPr>
          </a:p>
          <a:p>
            <a:pPr marL="609585" indent="-423323">
              <a:lnSpc>
                <a:spcPct val="115000"/>
              </a:lnSpc>
              <a:spcBef>
                <a:spcPts val="0"/>
              </a:spcBef>
              <a:buClr>
                <a:srgbClr val="000000"/>
              </a:buClr>
              <a:buSzPts val="1400"/>
              <a:buChar char="●"/>
            </a:pPr>
            <a:r>
              <a:rPr lang="en-GB" sz="2133" dirty="0">
                <a:solidFill>
                  <a:srgbClr val="000000"/>
                </a:solidFill>
                <a:highlight>
                  <a:srgbClr val="FFFFFF"/>
                </a:highlight>
              </a:rPr>
              <a:t>real world examples and case studies of </a:t>
            </a:r>
            <a:r>
              <a:rPr lang="en-GB" sz="2133" b="1" dirty="0">
                <a:solidFill>
                  <a:srgbClr val="000000"/>
                </a:solidFill>
                <a:highlight>
                  <a:srgbClr val="FFFFFF"/>
                </a:highlight>
              </a:rPr>
              <a:t>Computer Science in Action</a:t>
            </a:r>
          </a:p>
          <a:p>
            <a:pPr marL="186262" indent="0">
              <a:lnSpc>
                <a:spcPct val="115000"/>
              </a:lnSpc>
              <a:spcBef>
                <a:spcPts val="0"/>
              </a:spcBef>
              <a:buClr>
                <a:srgbClr val="000000"/>
              </a:buClr>
              <a:buSzPts val="1400"/>
              <a:buNone/>
            </a:pPr>
            <a:endParaRPr sz="2133" b="1" dirty="0">
              <a:solidFill>
                <a:srgbClr val="000000"/>
              </a:solidFill>
              <a:highlight>
                <a:srgbClr val="FFFFFF"/>
              </a:highlight>
            </a:endParaRPr>
          </a:p>
          <a:p>
            <a:pPr marL="609585" indent="-423323">
              <a:lnSpc>
                <a:spcPct val="115000"/>
              </a:lnSpc>
              <a:spcBef>
                <a:spcPts val="0"/>
              </a:spcBef>
              <a:buClr>
                <a:srgbClr val="000000"/>
              </a:buClr>
              <a:buSzPts val="1400"/>
              <a:buChar char="●"/>
            </a:pPr>
            <a:r>
              <a:rPr lang="en-GB" sz="2133" dirty="0">
                <a:solidFill>
                  <a:srgbClr val="000000"/>
                </a:solidFill>
                <a:highlight>
                  <a:srgbClr val="FFFFFF"/>
                </a:highlight>
              </a:rPr>
              <a:t>worked examples and activities using the </a:t>
            </a:r>
            <a:r>
              <a:rPr lang="en-GB" sz="2133" b="1" dirty="0">
                <a:solidFill>
                  <a:srgbClr val="000000"/>
                </a:solidFill>
                <a:highlight>
                  <a:srgbClr val="FFFFFF"/>
                </a:highlight>
              </a:rPr>
              <a:t>PLS</a:t>
            </a:r>
            <a:r>
              <a:rPr lang="en-GB" sz="2133" dirty="0">
                <a:solidFill>
                  <a:srgbClr val="000000"/>
                </a:solidFill>
                <a:highlight>
                  <a:srgbClr val="FFFFFF"/>
                </a:highlight>
              </a:rPr>
              <a:t> or ‘Programming Language Subset’</a:t>
            </a:r>
          </a:p>
          <a:p>
            <a:pPr marL="609585" indent="-423323">
              <a:lnSpc>
                <a:spcPct val="115000"/>
              </a:lnSpc>
              <a:spcBef>
                <a:spcPts val="0"/>
              </a:spcBef>
              <a:buClr>
                <a:srgbClr val="000000"/>
              </a:buClr>
              <a:buSzPts val="1400"/>
              <a:buChar char="●"/>
            </a:pPr>
            <a:endParaRPr lang="en-GB" sz="2133" dirty="0">
              <a:solidFill>
                <a:srgbClr val="000000"/>
              </a:solidFill>
              <a:highlight>
                <a:srgbClr val="FFFFFF"/>
              </a:highlight>
            </a:endParaRPr>
          </a:p>
          <a:p>
            <a:pPr marL="609585" indent="-423323">
              <a:lnSpc>
                <a:spcPct val="115000"/>
              </a:lnSpc>
              <a:spcBef>
                <a:spcPts val="0"/>
              </a:spcBef>
              <a:buClr>
                <a:srgbClr val="000000"/>
              </a:buClr>
              <a:buSzPts val="1400"/>
              <a:buChar char="●"/>
            </a:pPr>
            <a:r>
              <a:rPr lang="en-GB" sz="2133" dirty="0">
                <a:solidFill>
                  <a:srgbClr val="000000"/>
                </a:solidFill>
                <a:highlight>
                  <a:srgbClr val="FFFFFF"/>
                </a:highlight>
              </a:rPr>
              <a:t> exam-style questions using only the Edexcel command words</a:t>
            </a:r>
          </a:p>
          <a:p>
            <a:pPr marL="186262" indent="0">
              <a:lnSpc>
                <a:spcPct val="115000"/>
              </a:lnSpc>
              <a:spcBef>
                <a:spcPts val="0"/>
              </a:spcBef>
              <a:buClr>
                <a:srgbClr val="000000"/>
              </a:buClr>
              <a:buSzPts val="1400"/>
              <a:buNone/>
            </a:pPr>
            <a:r>
              <a:rPr lang="en-GB" sz="2133" dirty="0">
                <a:solidFill>
                  <a:srgbClr val="000000"/>
                </a:solidFill>
                <a:highlight>
                  <a:srgbClr val="FFFFFF"/>
                </a:highlight>
              </a:rPr>
              <a:t> </a:t>
            </a:r>
          </a:p>
          <a:p>
            <a:pPr marL="609585" indent="-423323">
              <a:lnSpc>
                <a:spcPct val="115000"/>
              </a:lnSpc>
              <a:spcBef>
                <a:spcPts val="0"/>
              </a:spcBef>
              <a:buClr>
                <a:srgbClr val="000000"/>
              </a:buClr>
              <a:buSzPts val="1400"/>
              <a:buChar char="●"/>
            </a:pPr>
            <a:r>
              <a:rPr lang="en-GB" sz="2133" dirty="0">
                <a:solidFill>
                  <a:srgbClr val="000000"/>
                </a:solidFill>
                <a:highlight>
                  <a:srgbClr val="FFFFFF"/>
                </a:highlight>
              </a:rPr>
              <a:t>simplified content to make it as accessible as possible.</a:t>
            </a:r>
          </a:p>
        </p:txBody>
      </p:sp>
    </p:spTree>
    <p:extLst>
      <p:ext uri="{BB962C8B-B14F-4D97-AF65-F5344CB8AC3E}">
        <p14:creationId xmlns:p14="http://schemas.microsoft.com/office/powerpoint/2010/main" val="345176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20489"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US" sz="3733" b="1" dirty="0">
                <a:solidFill>
                  <a:schemeClr val="lt1"/>
                </a:solidFill>
                <a:latin typeface="Times New Roman"/>
                <a:ea typeface="Times New Roman"/>
                <a:cs typeface="Times New Roman"/>
                <a:sym typeface="Times New Roman"/>
              </a:rPr>
              <a:t>Q</a:t>
            </a:r>
            <a:r>
              <a:rPr lang="en-GB" sz="3733" b="1" dirty="0" err="1">
                <a:solidFill>
                  <a:schemeClr val="lt1"/>
                </a:solidFill>
                <a:latin typeface="Times New Roman"/>
                <a:ea typeface="Times New Roman"/>
                <a:cs typeface="Times New Roman"/>
                <a:sym typeface="Times New Roman"/>
              </a:rPr>
              <a:t>uestions</a:t>
            </a:r>
            <a:r>
              <a:rPr lang="en-GB" sz="3733" b="1" dirty="0">
                <a:solidFill>
                  <a:schemeClr val="lt1"/>
                </a:solidFill>
                <a:latin typeface="Times New Roman"/>
                <a:ea typeface="Times New Roman"/>
                <a:cs typeface="Times New Roman"/>
                <a:sym typeface="Times New Roman"/>
              </a:rPr>
              <a:t>?</a:t>
            </a:r>
            <a:endParaRPr sz="3733"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81162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255667" y="213239"/>
            <a:ext cx="11368800" cy="669200"/>
          </a:xfrm>
          <a:prstGeom prst="rect">
            <a:avLst/>
          </a:prstGeom>
          <a:noFill/>
          <a:ln>
            <a:noFill/>
          </a:ln>
        </p:spPr>
        <p:txBody>
          <a:bodyPr spcFirstLastPara="1" wrap="square" lIns="0" tIns="0" rIns="0" bIns="0" anchor="t" anchorCtr="0">
            <a:noAutofit/>
          </a:bodyPr>
          <a:lstStyle/>
          <a:p>
            <a:pPr>
              <a:lnSpc>
                <a:spcPct val="100000"/>
              </a:lnSpc>
              <a:buClr>
                <a:schemeClr val="dk2"/>
              </a:buClr>
              <a:buSzPts val="800"/>
            </a:pPr>
            <a:r>
              <a:rPr lang="en-GB" sz="4000"/>
              <a:t>Next steps</a:t>
            </a:r>
            <a:endParaRPr sz="4000"/>
          </a:p>
        </p:txBody>
      </p:sp>
      <p:sp>
        <p:nvSpPr>
          <p:cNvPr id="169" name="Google Shape;169;p24"/>
          <p:cNvSpPr txBox="1">
            <a:spLocks noGrp="1"/>
          </p:cNvSpPr>
          <p:nvPr>
            <p:ph type="body" idx="1"/>
          </p:nvPr>
        </p:nvSpPr>
        <p:spPr>
          <a:xfrm>
            <a:off x="381000" y="990000"/>
            <a:ext cx="11368800" cy="4878000"/>
          </a:xfrm>
          <a:prstGeom prst="rect">
            <a:avLst/>
          </a:prstGeom>
          <a:noFill/>
          <a:ln>
            <a:noFill/>
          </a:ln>
        </p:spPr>
        <p:txBody>
          <a:bodyPr spcFirstLastPara="1" wrap="square" lIns="0" tIns="0" rIns="0" bIns="0" anchor="t" anchorCtr="0">
            <a:noAutofit/>
          </a:bodyPr>
          <a:lstStyle/>
          <a:p>
            <a:pPr marL="482588" indent="-380990">
              <a:spcBef>
                <a:spcPts val="0"/>
              </a:spcBef>
            </a:pPr>
            <a:r>
              <a:rPr lang="en-GB"/>
              <a:t>Sign up to monthly updates from our Subject Advisor Tim Brady </a:t>
            </a:r>
            <a:r>
              <a:rPr lang="en-GB" u="sng">
                <a:solidFill>
                  <a:schemeClr val="accent1"/>
                </a:solidFill>
              </a:rPr>
              <a:t>-</a:t>
            </a:r>
            <a:r>
              <a:rPr lang="en-GB" u="sng">
                <a:solidFill>
                  <a:schemeClr val="accent1"/>
                </a:solidFill>
                <a:hlinkClick r:id="rId3"/>
              </a:rPr>
              <a:t>https://qualifications.pearson.com/en/forms/subject-advisor-updates-for-teachers-and-tutors.html</a:t>
            </a:r>
            <a:r>
              <a:rPr lang="en-GB"/>
              <a:t> to receive updates and any key dates.</a:t>
            </a:r>
            <a:br>
              <a:rPr lang="en-GB"/>
            </a:br>
            <a:endParaRPr/>
          </a:p>
          <a:p>
            <a:pPr marL="482588" indent="-380990">
              <a:spcBef>
                <a:spcPts val="0"/>
              </a:spcBef>
            </a:pPr>
            <a:r>
              <a:rPr lang="en-GB" u="sng">
                <a:solidFill>
                  <a:schemeClr val="hlink"/>
                </a:solidFill>
                <a:hlinkClick r:id="rId4"/>
              </a:rPr>
              <a:t>Pearson Computer Science Community</a:t>
            </a:r>
            <a:br>
              <a:rPr lang="en-GB"/>
            </a:br>
            <a:endParaRPr/>
          </a:p>
          <a:p>
            <a:pPr marL="482588" indent="-380990">
              <a:spcBef>
                <a:spcPts val="0"/>
              </a:spcBef>
            </a:pPr>
            <a:r>
              <a:rPr lang="en-GB"/>
              <a:t>Follow us on Twitter </a:t>
            </a:r>
            <a:r>
              <a:rPr lang="en-GB" u="sng">
                <a:solidFill>
                  <a:schemeClr val="accent1"/>
                </a:solidFill>
                <a:hlinkClick r:id="rId5"/>
              </a:rPr>
              <a:t>@Pearson_CS</a:t>
            </a:r>
            <a:br>
              <a:rPr lang="en-GB"/>
            </a:br>
            <a:endParaRPr/>
          </a:p>
          <a:p>
            <a:pPr marL="482588" indent="-380990">
              <a:spcBef>
                <a:spcPts val="0"/>
              </a:spcBef>
            </a:pPr>
            <a:r>
              <a:rPr lang="en-GB"/>
              <a:t>Collaborate with colleagues on Facebook </a:t>
            </a:r>
            <a:r>
              <a:rPr lang="en-GB" u="sng">
                <a:solidFill>
                  <a:schemeClr val="accent1"/>
                </a:solidFill>
                <a:hlinkClick r:id="rId6"/>
              </a:rPr>
              <a:t>GCSE Computer Science Facebook group</a:t>
            </a:r>
            <a:endParaRPr>
              <a:solidFill>
                <a:schemeClr val="accent1"/>
              </a:solidFill>
            </a:endParaRPr>
          </a:p>
          <a:p>
            <a:pPr marL="0" indent="0">
              <a:lnSpc>
                <a:spcPct val="120000"/>
              </a:lnSpc>
              <a:spcBef>
                <a:spcPts val="0"/>
              </a:spcBef>
              <a:buClr>
                <a:srgbClr val="000000"/>
              </a:buClr>
              <a:buSzPts val="500"/>
              <a:buNone/>
            </a:pPr>
            <a:endParaRPr sz="2133"/>
          </a:p>
          <a:p>
            <a:pPr marL="0" indent="0">
              <a:lnSpc>
                <a:spcPct val="120000"/>
              </a:lnSpc>
              <a:spcBef>
                <a:spcPts val="0"/>
              </a:spcBef>
              <a:buClr>
                <a:schemeClr val="dk1"/>
              </a:buClr>
              <a:buSzPts val="500"/>
              <a:buNone/>
            </a:pPr>
            <a:r>
              <a:rPr lang="en-GB" b="1"/>
              <a:t>Need to talk to us the please contact us at:</a:t>
            </a:r>
            <a:r>
              <a:rPr lang="en-GB"/>
              <a:t>  </a:t>
            </a:r>
            <a:r>
              <a:rPr lang="en-GB" u="sng">
                <a:solidFill>
                  <a:schemeClr val="accent1"/>
                </a:solidFill>
                <a:hlinkClick r:id="rId7"/>
              </a:rPr>
              <a:t>https://support.pearson.com/uk/s/qualification-contactus</a:t>
            </a:r>
            <a:r>
              <a:rPr lang="en-GB">
                <a:solidFill>
                  <a:schemeClr val="accent1"/>
                </a:solidFill>
              </a:rPr>
              <a:t> </a:t>
            </a:r>
            <a:endParaRPr/>
          </a:p>
          <a:p>
            <a:pPr>
              <a:lnSpc>
                <a:spcPct val="120000"/>
              </a:lnSpc>
              <a:spcBef>
                <a:spcPts val="0"/>
              </a:spcBef>
            </a:pPr>
            <a:r>
              <a:rPr lang="en-GB"/>
              <a:t>UK: 0333 016 4160/ International: +44 (0) 333 016 4160</a:t>
            </a:r>
            <a:endParaRPr sz="2133"/>
          </a:p>
        </p:txBody>
      </p:sp>
      <p:sp>
        <p:nvSpPr>
          <p:cNvPr id="170" name="Google Shape;170;p24"/>
          <p:cNvSpPr txBox="1"/>
          <p:nvPr/>
        </p:nvSpPr>
        <p:spPr>
          <a:xfrm>
            <a:off x="140133" y="383067"/>
            <a:ext cx="11866000" cy="5456400"/>
          </a:xfrm>
          <a:prstGeom prst="rect">
            <a:avLst/>
          </a:prstGeom>
          <a:noFill/>
          <a:ln>
            <a:noFill/>
          </a:ln>
        </p:spPr>
        <p:txBody>
          <a:bodyPr spcFirstLastPara="1" wrap="square" lIns="121900" tIns="121900" rIns="121900" bIns="121900" anchor="ctr" anchorCtr="0">
            <a:noAutofit/>
          </a:bodyPr>
          <a:lstStyle/>
          <a:p>
            <a:pPr algn="ctr"/>
            <a:endParaRPr sz="12800" dirty="0">
              <a:solidFill>
                <a:srgbClr val="F1C232"/>
              </a:solidFill>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p:nvPr/>
        </p:nvSpPr>
        <p:spPr>
          <a:xfrm>
            <a:off x="20489" y="0"/>
            <a:ext cx="12192000" cy="6858000"/>
          </a:xfrm>
          <a:prstGeom prst="rect">
            <a:avLst/>
          </a:prstGeom>
          <a:noFill/>
          <a:ln>
            <a:noFill/>
          </a:ln>
        </p:spPr>
        <p:txBody>
          <a:bodyPr spcFirstLastPara="1" wrap="square" lIns="0" tIns="0" rIns="0" bIns="0" anchor="ctr" anchorCtr="0">
            <a:noAutofit/>
          </a:bodyPr>
          <a:lstStyle/>
          <a:p>
            <a:pPr algn="ctr">
              <a:buClr>
                <a:schemeClr val="dk2"/>
              </a:buClr>
              <a:buSzPts val="2800"/>
            </a:pPr>
            <a:r>
              <a:rPr lang="en-GB" sz="3733" b="1" dirty="0">
                <a:solidFill>
                  <a:schemeClr val="lt1"/>
                </a:solidFill>
              </a:rPr>
              <a:t>Thank you</a:t>
            </a:r>
            <a:endParaRPr sz="3733"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34507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6"/>
          <p:cNvPicPr preferRelativeResize="0"/>
          <p:nvPr/>
        </p:nvPicPr>
        <p:blipFill rotWithShape="1">
          <a:blip r:embed="rId3">
            <a:alphaModFix/>
          </a:blip>
          <a:srcRect/>
          <a:stretch/>
        </p:blipFill>
        <p:spPr>
          <a:xfrm>
            <a:off x="3954514" y="3284728"/>
            <a:ext cx="4506985" cy="288544"/>
          </a:xfrm>
          <a:prstGeom prst="rect">
            <a:avLst/>
          </a:prstGeom>
          <a:noFill/>
          <a:ln>
            <a:noFill/>
          </a:ln>
        </p:spPr>
      </p:pic>
      <p:sp>
        <p:nvSpPr>
          <p:cNvPr id="2" name="Rectangle 1">
            <a:extLst>
              <a:ext uri="{FF2B5EF4-FFF2-40B4-BE49-F238E27FC236}">
                <a16:creationId xmlns:a16="http://schemas.microsoft.com/office/drawing/2014/main" id="{731C322D-A3CD-4B20-B79F-96465CC0C324}"/>
              </a:ext>
            </a:extLst>
          </p:cNvPr>
          <p:cNvSpPr/>
          <p:nvPr/>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bird, flower&#10;&#10;Description automatically generated">
            <a:extLst>
              <a:ext uri="{FF2B5EF4-FFF2-40B4-BE49-F238E27FC236}">
                <a16:creationId xmlns:a16="http://schemas.microsoft.com/office/drawing/2014/main" id="{E60977DF-DB6A-4F92-B542-6F7B198D0B43}"/>
              </a:ext>
            </a:extLst>
          </p:cNvPr>
          <p:cNvPicPr>
            <a:picLocks noChangeAspect="1"/>
          </p:cNvPicPr>
          <p:nvPr/>
        </p:nvPicPr>
        <p:blipFill>
          <a:blip r:embed="rId4"/>
          <a:stretch>
            <a:fillRect/>
          </a:stretch>
        </p:blipFill>
        <p:spPr>
          <a:xfrm>
            <a:off x="0" y="-41344"/>
            <a:ext cx="12119375" cy="689934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spcBef>
                <a:spcPts val="0"/>
              </a:spcBef>
              <a:buSzPts val="3200"/>
            </a:pPr>
            <a:r>
              <a:rPr lang="en-GB" dirty="0"/>
              <a:t>Overview of our new qualification </a:t>
            </a:r>
            <a:endParaRPr dirty="0"/>
          </a:p>
        </p:txBody>
      </p:sp>
      <p:graphicFrame>
        <p:nvGraphicFramePr>
          <p:cNvPr id="100" name="Google Shape;100;p15"/>
          <p:cNvGraphicFramePr/>
          <p:nvPr>
            <p:extLst>
              <p:ext uri="{D42A27DB-BD31-4B8C-83A1-F6EECF244321}">
                <p14:modId xmlns:p14="http://schemas.microsoft.com/office/powerpoint/2010/main" val="2148947021"/>
              </p:ext>
            </p:extLst>
          </p:nvPr>
        </p:nvGraphicFramePr>
        <p:xfrm>
          <a:off x="535258" y="1132947"/>
          <a:ext cx="10798640" cy="4876733"/>
        </p:xfrm>
        <a:graphic>
          <a:graphicData uri="http://schemas.openxmlformats.org/drawingml/2006/table">
            <a:tbl>
              <a:tblPr firstRow="1" firstCol="1" bandRow="1">
                <a:noFill/>
              </a:tblPr>
              <a:tblGrid>
                <a:gridCol w="2389407">
                  <a:extLst>
                    <a:ext uri="{9D8B030D-6E8A-4147-A177-3AD203B41FA5}">
                      <a16:colId xmlns:a16="http://schemas.microsoft.com/office/drawing/2014/main" val="20000"/>
                    </a:ext>
                  </a:extLst>
                </a:gridCol>
                <a:gridCol w="4927800">
                  <a:extLst>
                    <a:ext uri="{9D8B030D-6E8A-4147-A177-3AD203B41FA5}">
                      <a16:colId xmlns:a16="http://schemas.microsoft.com/office/drawing/2014/main" val="20001"/>
                    </a:ext>
                  </a:extLst>
                </a:gridCol>
                <a:gridCol w="3481433">
                  <a:extLst>
                    <a:ext uri="{9D8B030D-6E8A-4147-A177-3AD203B41FA5}">
                      <a16:colId xmlns:a16="http://schemas.microsoft.com/office/drawing/2014/main" val="20002"/>
                    </a:ext>
                  </a:extLst>
                </a:gridCol>
              </a:tblGrid>
              <a:tr h="384933">
                <a:tc>
                  <a:txBody>
                    <a:bodyPr/>
                    <a:lstStyle/>
                    <a:p>
                      <a:pPr marL="0" marR="0" lvl="0" indent="0" algn="l" rtl="0">
                        <a:lnSpc>
                          <a:spcPct val="100000"/>
                        </a:lnSpc>
                        <a:spcBef>
                          <a:spcPts val="0"/>
                        </a:spcBef>
                        <a:spcAft>
                          <a:spcPts val="0"/>
                        </a:spcAft>
                        <a:buClr>
                          <a:srgbClr val="000000"/>
                        </a:buClr>
                        <a:buSzPts val="2000"/>
                        <a:buFont typeface="Arial"/>
                        <a:buNone/>
                      </a:pPr>
                      <a:r>
                        <a:rPr lang="en-GB" sz="1900" u="none" strike="noStrike" cap="none"/>
                        <a:t> </a:t>
                      </a:r>
                      <a:endParaRPr sz="1900" u="none" strike="noStrike" cap="none"/>
                    </a:p>
                  </a:txBody>
                  <a:tcPr marL="91433" marR="91433" marT="0" marB="0"/>
                </a:tc>
                <a:tc>
                  <a:txBody>
                    <a:bodyPr/>
                    <a:lstStyle/>
                    <a:p>
                      <a:pPr marL="0" marR="0" lvl="0" indent="0" algn="l" rtl="0">
                        <a:lnSpc>
                          <a:spcPct val="100000"/>
                        </a:lnSpc>
                        <a:spcBef>
                          <a:spcPts val="0"/>
                        </a:spcBef>
                        <a:spcAft>
                          <a:spcPts val="0"/>
                        </a:spcAft>
                        <a:buClr>
                          <a:srgbClr val="000000"/>
                        </a:buClr>
                        <a:buSzPts val="2000"/>
                        <a:buFont typeface="Arial"/>
                        <a:buNone/>
                      </a:pPr>
                      <a:r>
                        <a:rPr lang="en-GB" sz="2100" u="none" strike="noStrike" cap="none"/>
                        <a:t> Content </a:t>
                      </a:r>
                      <a:endParaRPr sz="2100" u="none" strike="noStrike" cap="none"/>
                    </a:p>
                  </a:txBody>
                  <a:tcPr marL="91433" marR="91433" marT="0" marB="0"/>
                </a:tc>
                <a:tc>
                  <a:txBody>
                    <a:bodyPr/>
                    <a:lstStyle/>
                    <a:p>
                      <a:pPr marL="0" marR="0" lvl="0" indent="0" algn="l" rtl="0">
                        <a:lnSpc>
                          <a:spcPct val="100000"/>
                        </a:lnSpc>
                        <a:spcBef>
                          <a:spcPts val="0"/>
                        </a:spcBef>
                        <a:spcAft>
                          <a:spcPts val="0"/>
                        </a:spcAft>
                        <a:buClr>
                          <a:srgbClr val="000000"/>
                        </a:buClr>
                        <a:buSzPts val="2000"/>
                        <a:buFont typeface="Arial"/>
                        <a:buNone/>
                      </a:pPr>
                      <a:r>
                        <a:rPr lang="en-GB" sz="2100" u="none" strike="noStrike" cap="none"/>
                        <a:t>Assessment </a:t>
                      </a:r>
                      <a:endParaRPr sz="2100" u="none" strike="noStrike" cap="none"/>
                    </a:p>
                  </a:txBody>
                  <a:tcPr marL="91433" marR="91433" marT="0" marB="0"/>
                </a:tc>
                <a:extLst>
                  <a:ext uri="{0D108BD9-81ED-4DB2-BD59-A6C34878D82A}">
                    <a16:rowId xmlns:a16="http://schemas.microsoft.com/office/drawing/2014/main" val="10000"/>
                  </a:ext>
                </a:extLst>
              </a:tr>
              <a:tr h="1585367">
                <a:tc>
                  <a:txBody>
                    <a:bodyPr/>
                    <a:lstStyle/>
                    <a:p>
                      <a:pPr marL="0" marR="0" lvl="0" indent="0" algn="l" rtl="0">
                        <a:lnSpc>
                          <a:spcPct val="100000"/>
                        </a:lnSpc>
                        <a:spcBef>
                          <a:spcPts val="0"/>
                        </a:spcBef>
                        <a:spcAft>
                          <a:spcPts val="0"/>
                        </a:spcAft>
                        <a:buClr>
                          <a:srgbClr val="000000"/>
                        </a:buClr>
                        <a:buSzPts val="2000"/>
                        <a:buFont typeface="Arial"/>
                        <a:buNone/>
                      </a:pPr>
                      <a:r>
                        <a:rPr lang="en-GB" sz="2100" u="none" strike="noStrike" cap="none" dirty="0">
                          <a:solidFill>
                            <a:schemeClr val="bg1">
                              <a:lumMod val="65000"/>
                            </a:schemeClr>
                          </a:solidFill>
                        </a:rPr>
                        <a:t>Paper 1: Principles of Computer Science</a:t>
                      </a:r>
                      <a:endParaRPr sz="2100" u="none" strike="noStrike" cap="none" dirty="0">
                        <a:solidFill>
                          <a:schemeClr val="bg1">
                            <a:lumMod val="65000"/>
                          </a:schemeClr>
                        </a:solidFill>
                      </a:endParaRPr>
                    </a:p>
                  </a:txBody>
                  <a:tcPr marL="91433" marR="91433" marT="0" marB="0"/>
                </a:tc>
                <a:tc>
                  <a:txBody>
                    <a:bodyPr/>
                    <a:lstStyle/>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solidFill>
                            <a:schemeClr val="bg1">
                              <a:lumMod val="65000"/>
                            </a:schemeClr>
                          </a:solidFill>
                        </a:rPr>
                        <a:t>Topic 1: Computational thinking </a:t>
                      </a:r>
                      <a:endParaRPr sz="2000" u="none" strike="noStrike" cap="none" dirty="0">
                        <a:solidFill>
                          <a:schemeClr val="bg1">
                            <a:lumMod val="65000"/>
                          </a:schemeClr>
                        </a:solidFill>
                      </a:endParaRPr>
                    </a:p>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solidFill>
                            <a:schemeClr val="bg1">
                              <a:lumMod val="65000"/>
                            </a:schemeClr>
                          </a:solidFill>
                        </a:rPr>
                        <a:t>Topic 2: Data </a:t>
                      </a:r>
                      <a:endParaRPr sz="2000" u="none" strike="noStrike" cap="none" dirty="0">
                        <a:solidFill>
                          <a:schemeClr val="bg1">
                            <a:lumMod val="65000"/>
                          </a:schemeClr>
                        </a:solidFill>
                      </a:endParaRPr>
                    </a:p>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solidFill>
                            <a:schemeClr val="bg1">
                              <a:lumMod val="65000"/>
                            </a:schemeClr>
                          </a:solidFill>
                        </a:rPr>
                        <a:t>Topic 3: Computers </a:t>
                      </a:r>
                      <a:endParaRPr sz="2000" u="none" strike="noStrike" cap="none" dirty="0">
                        <a:solidFill>
                          <a:schemeClr val="bg1">
                            <a:lumMod val="65000"/>
                          </a:schemeClr>
                        </a:solidFill>
                      </a:endParaRPr>
                    </a:p>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solidFill>
                            <a:schemeClr val="bg1">
                              <a:lumMod val="65000"/>
                            </a:schemeClr>
                          </a:solidFill>
                        </a:rPr>
                        <a:t>Topic 4: Networks </a:t>
                      </a:r>
                      <a:endParaRPr sz="2000" u="none" strike="noStrike" cap="none" dirty="0">
                        <a:solidFill>
                          <a:schemeClr val="bg1">
                            <a:lumMod val="65000"/>
                          </a:schemeClr>
                        </a:solidFill>
                      </a:endParaRPr>
                    </a:p>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solidFill>
                            <a:schemeClr val="bg1">
                              <a:lumMod val="65000"/>
                            </a:schemeClr>
                          </a:solidFill>
                        </a:rPr>
                        <a:t>Topic 5: Issues and impact </a:t>
                      </a:r>
                      <a:endParaRPr sz="2000" u="none" strike="noStrike" cap="none" dirty="0">
                        <a:solidFill>
                          <a:schemeClr val="bg1">
                            <a:lumMod val="65000"/>
                          </a:schemeClr>
                        </a:solidFill>
                      </a:endParaRPr>
                    </a:p>
                  </a:txBody>
                  <a:tcPr marL="91433" marR="91433" marT="0"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solidFill>
                            <a:schemeClr val="bg1">
                              <a:lumMod val="65000"/>
                            </a:schemeClr>
                          </a:solidFill>
                        </a:rPr>
                        <a:t>75 marks </a:t>
                      </a:r>
                      <a:endParaRPr sz="2000" u="none" strike="noStrike" cap="none" dirty="0">
                        <a:solidFill>
                          <a:schemeClr val="bg1">
                            <a:lumMod val="65000"/>
                          </a:schemeClr>
                        </a:solidFill>
                      </a:endParaRPr>
                    </a:p>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solidFill>
                            <a:schemeClr val="bg1">
                              <a:lumMod val="65000"/>
                            </a:schemeClr>
                          </a:solidFill>
                        </a:rPr>
                        <a:t>Written examination: 1 hour 30 minutes </a:t>
                      </a:r>
                      <a:br>
                        <a:rPr lang="en-GB" sz="2000" u="none" strike="noStrike" cap="none" dirty="0">
                          <a:solidFill>
                            <a:schemeClr val="bg1">
                              <a:lumMod val="65000"/>
                            </a:schemeClr>
                          </a:solidFill>
                        </a:rPr>
                      </a:br>
                      <a:r>
                        <a:rPr lang="en-GB" sz="2000" u="none" strike="noStrike" cap="none" dirty="0">
                          <a:solidFill>
                            <a:schemeClr val="bg1">
                              <a:lumMod val="65000"/>
                            </a:schemeClr>
                          </a:solidFill>
                        </a:rPr>
                        <a:t>50% of the qualification</a:t>
                      </a:r>
                      <a:endParaRPr sz="2000" u="none" strike="noStrike" cap="none" dirty="0">
                        <a:solidFill>
                          <a:schemeClr val="bg1">
                            <a:lumMod val="65000"/>
                          </a:schemeClr>
                        </a:solidFill>
                      </a:endParaRPr>
                    </a:p>
                  </a:txBody>
                  <a:tcPr marL="91433" marR="91433" marT="0" marB="0" anchor="ctr"/>
                </a:tc>
                <a:extLst>
                  <a:ext uri="{0D108BD9-81ED-4DB2-BD59-A6C34878D82A}">
                    <a16:rowId xmlns:a16="http://schemas.microsoft.com/office/drawing/2014/main" val="10001"/>
                  </a:ext>
                </a:extLst>
              </a:tr>
              <a:tr h="2906433">
                <a:tc>
                  <a:txBody>
                    <a:bodyPr/>
                    <a:lstStyle/>
                    <a:p>
                      <a:pPr marL="0" marR="0" lvl="0" indent="0" algn="l" rtl="0">
                        <a:lnSpc>
                          <a:spcPct val="100000"/>
                        </a:lnSpc>
                        <a:spcBef>
                          <a:spcPts val="0"/>
                        </a:spcBef>
                        <a:spcAft>
                          <a:spcPts val="0"/>
                        </a:spcAft>
                        <a:buClr>
                          <a:srgbClr val="000000"/>
                        </a:buClr>
                        <a:buSzPts val="2000"/>
                        <a:buFont typeface="Arial"/>
                        <a:buNone/>
                      </a:pPr>
                      <a:r>
                        <a:rPr lang="en-GB" sz="2100" u="none" strike="noStrike" cap="none"/>
                        <a:t>Paper 2:</a:t>
                      </a:r>
                      <a:endParaRPr sz="2100" u="none" strike="noStrike" cap="none"/>
                    </a:p>
                    <a:p>
                      <a:pPr marL="0" marR="0" lvl="0" indent="0" algn="l" rtl="0">
                        <a:lnSpc>
                          <a:spcPct val="100000"/>
                        </a:lnSpc>
                        <a:spcBef>
                          <a:spcPts val="0"/>
                        </a:spcBef>
                        <a:spcAft>
                          <a:spcPts val="0"/>
                        </a:spcAft>
                        <a:buClr>
                          <a:srgbClr val="000000"/>
                        </a:buClr>
                        <a:buSzPts val="2000"/>
                        <a:buFont typeface="Arial"/>
                        <a:buNone/>
                      </a:pPr>
                      <a:r>
                        <a:rPr lang="en-GB" sz="2100" u="none" strike="noStrike" cap="none"/>
                        <a:t>Application of Computational Thinking</a:t>
                      </a:r>
                      <a:endParaRPr sz="2100" u="none" strike="noStrike" cap="none"/>
                    </a:p>
                  </a:txBody>
                  <a:tcPr marL="91433" marR="91433" marT="0" marB="0"/>
                </a:tc>
                <a:tc>
                  <a:txBody>
                    <a:bodyPr/>
                    <a:lstStyle/>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t>Topic 6: Problem solving with programming. </a:t>
                      </a:r>
                    </a:p>
                    <a:p>
                      <a:pPr marL="0" marR="0" lvl="0" indent="0" algn="l" rtl="0">
                        <a:lnSpc>
                          <a:spcPct val="100000"/>
                        </a:lnSpc>
                        <a:spcBef>
                          <a:spcPts val="0"/>
                        </a:spcBef>
                        <a:spcAft>
                          <a:spcPts val="0"/>
                        </a:spcAft>
                        <a:buClr>
                          <a:srgbClr val="000000"/>
                        </a:buClr>
                        <a:buSzPts val="15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t>The main focus of this paper is: </a:t>
                      </a:r>
                      <a:endParaRPr sz="2000" u="none" strike="noStrike" cap="none" dirty="0"/>
                    </a:p>
                    <a:p>
                      <a:pPr marL="457200" marR="0" lvl="0" indent="-323850" algn="l" rtl="0">
                        <a:lnSpc>
                          <a:spcPct val="100000"/>
                        </a:lnSpc>
                        <a:spcBef>
                          <a:spcPts val="0"/>
                        </a:spcBef>
                        <a:spcAft>
                          <a:spcPts val="0"/>
                        </a:spcAft>
                        <a:buClr>
                          <a:srgbClr val="000000"/>
                        </a:buClr>
                        <a:buSzPts val="1500"/>
                        <a:buFont typeface="Arial"/>
                        <a:buChar char="●"/>
                      </a:pPr>
                      <a:r>
                        <a:rPr lang="en-GB" sz="2000" u="none" strike="noStrike" cap="none" dirty="0"/>
                        <a:t>decompose and analyse problems </a:t>
                      </a:r>
                      <a:endParaRPr sz="2000" u="none" strike="noStrike" cap="none" dirty="0"/>
                    </a:p>
                    <a:p>
                      <a:pPr marL="457200" marR="0" lvl="0" indent="-323850" algn="l" rtl="0">
                        <a:lnSpc>
                          <a:spcPct val="100000"/>
                        </a:lnSpc>
                        <a:spcBef>
                          <a:spcPts val="0"/>
                        </a:spcBef>
                        <a:spcAft>
                          <a:spcPts val="0"/>
                        </a:spcAft>
                        <a:buClr>
                          <a:srgbClr val="000000"/>
                        </a:buClr>
                        <a:buSzPts val="1500"/>
                        <a:buFont typeface="Arial"/>
                        <a:buChar char="●"/>
                      </a:pPr>
                      <a:r>
                        <a:rPr lang="en-GB" sz="2000" u="none" strike="noStrike" cap="none" dirty="0"/>
                        <a:t>read, write, refine and evaluate programs.</a:t>
                      </a:r>
                      <a:endParaRPr sz="2000" u="none" strike="noStrike" cap="none" dirty="0"/>
                    </a:p>
                  </a:txBody>
                  <a:tcPr marL="91433" marR="91433" marT="0"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t>75 marks </a:t>
                      </a:r>
                    </a:p>
                    <a:p>
                      <a:pPr marL="0" marR="0" lvl="0" indent="0" algn="l" rtl="0">
                        <a:lnSpc>
                          <a:spcPct val="100000"/>
                        </a:lnSpc>
                        <a:spcBef>
                          <a:spcPts val="0"/>
                        </a:spcBef>
                        <a:spcAft>
                          <a:spcPts val="0"/>
                        </a:spcAft>
                        <a:buClr>
                          <a:srgbClr val="000000"/>
                        </a:buClr>
                        <a:buSzPts val="1500"/>
                        <a:buFont typeface="Arial"/>
                        <a:buNone/>
                      </a:pPr>
                      <a:endParaRPr sz="2000" u="none" strike="noStrike" cap="none" dirty="0"/>
                    </a:p>
                    <a:p>
                      <a:pPr marL="0" marR="0" lvl="0" indent="0" algn="l" rtl="0">
                        <a:lnSpc>
                          <a:spcPct val="100000"/>
                        </a:lnSpc>
                        <a:spcBef>
                          <a:spcPts val="0"/>
                        </a:spcBef>
                        <a:spcAft>
                          <a:spcPts val="0"/>
                        </a:spcAft>
                        <a:buClr>
                          <a:srgbClr val="000000"/>
                        </a:buClr>
                        <a:buSzPts val="1500"/>
                        <a:buFont typeface="Arial"/>
                        <a:buNone/>
                      </a:pPr>
                      <a:r>
                        <a:rPr lang="en-GB" sz="2000" u="none" strike="noStrike" cap="none" dirty="0"/>
                        <a:t>Practical on-screen examination: 2 hours </a:t>
                      </a:r>
                    </a:p>
                    <a:p>
                      <a:pPr marL="0" marR="0" lvl="0" indent="0" algn="l" rtl="0">
                        <a:lnSpc>
                          <a:spcPct val="100000"/>
                        </a:lnSpc>
                        <a:spcBef>
                          <a:spcPts val="0"/>
                        </a:spcBef>
                        <a:spcAft>
                          <a:spcPts val="0"/>
                        </a:spcAft>
                        <a:buClr>
                          <a:srgbClr val="000000"/>
                        </a:buClr>
                        <a:buSzPts val="1500"/>
                        <a:buFont typeface="Arial"/>
                        <a:buNone/>
                      </a:pPr>
                      <a:br>
                        <a:rPr lang="en-GB" sz="2000" u="none" strike="noStrike" cap="none" dirty="0"/>
                      </a:br>
                      <a:r>
                        <a:rPr lang="en-GB" sz="2000" u="none" strike="noStrike" cap="none" dirty="0"/>
                        <a:t>50% of the qualification</a:t>
                      </a:r>
                      <a:endParaRPr sz="2000" u="none" strike="noStrike" cap="none" dirty="0"/>
                    </a:p>
                  </a:txBody>
                  <a:tcPr marL="91433" marR="91433"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984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B869-705A-4BA4-9FDD-B6382AE6E0AB}"/>
              </a:ext>
            </a:extLst>
          </p:cNvPr>
          <p:cNvSpPr>
            <a:spLocks noGrp="1"/>
          </p:cNvSpPr>
          <p:nvPr>
            <p:ph type="title"/>
          </p:nvPr>
        </p:nvSpPr>
        <p:spPr/>
        <p:txBody>
          <a:bodyPr/>
          <a:lstStyle/>
          <a:p>
            <a:r>
              <a:rPr lang="en-GB" dirty="0"/>
              <a:t>Specification content</a:t>
            </a:r>
          </a:p>
        </p:txBody>
      </p:sp>
      <p:sp>
        <p:nvSpPr>
          <p:cNvPr id="3" name="Text Placeholder 2">
            <a:extLst>
              <a:ext uri="{FF2B5EF4-FFF2-40B4-BE49-F238E27FC236}">
                <a16:creationId xmlns:a16="http://schemas.microsoft.com/office/drawing/2014/main" id="{EFE34A38-59AE-4567-A4E9-EC05D05D267A}"/>
              </a:ext>
            </a:extLst>
          </p:cNvPr>
          <p:cNvSpPr>
            <a:spLocks noGrp="1"/>
          </p:cNvSpPr>
          <p:nvPr>
            <p:ph type="body" idx="1"/>
          </p:nvPr>
        </p:nvSpPr>
        <p:spPr>
          <a:xfrm>
            <a:off x="380999" y="983457"/>
            <a:ext cx="11368635" cy="4351339"/>
          </a:xfrm>
        </p:spPr>
        <p:txBody>
          <a:bodyPr/>
          <a:lstStyle/>
          <a:p>
            <a:pPr marL="152396" indent="0">
              <a:buNone/>
            </a:pPr>
            <a:r>
              <a:rPr lang="en-US" dirty="0"/>
              <a:t>Paper 2 addresses </a:t>
            </a:r>
            <a:r>
              <a:rPr lang="en-US" b="1" dirty="0"/>
              <a:t>Topic 6: Problem solving with programming</a:t>
            </a:r>
            <a:r>
              <a:rPr lang="en-US" dirty="0"/>
              <a:t>. There are </a:t>
            </a:r>
          </a:p>
          <a:p>
            <a:pPr marL="152396" indent="0">
              <a:buNone/>
            </a:pPr>
            <a:r>
              <a:rPr lang="en-US" dirty="0"/>
              <a:t>6 sub-topics:</a:t>
            </a:r>
          </a:p>
          <a:p>
            <a:pPr marL="152396" indent="0">
              <a:buNone/>
            </a:pPr>
            <a:endParaRPr lang="en-US" dirty="0"/>
          </a:p>
          <a:p>
            <a:pPr marL="152396" indent="0">
              <a:buNone/>
            </a:pPr>
            <a:r>
              <a:rPr lang="en-US" dirty="0"/>
              <a:t>6.1	Develop code 		‘Be able to use, write, refine………</a:t>
            </a:r>
          </a:p>
          <a:p>
            <a:pPr marL="152396" indent="0">
              <a:buNone/>
            </a:pPr>
            <a:r>
              <a:rPr lang="en-US" dirty="0"/>
              <a:t>6.2	Constructs			‘Be able to identify, write…………..</a:t>
            </a:r>
          </a:p>
          <a:p>
            <a:pPr marL="152396" indent="0">
              <a:buNone/>
            </a:pPr>
            <a:r>
              <a:rPr lang="en-US" dirty="0"/>
              <a:t>6.3	Data types and structures	‘Be able to write…………………….</a:t>
            </a:r>
          </a:p>
          <a:p>
            <a:pPr marL="152396" indent="0">
              <a:buNone/>
            </a:pPr>
            <a:r>
              <a:rPr lang="en-US" dirty="0"/>
              <a:t>6.4	Input / output			’Be able to write……………………</a:t>
            </a:r>
          </a:p>
          <a:p>
            <a:pPr marL="152396" indent="0">
              <a:buNone/>
            </a:pPr>
            <a:r>
              <a:rPr lang="en-US" dirty="0"/>
              <a:t>6.5	Operators			‘Be able to write……………………</a:t>
            </a:r>
          </a:p>
          <a:p>
            <a:pPr marL="152396" indent="0">
              <a:buNone/>
            </a:pPr>
            <a:r>
              <a:rPr lang="en-US" dirty="0"/>
              <a:t>6.6	Subprograms		‘Be able to write…………………….</a:t>
            </a:r>
          </a:p>
          <a:p>
            <a:pPr marL="152396" indent="0">
              <a:buNone/>
            </a:pPr>
            <a:endParaRPr lang="en-US" dirty="0"/>
          </a:p>
          <a:p>
            <a:pPr marL="152396" indent="0">
              <a:buNone/>
            </a:pPr>
            <a:endParaRPr lang="en-US" dirty="0"/>
          </a:p>
          <a:p>
            <a:pPr marL="152396" indent="0">
              <a:buNone/>
            </a:pPr>
            <a:endParaRPr lang="en-GB" dirty="0"/>
          </a:p>
        </p:txBody>
      </p:sp>
    </p:spTree>
    <p:extLst>
      <p:ext uri="{BB962C8B-B14F-4D97-AF65-F5344CB8AC3E}">
        <p14:creationId xmlns:p14="http://schemas.microsoft.com/office/powerpoint/2010/main" val="1170996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4D0-8CCB-0C42-AE70-F35474374BCB}"/>
              </a:ext>
            </a:extLst>
          </p:cNvPr>
          <p:cNvSpPr>
            <a:spLocks noGrp="1"/>
          </p:cNvSpPr>
          <p:nvPr>
            <p:ph type="title"/>
          </p:nvPr>
        </p:nvSpPr>
        <p:spPr/>
        <p:txBody>
          <a:bodyPr/>
          <a:lstStyle/>
          <a:p>
            <a:r>
              <a:rPr lang="en-US" dirty="0"/>
              <a:t>Assessment Objectives  </a:t>
            </a:r>
          </a:p>
        </p:txBody>
      </p:sp>
      <p:pic>
        <p:nvPicPr>
          <p:cNvPr id="5" name="Picture 4">
            <a:extLst>
              <a:ext uri="{FF2B5EF4-FFF2-40B4-BE49-F238E27FC236}">
                <a16:creationId xmlns:a16="http://schemas.microsoft.com/office/drawing/2014/main" id="{CFFFA814-CA2B-C248-B009-F6EA082D670C}"/>
              </a:ext>
            </a:extLst>
          </p:cNvPr>
          <p:cNvPicPr>
            <a:picLocks noChangeAspect="1"/>
          </p:cNvPicPr>
          <p:nvPr/>
        </p:nvPicPr>
        <p:blipFill rotWithShape="1">
          <a:blip r:embed="rId3"/>
          <a:srcRect l="27961" t="36505" r="13044" b="22275"/>
          <a:stretch/>
        </p:blipFill>
        <p:spPr>
          <a:xfrm>
            <a:off x="943055" y="808835"/>
            <a:ext cx="6467708" cy="2826833"/>
          </a:xfrm>
          <a:prstGeom prst="rect">
            <a:avLst/>
          </a:prstGeom>
        </p:spPr>
      </p:pic>
      <p:pic>
        <p:nvPicPr>
          <p:cNvPr id="9" name="Picture 8">
            <a:extLst>
              <a:ext uri="{FF2B5EF4-FFF2-40B4-BE49-F238E27FC236}">
                <a16:creationId xmlns:a16="http://schemas.microsoft.com/office/drawing/2014/main" id="{50369775-2E79-5240-BBDC-B87E487F0F88}"/>
              </a:ext>
            </a:extLst>
          </p:cNvPr>
          <p:cNvPicPr>
            <a:picLocks noChangeAspect="1"/>
          </p:cNvPicPr>
          <p:nvPr/>
        </p:nvPicPr>
        <p:blipFill rotWithShape="1">
          <a:blip r:embed="rId4"/>
          <a:srcRect l="28036" t="35778" r="12969" b="27333"/>
          <a:stretch/>
        </p:blipFill>
        <p:spPr>
          <a:xfrm>
            <a:off x="943055" y="3672840"/>
            <a:ext cx="6467708" cy="2529840"/>
          </a:xfrm>
          <a:prstGeom prst="rect">
            <a:avLst/>
          </a:prstGeom>
        </p:spPr>
      </p:pic>
      <p:sp>
        <p:nvSpPr>
          <p:cNvPr id="10" name="TextBox 9">
            <a:extLst>
              <a:ext uri="{FF2B5EF4-FFF2-40B4-BE49-F238E27FC236}">
                <a16:creationId xmlns:a16="http://schemas.microsoft.com/office/drawing/2014/main" id="{DF51F0E9-5B41-CF4A-92BC-C8A3706258F0}"/>
              </a:ext>
            </a:extLst>
          </p:cNvPr>
          <p:cNvSpPr txBox="1"/>
          <p:nvPr/>
        </p:nvSpPr>
        <p:spPr>
          <a:xfrm>
            <a:off x="8199120" y="1280160"/>
            <a:ext cx="3550515" cy="1477328"/>
          </a:xfrm>
          <a:prstGeom prst="rect">
            <a:avLst/>
          </a:prstGeom>
          <a:noFill/>
        </p:spPr>
        <p:txBody>
          <a:bodyPr wrap="square" rtlCol="0">
            <a:spAutoFit/>
          </a:bodyPr>
          <a:lstStyle/>
          <a:p>
            <a:r>
              <a:rPr lang="en-GB" dirty="0"/>
              <a:t>Assessment objectives (AOs) refer to the skills that candidates need to demonstrate in their responses to questions in Papers 1 and 2.</a:t>
            </a:r>
            <a:endParaRPr lang="en-US" dirty="0"/>
          </a:p>
        </p:txBody>
      </p:sp>
    </p:spTree>
    <p:extLst>
      <p:ext uri="{BB962C8B-B14F-4D97-AF65-F5344CB8AC3E}">
        <p14:creationId xmlns:p14="http://schemas.microsoft.com/office/powerpoint/2010/main" val="3989738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4D0-8CCB-0C42-AE70-F35474374BCB}"/>
              </a:ext>
            </a:extLst>
          </p:cNvPr>
          <p:cNvSpPr>
            <a:spLocks noGrp="1"/>
          </p:cNvSpPr>
          <p:nvPr>
            <p:ph type="title"/>
          </p:nvPr>
        </p:nvSpPr>
        <p:spPr/>
        <p:txBody>
          <a:bodyPr/>
          <a:lstStyle/>
          <a:p>
            <a:r>
              <a:rPr lang="en-US" dirty="0"/>
              <a:t>Assessment Objectives  </a:t>
            </a:r>
          </a:p>
        </p:txBody>
      </p:sp>
      <p:sp>
        <p:nvSpPr>
          <p:cNvPr id="6" name="Google Shape;132;p19">
            <a:extLst>
              <a:ext uri="{FF2B5EF4-FFF2-40B4-BE49-F238E27FC236}">
                <a16:creationId xmlns:a16="http://schemas.microsoft.com/office/drawing/2014/main" id="{2C0BD9DA-A5DA-0E4A-8B54-12C3CA2ABCB7}"/>
              </a:ext>
            </a:extLst>
          </p:cNvPr>
          <p:cNvSpPr txBox="1">
            <a:spLocks noGrp="1"/>
          </p:cNvSpPr>
          <p:nvPr>
            <p:ph type="body" idx="1"/>
          </p:nvPr>
        </p:nvSpPr>
        <p:spPr>
          <a:xfrm>
            <a:off x="287800" y="953433"/>
            <a:ext cx="11555200" cy="4975880"/>
          </a:xfrm>
          <a:prstGeom prst="rect">
            <a:avLst/>
          </a:prstGeom>
          <a:noFill/>
          <a:ln>
            <a:noFill/>
          </a:ln>
        </p:spPr>
        <p:txBody>
          <a:bodyPr spcFirstLastPara="1" vert="horz" wrap="square" lIns="121900" tIns="60933" rIns="121900" bIns="60933" rtlCol="0" anchor="t" anchorCtr="0">
            <a:noAutofit/>
          </a:bodyPr>
          <a:lstStyle/>
          <a:p>
            <a:pPr marL="276592" indent="-88636">
              <a:lnSpc>
                <a:spcPct val="80000"/>
              </a:lnSpc>
              <a:buSzPts val="2220"/>
              <a:buNone/>
            </a:pPr>
            <a:r>
              <a:rPr lang="en-GB" dirty="0"/>
              <a:t>Assessment objectives 2 and 3 are further split into the following sub sections:</a:t>
            </a:r>
          </a:p>
          <a:p>
            <a:pPr marL="276592" indent="-88636">
              <a:lnSpc>
                <a:spcPct val="80000"/>
              </a:lnSpc>
              <a:buSzPts val="2220"/>
              <a:buNone/>
            </a:pPr>
            <a:endParaRPr lang="en-GB" dirty="0"/>
          </a:p>
          <a:p>
            <a:pPr marL="276592" indent="-88636">
              <a:lnSpc>
                <a:spcPct val="150000"/>
              </a:lnSpc>
              <a:spcBef>
                <a:spcPts val="400"/>
              </a:spcBef>
              <a:buSzPts val="2220"/>
              <a:buNone/>
            </a:pPr>
            <a:r>
              <a:rPr lang="en-GB" dirty="0"/>
              <a:t>AO2.1a – apply knowledge of key concepts and principles of computer science</a:t>
            </a:r>
          </a:p>
          <a:p>
            <a:pPr marL="276592" indent="-88636">
              <a:lnSpc>
                <a:spcPct val="150000"/>
              </a:lnSpc>
              <a:spcBef>
                <a:spcPts val="400"/>
              </a:spcBef>
              <a:buSzPts val="2220"/>
              <a:buNone/>
            </a:pPr>
            <a:r>
              <a:rPr lang="en-GB" dirty="0"/>
              <a:t>AO2.1b – apply understanding of key concepts and principles of computer science</a:t>
            </a:r>
          </a:p>
          <a:p>
            <a:pPr marL="276592" indent="-88636">
              <a:lnSpc>
                <a:spcPct val="80000"/>
              </a:lnSpc>
              <a:buSzPts val="2220"/>
              <a:buNone/>
            </a:pPr>
            <a:endParaRPr lang="en-GB" dirty="0"/>
          </a:p>
          <a:p>
            <a:pPr marL="276592" indent="-88636">
              <a:lnSpc>
                <a:spcPct val="150000"/>
              </a:lnSpc>
              <a:spcBef>
                <a:spcPts val="400"/>
              </a:spcBef>
              <a:buSzPts val="2220"/>
              <a:buNone/>
            </a:pPr>
            <a:r>
              <a:rPr lang="en-GB" dirty="0"/>
              <a:t>AO3.1 – make reasoned judgements</a:t>
            </a:r>
          </a:p>
          <a:p>
            <a:pPr marL="276592" indent="-88636">
              <a:lnSpc>
                <a:spcPct val="150000"/>
              </a:lnSpc>
              <a:spcBef>
                <a:spcPts val="400"/>
              </a:spcBef>
              <a:buSzPts val="2220"/>
              <a:buNone/>
            </a:pPr>
            <a:r>
              <a:rPr lang="en-GB" dirty="0"/>
              <a:t>AO3.2a – design solutions</a:t>
            </a:r>
          </a:p>
          <a:p>
            <a:pPr marL="276592" indent="-88636">
              <a:lnSpc>
                <a:spcPct val="150000"/>
              </a:lnSpc>
              <a:spcBef>
                <a:spcPts val="400"/>
              </a:spcBef>
              <a:buSzPts val="2220"/>
              <a:buNone/>
            </a:pPr>
            <a:r>
              <a:rPr lang="en-GB" dirty="0"/>
              <a:t>AO3.2b – program solutions</a:t>
            </a:r>
          </a:p>
          <a:p>
            <a:pPr marL="276592" indent="-88636">
              <a:lnSpc>
                <a:spcPct val="150000"/>
              </a:lnSpc>
              <a:spcBef>
                <a:spcPts val="400"/>
              </a:spcBef>
              <a:buSzPts val="2220"/>
              <a:buNone/>
            </a:pPr>
            <a:r>
              <a:rPr lang="en-GB" dirty="0"/>
              <a:t>AO3.2c – evaluate and refine solutions.</a:t>
            </a:r>
          </a:p>
          <a:p>
            <a:pPr marL="276592" indent="-88636">
              <a:lnSpc>
                <a:spcPct val="80000"/>
              </a:lnSpc>
              <a:buSzPts val="2220"/>
              <a:buNone/>
            </a:pPr>
            <a:endParaRPr lang="en-GB" dirty="0"/>
          </a:p>
          <a:p>
            <a:pPr marL="276592" indent="-88636">
              <a:lnSpc>
                <a:spcPct val="80000"/>
              </a:lnSpc>
              <a:buSzPts val="2220"/>
              <a:buNone/>
            </a:pPr>
            <a:endParaRPr sz="2933" dirty="0"/>
          </a:p>
        </p:txBody>
      </p:sp>
    </p:spTree>
    <p:extLst>
      <p:ext uri="{BB962C8B-B14F-4D97-AF65-F5344CB8AC3E}">
        <p14:creationId xmlns:p14="http://schemas.microsoft.com/office/powerpoint/2010/main" val="402144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411600" y="227645"/>
            <a:ext cx="11368800" cy="1325600"/>
          </a:xfrm>
          <a:prstGeom prst="rect">
            <a:avLst/>
          </a:prstGeom>
          <a:noFill/>
          <a:ln>
            <a:noFill/>
          </a:ln>
        </p:spPr>
        <p:txBody>
          <a:bodyPr spcFirstLastPara="1" vert="horz" wrap="square" lIns="0" tIns="0" rIns="0" bIns="0" rtlCol="0" anchor="t" anchorCtr="0">
            <a:noAutofit/>
          </a:bodyPr>
          <a:lstStyle/>
          <a:p>
            <a:pPr>
              <a:spcBef>
                <a:spcPts val="0"/>
              </a:spcBef>
              <a:buClr>
                <a:schemeClr val="accent2"/>
              </a:buClr>
              <a:buSzPts val="3200"/>
            </a:pPr>
            <a:r>
              <a:rPr lang="en-GB" dirty="0"/>
              <a:t>Assessment Principles</a:t>
            </a:r>
            <a:br>
              <a:rPr lang="en-GB" dirty="0"/>
            </a:br>
            <a:br>
              <a:rPr lang="en-GB" dirty="0"/>
            </a:br>
            <a:endParaRPr dirty="0"/>
          </a:p>
        </p:txBody>
      </p:sp>
      <p:graphicFrame>
        <p:nvGraphicFramePr>
          <p:cNvPr id="107" name="Google Shape;107;p16"/>
          <p:cNvGraphicFramePr/>
          <p:nvPr>
            <p:extLst>
              <p:ext uri="{D42A27DB-BD31-4B8C-83A1-F6EECF244321}">
                <p14:modId xmlns:p14="http://schemas.microsoft.com/office/powerpoint/2010/main" val="706168059"/>
              </p:ext>
            </p:extLst>
          </p:nvPr>
        </p:nvGraphicFramePr>
        <p:xfrm>
          <a:off x="668624" y="1225898"/>
          <a:ext cx="10060400" cy="4637013"/>
        </p:xfrm>
        <a:graphic>
          <a:graphicData uri="http://schemas.openxmlformats.org/drawingml/2006/table">
            <a:tbl>
              <a:tblPr>
                <a:noFill/>
              </a:tblPr>
              <a:tblGrid>
                <a:gridCol w="8749033">
                  <a:extLst>
                    <a:ext uri="{9D8B030D-6E8A-4147-A177-3AD203B41FA5}">
                      <a16:colId xmlns:a16="http://schemas.microsoft.com/office/drawing/2014/main" val="20000"/>
                    </a:ext>
                  </a:extLst>
                </a:gridCol>
                <a:gridCol w="1311367">
                  <a:extLst>
                    <a:ext uri="{9D8B030D-6E8A-4147-A177-3AD203B41FA5}">
                      <a16:colId xmlns:a16="http://schemas.microsoft.com/office/drawing/2014/main" val="20002"/>
                    </a:ext>
                  </a:extLst>
                </a:gridCol>
              </a:tblGrid>
              <a:tr h="568920">
                <a:tc>
                  <a:txBody>
                    <a:bodyPr/>
                    <a:lstStyle/>
                    <a:p>
                      <a:pPr marL="0" marR="0" lvl="0" indent="0" algn="l" rtl="0">
                        <a:lnSpc>
                          <a:spcPct val="100000"/>
                        </a:lnSpc>
                        <a:spcBef>
                          <a:spcPts val="0"/>
                        </a:spcBef>
                        <a:spcAft>
                          <a:spcPts val="0"/>
                        </a:spcAft>
                        <a:buClr>
                          <a:srgbClr val="000000"/>
                        </a:buClr>
                        <a:buSzPts val="1200"/>
                        <a:buFont typeface="Arial"/>
                        <a:buNone/>
                      </a:pPr>
                      <a:endParaRPr sz="2100" u="none" strike="noStrike" cap="none"/>
                    </a:p>
                  </a:txBody>
                  <a:tcPr marL="121900" marR="121900" marT="121900" marB="121900"/>
                </a:tc>
                <a:tc>
                  <a:txBody>
                    <a:bodyPr/>
                    <a:lstStyle/>
                    <a:p>
                      <a:pPr marL="0" marR="0" lvl="0" indent="0" algn="ctr" rtl="0">
                        <a:lnSpc>
                          <a:spcPct val="100000"/>
                        </a:lnSpc>
                        <a:spcBef>
                          <a:spcPts val="0"/>
                        </a:spcBef>
                        <a:spcAft>
                          <a:spcPts val="0"/>
                        </a:spcAft>
                        <a:buClr>
                          <a:srgbClr val="000000"/>
                        </a:buClr>
                        <a:buSzPts val="1600"/>
                        <a:buFont typeface="Arial"/>
                        <a:buNone/>
                      </a:pPr>
                      <a:r>
                        <a:rPr lang="en-GB" sz="2100" b="1" u="none" strike="noStrike" cap="none">
                          <a:solidFill>
                            <a:schemeClr val="dk1"/>
                          </a:solidFill>
                        </a:rPr>
                        <a:t>Paper 2</a:t>
                      </a:r>
                      <a:endParaRPr sz="2100" b="1" u="none" strike="noStrike" cap="none">
                        <a:solidFill>
                          <a:schemeClr val="dk1"/>
                        </a:solidFill>
                      </a:endParaRPr>
                    </a:p>
                  </a:txBody>
                  <a:tcPr marL="121900" marR="121900" marT="121900" marB="121900"/>
                </a:tc>
                <a:extLst>
                  <a:ext uri="{0D108BD9-81ED-4DB2-BD59-A6C34878D82A}">
                    <a16:rowId xmlns:a16="http://schemas.microsoft.com/office/drawing/2014/main" val="10000"/>
                  </a:ext>
                </a:extLst>
              </a:tr>
              <a:tr h="568920">
                <a:tc>
                  <a:txBody>
                    <a:bodyPr/>
                    <a:lstStyle/>
                    <a:p>
                      <a:pPr marL="0" marR="0" lvl="0" indent="0" algn="l" rtl="0">
                        <a:lnSpc>
                          <a:spcPct val="90000"/>
                        </a:lnSpc>
                        <a:spcBef>
                          <a:spcPts val="0"/>
                        </a:spcBef>
                        <a:spcAft>
                          <a:spcPts val="0"/>
                        </a:spcAft>
                        <a:buClr>
                          <a:srgbClr val="000000"/>
                        </a:buClr>
                        <a:buSzPts val="1600"/>
                        <a:buFont typeface="Arial"/>
                        <a:buNone/>
                      </a:pPr>
                      <a:r>
                        <a:rPr lang="en-GB" sz="2100" u="none" strike="noStrike" cap="none" dirty="0">
                          <a:solidFill>
                            <a:schemeClr val="dk1"/>
                          </a:solidFill>
                        </a:rPr>
                        <a:t>Ramped demand within the paper</a:t>
                      </a:r>
                      <a:endParaRPr sz="2100" u="none" strike="noStrike" cap="none" dirty="0">
                        <a:solidFill>
                          <a:srgbClr val="FF0000"/>
                        </a:solidFill>
                      </a:endParaRPr>
                    </a:p>
                  </a:txBody>
                  <a:tcPr marL="121900" marR="121900" marT="121900" marB="121900"/>
                </a:tc>
                <a:tc>
                  <a:txBody>
                    <a:bodyPr/>
                    <a:lstStyle/>
                    <a:p>
                      <a:pPr marL="0" marR="0" lvl="0" indent="0" algn="ctr" rtl="0">
                        <a:lnSpc>
                          <a:spcPct val="100000"/>
                        </a:lnSpc>
                        <a:spcBef>
                          <a:spcPts val="0"/>
                        </a:spcBef>
                        <a:spcAft>
                          <a:spcPts val="0"/>
                        </a:spcAft>
                        <a:buClr>
                          <a:srgbClr val="000000"/>
                        </a:buClr>
                        <a:buSzPts val="1800"/>
                        <a:buFont typeface="Arial"/>
                        <a:buNone/>
                      </a:pPr>
                      <a:r>
                        <a:rPr lang="en-GB" sz="2100" u="none" strike="noStrike" cap="none">
                          <a:solidFill>
                            <a:schemeClr val="dk1"/>
                          </a:solidFill>
                        </a:rPr>
                        <a:t>✓</a:t>
                      </a:r>
                      <a:endParaRPr sz="2100" u="none" strike="noStrike" cap="none"/>
                    </a:p>
                  </a:txBody>
                  <a:tcPr marL="121900" marR="121900" marT="121900" marB="121900"/>
                </a:tc>
                <a:extLst>
                  <a:ext uri="{0D108BD9-81ED-4DB2-BD59-A6C34878D82A}">
                    <a16:rowId xmlns:a16="http://schemas.microsoft.com/office/drawing/2014/main" val="10001"/>
                  </a:ext>
                </a:extLst>
              </a:tr>
              <a:tr h="979613">
                <a:tc>
                  <a:txBody>
                    <a:bodyPr/>
                    <a:lstStyle/>
                    <a:p>
                      <a:pPr marL="0" marR="0" lvl="0" indent="0" algn="l" rtl="0">
                        <a:lnSpc>
                          <a:spcPct val="90000"/>
                        </a:lnSpc>
                        <a:spcBef>
                          <a:spcPts val="0"/>
                        </a:spcBef>
                        <a:spcAft>
                          <a:spcPts val="0"/>
                        </a:spcAft>
                        <a:buClr>
                          <a:srgbClr val="000000"/>
                        </a:buClr>
                        <a:buSzPts val="1600"/>
                        <a:buFont typeface="Arial"/>
                        <a:buNone/>
                      </a:pPr>
                      <a:r>
                        <a:rPr lang="en-GB" sz="2100" u="none" strike="noStrike" cap="none" dirty="0">
                          <a:solidFill>
                            <a:schemeClr val="dk1"/>
                          </a:solidFill>
                        </a:rPr>
                        <a:t>Command words linked to particular skills and mark tariffs </a:t>
                      </a:r>
                      <a:endParaRPr sz="2100" u="none" strike="noStrike" cap="none" dirty="0">
                        <a:solidFill>
                          <a:schemeClr val="dk1"/>
                        </a:solidFill>
                      </a:endParaRPr>
                    </a:p>
                    <a:p>
                      <a:pPr marL="0" marR="0" lvl="0" indent="0" algn="l" rtl="0">
                        <a:lnSpc>
                          <a:spcPct val="90000"/>
                        </a:lnSpc>
                        <a:spcBef>
                          <a:spcPts val="750"/>
                        </a:spcBef>
                        <a:spcAft>
                          <a:spcPts val="0"/>
                        </a:spcAft>
                        <a:buClr>
                          <a:srgbClr val="000000"/>
                        </a:buClr>
                        <a:buSzPts val="1600"/>
                        <a:buFont typeface="Arial"/>
                        <a:buNone/>
                      </a:pPr>
                      <a:r>
                        <a:rPr lang="en-GB" sz="2100" u="none" strike="noStrike" cap="none" dirty="0">
                          <a:solidFill>
                            <a:schemeClr val="dk1"/>
                          </a:solidFill>
                        </a:rPr>
                        <a:t>Only</a:t>
                      </a:r>
                      <a:r>
                        <a:rPr lang="en-GB" sz="2100" u="none" strike="noStrike" cap="none" baseline="0" dirty="0">
                          <a:solidFill>
                            <a:schemeClr val="dk1"/>
                          </a:solidFill>
                        </a:rPr>
                        <a:t> ‘amend’ and ‘write’ for Paper 2</a:t>
                      </a:r>
                      <a:endParaRPr sz="2100" u="none" strike="noStrike" cap="none" dirty="0">
                        <a:solidFill>
                          <a:srgbClr val="FF0000"/>
                        </a:solidFill>
                      </a:endParaRPr>
                    </a:p>
                  </a:txBody>
                  <a:tcPr marL="121900" marR="121900" marT="121900" marB="121900"/>
                </a:tc>
                <a:tc>
                  <a:txBody>
                    <a:bodyPr/>
                    <a:lstStyle/>
                    <a:p>
                      <a:pPr marL="0" marR="0" lvl="0" indent="0" algn="ctr" rtl="0">
                        <a:lnSpc>
                          <a:spcPct val="100000"/>
                        </a:lnSpc>
                        <a:spcBef>
                          <a:spcPts val="0"/>
                        </a:spcBef>
                        <a:spcAft>
                          <a:spcPts val="0"/>
                        </a:spcAft>
                        <a:buClr>
                          <a:srgbClr val="000000"/>
                        </a:buClr>
                        <a:buSzPts val="1800"/>
                        <a:buFont typeface="Arial"/>
                        <a:buNone/>
                      </a:pPr>
                      <a:r>
                        <a:rPr lang="en-GB" sz="2100" u="none" strike="noStrike" cap="none" dirty="0">
                          <a:solidFill>
                            <a:schemeClr val="dk1"/>
                          </a:solidFill>
                        </a:rPr>
                        <a:t>✓</a:t>
                      </a:r>
                      <a:endParaRPr sz="2100" u="none" strike="noStrike" cap="none" dirty="0"/>
                    </a:p>
                  </a:txBody>
                  <a:tcPr marL="121900" marR="121900" marT="121900" marB="121900"/>
                </a:tc>
                <a:extLst>
                  <a:ext uri="{0D108BD9-81ED-4DB2-BD59-A6C34878D82A}">
                    <a16:rowId xmlns:a16="http://schemas.microsoft.com/office/drawing/2014/main" val="10002"/>
                  </a:ext>
                </a:extLst>
              </a:tr>
              <a:tr h="568920">
                <a:tc>
                  <a:txBody>
                    <a:bodyPr/>
                    <a:lstStyle/>
                    <a:p>
                      <a:pPr marL="0" marR="0" lvl="0" indent="0" algn="l" rtl="0">
                        <a:lnSpc>
                          <a:spcPct val="90000"/>
                        </a:lnSpc>
                        <a:spcBef>
                          <a:spcPts val="0"/>
                        </a:spcBef>
                        <a:spcAft>
                          <a:spcPts val="0"/>
                        </a:spcAft>
                        <a:buClr>
                          <a:srgbClr val="000000"/>
                        </a:buClr>
                        <a:buSzPts val="1600"/>
                        <a:buFont typeface="Arial"/>
                        <a:buNone/>
                      </a:pPr>
                      <a:r>
                        <a:rPr lang="en-GB" sz="2100" u="none" strike="noStrike" cap="none" dirty="0">
                          <a:solidFill>
                            <a:schemeClr val="dk1"/>
                          </a:solidFill>
                        </a:rPr>
                        <a:t>Clear and consistent levels-based mark schemes </a:t>
                      </a:r>
                      <a:endParaRPr sz="2100" u="none" strike="noStrike" cap="none" dirty="0">
                        <a:solidFill>
                          <a:schemeClr val="dk1"/>
                        </a:solidFill>
                      </a:endParaRPr>
                    </a:p>
                  </a:txBody>
                  <a:tcPr marL="121900" marR="121900" marT="121900" marB="121900"/>
                </a:tc>
                <a:tc>
                  <a:txBody>
                    <a:bodyPr/>
                    <a:lstStyle/>
                    <a:p>
                      <a:pPr marL="0" marR="0" lvl="0" indent="0" algn="ctr" rtl="0">
                        <a:lnSpc>
                          <a:spcPct val="100000"/>
                        </a:lnSpc>
                        <a:spcBef>
                          <a:spcPts val="0"/>
                        </a:spcBef>
                        <a:spcAft>
                          <a:spcPts val="0"/>
                        </a:spcAft>
                        <a:buClr>
                          <a:srgbClr val="000000"/>
                        </a:buClr>
                        <a:buSzPts val="1800"/>
                        <a:buFont typeface="Arial"/>
                        <a:buNone/>
                      </a:pPr>
                      <a:r>
                        <a:rPr lang="en-GB" sz="2100" u="none" strike="noStrike" cap="none">
                          <a:solidFill>
                            <a:schemeClr val="dk1"/>
                          </a:solidFill>
                        </a:rPr>
                        <a:t>✓</a:t>
                      </a:r>
                      <a:endParaRPr sz="2100" u="none" strike="noStrike" cap="none"/>
                    </a:p>
                  </a:txBody>
                  <a:tcPr marL="121900" marR="121900" marT="121900" marB="121900"/>
                </a:tc>
                <a:extLst>
                  <a:ext uri="{0D108BD9-81ED-4DB2-BD59-A6C34878D82A}">
                    <a16:rowId xmlns:a16="http://schemas.microsoft.com/office/drawing/2014/main" val="10003"/>
                  </a:ext>
                </a:extLst>
              </a:tr>
              <a:tr h="829016">
                <a:tc>
                  <a:txBody>
                    <a:bodyPr/>
                    <a:lstStyle/>
                    <a:p>
                      <a:pPr marL="0" marR="0" lvl="0" indent="0" algn="l" rtl="0">
                        <a:lnSpc>
                          <a:spcPct val="90000"/>
                        </a:lnSpc>
                        <a:spcBef>
                          <a:spcPts val="0"/>
                        </a:spcBef>
                        <a:spcAft>
                          <a:spcPts val="0"/>
                        </a:spcAft>
                        <a:buClr>
                          <a:srgbClr val="000000"/>
                        </a:buClr>
                        <a:buSzPts val="1600"/>
                        <a:buFont typeface="Arial"/>
                        <a:buNone/>
                      </a:pPr>
                      <a:r>
                        <a:rPr lang="en-GB" sz="2100" u="none" strike="noStrike" cap="none" dirty="0">
                          <a:solidFill>
                            <a:schemeClr val="dk1"/>
                          </a:solidFill>
                        </a:rPr>
                        <a:t>Application of key principles and concepts; being able to analyse problems computationally</a:t>
                      </a:r>
                      <a:endParaRPr sz="2100" u="none" strike="noStrike" cap="none" dirty="0"/>
                    </a:p>
                  </a:txBody>
                  <a:tcPr marL="121900" marR="121900" marT="121900" marB="121900"/>
                </a:tc>
                <a:tc>
                  <a:txBody>
                    <a:bodyPr/>
                    <a:lstStyle/>
                    <a:p>
                      <a:pPr marL="0" marR="0" lvl="0" indent="0" algn="ctr" rtl="0">
                        <a:lnSpc>
                          <a:spcPct val="100000"/>
                        </a:lnSpc>
                        <a:spcBef>
                          <a:spcPts val="0"/>
                        </a:spcBef>
                        <a:spcAft>
                          <a:spcPts val="0"/>
                        </a:spcAft>
                        <a:buClr>
                          <a:srgbClr val="000000"/>
                        </a:buClr>
                        <a:buSzPts val="1800"/>
                        <a:buFont typeface="Arial"/>
                        <a:buNone/>
                      </a:pPr>
                      <a:r>
                        <a:rPr lang="en-GB" sz="2100" u="none" strike="noStrike" cap="none">
                          <a:solidFill>
                            <a:schemeClr val="dk1"/>
                          </a:solidFill>
                        </a:rPr>
                        <a:t>✓</a:t>
                      </a:r>
                      <a:endParaRPr sz="2100" u="none" strike="noStrike" cap="none"/>
                    </a:p>
                  </a:txBody>
                  <a:tcPr marL="121900" marR="121900" marT="121900" marB="121900"/>
                </a:tc>
                <a:extLst>
                  <a:ext uri="{0D108BD9-81ED-4DB2-BD59-A6C34878D82A}">
                    <a16:rowId xmlns:a16="http://schemas.microsoft.com/office/drawing/2014/main" val="10005"/>
                  </a:ext>
                </a:extLst>
              </a:tr>
              <a:tr h="1121624">
                <a:tc>
                  <a:txBody>
                    <a:bodyPr/>
                    <a:lstStyle/>
                    <a:p>
                      <a:pPr marL="0" marR="0" lvl="0" indent="0" algn="l" rtl="0">
                        <a:lnSpc>
                          <a:spcPct val="90000"/>
                        </a:lnSpc>
                        <a:spcBef>
                          <a:spcPts val="0"/>
                        </a:spcBef>
                        <a:spcAft>
                          <a:spcPts val="0"/>
                        </a:spcAft>
                        <a:buClr>
                          <a:srgbClr val="000000"/>
                        </a:buClr>
                        <a:buSzPts val="1600"/>
                        <a:buFont typeface="Arial"/>
                        <a:buNone/>
                      </a:pPr>
                      <a:r>
                        <a:rPr lang="en-GB" sz="2100" u="none" strike="noStrike" cap="none" dirty="0">
                          <a:solidFill>
                            <a:schemeClr val="dk1"/>
                          </a:solidFill>
                        </a:rPr>
                        <a:t>Onscreen, with the use of your favoured Integrated Development Environment (IDE) to write and amend programs in response to the questions.</a:t>
                      </a:r>
                      <a:endParaRPr sz="2100" u="none" strike="noStrike" cap="none" dirty="0">
                        <a:solidFill>
                          <a:schemeClr val="dk1"/>
                        </a:solidFill>
                      </a:endParaRPr>
                    </a:p>
                  </a:txBody>
                  <a:tcPr marL="121900" marR="121900" marT="121900" marB="121900"/>
                </a:tc>
                <a:tc>
                  <a:txBody>
                    <a:bodyPr/>
                    <a:lstStyle/>
                    <a:p>
                      <a:pPr marL="0" marR="0" lvl="0" indent="0" algn="ctr" rtl="0">
                        <a:lnSpc>
                          <a:spcPct val="100000"/>
                        </a:lnSpc>
                        <a:spcBef>
                          <a:spcPts val="0"/>
                        </a:spcBef>
                        <a:spcAft>
                          <a:spcPts val="0"/>
                        </a:spcAft>
                        <a:buClr>
                          <a:srgbClr val="000000"/>
                        </a:buClr>
                        <a:buSzPts val="1800"/>
                        <a:buFont typeface="Arial"/>
                        <a:buNone/>
                      </a:pPr>
                      <a:r>
                        <a:rPr lang="en-GB" sz="2100" u="none" strike="noStrike" cap="none" dirty="0">
                          <a:solidFill>
                            <a:schemeClr val="dk1"/>
                          </a:solidFill>
                        </a:rPr>
                        <a:t>✓</a:t>
                      </a:r>
                      <a:endParaRPr sz="2100" u="none" strike="noStrike" cap="none" dirty="0"/>
                    </a:p>
                  </a:txBody>
                  <a:tcPr marL="121900" marR="121900" marT="121900" marB="12190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88175748"/>
      </p:ext>
    </p:extLst>
  </p:cSld>
  <p:clrMapOvr>
    <a:masterClrMapping/>
  </p:clrMapOvr>
</p:sld>
</file>

<file path=ppt/theme/theme1.xml><?xml version="1.0" encoding="utf-8"?>
<a:theme xmlns:a="http://schemas.openxmlformats.org/drawingml/2006/main" name="1_Office Theme">
  <a:themeElements>
    <a:clrScheme name="PearsonEd Comp Sci">
      <a:dk1>
        <a:srgbClr val="000000"/>
      </a:dk1>
      <a:lt1>
        <a:srgbClr val="FFFFFF"/>
      </a:lt1>
      <a:dk2>
        <a:srgbClr val="44546A"/>
      </a:dk2>
      <a:lt2>
        <a:srgbClr val="E7E6E6"/>
      </a:lt2>
      <a:accent1>
        <a:srgbClr val="007FA3"/>
      </a:accent1>
      <a:accent2>
        <a:srgbClr val="005970"/>
      </a:accent2>
      <a:accent3>
        <a:srgbClr val="D4EAE4"/>
      </a:accent3>
      <a:accent4>
        <a:srgbClr val="505759"/>
      </a:accent4>
      <a:accent5>
        <a:srgbClr val="D2DB0E"/>
      </a:accent5>
      <a:accent6>
        <a:srgbClr val="FFB81C"/>
      </a:accent6>
      <a:hlink>
        <a:srgbClr val="005A70"/>
      </a:hlink>
      <a:folHlink>
        <a:srgbClr val="007F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2173</TotalTime>
  <Words>6416</Words>
  <Application>Microsoft Macintosh PowerPoint</Application>
  <PresentationFormat>Widescreen</PresentationFormat>
  <Paragraphs>711</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Open Sans</vt:lpstr>
      <vt:lpstr>Roboto</vt:lpstr>
      <vt:lpstr>Times New Roman</vt:lpstr>
      <vt:lpstr>1_Office Theme</vt:lpstr>
      <vt:lpstr>Pearson Edexcel GCSE (9-1)  Planning and Delivering Computer Science  Paper 2 - Application of Computational Thinking</vt:lpstr>
      <vt:lpstr>Aims and objectives</vt:lpstr>
      <vt:lpstr>Agenda</vt:lpstr>
      <vt:lpstr>PowerPoint Presentation</vt:lpstr>
      <vt:lpstr>Overview of our new qualification </vt:lpstr>
      <vt:lpstr>Specification content</vt:lpstr>
      <vt:lpstr>Assessment Objectives  </vt:lpstr>
      <vt:lpstr>Assessment Objectives  </vt:lpstr>
      <vt:lpstr>Assessment Principles  </vt:lpstr>
      <vt:lpstr>Background</vt:lpstr>
      <vt:lpstr>Paper 2 Structure</vt:lpstr>
      <vt:lpstr>Paper 2 Approach 1</vt:lpstr>
      <vt:lpstr>Paper 2 Approach 2</vt:lpstr>
      <vt:lpstr>Paper 2 Approach 3</vt:lpstr>
      <vt:lpstr>PowerPoint Presentation</vt:lpstr>
      <vt:lpstr>Sample Assessment Materials (SAMs) – Paper 2</vt:lpstr>
      <vt:lpstr>SAM – Paper 2 – Question 1</vt:lpstr>
      <vt:lpstr>SAM – Paper 2 – Question 1 Mark Scheme</vt:lpstr>
      <vt:lpstr>SAM – Paper 2 – Question 2</vt:lpstr>
      <vt:lpstr>PowerPoint Presentation</vt:lpstr>
      <vt:lpstr>SAM – Paper 2 – Question 2 – Activity 1</vt:lpstr>
      <vt:lpstr>SAM – Paper 2 – Question 2 Mark Scheme</vt:lpstr>
      <vt:lpstr>SAM – Paper 2 – Question 3</vt:lpstr>
      <vt:lpstr>SAM – Paper 2 – Question 3 Mark Scheme</vt:lpstr>
      <vt:lpstr>SAM – Paper 2 – Question 3 Mark Scheme</vt:lpstr>
      <vt:lpstr>SAM – Paper 2 – Question 4</vt:lpstr>
      <vt:lpstr>SAM – Paper 2 – Question 4 Mark Scheme</vt:lpstr>
      <vt:lpstr>SAM – Paper 2 - Question 5</vt:lpstr>
      <vt:lpstr>SAM – Paper 2 – Question 5 Mark Scheme</vt:lpstr>
      <vt:lpstr>SAM – Paper 2 – Question 6</vt:lpstr>
      <vt:lpstr>SAM _ Paper 2 – Question 6 Mark Scheme</vt:lpstr>
      <vt:lpstr>SAM – Paper 2 – Question 6 Mark Scheme</vt:lpstr>
      <vt:lpstr>PowerPoint Presentation</vt:lpstr>
      <vt:lpstr>Classroom strategies</vt:lpstr>
      <vt:lpstr>PRIMM</vt:lpstr>
      <vt:lpstr>PowerPoint Presentation</vt:lpstr>
      <vt:lpstr>Modelling PRIMM - Q6 SAM 2020 – Activity 2</vt:lpstr>
      <vt:lpstr>Modelling PRIMM - Q6 SAM 2020 (PRIMM)</vt:lpstr>
      <vt:lpstr>Levels</vt:lpstr>
      <vt:lpstr>PowerPoint Presentation</vt:lpstr>
      <vt:lpstr>Activity 3</vt:lpstr>
      <vt:lpstr>Programming environments</vt:lpstr>
      <vt:lpstr>PowerPoint Presentation</vt:lpstr>
      <vt:lpstr>PowerPoint Presentation</vt:lpstr>
      <vt:lpstr>GCSE Computer Science student book </vt:lpstr>
      <vt:lpstr>PowerPoint Presentation</vt:lpstr>
      <vt:lpstr>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Gillies</dc:creator>
  <cp:lastModifiedBy>Scott Santus</cp:lastModifiedBy>
  <cp:revision>94</cp:revision>
  <cp:lastPrinted>2020-05-08T11:23:41Z</cp:lastPrinted>
  <dcterms:created xsi:type="dcterms:W3CDTF">2020-05-08T10:51:32Z</dcterms:created>
  <dcterms:modified xsi:type="dcterms:W3CDTF">2020-05-28T16:00:39Z</dcterms:modified>
</cp:coreProperties>
</file>