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44"/>
  </p:notesMasterIdLst>
  <p:sldIdLst>
    <p:sldId id="265" r:id="rId5"/>
    <p:sldId id="316" r:id="rId6"/>
    <p:sldId id="301" r:id="rId7"/>
    <p:sldId id="263" r:id="rId8"/>
    <p:sldId id="307" r:id="rId9"/>
    <p:sldId id="330" r:id="rId10"/>
    <p:sldId id="304" r:id="rId11"/>
    <p:sldId id="329" r:id="rId12"/>
    <p:sldId id="305" r:id="rId13"/>
    <p:sldId id="264" r:id="rId14"/>
    <p:sldId id="331" r:id="rId15"/>
    <p:sldId id="267" r:id="rId16"/>
    <p:sldId id="268" r:id="rId17"/>
    <p:sldId id="279" r:id="rId18"/>
    <p:sldId id="332" r:id="rId19"/>
    <p:sldId id="280" r:id="rId20"/>
    <p:sldId id="303" r:id="rId21"/>
    <p:sldId id="281" r:id="rId22"/>
    <p:sldId id="318" r:id="rId23"/>
    <p:sldId id="333" r:id="rId24"/>
    <p:sldId id="319" r:id="rId25"/>
    <p:sldId id="285" r:id="rId26"/>
    <p:sldId id="321" r:id="rId27"/>
    <p:sldId id="334" r:id="rId28"/>
    <p:sldId id="322" r:id="rId29"/>
    <p:sldId id="286" r:id="rId30"/>
    <p:sldId id="323" r:id="rId31"/>
    <p:sldId id="324" r:id="rId32"/>
    <p:sldId id="287" r:id="rId33"/>
    <p:sldId id="327" r:id="rId34"/>
    <p:sldId id="288" r:id="rId35"/>
    <p:sldId id="328" r:id="rId36"/>
    <p:sldId id="258" r:id="rId37"/>
    <p:sldId id="259" r:id="rId38"/>
    <p:sldId id="261" r:id="rId39"/>
    <p:sldId id="311" r:id="rId40"/>
    <p:sldId id="317" r:id="rId41"/>
    <p:sldId id="310" r:id="rId42"/>
    <p:sldId id="274" r:id="rId43"/>
  </p:sldIdLst>
  <p:sldSz cx="12192000" cy="6858000"/>
  <p:notesSz cx="6858000" cy="1952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y, Tim" initials="BT" lastIdx="10" clrIdx="0">
    <p:extLst>
      <p:ext uri="{19B8F6BF-5375-455C-9EA6-DF929625EA0E}">
        <p15:presenceInfo xmlns:p15="http://schemas.microsoft.com/office/powerpoint/2012/main" userId="S::tim.brady@pearson.com::4cb39b10-f16b-4e3a-8a10-59e40fab4de4" providerId="AD"/>
      </p:ext>
    </p:extLst>
  </p:cmAuthor>
  <p:cmAuthor id="2" name="Holton, Phil" initials="HP" lastIdx="3" clrIdx="1">
    <p:extLst>
      <p:ext uri="{19B8F6BF-5375-455C-9EA6-DF929625EA0E}">
        <p15:presenceInfo xmlns:p15="http://schemas.microsoft.com/office/powerpoint/2012/main" userId="S::phil.holton@pearson.com::e1c11803-81d0-495b-b66e-769e079cf747" providerId="AD"/>
      </p:ext>
    </p:extLst>
  </p:cmAuthor>
  <p:cmAuthor id="3" name="Santally, Zakir" initials="SZ" lastIdx="1" clrIdx="2">
    <p:extLst>
      <p:ext uri="{19B8F6BF-5375-455C-9EA6-DF929625EA0E}">
        <p15:presenceInfo xmlns:p15="http://schemas.microsoft.com/office/powerpoint/2012/main" userId="S::zakir.santally@pearson.com::262d1370-b545-4ce2-8bc7-051aef3c68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C9DAF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322A6-1DE1-E656-CE8E-E9885F103ECB}" v="1" dt="2020-06-04T12:31:54.681"/>
    <p1510:client id="{1CA16C40-DE98-FADD-62F0-C08117FBE59C}" v="5" dt="2020-06-04T13:24:04.994"/>
    <p1510:client id="{717C3C0A-90A8-1283-B3EC-0E682C1223C6}" v="23" dt="2020-06-04T08:16:42.976"/>
    <p1510:client id="{644FCB7E-9E28-A941-2743-DEC8510B7F64}" v="5" dt="2020-06-04T13:10:43.490"/>
    <p1510:client id="{F396B13A-0051-2695-DFF2-7AD6B912A9F2}" v="132" dt="2020-06-04T10:00:02.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478" autoAdjust="0"/>
  </p:normalViewPr>
  <p:slideViewPr>
    <p:cSldViewPr snapToGrid="0">
      <p:cViewPr varScale="1">
        <p:scale>
          <a:sx n="119" d="100"/>
          <a:sy n="119"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on, Phil" userId="S::phil.holton@pearson.com::e1c11803-81d0-495b-b66e-769e079cf747" providerId="AD" clId="Web-{1CA16C40-DE98-FADD-62F0-C08117FBE59C}"/>
    <pc:docChg chg="">
      <pc:chgData name="Holton, Phil" userId="S::phil.holton@pearson.com::e1c11803-81d0-495b-b66e-769e079cf747" providerId="AD" clId="Web-{1CA16C40-DE98-FADD-62F0-C08117FBE59C}" dt="2020-06-04T13:24:04.994" v="4"/>
      <pc:docMkLst>
        <pc:docMk/>
      </pc:docMkLst>
      <pc:sldChg chg="delCm">
        <pc:chgData name="Holton, Phil" userId="S::phil.holton@pearson.com::e1c11803-81d0-495b-b66e-769e079cf747" providerId="AD" clId="Web-{1CA16C40-DE98-FADD-62F0-C08117FBE59C}" dt="2020-06-04T13:24:04.994" v="4"/>
        <pc:sldMkLst>
          <pc:docMk/>
          <pc:sldMk cId="39984643" sldId="263"/>
        </pc:sldMkLst>
      </pc:sldChg>
    </pc:docChg>
  </pc:docChgLst>
  <pc:docChgLst>
    <pc:chgData name="Brady, Tim" userId="S::tim.brady@pearson.com::4cb39b10-f16b-4e3a-8a10-59e40fab4de4" providerId="AD" clId="Web-{717C3C0A-90A8-1283-B3EC-0E682C1223C6}"/>
    <pc:docChg chg="modSld">
      <pc:chgData name="Brady, Tim" userId="S::tim.brady@pearson.com::4cb39b10-f16b-4e3a-8a10-59e40fab4de4" providerId="AD" clId="Web-{717C3C0A-90A8-1283-B3EC-0E682C1223C6}" dt="2020-06-04T08:16:42.976" v="22"/>
      <pc:docMkLst>
        <pc:docMk/>
      </pc:docMkLst>
      <pc:sldChg chg="addCm">
        <pc:chgData name="Brady, Tim" userId="S::tim.brady@pearson.com::4cb39b10-f16b-4e3a-8a10-59e40fab4de4" providerId="AD" clId="Web-{717C3C0A-90A8-1283-B3EC-0E682C1223C6}" dt="2020-06-04T08:16:42.976" v="22"/>
        <pc:sldMkLst>
          <pc:docMk/>
          <pc:sldMk cId="3231210325" sldId="259"/>
        </pc:sldMkLst>
      </pc:sldChg>
      <pc:sldChg chg="modSp addCm">
        <pc:chgData name="Brady, Tim" userId="S::tim.brady@pearson.com::4cb39b10-f16b-4e3a-8a10-59e40fab4de4" providerId="AD" clId="Web-{717C3C0A-90A8-1283-B3EC-0E682C1223C6}" dt="2020-06-04T07:54:20.981" v="15" actId="20577"/>
        <pc:sldMkLst>
          <pc:docMk/>
          <pc:sldMk cId="39984643" sldId="263"/>
        </pc:sldMkLst>
        <pc:spChg chg="mod">
          <ac:chgData name="Brady, Tim" userId="S::tim.brady@pearson.com::4cb39b10-f16b-4e3a-8a10-59e40fab4de4" providerId="AD" clId="Web-{717C3C0A-90A8-1283-B3EC-0E682C1223C6}" dt="2020-06-04T07:54:20.981" v="15" actId="20577"/>
          <ac:spMkLst>
            <pc:docMk/>
            <pc:sldMk cId="39984643" sldId="263"/>
            <ac:spMk id="3" creationId="{B207001A-124F-4D93-A982-ED63B5DBDEB5}"/>
          </ac:spMkLst>
        </pc:spChg>
        <pc:spChg chg="mod">
          <ac:chgData name="Brady, Tim" userId="S::tim.brady@pearson.com::4cb39b10-f16b-4e3a-8a10-59e40fab4de4" providerId="AD" clId="Web-{717C3C0A-90A8-1283-B3EC-0E682C1223C6}" dt="2020-06-04T07:48:19.642" v="2" actId="14100"/>
          <ac:spMkLst>
            <pc:docMk/>
            <pc:sldMk cId="39984643" sldId="263"/>
            <ac:spMk id="99" creationId="{00000000-0000-0000-0000-000000000000}"/>
          </ac:spMkLst>
        </pc:spChg>
      </pc:sldChg>
      <pc:sldChg chg="addCm">
        <pc:chgData name="Brady, Tim" userId="S::tim.brady@pearson.com::4cb39b10-f16b-4e3a-8a10-59e40fab4de4" providerId="AD" clId="Web-{717C3C0A-90A8-1283-B3EC-0E682C1223C6}" dt="2020-06-04T07:58:03.801" v="17"/>
        <pc:sldMkLst>
          <pc:docMk/>
          <pc:sldMk cId="888175748" sldId="264"/>
        </pc:sldMkLst>
      </pc:sldChg>
      <pc:sldChg chg="modSp">
        <pc:chgData name="Brady, Tim" userId="S::tim.brady@pearson.com::4cb39b10-f16b-4e3a-8a10-59e40fab4de4" providerId="AD" clId="Web-{717C3C0A-90A8-1283-B3EC-0E682C1223C6}" dt="2020-06-04T07:58:37.161" v="18" actId="1076"/>
        <pc:sldMkLst>
          <pc:docMk/>
          <pc:sldMk cId="429383273" sldId="268"/>
        </pc:sldMkLst>
        <pc:picChg chg="mod">
          <ac:chgData name="Brady, Tim" userId="S::tim.brady@pearson.com::4cb39b10-f16b-4e3a-8a10-59e40fab4de4" providerId="AD" clId="Web-{717C3C0A-90A8-1283-B3EC-0E682C1223C6}" dt="2020-06-04T07:58:37.161" v="18" actId="1076"/>
          <ac:picMkLst>
            <pc:docMk/>
            <pc:sldMk cId="429383273" sldId="268"/>
            <ac:picMk id="9" creationId="{2D0B7CE9-80E0-4D49-8704-7F47D355C1AF}"/>
          </ac:picMkLst>
        </pc:picChg>
      </pc:sldChg>
      <pc:sldChg chg="addCm">
        <pc:chgData name="Brady, Tim" userId="S::tim.brady@pearson.com::4cb39b10-f16b-4e3a-8a10-59e40fab4de4" providerId="AD" clId="Web-{717C3C0A-90A8-1283-B3EC-0E682C1223C6}" dt="2020-06-04T08:06:20.488" v="21"/>
        <pc:sldMkLst>
          <pc:docMk/>
          <pc:sldMk cId="2771776201" sldId="286"/>
        </pc:sldMkLst>
      </pc:sldChg>
      <pc:sldChg chg="addCm">
        <pc:chgData name="Brady, Tim" userId="S::tim.brady@pearson.com::4cb39b10-f16b-4e3a-8a10-59e40fab4de4" providerId="AD" clId="Web-{717C3C0A-90A8-1283-B3EC-0E682C1223C6}" dt="2020-06-04T07:46:57.952" v="0"/>
        <pc:sldMkLst>
          <pc:docMk/>
          <pc:sldMk cId="2856251110" sldId="316"/>
        </pc:sldMkLst>
      </pc:sldChg>
      <pc:sldChg chg="addCm modCm">
        <pc:chgData name="Brady, Tim" userId="S::tim.brady@pearson.com::4cb39b10-f16b-4e3a-8a10-59e40fab4de4" providerId="AD" clId="Web-{717C3C0A-90A8-1283-B3EC-0E682C1223C6}" dt="2020-06-04T08:04:29.035" v="20"/>
        <pc:sldMkLst>
          <pc:docMk/>
          <pc:sldMk cId="1346523047" sldId="322"/>
        </pc:sldMkLst>
      </pc:sldChg>
    </pc:docChg>
  </pc:docChgLst>
  <pc:docChgLst>
    <pc:chgData name="Holton, Phil" userId="S::phil.holton@pearson.com::e1c11803-81d0-495b-b66e-769e079cf747" providerId="AD" clId="Web-{F396B13A-0051-2695-DFF2-7AD6B912A9F2}"/>
    <pc:docChg chg="modSld">
      <pc:chgData name="Holton, Phil" userId="S::phil.holton@pearson.com::e1c11803-81d0-495b-b66e-769e079cf747" providerId="AD" clId="Web-{F396B13A-0051-2695-DFF2-7AD6B912A9F2}" dt="2020-06-04T10:00:02.602" v="131" actId="20577"/>
      <pc:docMkLst>
        <pc:docMk/>
      </pc:docMkLst>
      <pc:sldChg chg="modSp">
        <pc:chgData name="Holton, Phil" userId="S::phil.holton@pearson.com::e1c11803-81d0-495b-b66e-769e079cf747" providerId="AD" clId="Web-{F396B13A-0051-2695-DFF2-7AD6B912A9F2}" dt="2020-06-04T10:00:02.602" v="131" actId="20577"/>
        <pc:sldMkLst>
          <pc:docMk/>
          <pc:sldMk cId="3231210325" sldId="259"/>
        </pc:sldMkLst>
        <pc:spChg chg="mod">
          <ac:chgData name="Holton, Phil" userId="S::phil.holton@pearson.com::e1c11803-81d0-495b-b66e-769e079cf747" providerId="AD" clId="Web-{F396B13A-0051-2695-DFF2-7AD6B912A9F2}" dt="2020-06-04T10:00:02.602" v="131" actId="20577"/>
          <ac:spMkLst>
            <pc:docMk/>
            <pc:sldMk cId="3231210325" sldId="259"/>
            <ac:spMk id="64" creationId="{00000000-0000-0000-0000-000000000000}"/>
          </ac:spMkLst>
        </pc:spChg>
      </pc:sldChg>
      <pc:sldChg chg="modSp">
        <pc:chgData name="Holton, Phil" userId="S::phil.holton@pearson.com::e1c11803-81d0-495b-b66e-769e079cf747" providerId="AD" clId="Web-{F396B13A-0051-2695-DFF2-7AD6B912A9F2}" dt="2020-06-04T09:36:09.565" v="86" actId="20577"/>
        <pc:sldMkLst>
          <pc:docMk/>
          <pc:sldMk cId="39984643" sldId="263"/>
        </pc:sldMkLst>
        <pc:spChg chg="mod">
          <ac:chgData name="Holton, Phil" userId="S::phil.holton@pearson.com::e1c11803-81d0-495b-b66e-769e079cf747" providerId="AD" clId="Web-{F396B13A-0051-2695-DFF2-7AD6B912A9F2}" dt="2020-06-04T09:36:09.565" v="86" actId="20577"/>
          <ac:spMkLst>
            <pc:docMk/>
            <pc:sldMk cId="39984643" sldId="263"/>
            <ac:spMk id="3" creationId="{B207001A-124F-4D93-A982-ED63B5DBDEB5}"/>
          </ac:spMkLst>
        </pc:spChg>
        <pc:spChg chg="mod">
          <ac:chgData name="Holton, Phil" userId="S::phil.holton@pearson.com::e1c11803-81d0-495b-b66e-769e079cf747" providerId="AD" clId="Web-{F396B13A-0051-2695-DFF2-7AD6B912A9F2}" dt="2020-06-04T09:16:45.086" v="35" actId="20577"/>
          <ac:spMkLst>
            <pc:docMk/>
            <pc:sldMk cId="39984643" sldId="263"/>
            <ac:spMk id="99" creationId="{00000000-0000-0000-0000-000000000000}"/>
          </ac:spMkLst>
        </pc:spChg>
      </pc:sldChg>
      <pc:sldChg chg="modSp addCm">
        <pc:chgData name="Holton, Phil" userId="S::phil.holton@pearson.com::e1c11803-81d0-495b-b66e-769e079cf747" providerId="AD" clId="Web-{F396B13A-0051-2695-DFF2-7AD6B912A9F2}" dt="2020-06-04T09:42:48.658" v="102"/>
        <pc:sldMkLst>
          <pc:docMk/>
          <pc:sldMk cId="888175748" sldId="264"/>
        </pc:sldMkLst>
        <pc:spChg chg="mod">
          <ac:chgData name="Holton, Phil" userId="S::phil.holton@pearson.com::e1c11803-81d0-495b-b66e-769e079cf747" providerId="AD" clId="Web-{F396B13A-0051-2695-DFF2-7AD6B912A9F2}" dt="2020-06-04T09:42:07.344" v="97" actId="1076"/>
          <ac:spMkLst>
            <pc:docMk/>
            <pc:sldMk cId="888175748" sldId="264"/>
            <ac:spMk id="4" creationId="{A1F8D5C4-56BC-43B4-8699-D730BECB2BE7}"/>
          </ac:spMkLst>
        </pc:spChg>
        <pc:picChg chg="mod">
          <ac:chgData name="Holton, Phil" userId="S::phil.holton@pearson.com::e1c11803-81d0-495b-b66e-769e079cf747" providerId="AD" clId="Web-{F396B13A-0051-2695-DFF2-7AD6B912A9F2}" dt="2020-06-04T09:42:16.063" v="99" actId="1076"/>
          <ac:picMkLst>
            <pc:docMk/>
            <pc:sldMk cId="888175748" sldId="264"/>
            <ac:picMk id="5" creationId="{F035AA16-D6D3-4290-8F72-C5DB447C8ED4}"/>
          </ac:picMkLst>
        </pc:picChg>
        <pc:picChg chg="mod">
          <ac:chgData name="Holton, Phil" userId="S::phil.holton@pearson.com::e1c11803-81d0-495b-b66e-769e079cf747" providerId="AD" clId="Web-{F396B13A-0051-2695-DFF2-7AD6B912A9F2}" dt="2020-06-04T09:42:12.391" v="98" actId="1076"/>
          <ac:picMkLst>
            <pc:docMk/>
            <pc:sldMk cId="888175748" sldId="264"/>
            <ac:picMk id="6" creationId="{9C419951-0044-4C64-A75B-88F4D722161A}"/>
          </ac:picMkLst>
        </pc:picChg>
        <pc:picChg chg="mod">
          <ac:chgData name="Holton, Phil" userId="S::phil.holton@pearson.com::e1c11803-81d0-495b-b66e-769e079cf747" providerId="AD" clId="Web-{F396B13A-0051-2695-DFF2-7AD6B912A9F2}" dt="2020-06-04T09:42:27.564" v="101" actId="1076"/>
          <ac:picMkLst>
            <pc:docMk/>
            <pc:sldMk cId="888175748" sldId="264"/>
            <ac:picMk id="7" creationId="{46C56045-EE07-4F8D-B420-0B2E9DD1EB6E}"/>
          </ac:picMkLst>
        </pc:picChg>
      </pc:sldChg>
      <pc:sldChg chg="modSp">
        <pc:chgData name="Holton, Phil" userId="S::phil.holton@pearson.com::e1c11803-81d0-495b-b66e-769e079cf747" providerId="AD" clId="Web-{F396B13A-0051-2695-DFF2-7AD6B912A9F2}" dt="2020-06-04T09:54:09.714" v="120" actId="20577"/>
        <pc:sldMkLst>
          <pc:docMk/>
          <pc:sldMk cId="2771776201" sldId="286"/>
        </pc:sldMkLst>
        <pc:spChg chg="mod">
          <ac:chgData name="Holton, Phil" userId="S::phil.holton@pearson.com::e1c11803-81d0-495b-b66e-769e079cf747" providerId="AD" clId="Web-{F396B13A-0051-2695-DFF2-7AD6B912A9F2}" dt="2020-06-04T09:54:09.714" v="120" actId="20577"/>
          <ac:spMkLst>
            <pc:docMk/>
            <pc:sldMk cId="2771776201" sldId="286"/>
            <ac:spMk id="8" creationId="{CC4926AF-A400-46E6-B3A2-08FCD0035152}"/>
          </ac:spMkLst>
        </pc:spChg>
      </pc:sldChg>
      <pc:sldChg chg="modSp">
        <pc:chgData name="Holton, Phil" userId="S::phil.holton@pearson.com::e1c11803-81d0-495b-b66e-769e079cf747" providerId="AD" clId="Web-{F396B13A-0051-2695-DFF2-7AD6B912A9F2}" dt="2020-06-04T09:16:24.585" v="33" actId="20577"/>
        <pc:sldMkLst>
          <pc:docMk/>
          <pc:sldMk cId="2856251110" sldId="316"/>
        </pc:sldMkLst>
        <pc:spChg chg="mod">
          <ac:chgData name="Holton, Phil" userId="S::phil.holton@pearson.com::e1c11803-81d0-495b-b66e-769e079cf747" providerId="AD" clId="Web-{F396B13A-0051-2695-DFF2-7AD6B912A9F2}" dt="2020-06-04T09:16:24.585" v="33" actId="20577"/>
          <ac:spMkLst>
            <pc:docMk/>
            <pc:sldMk cId="2856251110" sldId="316"/>
            <ac:spMk id="3" creationId="{3E3B38AD-3888-4AE4-9F86-FBA51039CAE0}"/>
          </ac:spMkLst>
        </pc:spChg>
      </pc:sldChg>
      <pc:sldChg chg="addCm">
        <pc:chgData name="Holton, Phil" userId="S::phil.holton@pearson.com::e1c11803-81d0-495b-b66e-769e079cf747" providerId="AD" clId="Web-{F396B13A-0051-2695-DFF2-7AD6B912A9F2}" dt="2020-06-04T09:52:03.225" v="103"/>
        <pc:sldMkLst>
          <pc:docMk/>
          <pc:sldMk cId="3086023429" sldId="319"/>
        </pc:sldMkLst>
      </pc:sldChg>
      <pc:sldChg chg="modSp modNotes">
        <pc:chgData name="Holton, Phil" userId="S::phil.holton@pearson.com::e1c11803-81d0-495b-b66e-769e079cf747" providerId="AD" clId="Web-{F396B13A-0051-2695-DFF2-7AD6B912A9F2}" dt="2020-06-04T09:53:03.509" v="110"/>
        <pc:sldMkLst>
          <pc:docMk/>
          <pc:sldMk cId="2938138412" sldId="321"/>
        </pc:sldMkLst>
        <pc:spChg chg="mod">
          <ac:chgData name="Holton, Phil" userId="S::phil.holton@pearson.com::e1c11803-81d0-495b-b66e-769e079cf747" providerId="AD" clId="Web-{F396B13A-0051-2695-DFF2-7AD6B912A9F2}" dt="2020-06-04T09:52:59.852" v="108" actId="20577"/>
          <ac:spMkLst>
            <pc:docMk/>
            <pc:sldMk cId="2938138412" sldId="321"/>
            <ac:spMk id="3" creationId="{7EB2C492-82CC-FD43-8957-126C9E8A79D0}"/>
          </ac:spMkLst>
        </pc:spChg>
      </pc:sldChg>
      <pc:sldChg chg="modSp">
        <pc:chgData name="Holton, Phil" userId="S::phil.holton@pearson.com::e1c11803-81d0-495b-b66e-769e079cf747" providerId="AD" clId="Web-{F396B13A-0051-2695-DFF2-7AD6B912A9F2}" dt="2020-06-04T09:54:04.948" v="115" actId="20577"/>
        <pc:sldMkLst>
          <pc:docMk/>
          <pc:sldMk cId="1346523047" sldId="322"/>
        </pc:sldMkLst>
        <pc:spChg chg="mod">
          <ac:chgData name="Holton, Phil" userId="S::phil.holton@pearson.com::e1c11803-81d0-495b-b66e-769e079cf747" providerId="AD" clId="Web-{F396B13A-0051-2695-DFF2-7AD6B912A9F2}" dt="2020-06-04T09:54:04.948" v="115" actId="20577"/>
          <ac:spMkLst>
            <pc:docMk/>
            <pc:sldMk cId="1346523047" sldId="322"/>
            <ac:spMk id="6" creationId="{6227E219-1BB7-4880-8660-53093739BA75}"/>
          </ac:spMkLst>
        </pc:spChg>
      </pc:sldChg>
      <pc:sldChg chg="modNotes">
        <pc:chgData name="Holton, Phil" userId="S::phil.holton@pearson.com::e1c11803-81d0-495b-b66e-769e079cf747" providerId="AD" clId="Web-{F396B13A-0051-2695-DFF2-7AD6B912A9F2}" dt="2020-06-04T09:54:23.183" v="121"/>
        <pc:sldMkLst>
          <pc:docMk/>
          <pc:sldMk cId="1255380506" sldId="323"/>
        </pc:sldMkLst>
      </pc:sldChg>
      <pc:sldChg chg="addCm">
        <pc:chgData name="Holton, Phil" userId="S::phil.holton@pearson.com::e1c11803-81d0-495b-b66e-769e079cf747" providerId="AD" clId="Web-{F396B13A-0051-2695-DFF2-7AD6B912A9F2}" dt="2020-06-04T09:57:23.502" v="122"/>
        <pc:sldMkLst>
          <pc:docMk/>
          <pc:sldMk cId="2274969681" sldId="327"/>
        </pc:sldMkLst>
      </pc:sldChg>
    </pc:docChg>
  </pc:docChgLst>
  <pc:docChgLst>
    <pc:chgData name="Holton, Phil" userId="S::phil.holton@pearson.com::e1c11803-81d0-495b-b66e-769e079cf747" providerId="AD" clId="Web-{644FCB7E-9E28-A941-2743-DEC8510B7F64}"/>
    <pc:docChg chg="">
      <pc:chgData name="Holton, Phil" userId="S::phil.holton@pearson.com::e1c11803-81d0-495b-b66e-769e079cf747" providerId="AD" clId="Web-{644FCB7E-9E28-A941-2743-DEC8510B7F64}" dt="2020-06-04T13:10:43.490" v="4"/>
      <pc:docMkLst>
        <pc:docMk/>
      </pc:docMkLst>
      <pc:sldChg chg="delCm">
        <pc:chgData name="Holton, Phil" userId="S::phil.holton@pearson.com::e1c11803-81d0-495b-b66e-769e079cf747" providerId="AD" clId="Web-{644FCB7E-9E28-A941-2743-DEC8510B7F64}" dt="2020-06-04T13:10:43.490" v="4"/>
        <pc:sldMkLst>
          <pc:docMk/>
          <pc:sldMk cId="3231210325" sldId="259"/>
        </pc:sldMkLst>
      </pc:sldChg>
      <pc:sldChg chg="delCm">
        <pc:chgData name="Holton, Phil" userId="S::phil.holton@pearson.com::e1c11803-81d0-495b-b66e-769e079cf747" providerId="AD" clId="Web-{644FCB7E-9E28-A941-2743-DEC8510B7F64}" dt="2020-06-04T13:10:37.958" v="3"/>
        <pc:sldMkLst>
          <pc:docMk/>
          <pc:sldMk cId="2771776201" sldId="286"/>
        </pc:sldMkLst>
      </pc:sldChg>
      <pc:sldChg chg="delCm">
        <pc:chgData name="Holton, Phil" userId="S::phil.holton@pearson.com::e1c11803-81d0-495b-b66e-769e079cf747" providerId="AD" clId="Web-{644FCB7E-9E28-A941-2743-DEC8510B7F64}" dt="2020-06-04T13:09:36.896" v="0"/>
        <pc:sldMkLst>
          <pc:docMk/>
          <pc:sldMk cId="2856251110" sldId="316"/>
        </pc:sldMkLst>
      </pc:sldChg>
      <pc:sldChg chg="delCm">
        <pc:chgData name="Holton, Phil" userId="S::phil.holton@pearson.com::e1c11803-81d0-495b-b66e-769e079cf747" providerId="AD" clId="Web-{644FCB7E-9E28-A941-2743-DEC8510B7F64}" dt="2020-06-04T13:10:25.537" v="1"/>
        <pc:sldMkLst>
          <pc:docMk/>
          <pc:sldMk cId="3086023429" sldId="319"/>
        </pc:sldMkLst>
      </pc:sldChg>
      <pc:sldChg chg="delCm">
        <pc:chgData name="Holton, Phil" userId="S::phil.holton@pearson.com::e1c11803-81d0-495b-b66e-769e079cf747" providerId="AD" clId="Web-{644FCB7E-9E28-A941-2743-DEC8510B7F64}" dt="2020-06-04T13:10:34.208" v="2"/>
        <pc:sldMkLst>
          <pc:docMk/>
          <pc:sldMk cId="1346523047" sldId="322"/>
        </pc:sldMkLst>
      </pc:sldChg>
    </pc:docChg>
  </pc:docChgLst>
  <pc:docChgLst>
    <pc:chgData name="Santally, Zakir" userId="S::zakir.santally@pearson.com::262d1370-b545-4ce2-8bc7-051aef3c68f7" providerId="AD" clId="Web-{183322A6-1DE1-E656-CE8E-E9885F103ECB}"/>
    <pc:docChg chg="">
      <pc:chgData name="Santally, Zakir" userId="S::zakir.santally@pearson.com::262d1370-b545-4ce2-8bc7-051aef3c68f7" providerId="AD" clId="Web-{183322A6-1DE1-E656-CE8E-E9885F103ECB}" dt="2020-06-04T12:31:54.681" v="0"/>
      <pc:docMkLst>
        <pc:docMk/>
      </pc:docMkLst>
      <pc:sldChg chg="addCm">
        <pc:chgData name="Santally, Zakir" userId="S::zakir.santally@pearson.com::262d1370-b545-4ce2-8bc7-051aef3c68f7" providerId="AD" clId="Web-{183322A6-1DE1-E656-CE8E-E9885F103ECB}" dt="2020-06-04T12:31:54.681" v="0"/>
        <pc:sldMkLst>
          <pc:docMk/>
          <pc:sldMk cId="3086023429" sldId="31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04T00:58:03.801" idx="7">
    <p:pos x="10" y="10"/>
    <p:text>[@Holton, Phil] this slide looks weird Q(a) says state two then gives one line before MS table - then another Q(a) A hotel chain - needs to be looked at!
</p:text>
    <p:extLst>
      <p:ext uri="{C676402C-5697-4E1C-873F-D02D1690AC5C}">
        <p15:threadingInfo xmlns:p15="http://schemas.microsoft.com/office/powerpoint/2012/main" timeZoneBias="420"/>
      </p:ext>
    </p:extLst>
  </p:cm>
  <p:cm authorId="2" dt="2020-06-04T02:42:48.658" idx="1">
    <p:pos x="10" y="146"/>
    <p:text>Query with pete
</p:text>
    <p:extLst>
      <p:ext uri="{C676402C-5697-4E1C-873F-D02D1690AC5C}">
        <p15:threadingInfo xmlns:p15="http://schemas.microsoft.com/office/powerpoint/2012/main" timeZoneBias="42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04T02:57:23.502" idx="3">
    <p:pos x="10" y="10"/>
    <p:text>Pete to drop in an example question from the old spec? [@Brady, Tim]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1A7AF-CEA9-F849-B598-2C8176EA0B6F}" type="datetimeFigureOut">
              <a:rPr lang="en-US" smtClean="0"/>
              <a:t>6/8/20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B3FE3-B79E-B045-A4CB-FBF5114E1E7F}" type="slidenum">
              <a:rPr lang="en-US" smtClean="0"/>
              <a:t>‹#›</a:t>
            </a:fld>
            <a:endParaRPr lang="en-US"/>
          </a:p>
        </p:txBody>
      </p:sp>
    </p:spTree>
    <p:extLst>
      <p:ext uri="{BB962C8B-B14F-4D97-AF65-F5344CB8AC3E}">
        <p14:creationId xmlns:p14="http://schemas.microsoft.com/office/powerpoint/2010/main" val="32396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a:solidFill>
                  <a:schemeClr val="tx1"/>
                </a:solidFill>
                <a:effectLst/>
                <a:latin typeface="+mn-lt"/>
                <a:ea typeface="+mn-ea"/>
                <a:cs typeface="+mn-cs"/>
              </a:rPr>
              <a:t>Welcome to the Pearson Edexcel GCSE in Computer Science.</a:t>
            </a:r>
          </a:p>
          <a:p>
            <a:r>
              <a:rPr lang="en-GB" sz="1200" kern="1200">
                <a:solidFill>
                  <a:schemeClr val="tx1"/>
                </a:solidFill>
                <a:effectLst/>
                <a:latin typeface="+mn-lt"/>
                <a:ea typeface="+mn-ea"/>
                <a:cs typeface="+mn-cs"/>
              </a:rPr>
              <a:t>Please refer to your pack to find the Sample assessment materials (which include the Question Paper and Mark Scheme) and the Specification.</a:t>
            </a:r>
          </a:p>
          <a:p>
            <a:r>
              <a:rPr lang="en-GB" sz="1200" kern="1200">
                <a:solidFill>
                  <a:schemeClr val="tx1"/>
                </a:solidFill>
                <a:effectLst/>
                <a:latin typeface="+mn-lt"/>
                <a:ea typeface="+mn-ea"/>
                <a:cs typeface="+mn-cs"/>
              </a:rPr>
              <a:t>You will see some polls on screen, please fill those out as you are waiting for us to get going.</a:t>
            </a:r>
            <a:r>
              <a:rPr lang="en-GB">
                <a:effectLst/>
              </a:rPr>
              <a:t> </a:t>
            </a:r>
            <a:endParaRPr lang="en-US"/>
          </a:p>
          <a:p>
            <a:pPr marL="0" lvl="0" indent="0" algn="l" rtl="0">
              <a:lnSpc>
                <a:spcPct val="100000"/>
              </a:lnSpc>
              <a:spcBef>
                <a:spcPts val="0"/>
              </a:spcBef>
              <a:spcAft>
                <a:spcPts val="0"/>
              </a:spcAft>
              <a:buSzPts val="1400"/>
              <a:buNone/>
            </a:pPr>
            <a:endParaRPr/>
          </a:p>
        </p:txBody>
      </p:sp>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00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Short open responses are items in which candidates provide information in short, structured responses, usually a word or short response and will usually be 1 mark. Although a two-mark item can be scaffolded, requiring the identification of two discrete things, as in the first example here.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usually two lines per mark allocated to a question, unless a simple statement is required from the response. Extended questions are given a full page of answer lines. Candidates should write in the space provided, although examiners are asked to mark positively and award marks for correct responses where they are not in the space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Use of stem for context</a:t>
            </a:r>
          </a:p>
          <a:p>
            <a:r>
              <a:rPr lang="en-GB" sz="1200" kern="1200" dirty="0">
                <a:solidFill>
                  <a:schemeClr val="tx1"/>
                </a:solidFill>
                <a:effectLst/>
                <a:latin typeface="+mn-lt"/>
                <a:ea typeface="+mn-ea"/>
                <a:cs typeface="+mn-cs"/>
              </a:rPr>
              <a:t>Notice how the second example uses a stem. A stem can be used to introduce a question. In this case the stem is used to introduce context to the question. It is important to understand that questions will only be placed in context when application of the context is required to answer the question. So, if candidates see context in questions, they must apply their understanding. This cognitive demand allows the testing of the assessment objectives that require higher-order cognition.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Mark scheme </a:t>
            </a:r>
          </a:p>
          <a:p>
            <a:r>
              <a:rPr lang="en-GB" sz="1200" kern="1200" dirty="0">
                <a:solidFill>
                  <a:schemeClr val="tx1"/>
                </a:solidFill>
                <a:effectLst/>
                <a:latin typeface="+mn-lt"/>
                <a:ea typeface="+mn-ea"/>
                <a:cs typeface="+mn-cs"/>
              </a:rPr>
              <a:t>The mark scheme for a short response question will contain a selection of acceptable correct answers. Where possible, this list will be complete. However, where there are more correct answers than it is reasonable to include in the mark scheme, indicative responses will be provided and examiners will award as appropriate.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short and medium open response questions will be marked using a points-based mark scheme, which consists of: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following four columns:</a:t>
            </a:r>
          </a:p>
          <a:p>
            <a:pPr lvl="1"/>
            <a:r>
              <a:rPr lang="en-GB" sz="1200" kern="1200" dirty="0">
                <a:solidFill>
                  <a:schemeClr val="tx1"/>
                </a:solidFill>
                <a:effectLst/>
                <a:latin typeface="+mn-lt"/>
                <a:ea typeface="+mn-ea"/>
                <a:cs typeface="+mn-cs"/>
              </a:rPr>
              <a:t>Question number</a:t>
            </a:r>
          </a:p>
          <a:p>
            <a:pPr lvl="1"/>
            <a:r>
              <a:rPr lang="en-GB" sz="1200" kern="1200" dirty="0">
                <a:solidFill>
                  <a:schemeClr val="tx1"/>
                </a:solidFill>
                <a:effectLst/>
                <a:latin typeface="+mn-lt"/>
                <a:ea typeface="+mn-ea"/>
                <a:cs typeface="+mn-cs"/>
              </a:rPr>
              <a:t>Answer</a:t>
            </a:r>
          </a:p>
          <a:p>
            <a:pPr lvl="1"/>
            <a:r>
              <a:rPr lang="en-GB" sz="1200" kern="1200" dirty="0">
                <a:solidFill>
                  <a:schemeClr val="tx1"/>
                </a:solidFill>
                <a:effectLst/>
                <a:latin typeface="+mn-lt"/>
                <a:ea typeface="+mn-ea"/>
                <a:cs typeface="+mn-cs"/>
              </a:rPr>
              <a:t>Additional Guidance</a:t>
            </a:r>
          </a:p>
          <a:p>
            <a:pPr lvl="1"/>
            <a:r>
              <a:rPr lang="en-GB" sz="1200" kern="1200" dirty="0">
                <a:solidFill>
                  <a:schemeClr val="tx1"/>
                </a:solidFill>
                <a:effectLst/>
                <a:latin typeface="+mn-lt"/>
                <a:ea typeface="+mn-ea"/>
                <a:cs typeface="+mn-cs"/>
              </a:rPr>
              <a:t>Mark</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a:t>
            </a:r>
            <a:r>
              <a:rPr lang="en-GB" sz="1200" b="1" kern="1200" dirty="0">
                <a:solidFill>
                  <a:schemeClr val="tx1"/>
                </a:solidFill>
                <a:effectLst/>
                <a:latin typeface="+mn-lt"/>
                <a:ea typeface="+mn-ea"/>
                <a:cs typeface="+mn-cs"/>
              </a:rPr>
              <a:t> rubric </a:t>
            </a:r>
            <a:r>
              <a:rPr lang="en-GB" sz="1200" kern="1200" dirty="0">
                <a:solidFill>
                  <a:schemeClr val="tx1"/>
                </a:solidFill>
                <a:effectLst/>
                <a:latin typeface="+mn-lt"/>
                <a:ea typeface="+mn-ea"/>
                <a:cs typeface="+mn-cs"/>
              </a:rPr>
              <a:t>that describes how each mark is awarded.</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example responses </a:t>
            </a:r>
            <a:r>
              <a:rPr lang="en-GB" sz="1200" kern="1200" dirty="0">
                <a:solidFill>
                  <a:schemeClr val="tx1"/>
                </a:solidFill>
                <a:effectLst/>
                <a:latin typeface="+mn-lt"/>
                <a:ea typeface="+mn-ea"/>
                <a:cs typeface="+mn-cs"/>
              </a:rPr>
              <a:t>that demonstrate what a candidate would say in order to achieve the marks, as the rubric has described.  These will:</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Be written as a candidate would write a response, including linked responses where required</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Show the minimum response that is required to achieve the marks, avoiding unnecessary language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include marking points – (1) – to indicate where each mark is awarded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Give example responses to show the breadth of acceptable answers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Include alternative answers from the same derivative distinguished by ‘/’</a:t>
            </a:r>
          </a:p>
        </p:txBody>
      </p:sp>
      <p:sp>
        <p:nvSpPr>
          <p:cNvPr id="104" name="Google Shape;1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58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extLst>
      <p:ext uri="{BB962C8B-B14F-4D97-AF65-F5344CB8AC3E}">
        <p14:creationId xmlns:p14="http://schemas.microsoft.com/office/powerpoint/2010/main" val="376029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3cc780b5e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000" kern="1200">
                <a:solidFill>
                  <a:schemeClr val="tx1"/>
                </a:solidFill>
                <a:effectLst/>
                <a:latin typeface="+mn-lt"/>
                <a:ea typeface="+mn-ea"/>
                <a:cs typeface="+mn-cs"/>
              </a:rPr>
              <a:t>Design your own Q and MS </a:t>
            </a:r>
          </a:p>
          <a:p>
            <a:r>
              <a:rPr lang="en-GB" sz="1000" kern="1200">
                <a:solidFill>
                  <a:schemeClr val="tx1"/>
                </a:solidFill>
                <a:effectLst/>
                <a:latin typeface="+mn-lt"/>
                <a:ea typeface="+mn-ea"/>
                <a:cs typeface="+mn-cs"/>
              </a:rPr>
              <a:t>Pick an area of the spec from any topic.</a:t>
            </a:r>
          </a:p>
          <a:p>
            <a:r>
              <a:rPr lang="en-GB" sz="1000" kern="1200">
                <a:solidFill>
                  <a:schemeClr val="tx1"/>
                </a:solidFill>
                <a:effectLst/>
                <a:latin typeface="+mn-lt"/>
                <a:ea typeface="+mn-ea"/>
                <a:cs typeface="+mn-cs"/>
              </a:rPr>
              <a:t>Think about all the different responses that could be given to your question. If there are many different responses, then is it focussed enough?</a:t>
            </a: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If you have time, add context.</a:t>
            </a:r>
          </a:p>
          <a:p>
            <a:r>
              <a:rPr lang="en-GB" sz="1000" kern="1200">
                <a:solidFill>
                  <a:schemeClr val="tx1"/>
                </a:solidFill>
                <a:effectLst/>
                <a:latin typeface="+mn-lt"/>
                <a:ea typeface="+mn-ea"/>
                <a:cs typeface="+mn-cs"/>
              </a:rPr>
              <a:t>Do all command words work in context? (Not ‘define’)</a:t>
            </a:r>
          </a:p>
          <a:p>
            <a:r>
              <a:rPr lang="en-GB" sz="1000" kern="1200">
                <a:solidFill>
                  <a:schemeClr val="tx1"/>
                </a:solidFill>
                <a:effectLst/>
                <a:latin typeface="+mn-lt"/>
                <a:ea typeface="+mn-ea"/>
                <a:cs typeface="+mn-cs"/>
              </a:rPr>
              <a:t>5 mins to design them</a:t>
            </a:r>
          </a:p>
          <a:p>
            <a:endParaRPr lang="en-GB" sz="1000" kern="1200">
              <a:solidFill>
                <a:schemeClr val="tx1"/>
              </a:solidFill>
              <a:effectLst/>
              <a:latin typeface="+mn-lt"/>
              <a:ea typeface="+mn-ea"/>
              <a:cs typeface="+mn-cs"/>
            </a:endParaRP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Share some with the group in the chat and trainer discusses some of them. (5 mins)</a:t>
            </a:r>
          </a:p>
        </p:txBody>
      </p:sp>
      <p:sp>
        <p:nvSpPr>
          <p:cNvPr id="129" name="Google Shape;129;g73cc780b5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43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3cc780b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Open response questions usually require responses that are a couple of sentences in length or a very short paragraph. Will usually require some structure to the answer and it will be clear to the candidate precisely what information is required to answer the question. To ensure clarity for candidates, one command word is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The mark scheme will show linked responses and will demonstrate how partial marks can be awarded.</a:t>
            </a:r>
          </a:p>
          <a:p>
            <a:r>
              <a:rPr lang="en-GB" sz="1000" kern="1200">
                <a:solidFill>
                  <a:schemeClr val="tx1"/>
                </a:solidFill>
                <a:effectLst/>
                <a:latin typeface="+mn-lt"/>
                <a:ea typeface="+mn-ea"/>
                <a:cs typeface="+mn-cs"/>
              </a:rPr>
              <a:t>  </a:t>
            </a:r>
          </a:p>
          <a:p>
            <a:r>
              <a:rPr lang="en-GB" sz="1000" kern="1200">
                <a:solidFill>
                  <a:schemeClr val="tx1"/>
                </a:solidFill>
                <a:effectLst/>
                <a:latin typeface="+mn-lt"/>
                <a:ea typeface="+mn-ea"/>
                <a:cs typeface="+mn-cs"/>
              </a:rPr>
              <a:t>Medium response questions are marked using a points-based mark scheme, in which a mark is awarded for each piece of relevant and accurate information provided.  </a:t>
            </a: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The command word ‘Describe’ requires a candidate to give an account of something, or a linked process by which something happens. Statements in the response need to be developed, as they are often linked, but do not need to include a justification or reason. </a:t>
            </a:r>
          </a:p>
        </p:txBody>
      </p:sp>
      <p:sp>
        <p:nvSpPr>
          <p:cNvPr id="135" name="Google Shape;135;g73cc780b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740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3cc780b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000" kern="1200">
                <a:solidFill>
                  <a:schemeClr val="tx1"/>
                </a:solidFill>
                <a:effectLst/>
                <a:latin typeface="+mn-lt"/>
                <a:ea typeface="+mn-ea"/>
                <a:cs typeface="+mn-cs"/>
              </a:rPr>
              <a:t>An explanation requires a justification/exemplification of a point. The answer must contain some element of reasoning/justification, this can include mathematical/logical explanations. The mark scheme will have marking points which are linked.</a:t>
            </a:r>
            <a:r>
              <a:rPr lang="en-GB" sz="1000">
                <a:effectLst/>
              </a:rPr>
              <a:t> </a:t>
            </a:r>
          </a:p>
          <a:p>
            <a:r>
              <a:rPr lang="en-GB" sz="1000" kern="1200">
                <a:solidFill>
                  <a:schemeClr val="tx1"/>
                </a:solidFill>
                <a:effectLst/>
                <a:latin typeface="+mn-lt"/>
                <a:ea typeface="+mn-ea"/>
                <a:cs typeface="+mn-cs"/>
              </a:rPr>
              <a:t>Mark schemes will demonstrate a model structure for responses, using connectives like ‘because’, which can be used by candidates to structure their answers.</a:t>
            </a:r>
          </a:p>
          <a:p>
            <a:r>
              <a:rPr lang="en-GB" sz="1000" kern="1200">
                <a:solidFill>
                  <a:schemeClr val="tx1"/>
                </a:solidFill>
                <a:effectLst/>
                <a:latin typeface="+mn-lt"/>
                <a:ea typeface="+mn-ea"/>
                <a:cs typeface="+mn-cs"/>
              </a:rPr>
              <a:t>Other connectives include: </a:t>
            </a:r>
            <a:r>
              <a:rPr lang="en-GB" sz="1000" i="1"/>
              <a:t>result of / associated with / reason for / connected to</a:t>
            </a:r>
            <a:endParaRPr lang="en-GB" sz="1000" i="1" kern="1200">
              <a:solidFill>
                <a:schemeClr val="tx1"/>
              </a:solidFill>
              <a:effectLst/>
              <a:latin typeface="+mn-lt"/>
              <a:ea typeface="+mn-ea"/>
              <a:cs typeface="+mn-cs"/>
            </a:endParaRPr>
          </a:p>
        </p:txBody>
      </p:sp>
      <p:sp>
        <p:nvSpPr>
          <p:cNvPr id="135" name="Google Shape;135;g73cc780b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04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extLst>
      <p:ext uri="{BB962C8B-B14F-4D97-AF65-F5344CB8AC3E}">
        <p14:creationId xmlns:p14="http://schemas.microsoft.com/office/powerpoint/2010/main" val="121830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3cc780b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000" kern="1200">
                <a:solidFill>
                  <a:schemeClr val="tx1"/>
                </a:solidFill>
                <a:effectLst/>
                <a:latin typeface="+mn-lt"/>
                <a:ea typeface="+mn-ea"/>
                <a:cs typeface="+mn-cs"/>
              </a:rPr>
              <a:t>Design your own describe/explain question and MS worth 2 or 4 marks.</a:t>
            </a: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When designing the MS, for which statements would you award marks? Are there multiple paths to the right answer? If there are only 4 linked points, are you sure the Q leads to a response that includes all 4, or are there other ways of wording the response that mean candidates might not think to include all 4 points. In which case, should your 4 point question be a 2 point question that allows 2 points to be made from 4, and then, does that make it too easy?</a:t>
            </a: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Pick an area of the spec from any topic.</a:t>
            </a:r>
          </a:p>
          <a:p>
            <a:r>
              <a:rPr lang="en-GB" sz="1000" kern="1200">
                <a:solidFill>
                  <a:schemeClr val="tx1"/>
                </a:solidFill>
                <a:effectLst/>
                <a:latin typeface="+mn-lt"/>
                <a:ea typeface="+mn-ea"/>
                <a:cs typeface="+mn-cs"/>
              </a:rPr>
              <a:t>5 mins to design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Consider how the explain question will lead to the use of connectives like because of / result of / associated with / reason for / connected to</a:t>
            </a:r>
            <a:r>
              <a:rPr lang="en-US" sz="1000" kern="1200">
                <a:solidFill>
                  <a:schemeClr val="tx1"/>
                </a:solidFill>
                <a:effectLst/>
                <a:latin typeface="+mn-lt"/>
                <a:ea typeface="+mn-ea"/>
                <a:cs typeface="+mn-cs"/>
              </a:rPr>
              <a:t>.</a:t>
            </a:r>
            <a:endParaRPr lang="en-GB" sz="1000" kern="1200">
              <a:solidFill>
                <a:schemeClr val="tx1"/>
              </a:solidFill>
              <a:effectLst/>
              <a:latin typeface="+mn-lt"/>
              <a:ea typeface="+mn-ea"/>
              <a:cs typeface="+mn-cs"/>
            </a:endParaRPr>
          </a:p>
          <a:p>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Share some with the group in the chat and trainer discusses some of them. (5 mins)</a:t>
            </a:r>
          </a:p>
          <a:p>
            <a:endParaRPr lang="en-GB" sz="1000" kern="1200">
              <a:solidFill>
                <a:schemeClr val="tx1"/>
              </a:solidFill>
              <a:effectLst/>
              <a:latin typeface="+mn-lt"/>
              <a:ea typeface="+mn-ea"/>
              <a:cs typeface="+mn-cs"/>
            </a:endParaRPr>
          </a:p>
        </p:txBody>
      </p:sp>
      <p:sp>
        <p:nvSpPr>
          <p:cNvPr id="135" name="Google Shape;135;g73cc780b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03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a:t>Extended response questions will always be worth 6 marks and will always use the command word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a:t>‘Discuss’ questions require candidates to identify the issue/situation/problem/argument that is being assessed within the question, explore all aspects of an issue/situation/problem/argument and investigate the issue/situation by reasoning or argument.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a:t>Candidates are expected to produce an extended piece of writing. </a:t>
            </a:r>
          </a:p>
        </p:txBody>
      </p:sp>
      <p:sp>
        <p:nvSpPr>
          <p:cNvPr id="4" name="Slide Number Placeholder 3"/>
          <p:cNvSpPr>
            <a:spLocks noGrp="1"/>
          </p:cNvSpPr>
          <p:nvPr>
            <p:ph type="sldNum" sz="quarter" idx="5"/>
          </p:nvPr>
        </p:nvSpPr>
        <p:spPr/>
        <p:txBody>
          <a:bodyPr/>
          <a:lstStyle/>
          <a:p>
            <a:fld id="{6B4B3FE3-B79E-B045-A4CB-FBF5114E1E7F}" type="slidenum">
              <a:rPr lang="en-US" smtClean="0"/>
              <a:t>17</a:t>
            </a:fld>
            <a:endParaRPr lang="en-US"/>
          </a:p>
        </p:txBody>
      </p:sp>
    </p:spTree>
    <p:extLst>
      <p:ext uri="{BB962C8B-B14F-4D97-AF65-F5344CB8AC3E}">
        <p14:creationId xmlns:p14="http://schemas.microsoft.com/office/powerpoint/2010/main" val="401090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extended response questions are the more ‘traditional’ type that require a response through written prose and are marked using levels based mark schemes, which consists of two sections:</a:t>
            </a:r>
          </a:p>
          <a:p>
            <a:pPr lvl="0"/>
            <a:r>
              <a:rPr lang="en-GB" sz="1200" b="1" kern="1200">
                <a:solidFill>
                  <a:schemeClr val="tx1"/>
                </a:solidFill>
                <a:effectLst/>
                <a:latin typeface="+mn-lt"/>
                <a:ea typeface="+mn-ea"/>
                <a:cs typeface="+mn-cs"/>
              </a:rPr>
              <a:t>indicative content</a:t>
            </a:r>
            <a:r>
              <a:rPr lang="en-GB" sz="1200" kern="1200">
                <a:solidFill>
                  <a:schemeClr val="tx1"/>
                </a:solidFill>
                <a:effectLst/>
                <a:latin typeface="+mn-lt"/>
                <a:ea typeface="+mn-ea"/>
                <a:cs typeface="+mn-cs"/>
              </a:rPr>
              <a:t> that reflects specific points that a candidate might make when answering that particular question. </a:t>
            </a:r>
          </a:p>
          <a:p>
            <a:pPr lvl="0"/>
            <a:r>
              <a:rPr lang="en-GB" sz="1200" b="1" kern="1200">
                <a:solidFill>
                  <a:schemeClr val="tx1"/>
                </a:solidFill>
                <a:effectLst/>
                <a:latin typeface="+mn-lt"/>
                <a:ea typeface="+mn-ea"/>
                <a:cs typeface="+mn-cs"/>
              </a:rPr>
              <a:t>level descriptors</a:t>
            </a:r>
            <a:r>
              <a:rPr lang="en-GB" sz="1200" kern="1200">
                <a:solidFill>
                  <a:schemeClr val="tx1"/>
                </a:solidFill>
                <a:effectLst/>
                <a:latin typeface="+mn-lt"/>
                <a:ea typeface="+mn-ea"/>
                <a:cs typeface="+mn-cs"/>
              </a:rPr>
              <a:t> that articulate the related skills that a candidate is expected to show when answering the question.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Indicative content is, by its very nature, not required. It is the type of factual content that candidates could have used when constructing their answer.</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Few links and constructions are provided. This is for two reasons. Firstly, all of those higher order skills are in the descriptors; this is what is being assessed. Secondly, the indicative content is not a model answer.</a:t>
            </a:r>
          </a:p>
        </p:txBody>
      </p:sp>
      <p:sp>
        <p:nvSpPr>
          <p:cNvPr id="4" name="Slide Number Placeholder 3"/>
          <p:cNvSpPr>
            <a:spLocks noGrp="1"/>
          </p:cNvSpPr>
          <p:nvPr>
            <p:ph type="sldNum" sz="quarter" idx="5"/>
          </p:nvPr>
        </p:nvSpPr>
        <p:spPr/>
        <p:txBody>
          <a:bodyPr/>
          <a:lstStyle/>
          <a:p>
            <a:fld id="{6B4B3FE3-B79E-B045-A4CB-FBF5114E1E7F}" type="slidenum">
              <a:rPr lang="en-US" smtClean="0"/>
              <a:t>18</a:t>
            </a:fld>
            <a:endParaRPr lang="en-US"/>
          </a:p>
        </p:txBody>
      </p:sp>
    </p:spTree>
    <p:extLst>
      <p:ext uri="{BB962C8B-B14F-4D97-AF65-F5344CB8AC3E}">
        <p14:creationId xmlns:p14="http://schemas.microsoft.com/office/powerpoint/2010/main" val="349301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levels-based mark scheme demonstrates how the assessment objectives will be covered.</a:t>
            </a:r>
          </a:p>
          <a:p>
            <a:r>
              <a:rPr lang="en-GB" sz="1200" kern="1200">
                <a:solidFill>
                  <a:schemeClr val="tx1"/>
                </a:solidFill>
                <a:effectLst/>
                <a:latin typeface="+mn-lt"/>
                <a:ea typeface="+mn-ea"/>
                <a:cs typeface="+mn-cs"/>
              </a:rPr>
              <a:t>Although the indicative content will change from series to series based on the content being assessed, the levels-based mark scheme will not change from series to series.</a:t>
            </a:r>
          </a:p>
        </p:txBody>
      </p:sp>
      <p:sp>
        <p:nvSpPr>
          <p:cNvPr id="4" name="Slide Number Placeholder 3"/>
          <p:cNvSpPr>
            <a:spLocks noGrp="1"/>
          </p:cNvSpPr>
          <p:nvPr>
            <p:ph type="sldNum" sz="quarter" idx="5"/>
          </p:nvPr>
        </p:nvSpPr>
        <p:spPr/>
        <p:txBody>
          <a:bodyPr/>
          <a:lstStyle/>
          <a:p>
            <a:fld id="{6B4B3FE3-B79E-B045-A4CB-FBF5114E1E7F}" type="slidenum">
              <a:rPr lang="en-US" smtClean="0"/>
              <a:t>19</a:t>
            </a:fld>
            <a:endParaRPr lang="en-US"/>
          </a:p>
        </p:txBody>
      </p:sp>
    </p:spTree>
    <p:extLst>
      <p:ext uri="{BB962C8B-B14F-4D97-AF65-F5344CB8AC3E}">
        <p14:creationId xmlns:p14="http://schemas.microsoft.com/office/powerpoint/2010/main" val="200217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Today, we’re going to cover Paper 1, looking first at an overview of the qualification before looking at the structure of the five compulsory questions and their key content areas. We’ll look at the different question types: multiple choice, short, medium and extended response as well as questions that require the completion of tables and diagrams and questions that require the application of computational mathematics. We will </a:t>
            </a:r>
            <a:r>
              <a:rPr lang="en-GB" sz="1200"/>
              <a:t>conduct a deeper dive into an extended response question, including the use of command words, structure of the response, and the assessment approach from a centre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will have opportunities to discuss and share best practice and </a:t>
            </a:r>
            <a:r>
              <a:rPr lang="en-GB" b="0">
                <a:highlight>
                  <a:srgbClr val="FFFF00"/>
                </a:highlight>
              </a:rPr>
              <a:t>we’ll also have a quick look at some of the ways that Pearson Edexcel can support you in delivering this qualification.</a:t>
            </a:r>
          </a:p>
        </p:txBody>
      </p:sp>
      <p:sp>
        <p:nvSpPr>
          <p:cNvPr id="4" name="Slide Number Placeholder 3"/>
          <p:cNvSpPr>
            <a:spLocks noGrp="1"/>
          </p:cNvSpPr>
          <p:nvPr>
            <p:ph type="sldNum" sz="quarter" idx="5"/>
          </p:nvPr>
        </p:nvSpPr>
        <p:spPr/>
        <p:txBody>
          <a:bodyPr/>
          <a:lstStyle/>
          <a:p>
            <a:fld id="{6B4B3FE3-B79E-B045-A4CB-FBF5114E1E7F}" type="slidenum">
              <a:rPr lang="en-US" smtClean="0"/>
              <a:t>2</a:t>
            </a:fld>
            <a:endParaRPr lang="en-US"/>
          </a:p>
        </p:txBody>
      </p:sp>
    </p:spTree>
    <p:extLst>
      <p:ext uri="{BB962C8B-B14F-4D97-AF65-F5344CB8AC3E}">
        <p14:creationId xmlns:p14="http://schemas.microsoft.com/office/powerpoint/2010/main" val="37106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extLst>
      <p:ext uri="{BB962C8B-B14F-4D97-AF65-F5344CB8AC3E}">
        <p14:creationId xmlns:p14="http://schemas.microsoft.com/office/powerpoint/2010/main" val="234511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Take 2 or 3 minutes to study the Q, Indicative content and LBMS.</a:t>
            </a:r>
          </a:p>
          <a:p>
            <a:r>
              <a:rPr lang="en-GB" sz="1200" kern="1200">
                <a:solidFill>
                  <a:schemeClr val="tx1"/>
                </a:solidFill>
                <a:effectLst/>
                <a:latin typeface="+mn-lt"/>
                <a:ea typeface="+mn-ea"/>
                <a:cs typeface="+mn-cs"/>
              </a:rPr>
              <a:t>You will find these in the Sample assessment materials (question 4e)</a:t>
            </a:r>
          </a:p>
          <a:p>
            <a:r>
              <a:rPr lang="en-GB" sz="1200" kern="1200">
                <a:solidFill>
                  <a:schemeClr val="tx1"/>
                </a:solidFill>
                <a:effectLst/>
                <a:latin typeface="+mn-lt"/>
                <a:ea typeface="+mn-ea"/>
                <a:cs typeface="+mn-cs"/>
              </a:rPr>
              <a:t>Ask questions in the chat.</a:t>
            </a:r>
          </a:p>
        </p:txBody>
      </p:sp>
      <p:sp>
        <p:nvSpPr>
          <p:cNvPr id="4" name="Slide Number Placeholder 3"/>
          <p:cNvSpPr>
            <a:spLocks noGrp="1"/>
          </p:cNvSpPr>
          <p:nvPr>
            <p:ph type="sldNum" sz="quarter" idx="5"/>
          </p:nvPr>
        </p:nvSpPr>
        <p:spPr/>
        <p:txBody>
          <a:bodyPr/>
          <a:lstStyle/>
          <a:p>
            <a:fld id="{6B4B3FE3-B79E-B045-A4CB-FBF5114E1E7F}" type="slidenum">
              <a:rPr lang="en-US" smtClean="0"/>
              <a:t>21</a:t>
            </a:fld>
            <a:endParaRPr lang="en-US"/>
          </a:p>
        </p:txBody>
      </p:sp>
    </p:spTree>
    <p:extLst>
      <p:ext uri="{BB962C8B-B14F-4D97-AF65-F5344CB8AC3E}">
        <p14:creationId xmlns:p14="http://schemas.microsoft.com/office/powerpoint/2010/main" val="167260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other extended response question will be a points-based question, not an essay.</a:t>
            </a:r>
          </a:p>
          <a:p>
            <a:r>
              <a:rPr lang="en-GB" sz="1200" kern="1200">
                <a:solidFill>
                  <a:schemeClr val="tx1"/>
                </a:solidFill>
                <a:effectLst/>
                <a:latin typeface="+mn-lt"/>
                <a:ea typeface="+mn-ea"/>
                <a:cs typeface="+mn-cs"/>
              </a:rPr>
              <a:t>Examples of task could be a flowchart (e.g. 5e here), or another way of representing an algorithm; or a network diagram etc.</a:t>
            </a:r>
          </a:p>
        </p:txBody>
      </p:sp>
      <p:sp>
        <p:nvSpPr>
          <p:cNvPr id="4" name="Slide Number Placeholder 3"/>
          <p:cNvSpPr>
            <a:spLocks noGrp="1"/>
          </p:cNvSpPr>
          <p:nvPr>
            <p:ph type="sldNum" sz="quarter" idx="5"/>
          </p:nvPr>
        </p:nvSpPr>
        <p:spPr/>
        <p:txBody>
          <a:bodyPr/>
          <a:lstStyle/>
          <a:p>
            <a:fld id="{6B4B3FE3-B79E-B045-A4CB-FBF5114E1E7F}" type="slidenum">
              <a:rPr lang="en-US" smtClean="0"/>
              <a:t>22</a:t>
            </a:fld>
            <a:endParaRPr lang="en-US"/>
          </a:p>
        </p:txBody>
      </p:sp>
    </p:spTree>
    <p:extLst>
      <p:ext uri="{BB962C8B-B14F-4D97-AF65-F5344CB8AC3E}">
        <p14:creationId xmlns:p14="http://schemas.microsoft.com/office/powerpoint/2010/main" val="781298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a:t>
            </a:r>
            <a:r>
              <a:rPr lang="en-GB" sz="1200" kern="1200" err="1">
                <a:solidFill>
                  <a:schemeClr val="tx1"/>
                </a:solidFill>
                <a:effectLst/>
                <a:latin typeface="+mn-lt"/>
                <a:ea typeface="+mn-ea"/>
                <a:cs typeface="+mn-cs"/>
              </a:rPr>
              <a:t>OfQual</a:t>
            </a:r>
            <a:r>
              <a:rPr lang="en-GB" sz="1200" kern="1200">
                <a:solidFill>
                  <a:schemeClr val="tx1"/>
                </a:solidFill>
                <a:effectLst/>
                <a:latin typeface="+mn-lt"/>
                <a:ea typeface="+mn-ea"/>
                <a:cs typeface="+mn-cs"/>
              </a:rPr>
              <a:t> subject criteria for Computer Science requires that some marks for AO2 are assigned to computer-related mathematics. Both external assessments will each have marks allocated to the assessment of computer-related mathematics, which will include mathematics assessed in AO2.</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Questions having computer-related mathematics are those where students are:</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required to demonstrate their understanding of arithmetic and logical operators such as </a:t>
            </a:r>
            <a:r>
              <a:rPr lang="en-GB"/>
              <a:t>MODULUS</a:t>
            </a:r>
            <a:r>
              <a:rPr lang="en-GB" sz="1200" kern="1200">
                <a:solidFill>
                  <a:schemeClr val="tx1"/>
                </a:solidFill>
                <a:effectLst/>
                <a:latin typeface="+mn-lt"/>
                <a:ea typeface="+mn-ea"/>
                <a:cs typeface="+mn-cs"/>
              </a:rPr>
              <a:t>, AND, OR, or the use of the less than symbol (&lt;)</a:t>
            </a:r>
            <a:endParaRPr lang="en-GB" sz="1200" kern="1200">
              <a:solidFill>
                <a:schemeClr val="tx1"/>
              </a:solidFill>
              <a:effectLst/>
              <a:latin typeface="+mn-lt"/>
              <a:cs typeface="Calibri"/>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performing an arithmetical or logical calculation</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constructing or deriving an expression/equation</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applying logical shifts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using binary notation.</a:t>
            </a:r>
          </a:p>
        </p:txBody>
      </p:sp>
      <p:sp>
        <p:nvSpPr>
          <p:cNvPr id="4" name="Slide Number Placeholder 3"/>
          <p:cNvSpPr>
            <a:spLocks noGrp="1"/>
          </p:cNvSpPr>
          <p:nvPr>
            <p:ph type="sldNum" sz="quarter" idx="5"/>
          </p:nvPr>
        </p:nvSpPr>
        <p:spPr/>
        <p:txBody>
          <a:bodyPr/>
          <a:lstStyle/>
          <a:p>
            <a:fld id="{6B4B3FE3-B79E-B045-A4CB-FBF5114E1E7F}" type="slidenum">
              <a:rPr lang="en-US" smtClean="0"/>
              <a:t>23</a:t>
            </a:fld>
            <a:endParaRPr lang="en-US"/>
          </a:p>
        </p:txBody>
      </p:sp>
    </p:spTree>
    <p:extLst>
      <p:ext uri="{BB962C8B-B14F-4D97-AF65-F5344CB8AC3E}">
        <p14:creationId xmlns:p14="http://schemas.microsoft.com/office/powerpoint/2010/main" val="4133303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24</a:t>
            </a:fld>
            <a:endParaRPr/>
          </a:p>
        </p:txBody>
      </p:sp>
    </p:spTree>
    <p:extLst>
      <p:ext uri="{BB962C8B-B14F-4D97-AF65-F5344CB8AC3E}">
        <p14:creationId xmlns:p14="http://schemas.microsoft.com/office/powerpoint/2010/main" val="4067673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For this activity, please Identify the questions in the sample assessment material that assess Computer-related mathematics and then map them against these five types.</a:t>
            </a:r>
          </a:p>
          <a:p>
            <a:r>
              <a:rPr lang="en-GB" sz="1200" kern="1200">
                <a:solidFill>
                  <a:schemeClr val="tx1"/>
                </a:solidFill>
                <a:effectLst/>
                <a:latin typeface="+mn-lt"/>
                <a:ea typeface="+mn-ea"/>
                <a:cs typeface="+mn-cs"/>
              </a:rPr>
              <a:t>Please take 5 minutes to do this.</a:t>
            </a:r>
          </a:p>
        </p:txBody>
      </p:sp>
      <p:sp>
        <p:nvSpPr>
          <p:cNvPr id="4" name="Slide Number Placeholder 3"/>
          <p:cNvSpPr>
            <a:spLocks noGrp="1"/>
          </p:cNvSpPr>
          <p:nvPr>
            <p:ph type="sldNum" sz="quarter" idx="5"/>
          </p:nvPr>
        </p:nvSpPr>
        <p:spPr/>
        <p:txBody>
          <a:bodyPr/>
          <a:lstStyle/>
          <a:p>
            <a:fld id="{6B4B3FE3-B79E-B045-A4CB-FBF5114E1E7F}" type="slidenum">
              <a:rPr lang="en-US" smtClean="0"/>
              <a:t>25</a:t>
            </a:fld>
            <a:endParaRPr lang="en-US"/>
          </a:p>
        </p:txBody>
      </p:sp>
    </p:spTree>
    <p:extLst>
      <p:ext uri="{BB962C8B-B14F-4D97-AF65-F5344CB8AC3E}">
        <p14:creationId xmlns:p14="http://schemas.microsoft.com/office/powerpoint/2010/main" val="409794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question Is 5d and it requires students to apply their knowledge of relational operators to complete the trace table</a:t>
            </a:r>
            <a:r>
              <a:rPr lang="en-GB">
                <a:effectLst/>
              </a:rPr>
              <a:t> </a:t>
            </a:r>
            <a:endParaRPr lang="en-GB"/>
          </a:p>
        </p:txBody>
      </p:sp>
      <p:sp>
        <p:nvSpPr>
          <p:cNvPr id="4" name="Slide Number Placeholder 3"/>
          <p:cNvSpPr>
            <a:spLocks noGrp="1"/>
          </p:cNvSpPr>
          <p:nvPr>
            <p:ph type="sldNum" sz="quarter" idx="5"/>
          </p:nvPr>
        </p:nvSpPr>
        <p:spPr/>
        <p:txBody>
          <a:bodyPr/>
          <a:lstStyle/>
          <a:p>
            <a:fld id="{6B4B3FE3-B79E-B045-A4CB-FBF5114E1E7F}" type="slidenum">
              <a:rPr lang="en-US" smtClean="0"/>
              <a:t>26</a:t>
            </a:fld>
            <a:endParaRPr lang="en-US"/>
          </a:p>
        </p:txBody>
      </p:sp>
    </p:spTree>
    <p:extLst>
      <p:ext uri="{BB962C8B-B14F-4D97-AF65-F5344CB8AC3E}">
        <p14:creationId xmlns:p14="http://schemas.microsoft.com/office/powerpoint/2010/main" val="2695069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1d is a question that requires candidates to be able to carry out a binary </a:t>
            </a:r>
            <a:r>
              <a:rPr lang="en-GB"/>
              <a:t>addition to </a:t>
            </a:r>
            <a:r>
              <a:rPr lang="en-GB" sz="1200" kern="1200">
                <a:solidFill>
                  <a:schemeClr val="tx1"/>
                </a:solidFill>
                <a:effectLst/>
                <a:latin typeface="+mn-lt"/>
                <a:ea typeface="+mn-ea"/>
                <a:cs typeface="+mn-cs"/>
              </a:rPr>
              <a:t>know which one will result in an overflow error.</a:t>
            </a:r>
            <a:r>
              <a:rPr lang="en-GB"/>
              <a:t> </a:t>
            </a:r>
          </a:p>
        </p:txBody>
      </p:sp>
      <p:sp>
        <p:nvSpPr>
          <p:cNvPr id="4" name="Slide Number Placeholder 3"/>
          <p:cNvSpPr>
            <a:spLocks noGrp="1"/>
          </p:cNvSpPr>
          <p:nvPr>
            <p:ph type="sldNum" sz="quarter" idx="5"/>
          </p:nvPr>
        </p:nvSpPr>
        <p:spPr/>
        <p:txBody>
          <a:bodyPr/>
          <a:lstStyle/>
          <a:p>
            <a:fld id="{6B4B3FE3-B79E-B045-A4CB-FBF5114E1E7F}" type="slidenum">
              <a:rPr lang="en-US" smtClean="0"/>
              <a:t>27</a:t>
            </a:fld>
            <a:endParaRPr lang="en-US"/>
          </a:p>
        </p:txBody>
      </p:sp>
    </p:spTree>
    <p:extLst>
      <p:ext uri="{BB962C8B-B14F-4D97-AF65-F5344CB8AC3E}">
        <p14:creationId xmlns:p14="http://schemas.microsoft.com/office/powerpoint/2010/main" val="607975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1cii</a:t>
            </a:r>
          </a:p>
          <a:p>
            <a:r>
              <a:rPr lang="en-US"/>
              <a:t>1h</a:t>
            </a:r>
          </a:p>
          <a:p>
            <a:r>
              <a:rPr lang="en-US"/>
              <a:t>2e</a:t>
            </a:r>
          </a:p>
        </p:txBody>
      </p:sp>
      <p:sp>
        <p:nvSpPr>
          <p:cNvPr id="4" name="Slide Number Placeholder 3"/>
          <p:cNvSpPr>
            <a:spLocks noGrp="1"/>
          </p:cNvSpPr>
          <p:nvPr>
            <p:ph type="sldNum" sz="quarter" idx="5"/>
          </p:nvPr>
        </p:nvSpPr>
        <p:spPr/>
        <p:txBody>
          <a:bodyPr/>
          <a:lstStyle/>
          <a:p>
            <a:fld id="{6B4B3FE3-B79E-B045-A4CB-FBF5114E1E7F}" type="slidenum">
              <a:rPr lang="en-US" smtClean="0"/>
              <a:t>28</a:t>
            </a:fld>
            <a:endParaRPr lang="en-US"/>
          </a:p>
        </p:txBody>
      </p:sp>
    </p:spTree>
    <p:extLst>
      <p:ext uri="{BB962C8B-B14F-4D97-AF65-F5344CB8AC3E}">
        <p14:creationId xmlns:p14="http://schemas.microsoft.com/office/powerpoint/2010/main" val="335611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term requires clarification.</a:t>
            </a:r>
          </a:p>
          <a:p>
            <a:r>
              <a:rPr lang="en-GB" sz="1200" kern="1200">
                <a:solidFill>
                  <a:schemeClr val="tx1"/>
                </a:solidFill>
                <a:effectLst/>
                <a:latin typeface="+mn-lt"/>
                <a:ea typeface="+mn-ea"/>
                <a:cs typeface="+mn-cs"/>
              </a:rPr>
              <a:t>There is no requirement for students to carry out the calculation. That is what calculators are for(!)</a:t>
            </a:r>
          </a:p>
          <a:p>
            <a:r>
              <a:rPr lang="en-GB" sz="1200" kern="1200">
                <a:solidFill>
                  <a:schemeClr val="tx1"/>
                </a:solidFill>
                <a:effectLst/>
                <a:latin typeface="+mn-lt"/>
                <a:ea typeface="+mn-ea"/>
                <a:cs typeface="+mn-cs"/>
              </a:rPr>
              <a:t>We need to see that students have the ability to understand the process.</a:t>
            </a:r>
          </a:p>
          <a:p>
            <a:r>
              <a:rPr lang="en-GB" sz="1200" kern="1200">
                <a:solidFill>
                  <a:schemeClr val="tx1"/>
                </a:solidFill>
                <a:effectLst/>
                <a:latin typeface="+mn-lt"/>
                <a:ea typeface="+mn-ea"/>
                <a:cs typeface="+mn-cs"/>
              </a:rPr>
              <a:t>1cii</a:t>
            </a:r>
          </a:p>
        </p:txBody>
      </p:sp>
      <p:sp>
        <p:nvSpPr>
          <p:cNvPr id="4" name="Slide Number Placeholder 3"/>
          <p:cNvSpPr>
            <a:spLocks noGrp="1"/>
          </p:cNvSpPr>
          <p:nvPr>
            <p:ph type="sldNum" sz="quarter" idx="5"/>
          </p:nvPr>
        </p:nvSpPr>
        <p:spPr/>
        <p:txBody>
          <a:bodyPr/>
          <a:lstStyle/>
          <a:p>
            <a:fld id="{6B4B3FE3-B79E-B045-A4CB-FBF5114E1E7F}" type="slidenum">
              <a:rPr lang="en-US" smtClean="0"/>
              <a:t>29</a:t>
            </a:fld>
            <a:endParaRPr lang="en-US"/>
          </a:p>
        </p:txBody>
      </p:sp>
    </p:spTree>
    <p:extLst>
      <p:ext uri="{BB962C8B-B14F-4D97-AF65-F5344CB8AC3E}">
        <p14:creationId xmlns:p14="http://schemas.microsoft.com/office/powerpoint/2010/main" val="359918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It will take approximately two hours to cover all of these topics. There are some activities you can access in the delegate’s booklet.</a:t>
            </a:r>
          </a:p>
        </p:txBody>
      </p:sp>
      <p:sp>
        <p:nvSpPr>
          <p:cNvPr id="4" name="Slide Number Placeholder 3"/>
          <p:cNvSpPr>
            <a:spLocks noGrp="1"/>
          </p:cNvSpPr>
          <p:nvPr>
            <p:ph type="sldNum" sz="quarter" idx="5"/>
          </p:nvPr>
        </p:nvSpPr>
        <p:spPr/>
        <p:txBody>
          <a:bodyPr/>
          <a:lstStyle/>
          <a:p>
            <a:fld id="{6B4B3FE3-B79E-B045-A4CB-FBF5114E1E7F}" type="slidenum">
              <a:rPr lang="en-US" smtClean="0"/>
              <a:t>3</a:t>
            </a:fld>
            <a:endParaRPr lang="en-US"/>
          </a:p>
        </p:txBody>
      </p:sp>
    </p:spTree>
    <p:extLst>
      <p:ext uri="{BB962C8B-B14F-4D97-AF65-F5344CB8AC3E}">
        <p14:creationId xmlns:p14="http://schemas.microsoft.com/office/powerpoint/2010/main" val="1433431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There are no questions in the SAM that require candidates to apply a logical shift. Examples of these questions can be found in papers from 1CP1</a:t>
            </a:r>
          </a:p>
        </p:txBody>
      </p:sp>
      <p:sp>
        <p:nvSpPr>
          <p:cNvPr id="4" name="Slide Number Placeholder 3"/>
          <p:cNvSpPr>
            <a:spLocks noGrp="1"/>
          </p:cNvSpPr>
          <p:nvPr>
            <p:ph type="sldNum" sz="quarter" idx="5"/>
          </p:nvPr>
        </p:nvSpPr>
        <p:spPr/>
        <p:txBody>
          <a:bodyPr/>
          <a:lstStyle/>
          <a:p>
            <a:fld id="{6B4B3FE3-B79E-B045-A4CB-FBF5114E1E7F}" type="slidenum">
              <a:rPr lang="en-US" smtClean="0"/>
              <a:t>30</a:t>
            </a:fld>
            <a:endParaRPr lang="en-US"/>
          </a:p>
        </p:txBody>
      </p:sp>
    </p:spTree>
    <p:extLst>
      <p:ext uri="{BB962C8B-B14F-4D97-AF65-F5344CB8AC3E}">
        <p14:creationId xmlns:p14="http://schemas.microsoft.com/office/powerpoint/2010/main" val="3398029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1b</a:t>
            </a:r>
          </a:p>
          <a:p>
            <a:r>
              <a:rPr lang="en-GB"/>
              <a:t>1fi</a:t>
            </a:r>
          </a:p>
        </p:txBody>
      </p:sp>
      <p:sp>
        <p:nvSpPr>
          <p:cNvPr id="4" name="Slide Number Placeholder 3"/>
          <p:cNvSpPr>
            <a:spLocks noGrp="1"/>
          </p:cNvSpPr>
          <p:nvPr>
            <p:ph type="sldNum" sz="quarter" idx="5"/>
          </p:nvPr>
        </p:nvSpPr>
        <p:spPr/>
        <p:txBody>
          <a:bodyPr/>
          <a:lstStyle/>
          <a:p>
            <a:fld id="{6B4B3FE3-B79E-B045-A4CB-FBF5114E1E7F}" type="slidenum">
              <a:rPr lang="en-US" smtClean="0"/>
              <a:t>31</a:t>
            </a:fld>
            <a:endParaRPr lang="en-US"/>
          </a:p>
        </p:txBody>
      </p:sp>
    </p:spTree>
    <p:extLst>
      <p:ext uri="{BB962C8B-B14F-4D97-AF65-F5344CB8AC3E}">
        <p14:creationId xmlns:p14="http://schemas.microsoft.com/office/powerpoint/2010/main" val="3114529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1g</a:t>
            </a:r>
          </a:p>
          <a:p>
            <a:r>
              <a:rPr lang="en-GB" sz="1200" kern="1200">
                <a:solidFill>
                  <a:schemeClr val="tx1"/>
                </a:solidFill>
                <a:effectLst/>
                <a:latin typeface="+mn-lt"/>
                <a:ea typeface="+mn-ea"/>
                <a:cs typeface="+mn-cs"/>
              </a:rPr>
              <a:t>2b</a:t>
            </a:r>
          </a:p>
          <a:p>
            <a:r>
              <a:rPr lang="en-GB" sz="1200" kern="1200">
                <a:solidFill>
                  <a:schemeClr val="tx1"/>
                </a:solidFill>
                <a:effectLst/>
                <a:latin typeface="+mn-lt"/>
                <a:ea typeface="+mn-ea"/>
                <a:cs typeface="+mn-cs"/>
              </a:rPr>
              <a:t>5b</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These questions require students to draw diagrams or flowcharts or complete tables or diagrams with the correct information.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These questions are marked using a points-based mark scheme for each accurately drawn/completed element of the table/diagram.</a:t>
            </a:r>
          </a:p>
        </p:txBody>
      </p:sp>
      <p:sp>
        <p:nvSpPr>
          <p:cNvPr id="4" name="Slide Number Placeholder 3"/>
          <p:cNvSpPr>
            <a:spLocks noGrp="1"/>
          </p:cNvSpPr>
          <p:nvPr>
            <p:ph type="sldNum" sz="quarter" idx="5"/>
          </p:nvPr>
        </p:nvSpPr>
        <p:spPr/>
        <p:txBody>
          <a:bodyPr/>
          <a:lstStyle/>
          <a:p>
            <a:fld id="{6B4B3FE3-B79E-B045-A4CB-FBF5114E1E7F}" type="slidenum">
              <a:rPr lang="en-US" smtClean="0"/>
              <a:t>32</a:t>
            </a:fld>
            <a:endParaRPr lang="en-US"/>
          </a:p>
        </p:txBody>
      </p:sp>
    </p:spTree>
    <p:extLst>
      <p:ext uri="{BB962C8B-B14F-4D97-AF65-F5344CB8AC3E}">
        <p14:creationId xmlns:p14="http://schemas.microsoft.com/office/powerpoint/2010/main" val="2758486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76c8f240e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g76c8f240e1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a:t>This</a:t>
            </a:r>
            <a:r>
              <a:rPr lang="en-GB" baseline="0"/>
              <a:t> event is one of Getting Ready To Teach events which have been prepared to introduce the 2020 specification. These events will cover the resources that are available such as the getting started guide and editable scheme of work  and the resources being  worked on, such as the specimen papers and exemplar student work with examiner commentaries to be issued in September 2020.</a:t>
            </a:r>
          </a:p>
          <a:p>
            <a:pPr marL="0" lvl="0" indent="0" algn="l" rtl="0">
              <a:lnSpc>
                <a:spcPct val="115000"/>
              </a:lnSpc>
              <a:spcBef>
                <a:spcPts val="0"/>
              </a:spcBef>
              <a:spcAft>
                <a:spcPts val="0"/>
              </a:spcAft>
              <a:buSzPts val="1400"/>
              <a:buNone/>
            </a:pPr>
            <a:r>
              <a:rPr lang="en-GB" baseline="0"/>
              <a:t>These events also deal with progression beyond GCSE and point towards existing online resources and services that you may have already used including Exam Wizard, </a:t>
            </a:r>
            <a:r>
              <a:rPr lang="en-GB" baseline="0" err="1"/>
              <a:t>ResultsPlus</a:t>
            </a:r>
            <a:r>
              <a:rPr lang="en-GB" baseline="0"/>
              <a:t> and Access to scripts. </a:t>
            </a:r>
          </a:p>
          <a:p>
            <a:pPr marL="0" lvl="0" indent="0" algn="l" rtl="0">
              <a:lnSpc>
                <a:spcPct val="115000"/>
              </a:lnSpc>
              <a:spcBef>
                <a:spcPts val="0"/>
              </a:spcBef>
              <a:spcAft>
                <a:spcPts val="0"/>
              </a:spcAft>
              <a:buSzPts val="1400"/>
              <a:buNone/>
            </a:pPr>
            <a:r>
              <a:rPr lang="en-GB" baseline="0"/>
              <a:t>Full contact details for Tim Brady, the subject advisor will be confirmed later.</a:t>
            </a:r>
            <a:endParaRPr/>
          </a:p>
        </p:txBody>
      </p:sp>
    </p:spTree>
    <p:extLst>
      <p:ext uri="{BB962C8B-B14F-4D97-AF65-F5344CB8AC3E}">
        <p14:creationId xmlns:p14="http://schemas.microsoft.com/office/powerpoint/2010/main" val="436537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c8f240e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76c8f240e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Tx/>
              <a:buSzPts val="1400"/>
              <a:buFontTx/>
              <a:buNone/>
              <a:tabLst/>
              <a:defRPr/>
            </a:pPr>
            <a:r>
              <a:rPr lang="en-US" sz="1600">
                <a:solidFill>
                  <a:srgbClr val="201F1E"/>
                </a:solidFill>
                <a:highlight>
                  <a:srgbClr val="FFFFFF"/>
                </a:highlight>
                <a:latin typeface="Roboto"/>
                <a:ea typeface="Roboto"/>
                <a:cs typeface="Roboto"/>
                <a:sym typeface="Roboto"/>
              </a:rPr>
              <a:t>The </a:t>
            </a:r>
            <a:r>
              <a:rPr lang="en-US" sz="1200">
                <a:solidFill>
                  <a:srgbClr val="3C4043"/>
                </a:solidFill>
                <a:highlight>
                  <a:srgbClr val="FFFFFF"/>
                </a:highlight>
                <a:latin typeface="Roboto"/>
                <a:ea typeface="Roboto"/>
                <a:cs typeface="Roboto"/>
                <a:sym typeface="Roboto"/>
              </a:rPr>
              <a:t>June</a:t>
            </a:r>
            <a:r>
              <a:rPr lang="en-US" sz="1200" baseline="0">
                <a:solidFill>
                  <a:srgbClr val="3C4043"/>
                </a:solidFill>
                <a:highlight>
                  <a:srgbClr val="FFFFFF"/>
                </a:highlight>
                <a:latin typeface="Roboto"/>
                <a:ea typeface="Roboto"/>
                <a:cs typeface="Roboto"/>
                <a:sym typeface="Roboto"/>
              </a:rPr>
              <a:t> </a:t>
            </a:r>
            <a:r>
              <a:rPr lang="en-US" sz="1200">
                <a:solidFill>
                  <a:srgbClr val="3C4043"/>
                </a:solidFill>
                <a:highlight>
                  <a:srgbClr val="FFFFFF"/>
                </a:highlight>
                <a:latin typeface="Roboto"/>
                <a:ea typeface="Roboto"/>
                <a:cs typeface="Roboto"/>
                <a:sym typeface="Roboto"/>
              </a:rPr>
              <a:t>2020 version</a:t>
            </a:r>
            <a:r>
              <a:rPr lang="en-US" sz="1200" baseline="0">
                <a:solidFill>
                  <a:srgbClr val="3C4043"/>
                </a:solidFill>
                <a:highlight>
                  <a:srgbClr val="FFFFFF"/>
                </a:highlight>
                <a:latin typeface="Roboto"/>
                <a:ea typeface="Roboto"/>
                <a:cs typeface="Roboto"/>
                <a:sym typeface="Roboto"/>
              </a:rPr>
              <a:t> is a </a:t>
            </a:r>
            <a:r>
              <a:rPr lang="en-US" sz="1200">
                <a:solidFill>
                  <a:srgbClr val="3C4043"/>
                </a:solidFill>
                <a:highlight>
                  <a:srgbClr val="FFFFFF"/>
                </a:highlight>
                <a:latin typeface="Roboto"/>
                <a:ea typeface="Roboto"/>
                <a:cs typeface="Roboto"/>
                <a:sym typeface="Roboto"/>
              </a:rPr>
              <a:t>basic SoW with editable</a:t>
            </a:r>
            <a:r>
              <a:rPr lang="en-US" sz="1200" baseline="0">
                <a:solidFill>
                  <a:srgbClr val="3C4043"/>
                </a:solidFill>
                <a:highlight>
                  <a:srgbClr val="FFFFFF"/>
                </a:highlight>
                <a:latin typeface="Roboto"/>
                <a:ea typeface="Roboto"/>
                <a:cs typeface="Roboto"/>
                <a:sym typeface="Roboto"/>
              </a:rPr>
              <a:t> </a:t>
            </a:r>
            <a:r>
              <a:rPr lang="en-US" sz="1200">
                <a:solidFill>
                  <a:srgbClr val="3C4043"/>
                </a:solidFill>
                <a:highlight>
                  <a:srgbClr val="FFFFFF"/>
                </a:highlight>
                <a:latin typeface="Roboto"/>
                <a:ea typeface="Roboto"/>
                <a:cs typeface="Roboto"/>
                <a:sym typeface="Roboto"/>
              </a:rPr>
              <a:t>content. </a:t>
            </a:r>
          </a:p>
          <a:p>
            <a:pPr marL="0" marR="0" lvl="0" indent="0" algn="l" defTabSz="914400" rtl="0" eaLnBrk="1" fontAlgn="auto" latinLnBrk="0" hangingPunct="1">
              <a:lnSpc>
                <a:spcPct val="115000"/>
              </a:lnSpc>
              <a:spcBef>
                <a:spcPts val="0"/>
              </a:spcBef>
              <a:spcAft>
                <a:spcPts val="0"/>
              </a:spcAft>
              <a:buClrTx/>
              <a:buSzPts val="1400"/>
              <a:buFontTx/>
              <a:buNone/>
              <a:tabLst/>
              <a:defRPr/>
            </a:pPr>
            <a:r>
              <a:rPr lang="en-US" sz="1200">
                <a:solidFill>
                  <a:srgbClr val="3C4043"/>
                </a:solidFill>
                <a:highlight>
                  <a:srgbClr val="FFFFFF"/>
                </a:highlight>
                <a:latin typeface="Roboto"/>
                <a:ea typeface="Roboto"/>
                <a:cs typeface="Roboto"/>
                <a:sym typeface="Roboto"/>
              </a:rPr>
              <a:t>September will see additional resources added to the Interactive SoW form Pearson Edexcel,</a:t>
            </a:r>
            <a:r>
              <a:rPr lang="en-US" sz="1200" baseline="0">
                <a:solidFill>
                  <a:srgbClr val="3C4043"/>
                </a:solidFill>
                <a:highlight>
                  <a:srgbClr val="FFFFFF"/>
                </a:highlight>
                <a:latin typeface="Roboto"/>
                <a:ea typeface="Roboto"/>
                <a:cs typeface="Roboto"/>
                <a:sym typeface="Roboto"/>
              </a:rPr>
              <a:t> National Centre for Computing Education (NCCE) and others, which will </a:t>
            </a:r>
            <a:r>
              <a:rPr lang="en-US" sz="1200">
                <a:solidFill>
                  <a:srgbClr val="3C4043"/>
                </a:solidFill>
                <a:highlight>
                  <a:srgbClr val="FFFFFF"/>
                </a:highlight>
                <a:latin typeface="Roboto"/>
                <a:ea typeface="Roboto"/>
                <a:cs typeface="Roboto"/>
                <a:sym typeface="Roboto"/>
              </a:rPr>
              <a:t>include:</a:t>
            </a:r>
          </a:p>
          <a:p>
            <a:pPr marL="171450" marR="0" lvl="0" indent="-171450" algn="l" defTabSz="914400" rtl="0" eaLnBrk="1" fontAlgn="auto" latinLnBrk="0" hangingPunct="1">
              <a:lnSpc>
                <a:spcPct val="115000"/>
              </a:lnSpc>
              <a:spcBef>
                <a:spcPts val="0"/>
              </a:spcBef>
              <a:spcAft>
                <a:spcPts val="0"/>
              </a:spcAft>
              <a:buClrTx/>
              <a:buSzPts val="1400"/>
              <a:buFont typeface="Arial" panose="020B0604020202020204" pitchFamily="34" charset="0"/>
              <a:buChar char="•"/>
              <a:tabLst/>
              <a:defRPr/>
            </a:pPr>
            <a:r>
              <a:rPr lang="en-US" sz="1200">
                <a:solidFill>
                  <a:srgbClr val="3C4043"/>
                </a:solidFill>
                <a:highlight>
                  <a:srgbClr val="FFFFFF"/>
                </a:highlight>
                <a:latin typeface="Roboto"/>
                <a:ea typeface="Roboto"/>
                <a:cs typeface="Roboto"/>
                <a:sym typeface="Roboto"/>
              </a:rPr>
              <a:t>A range of practical programming activities with solutions</a:t>
            </a:r>
            <a:endParaRPr lang="en-US" sz="1600">
              <a:solidFill>
                <a:srgbClr val="201F1E"/>
              </a:solidFill>
              <a:highlight>
                <a:srgbClr val="FFFFFF"/>
              </a:highlight>
              <a:latin typeface="Roboto"/>
              <a:ea typeface="Roboto"/>
              <a:cs typeface="Roboto"/>
              <a:sym typeface="Roboto"/>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000">
                <a:solidFill>
                  <a:schemeClr val="dk1"/>
                </a:solidFill>
                <a:highlight>
                  <a:srgbClr val="FFFFFF"/>
                </a:highlight>
              </a:rPr>
              <a:t>Real World Case Studies</a:t>
            </a:r>
            <a:endParaRPr sz="1000">
              <a:solidFill>
                <a:schemeClr val="dk1"/>
              </a:solidFill>
              <a:highlight>
                <a:srgbClr val="FFFFFF"/>
              </a:highligh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000">
                <a:solidFill>
                  <a:schemeClr val="dk1"/>
                </a:solidFill>
                <a:highlight>
                  <a:srgbClr val="FFFFFF"/>
                </a:highlight>
              </a:rPr>
              <a:t>Free videos and downloadable PDFs of people in industry talking about how they use the skills students are learning in Computer Science. We are working with big industry names that students will recognise to try to help make content feel relevant and exciting.</a:t>
            </a:r>
            <a:r>
              <a:rPr lang="en-GB" sz="1000" baseline="0">
                <a:solidFill>
                  <a:schemeClr val="dk1"/>
                </a:solidFill>
                <a:highlight>
                  <a:srgbClr val="FFFFFF"/>
                </a:highlight>
              </a:rPr>
              <a:t> </a:t>
            </a:r>
            <a:endParaRPr sz="1000">
              <a:solidFill>
                <a:schemeClr val="dk1"/>
              </a:solidFill>
              <a:highlight>
                <a:srgbClr val="FFFFFF"/>
              </a:highlight>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000">
                <a:solidFill>
                  <a:schemeClr val="dk1"/>
                </a:solidFill>
                <a:highlight>
                  <a:srgbClr val="FFFFFF"/>
                </a:highlight>
              </a:rPr>
              <a:t>Boot up teacher guidance</a:t>
            </a:r>
            <a:endParaRPr sz="1000">
              <a:solidFill>
                <a:schemeClr val="dk1"/>
              </a:solidFill>
              <a:highlight>
                <a:srgbClr val="FFFFFF"/>
              </a:highlight>
            </a:endParaRPr>
          </a:p>
          <a:p>
            <a:pPr marL="171450" lvl="0" indent="-171450" algn="l" rtl="0">
              <a:lnSpc>
                <a:spcPct val="115000"/>
              </a:lnSpc>
              <a:spcBef>
                <a:spcPts val="0"/>
              </a:spcBef>
              <a:spcAft>
                <a:spcPts val="0"/>
              </a:spcAft>
              <a:buSzPts val="1400"/>
              <a:buFont typeface="Arial" panose="020B0604020202020204" pitchFamily="34" charset="0"/>
              <a:buChar char="•"/>
            </a:pPr>
            <a:r>
              <a:rPr lang="en-GB" sz="1150">
                <a:solidFill>
                  <a:srgbClr val="201F1E"/>
                </a:solidFill>
                <a:highlight>
                  <a:srgbClr val="FFFFFF"/>
                </a:highlight>
                <a:latin typeface="Roboto"/>
                <a:ea typeface="Roboto"/>
                <a:cs typeface="Roboto"/>
                <a:sym typeface="Roboto"/>
              </a:rPr>
              <a:t>Creative ideas and resources for practical programming lessons such as a library of Python programs with live data sources</a:t>
            </a:r>
          </a:p>
          <a:p>
            <a:pPr marL="171450" lvl="0" indent="-171450" algn="l" rtl="0">
              <a:lnSpc>
                <a:spcPct val="115000"/>
              </a:lnSpc>
              <a:spcBef>
                <a:spcPts val="0"/>
              </a:spcBef>
              <a:spcAft>
                <a:spcPts val="0"/>
              </a:spcAft>
              <a:buSzPts val="1400"/>
              <a:buFont typeface="Arial" panose="020B0604020202020204" pitchFamily="34" charset="0"/>
              <a:buChar char="•"/>
            </a:pPr>
            <a:r>
              <a:rPr lang="en-GB" sz="1150">
                <a:solidFill>
                  <a:srgbClr val="201F1E"/>
                </a:solidFill>
                <a:highlight>
                  <a:srgbClr val="FFFFFF"/>
                </a:highlight>
                <a:latin typeface="Roboto"/>
                <a:ea typeface="Roboto"/>
                <a:cs typeface="Roboto"/>
                <a:sym typeface="Roboto"/>
              </a:rPr>
              <a:t>Step by step guidance in tricky areas for anyone who wants to refresh their knowledge. For example, Boolean logic in the Edexcel spec - how much depth, what do students need to know, where can I find more support for this area that is relevant to the spec? </a:t>
            </a:r>
          </a:p>
          <a:p>
            <a:pPr marL="171450" lvl="0" indent="-171450" algn="l" rtl="0">
              <a:lnSpc>
                <a:spcPct val="115000"/>
              </a:lnSpc>
              <a:spcBef>
                <a:spcPts val="0"/>
              </a:spcBef>
              <a:spcAft>
                <a:spcPts val="0"/>
              </a:spcAft>
              <a:buSzPts val="1400"/>
              <a:buFont typeface="Arial" panose="020B0604020202020204" pitchFamily="34" charset="0"/>
              <a:buChar char="•"/>
            </a:pPr>
            <a:endParaRPr lang="en-GB" sz="1150">
              <a:solidFill>
                <a:srgbClr val="201F1E"/>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400"/>
              <a:buFontTx/>
              <a:buNone/>
            </a:pPr>
            <a:r>
              <a:rPr lang="en-GB" sz="1150" b="1">
                <a:solidFill>
                  <a:srgbClr val="201F1E"/>
                </a:solidFill>
                <a:highlight>
                  <a:srgbClr val="FFFFFF"/>
                </a:highlight>
                <a:latin typeface="Roboto"/>
                <a:ea typeface="Roboto"/>
                <a:cs typeface="Roboto"/>
                <a:sym typeface="Roboto"/>
              </a:rPr>
              <a:t>All Free</a:t>
            </a:r>
            <a:r>
              <a:rPr lang="en-GB" sz="1150" b="1" baseline="0">
                <a:solidFill>
                  <a:srgbClr val="201F1E"/>
                </a:solidFill>
                <a:highlight>
                  <a:srgbClr val="FFFFFF"/>
                </a:highlight>
                <a:latin typeface="Roboto"/>
                <a:ea typeface="Roboto"/>
                <a:cs typeface="Roboto"/>
                <a:sym typeface="Roboto"/>
              </a:rPr>
              <a:t> and to be a</a:t>
            </a:r>
            <a:r>
              <a:rPr lang="en-GB" sz="1150" b="1">
                <a:solidFill>
                  <a:srgbClr val="201F1E"/>
                </a:solidFill>
                <a:highlight>
                  <a:srgbClr val="FFFFFF"/>
                </a:highlight>
                <a:latin typeface="Roboto"/>
                <a:ea typeface="Roboto"/>
                <a:cs typeface="Roboto"/>
                <a:sym typeface="Roboto"/>
              </a:rPr>
              <a:t>vailable from Sept 2020. </a:t>
            </a:r>
          </a:p>
          <a:p>
            <a:pPr marL="0" lvl="0" indent="0" algn="l" rtl="0">
              <a:lnSpc>
                <a:spcPct val="115000"/>
              </a:lnSpc>
              <a:spcBef>
                <a:spcPts val="0"/>
              </a:spcBef>
              <a:spcAft>
                <a:spcPts val="0"/>
              </a:spcAft>
              <a:buSzPts val="1400"/>
              <a:buNone/>
            </a:pPr>
            <a:endParaRPr lang="en-GB" sz="1150">
              <a:solidFill>
                <a:srgbClr val="201F1E"/>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400"/>
              <a:buNone/>
            </a:pPr>
            <a:r>
              <a:rPr lang="en-GB" sz="1150">
                <a:solidFill>
                  <a:srgbClr val="201F1E"/>
                </a:solidFill>
                <a:highlight>
                  <a:srgbClr val="FFFFFF"/>
                </a:highlight>
                <a:latin typeface="Roboto"/>
                <a:ea typeface="Roboto"/>
                <a:cs typeface="Roboto"/>
                <a:sym typeface="Roboto"/>
              </a:rPr>
              <a:t>Also to be made available</a:t>
            </a:r>
            <a:r>
              <a:rPr lang="en-GB" sz="1150" baseline="0">
                <a:solidFill>
                  <a:srgbClr val="201F1E"/>
                </a:solidFill>
                <a:highlight>
                  <a:srgbClr val="FFFFFF"/>
                </a:highlight>
                <a:latin typeface="Roboto"/>
                <a:ea typeface="Roboto"/>
                <a:cs typeface="Roboto"/>
                <a:sym typeface="Roboto"/>
              </a:rPr>
              <a:t> is a new Student Book, a Revision Guide and Workbook to be issued during the first year of teaching.</a:t>
            </a:r>
            <a:endParaRPr sz="1150">
              <a:solidFill>
                <a:srgbClr val="201F1E"/>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400"/>
              <a:buNone/>
            </a:pPr>
            <a:endParaRPr sz="1150">
              <a:solidFill>
                <a:srgbClr val="201F1E"/>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624744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e4c74131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7e4c74131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Tx/>
              <a:buSzPts val="1800"/>
              <a:buFontTx/>
              <a:buNone/>
              <a:tabLst/>
              <a:defRPr/>
            </a:pPr>
            <a:r>
              <a:rPr lang="en-US" sz="1200">
                <a:solidFill>
                  <a:srgbClr val="141414"/>
                </a:solidFill>
                <a:highlight>
                  <a:srgbClr val="FFFFFF"/>
                </a:highlight>
                <a:latin typeface="+mn-lt"/>
                <a:ea typeface="Calibri"/>
                <a:cs typeface="Calibri"/>
                <a:sym typeface="Calibri"/>
              </a:rPr>
              <a:t>You don't have to purchase any resources, including those from Pearson, to deliver our qualifications. However,</a:t>
            </a:r>
            <a:r>
              <a:rPr lang="en-US" sz="1050">
                <a:solidFill>
                  <a:srgbClr val="000000"/>
                </a:solidFill>
                <a:highlight>
                  <a:srgbClr val="FFFFFF"/>
                </a:highlight>
                <a:latin typeface="+mn-lt"/>
                <a:ea typeface="Calibri"/>
                <a:cs typeface="Calibri"/>
                <a:sym typeface="Calibri"/>
              </a:rPr>
              <a:t> o</a:t>
            </a:r>
            <a:r>
              <a:rPr lang="en-US" sz="1200">
                <a:solidFill>
                  <a:srgbClr val="000000"/>
                </a:solidFill>
                <a:highlight>
                  <a:srgbClr val="FFFFFF"/>
                </a:highlight>
              </a:rPr>
              <a:t>ur brand</a:t>
            </a:r>
            <a:r>
              <a:rPr lang="en-US" sz="1200" baseline="0">
                <a:solidFill>
                  <a:srgbClr val="000000"/>
                </a:solidFill>
                <a:highlight>
                  <a:srgbClr val="FFFFFF"/>
                </a:highlight>
              </a:rPr>
              <a:t> </a:t>
            </a:r>
            <a:r>
              <a:rPr lang="en-US" sz="1200">
                <a:solidFill>
                  <a:srgbClr val="000000"/>
                </a:solidFill>
                <a:highlight>
                  <a:srgbClr val="FFFFFF"/>
                </a:highlight>
              </a:rPr>
              <a:t>new Pearson Edexcel GCSE Computer Science Student Book</a:t>
            </a:r>
            <a:r>
              <a:rPr lang="en-US" sz="1200" baseline="0">
                <a:solidFill>
                  <a:srgbClr val="000000"/>
                </a:solidFill>
                <a:highlight>
                  <a:srgbClr val="FFFFFF"/>
                </a:highlight>
              </a:rPr>
              <a:t> </a:t>
            </a:r>
            <a:r>
              <a:rPr lang="en-US" sz="1200" b="0">
                <a:solidFill>
                  <a:srgbClr val="000000"/>
                </a:solidFill>
              </a:rPr>
              <a:t>follows the practical teaching and learning approach</a:t>
            </a:r>
            <a:r>
              <a:rPr lang="en-US" sz="1200">
                <a:solidFill>
                  <a:srgbClr val="000000"/>
                </a:solidFill>
              </a:rPr>
              <a:t> being</a:t>
            </a:r>
            <a:r>
              <a:rPr lang="en-US" sz="1200" baseline="0">
                <a:solidFill>
                  <a:srgbClr val="000000"/>
                </a:solidFill>
              </a:rPr>
              <a:t> used for</a:t>
            </a:r>
            <a:r>
              <a:rPr lang="en-US" sz="1200">
                <a:solidFill>
                  <a:srgbClr val="000000"/>
                </a:solidFill>
              </a:rPr>
              <a:t> the interactive scheme of work and provides all of the content, activities and exam support that you need to deliver the specification meaning you have everything in one place.</a:t>
            </a:r>
          </a:p>
          <a:p>
            <a:pPr marL="0" indent="0">
              <a:lnSpc>
                <a:spcPct val="115000"/>
              </a:lnSpc>
              <a:spcBef>
                <a:spcPts val="0"/>
              </a:spcBef>
              <a:buSzPts val="1800"/>
              <a:buNone/>
            </a:pPr>
            <a:br>
              <a:rPr lang="en-US" sz="1200">
                <a:solidFill>
                  <a:srgbClr val="000000"/>
                </a:solidFill>
              </a:rPr>
            </a:br>
            <a:endParaRPr/>
          </a:p>
        </p:txBody>
      </p:sp>
      <p:sp>
        <p:nvSpPr>
          <p:cNvPr id="83" name="Google Shape;83;g7e4c74131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35</a:t>
            </a:fld>
            <a:endParaRPr/>
          </a:p>
        </p:txBody>
      </p:sp>
    </p:spTree>
    <p:extLst>
      <p:ext uri="{BB962C8B-B14F-4D97-AF65-F5344CB8AC3E}">
        <p14:creationId xmlns:p14="http://schemas.microsoft.com/office/powerpoint/2010/main" val="172883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r>
              <a:rPr lang="en-GB"/>
              <a:t>The links in the presentation are active, so please download the presentation and you will be able to follow them.</a:t>
            </a:r>
          </a:p>
          <a:p>
            <a:r>
              <a:rPr lang="en-GB"/>
              <a:t>Please do sign up to updates from Tim, join the community, follow him on Twitter and Facebook. An excellent network of support is available in all those spheres.</a:t>
            </a:r>
          </a:p>
          <a:p>
            <a:r>
              <a:rPr lang="en-GB"/>
              <a:t>If you need a more formal response, (or just don’t like social media!) then please use the link to contact us or give us a call!</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6" name="Google Shape;166;p1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37</a:t>
            </a:fld>
            <a:endParaRPr/>
          </a:p>
        </p:txBody>
      </p:sp>
    </p:spTree>
    <p:extLst>
      <p:ext uri="{BB962C8B-B14F-4D97-AF65-F5344CB8AC3E}">
        <p14:creationId xmlns:p14="http://schemas.microsoft.com/office/powerpoint/2010/main" val="1398175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38</a:t>
            </a:fld>
            <a:endParaRPr/>
          </a:p>
        </p:txBody>
      </p:sp>
    </p:spTree>
    <p:extLst>
      <p:ext uri="{BB962C8B-B14F-4D97-AF65-F5344CB8AC3E}">
        <p14:creationId xmlns:p14="http://schemas.microsoft.com/office/powerpoint/2010/main" val="1502950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d386873d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7d386873d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en-GB" sz="1200" kern="1200">
                <a:solidFill>
                  <a:schemeClr val="tx1"/>
                </a:solidFill>
                <a:effectLst/>
                <a:latin typeface="+mn-lt"/>
                <a:ea typeface="+mn-ea"/>
                <a:cs typeface="+mn-cs"/>
              </a:rPr>
              <a:t>Paper 1 uses a topic-based approach, so each of the five questions are related to one of the five topics from the specification, rather than being context-based with the content tested being from any part of the specification. </a:t>
            </a:r>
          </a:p>
          <a:p>
            <a:pPr lvl="0"/>
            <a:r>
              <a:rPr lang="en-GB" sz="1200" kern="1200">
                <a:solidFill>
                  <a:schemeClr val="tx1"/>
                </a:solidFill>
                <a:effectLst/>
                <a:latin typeface="+mn-lt"/>
                <a:ea typeface="+mn-ea"/>
                <a:cs typeface="+mn-cs"/>
              </a:rPr>
              <a:t>Practical assessment of computational thinking allows for programming to be assessed in an authentic way. Unlike a written paper, students can run their code and iterate the development of their solution. Having this possible in a high-control examination setting removes malpractice concerns that are associated with Non Examined Assessment (NEA).</a:t>
            </a:r>
          </a:p>
          <a:p>
            <a:pPr lvl="0"/>
            <a:r>
              <a:rPr lang="en-GB" sz="1200" kern="1200">
                <a:solidFill>
                  <a:schemeClr val="tx1"/>
                </a:solidFill>
                <a:effectLst/>
                <a:latin typeface="+mn-lt"/>
                <a:ea typeface="+mn-ea"/>
                <a:cs typeface="+mn-cs"/>
              </a:rPr>
              <a:t>Using only Python sets clear expectations and improves validity as reduces variance introduced by approaches available in different languages. </a:t>
            </a:r>
          </a:p>
          <a:p>
            <a:pPr lvl="0"/>
            <a:r>
              <a:rPr lang="en-GB" sz="1200" kern="1200">
                <a:solidFill>
                  <a:schemeClr val="tx1"/>
                </a:solidFill>
                <a:effectLst/>
                <a:latin typeface="+mn-lt"/>
                <a:ea typeface="+mn-ea"/>
                <a:cs typeface="+mn-cs"/>
              </a:rPr>
              <a:t>Using only a clearly defined subset of Python as the Examination Reference Language (ERL) ensures centres can focus their delivery.</a:t>
            </a:r>
          </a:p>
          <a:p>
            <a:pPr lvl="0"/>
            <a:r>
              <a:rPr lang="en-GB" sz="1200" kern="1200">
                <a:solidFill>
                  <a:schemeClr val="tx1"/>
                </a:solidFill>
                <a:effectLst/>
                <a:latin typeface="+mn-lt"/>
                <a:ea typeface="+mn-ea"/>
                <a:cs typeface="+mn-cs"/>
              </a:rPr>
              <a:t>Removal of a separate ERL (referred to colloquially as ‘pseudocode’) also removes confusion around assessing students ability to demonstrate precise knowledge of something which is, by definition, imprecise.</a:t>
            </a:r>
          </a:p>
          <a:p>
            <a:pPr lvl="0"/>
            <a:r>
              <a:rPr lang="en-GB" sz="1200" kern="1200">
                <a:solidFill>
                  <a:schemeClr val="tx1"/>
                </a:solidFill>
                <a:effectLst/>
                <a:latin typeface="+mn-lt"/>
                <a:ea typeface="+mn-ea"/>
                <a:cs typeface="+mn-cs"/>
              </a:rPr>
              <a:t>The list of command words has been consolidated and the taxonomy updated.</a:t>
            </a:r>
          </a:p>
          <a:p>
            <a:pPr lvl="0"/>
            <a:r>
              <a:rPr lang="en-GB" sz="1200" kern="1200">
                <a:solidFill>
                  <a:schemeClr val="tx1"/>
                </a:solidFill>
                <a:effectLst/>
                <a:latin typeface="+mn-lt"/>
                <a:ea typeface="+mn-ea"/>
                <a:cs typeface="+mn-cs"/>
              </a:rPr>
              <a:t>Specification content has been clarified with specific requirements, examples and techniques. </a:t>
            </a:r>
          </a:p>
          <a:p>
            <a:pPr lvl="0"/>
            <a:r>
              <a:rPr lang="en-GB" sz="1200" kern="1200">
                <a:solidFill>
                  <a:schemeClr val="tx1"/>
                </a:solidFill>
                <a:effectLst/>
                <a:latin typeface="+mn-lt"/>
                <a:ea typeface="+mn-ea"/>
                <a:cs typeface="+mn-cs"/>
              </a:rPr>
              <a:t>Further amplification and guidance of the specification points is provided at the end of this document. This includes references to Sample Assessment Material (specimen paper) questions that exemplify the specification point, explanations and examples of the depth of content students are expected to demonstrate in the assessment.</a:t>
            </a:r>
          </a:p>
          <a:p>
            <a:pPr lvl="0"/>
            <a:r>
              <a:rPr lang="en-GB" sz="1200" kern="1200">
                <a:solidFill>
                  <a:schemeClr val="tx1"/>
                </a:solidFill>
                <a:effectLst/>
                <a:latin typeface="+mn-lt"/>
                <a:ea typeface="+mn-ea"/>
                <a:cs typeface="+mn-cs"/>
              </a:rPr>
              <a:t>The weighting of each of the two papers is now 50%.</a:t>
            </a:r>
          </a:p>
        </p:txBody>
      </p:sp>
      <p:sp>
        <p:nvSpPr>
          <p:cNvPr id="97" name="Google Shape;97;g7d386873d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extLst>
      <p:ext uri="{BB962C8B-B14F-4D97-AF65-F5344CB8AC3E}">
        <p14:creationId xmlns:p14="http://schemas.microsoft.com/office/powerpoint/2010/main" val="255833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Paper 1 assesses the Principles of Computer Science.</a:t>
            </a:r>
          </a:p>
          <a:p>
            <a:r>
              <a:rPr lang="en-GB" sz="1200" kern="1200">
                <a:solidFill>
                  <a:schemeClr val="tx1"/>
                </a:solidFill>
                <a:effectLst/>
                <a:latin typeface="+mn-lt"/>
                <a:ea typeface="+mn-ea"/>
                <a:cs typeface="+mn-cs"/>
              </a:rPr>
              <a:t>The paper requires students to demonstrate and apply knowledge and understanding of key principles and concepts outlined in the specification content.</a:t>
            </a:r>
          </a:p>
          <a:p>
            <a:r>
              <a:rPr lang="en-GB" sz="1200" kern="1200">
                <a:solidFill>
                  <a:schemeClr val="tx1"/>
                </a:solidFill>
                <a:effectLst/>
                <a:latin typeface="+mn-lt"/>
                <a:ea typeface="+mn-ea"/>
                <a:cs typeface="+mn-cs"/>
              </a:rPr>
              <a:t>It is an un-tiered paper that has been specifically designed to allow candidates of all ability ranges to find questions that are both challenging and interesting throughout. This paper is worth 50% of the GCSE.</a:t>
            </a:r>
          </a:p>
          <a:p>
            <a:pPr lvl="0"/>
            <a:r>
              <a:rPr lang="en-GB" sz="1200" kern="1200">
                <a:solidFill>
                  <a:schemeClr val="tx1"/>
                </a:solidFill>
                <a:effectLst/>
                <a:latin typeface="+mn-lt"/>
                <a:ea typeface="+mn-ea"/>
                <a:cs typeface="+mn-cs"/>
              </a:rPr>
              <a:t>‘Command words’ are used consistently in the paper to indicate the type of response expected.</a:t>
            </a:r>
            <a:endParaRPr lang="en-GB">
              <a:effectLst/>
            </a:endParaRPr>
          </a:p>
        </p:txBody>
      </p:sp>
      <p:sp>
        <p:nvSpPr>
          <p:cNvPr id="4" name="Slide Number Placeholder 3"/>
          <p:cNvSpPr>
            <a:spLocks noGrp="1"/>
          </p:cNvSpPr>
          <p:nvPr>
            <p:ph type="sldNum" sz="quarter" idx="5"/>
          </p:nvPr>
        </p:nvSpPr>
        <p:spPr/>
        <p:txBody>
          <a:bodyPr/>
          <a:lstStyle/>
          <a:p>
            <a:fld id="{6B4B3FE3-B79E-B045-A4CB-FBF5114E1E7F}" type="slidenum">
              <a:rPr lang="en-US" smtClean="0"/>
              <a:t>5</a:t>
            </a:fld>
            <a:endParaRPr lang="en-US"/>
          </a:p>
        </p:txBody>
      </p:sp>
    </p:spTree>
    <p:extLst>
      <p:ext uri="{BB962C8B-B14F-4D97-AF65-F5344CB8AC3E}">
        <p14:creationId xmlns:p14="http://schemas.microsoft.com/office/powerpoint/2010/main" val="31631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The topic based approach removes the additional cognitive load otherwise required of candidates who may have had to first determine which part of the specification was being tested by an individual ‘item’ (part-question).</a:t>
            </a:r>
          </a:p>
          <a:p>
            <a:pPr lvl="0"/>
            <a:r>
              <a:rPr lang="en-GB" sz="1200" kern="1200">
                <a:solidFill>
                  <a:schemeClr val="tx1"/>
                </a:solidFill>
                <a:effectLst/>
                <a:latin typeface="+mn-lt"/>
                <a:ea typeface="+mn-ea"/>
                <a:cs typeface="+mn-cs"/>
              </a:rPr>
              <a:t>All five topics will be tested in every paper. Each of the five compulsory questions will use the headings of the five topics in the specification as shown on this slide. It is </a:t>
            </a:r>
            <a:r>
              <a:rPr lang="en-GB" sz="1200" b="1" kern="1200">
                <a:solidFill>
                  <a:schemeClr val="tx1"/>
                </a:solidFill>
                <a:effectLst/>
                <a:latin typeface="+mn-lt"/>
                <a:ea typeface="+mn-ea"/>
                <a:cs typeface="+mn-cs"/>
              </a:rPr>
              <a:t>important </a:t>
            </a:r>
            <a:r>
              <a:rPr lang="en-GB" sz="1200" kern="1200">
                <a:solidFill>
                  <a:schemeClr val="tx1"/>
                </a:solidFill>
                <a:effectLst/>
                <a:latin typeface="+mn-lt"/>
                <a:ea typeface="+mn-ea"/>
                <a:cs typeface="+mn-cs"/>
              </a:rPr>
              <a:t>to note that the order of topics will change from series to series allowing topic areas to be tested at different levels each series.</a:t>
            </a:r>
          </a:p>
          <a:p>
            <a:pPr lvl="0"/>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4B3FE3-B79E-B045-A4CB-FBF5114E1E7F}" type="slidenum">
              <a:rPr lang="en-US" smtClean="0"/>
              <a:t>6</a:t>
            </a:fld>
            <a:endParaRPr lang="en-US"/>
          </a:p>
        </p:txBody>
      </p:sp>
    </p:spTree>
    <p:extLst>
      <p:ext uri="{BB962C8B-B14F-4D97-AF65-F5344CB8AC3E}">
        <p14:creationId xmlns:p14="http://schemas.microsoft.com/office/powerpoint/2010/main" val="236082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four multiple choice questions (MCQs) / multiple response questions (MRQs). </a:t>
            </a:r>
          </a:p>
          <a:p>
            <a:r>
              <a:rPr lang="en-US"/>
              <a:t>Question (command word will always be ‘Identify’</a:t>
            </a:r>
          </a:p>
          <a:p>
            <a:r>
              <a:rPr lang="en-US"/>
              <a:t>Mark (always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Multiple-choice questions (MCQ) and multiple-response questions (MRQ) are items in which candidates select the correct answer from a set of options.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MCQs (multiple-choice questions) have 1 correct answer from 4 choices.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MRQs (multiple-response questions) have 2 correct answers from 5 choices, or 3 correct answers from 7 choices. </a:t>
            </a:r>
          </a:p>
          <a:p>
            <a:endParaRPr lang="en-US"/>
          </a:p>
          <a:p>
            <a:r>
              <a:rPr lang="en-GB" sz="1200" kern="1200">
                <a:solidFill>
                  <a:schemeClr val="tx1"/>
                </a:solidFill>
                <a:effectLst/>
                <a:latin typeface="+mn-lt"/>
                <a:ea typeface="+mn-ea"/>
                <a:cs typeface="+mn-cs"/>
              </a:rPr>
              <a:t>Language will be concise, simple and unambiguous. Distractors will be of comparable detail and length, and will come from the specification or be common misconceptions. The correct answer will not be possible to ‘work out’ using logic or language (unless that is the intended construct).</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Questions will be written in positive terms and should not rely on a candidate’s ability to pick out negative terms (e.g. “Which of these is NOT…”).</a:t>
            </a:r>
          </a:p>
          <a:p>
            <a:endParaRPr lang="en-GB" sz="1200" kern="1200">
              <a:solidFill>
                <a:schemeClr val="tx1"/>
              </a:solidFill>
              <a:effectLst/>
              <a:latin typeface="+mn-lt"/>
              <a:ea typeface="+mn-ea"/>
              <a:cs typeface="+mn-cs"/>
            </a:endParaRPr>
          </a:p>
          <a:p>
            <a:r>
              <a:rPr lang="en-US"/>
              <a:t>In MCQs - Four options will be arranged in alphabetical order.</a:t>
            </a:r>
          </a:p>
          <a:p>
            <a:r>
              <a:rPr lang="en-US"/>
              <a:t>Mark scheme will show why the distractors were not correct.</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4B3FE3-B79E-B045-A4CB-FBF5114E1E7F}" type="slidenum">
              <a:rPr lang="en-US" smtClean="0"/>
              <a:t>7</a:t>
            </a:fld>
            <a:endParaRPr lang="en-US"/>
          </a:p>
        </p:txBody>
      </p:sp>
    </p:spTree>
    <p:extLst>
      <p:ext uri="{BB962C8B-B14F-4D97-AF65-F5344CB8AC3E}">
        <p14:creationId xmlns:p14="http://schemas.microsoft.com/office/powerpoint/2010/main" val="360294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b2f0763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b2f0763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3b2f0763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extLst>
      <p:ext uri="{BB962C8B-B14F-4D97-AF65-F5344CB8AC3E}">
        <p14:creationId xmlns:p14="http://schemas.microsoft.com/office/powerpoint/2010/main" val="341764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Design your own MCQ or MRQ (2 from 5 or 3 from 7)</a:t>
            </a:r>
          </a:p>
          <a:p>
            <a:r>
              <a:rPr lang="en-GB" sz="1200" kern="1200">
                <a:solidFill>
                  <a:schemeClr val="tx1"/>
                </a:solidFill>
                <a:effectLst/>
                <a:latin typeface="+mn-lt"/>
                <a:ea typeface="+mn-ea"/>
                <a:cs typeface="+mn-cs"/>
              </a:rPr>
              <a:t>5 mins to design them</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Pick an area of the spec from any topic</a:t>
            </a:r>
          </a:p>
          <a:p>
            <a:r>
              <a:rPr lang="en-GB" sz="1200" kern="1200">
                <a:solidFill>
                  <a:schemeClr val="tx1"/>
                </a:solidFill>
                <a:effectLst/>
                <a:latin typeface="+mn-lt"/>
                <a:ea typeface="+mn-ea"/>
                <a:cs typeface="+mn-cs"/>
              </a:rPr>
              <a:t>Think carefully about your distractors – can you design a mark scheme that shows clearly that they are the wrong answer? If not – are they good distractors?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Share some with the group in the chat and trainer discusses some of them. (5 mins)</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4B3FE3-B79E-B045-A4CB-FBF5114E1E7F}" type="slidenum">
              <a:rPr lang="en-US" smtClean="0"/>
              <a:t>9</a:t>
            </a:fld>
            <a:endParaRPr lang="en-US"/>
          </a:p>
        </p:txBody>
      </p:sp>
    </p:spTree>
    <p:extLst>
      <p:ext uri="{BB962C8B-B14F-4D97-AF65-F5344CB8AC3E}">
        <p14:creationId xmlns:p14="http://schemas.microsoft.com/office/powerpoint/2010/main" val="329778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380999" y="320676"/>
            <a:ext cx="11368636" cy="13255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32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381000" y="1646239"/>
            <a:ext cx="11368635" cy="4351339"/>
          </a:xfrm>
          <a:prstGeom prst="rect">
            <a:avLst/>
          </a:prstGeom>
          <a:noFill/>
          <a:ln>
            <a:noFill/>
          </a:ln>
        </p:spPr>
        <p:txBody>
          <a:bodyPr spcFirstLastPara="1" wrap="square" lIns="91425" tIns="45700" rIns="91425" bIns="45700" anchor="t" anchorCtr="0">
            <a:noAutofit/>
          </a:bodyPr>
          <a:lstStyle>
            <a:lvl1pPr marL="609585" lvl="0" indent="-457189" algn="l">
              <a:lnSpc>
                <a:spcPct val="90000"/>
              </a:lnSpc>
              <a:spcBef>
                <a:spcPts val="1000"/>
              </a:spcBef>
              <a:spcAft>
                <a:spcPts val="0"/>
              </a:spcAft>
              <a:buSzPts val="1800"/>
              <a:buChar char="•"/>
              <a:defRPr/>
            </a:lvl1pPr>
            <a:lvl2pPr marL="1219170" lvl="1" indent="-457189" algn="l">
              <a:lnSpc>
                <a:spcPct val="90000"/>
              </a:lnSpc>
              <a:spcBef>
                <a:spcPts val="500"/>
              </a:spcBef>
              <a:spcAft>
                <a:spcPts val="0"/>
              </a:spcAft>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667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Title Slide">
    <p:spTree>
      <p:nvGrpSpPr>
        <p:cNvPr id="1" name="Shape 17"/>
        <p:cNvGrpSpPr/>
        <p:nvPr/>
      </p:nvGrpSpPr>
      <p:grpSpPr>
        <a:xfrm>
          <a:off x="0" y="0"/>
          <a:ext cx="0" cy="0"/>
          <a:chOff x="0" y="0"/>
          <a:chExt cx="0" cy="0"/>
        </a:xfrm>
      </p:grpSpPr>
      <p:pic>
        <p:nvPicPr>
          <p:cNvPr id="18" name="Google Shape;18;p3" descr="A picture containing drawing&#10;&#10;Description automatically generated"/>
          <p:cNvPicPr preferRelativeResize="0"/>
          <p:nvPr/>
        </p:nvPicPr>
        <p:blipFill rotWithShape="1">
          <a:blip r:embed="rId2">
            <a:alphaModFix/>
          </a:blip>
          <a:srcRect/>
          <a:stretch/>
        </p:blipFill>
        <p:spPr>
          <a:xfrm>
            <a:off x="9641840" y="245395"/>
            <a:ext cx="2387667" cy="1094171"/>
          </a:xfrm>
          <a:prstGeom prst="rect">
            <a:avLst/>
          </a:prstGeom>
          <a:noFill/>
          <a:ln>
            <a:noFill/>
          </a:ln>
        </p:spPr>
      </p:pic>
      <p:pic>
        <p:nvPicPr>
          <p:cNvPr id="19" name="Google Shape;19;p3" descr="A circuit board&#10;&#10;Description automatically generated"/>
          <p:cNvPicPr preferRelativeResize="0"/>
          <p:nvPr/>
        </p:nvPicPr>
        <p:blipFill rotWithShape="1">
          <a:blip r:embed="rId3">
            <a:alphaModFix/>
          </a:blip>
          <a:srcRect/>
          <a:stretch/>
        </p:blipFill>
        <p:spPr>
          <a:xfrm>
            <a:off x="0" y="3374573"/>
            <a:ext cx="12192003" cy="3483428"/>
          </a:xfrm>
          <a:prstGeom prst="rect">
            <a:avLst/>
          </a:prstGeom>
          <a:noFill/>
          <a:ln>
            <a:noFill/>
          </a:ln>
        </p:spPr>
      </p:pic>
      <p:sp>
        <p:nvSpPr>
          <p:cNvPr id="20" name="Google Shape;20;p3"/>
          <p:cNvSpPr txBox="1"/>
          <p:nvPr/>
        </p:nvSpPr>
        <p:spPr>
          <a:xfrm rot="-5400000">
            <a:off x="10897823" y="2588673"/>
            <a:ext cx="2263200" cy="194800"/>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000000"/>
              </a:buClr>
              <a:buSzPts val="700"/>
              <a:buFont typeface="Arial"/>
              <a:buNone/>
            </a:pPr>
            <a:r>
              <a:rPr lang="en-GB" sz="933" b="0" i="0" u="none" strike="noStrike" cap="none">
                <a:solidFill>
                  <a:srgbClr val="595959"/>
                </a:solidFill>
                <a:latin typeface="Arial"/>
                <a:ea typeface="Arial"/>
                <a:cs typeface="Arial"/>
                <a:sym typeface="Arial"/>
              </a:rPr>
              <a:t>A1356  ©Valery Brozhinsky/Shutterstock</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320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98320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81000" y="320676"/>
            <a:ext cx="10515600" cy="13255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7478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221885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reserve="1">
  <p:cSld name="Custom Layout 1">
    <p:spTree>
      <p:nvGrpSpPr>
        <p:cNvPr id="1" name="Shape 25"/>
        <p:cNvGrpSpPr/>
        <p:nvPr/>
      </p:nvGrpSpPr>
      <p:grpSpPr>
        <a:xfrm>
          <a:off x="0" y="0"/>
          <a:ext cx="0" cy="0"/>
          <a:chOff x="0" y="0"/>
          <a:chExt cx="0" cy="0"/>
        </a:xfrm>
      </p:grpSpPr>
      <p:pic>
        <p:nvPicPr>
          <p:cNvPr id="26" name="Google Shape;26;p7" descr="A circuit board&#10;&#10;Description automatically generated"/>
          <p:cNvPicPr preferRelativeResize="0"/>
          <p:nvPr/>
        </p:nvPicPr>
        <p:blipFill rotWithShape="1">
          <a:blip r:embed="rId2">
            <a:alphaModFix amt="50000"/>
          </a:blip>
          <a:srcRect l="26196" r="20100"/>
          <a:stretch/>
        </p:blipFill>
        <p:spPr>
          <a:xfrm>
            <a:off x="1" y="360900"/>
            <a:ext cx="12211305" cy="6497101"/>
          </a:xfrm>
          <a:prstGeom prst="rect">
            <a:avLst/>
          </a:prstGeom>
          <a:noFill/>
          <a:ln>
            <a:noFill/>
          </a:ln>
        </p:spPr>
      </p:pic>
      <p:sp>
        <p:nvSpPr>
          <p:cNvPr id="27" name="Google Shape;27;p7"/>
          <p:cNvSpPr/>
          <p:nvPr/>
        </p:nvSpPr>
        <p:spPr>
          <a:xfrm>
            <a:off x="2584051" y="669851"/>
            <a:ext cx="7043200" cy="5879200"/>
          </a:xfrm>
          <a:prstGeom prst="ellipse">
            <a:avLst/>
          </a:pr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Arial"/>
              <a:ea typeface="Arial"/>
              <a:cs typeface="Arial"/>
              <a:sym typeface="Arial"/>
            </a:endParaRPr>
          </a:p>
        </p:txBody>
      </p:sp>
      <p:sp>
        <p:nvSpPr>
          <p:cNvPr id="28" name="Google Shape;28;p7"/>
          <p:cNvSpPr txBox="1">
            <a:spLocks noGrp="1"/>
          </p:cNvSpPr>
          <p:nvPr>
            <p:ph type="title"/>
          </p:nvPr>
        </p:nvSpPr>
        <p:spPr>
          <a:xfrm>
            <a:off x="381000" y="320676"/>
            <a:ext cx="10515600" cy="13256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8775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20676"/>
            <a:ext cx="10515600" cy="132556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2"/>
              </a:buClr>
              <a:buSzPts val="3200"/>
              <a:buFont typeface="Arial"/>
              <a:buNone/>
              <a:defRPr sz="32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81000" y="1646239"/>
            <a:ext cx="10515600" cy="435133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accent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375"/>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 name="Google Shape;12;p1" descr="A picture containing drawing&#10;&#10;Description automatically generated"/>
          <p:cNvPicPr preferRelativeResize="0"/>
          <p:nvPr/>
        </p:nvPicPr>
        <p:blipFill rotWithShape="1">
          <a:blip r:embed="rId8">
            <a:alphaModFix/>
          </a:blip>
          <a:srcRect/>
          <a:stretch/>
        </p:blipFill>
        <p:spPr>
          <a:xfrm>
            <a:off x="240944" y="6123951"/>
            <a:ext cx="1333857" cy="611253"/>
          </a:xfrm>
          <a:prstGeom prst="rect">
            <a:avLst/>
          </a:prstGeom>
          <a:noFill/>
          <a:ln>
            <a:noFill/>
          </a:ln>
        </p:spPr>
      </p:pic>
      <p:sp>
        <p:nvSpPr>
          <p:cNvPr id="13" name="Google Shape;13;p1"/>
          <p:cNvSpPr txBox="1"/>
          <p:nvPr/>
        </p:nvSpPr>
        <p:spPr>
          <a:xfrm>
            <a:off x="11300817" y="6374330"/>
            <a:ext cx="650240" cy="369332"/>
          </a:xfrm>
          <a:prstGeom prst="rect">
            <a:avLst/>
          </a:prstGeom>
          <a:noFill/>
          <a:ln>
            <a:noFill/>
          </a:ln>
        </p:spPr>
        <p:txBody>
          <a:bodyPr spcFirstLastPara="1" wrap="square" lIns="121900" tIns="60933" rIns="121900" bIns="60933"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600" b="0" i="0" u="none" strike="noStrike" cap="none">
                <a:solidFill>
                  <a:schemeClr val="accent1"/>
                </a:solidFill>
                <a:latin typeface="Arial"/>
                <a:ea typeface="Arial"/>
                <a:cs typeface="Arial"/>
                <a:sym typeface="Arial"/>
              </a:rPr>
              <a:pPr marL="0" marR="0" lvl="0" indent="0" algn="ctr" rtl="0">
                <a:lnSpc>
                  <a:spcPct val="100000"/>
                </a:lnSpc>
                <a:spcBef>
                  <a:spcPts val="0"/>
                </a:spcBef>
                <a:spcAft>
                  <a:spcPts val="0"/>
                </a:spcAft>
                <a:buClr>
                  <a:srgbClr val="000000"/>
                </a:buClr>
                <a:buSzPts val="1200"/>
                <a:buFont typeface="Arial"/>
                <a:buNone/>
              </a:pPr>
              <a:t>‹#›</a:t>
            </a:fld>
            <a:endParaRPr sz="1600" b="0"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200062995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qualifications.pearson.com/en/qualifications/edexcel-a-levels/mathematics-2017/teaching-support/interactive-scheme-of-work.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qualifications.pearson.com/en/forms/subject-advisor-updates-for-teachers-and-tutors.html" TargetMode="External"/><Relationship Id="rId7" Type="http://schemas.openxmlformats.org/officeDocument/2006/relationships/hyperlink" Target="https://support.pearson.com/uk/s/qualification-contactu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facebook.com/groups/140885586105397/" TargetMode="External"/><Relationship Id="rId5" Type="http://schemas.openxmlformats.org/officeDocument/2006/relationships/hyperlink" Target="https://twitter.com/@Pearson_CS" TargetMode="External"/><Relationship Id="rId4" Type="http://schemas.openxmlformats.org/officeDocument/2006/relationships/hyperlink" Target="https://support.pearson.com/uk/s/group/0F90N000000kGcoSAE/computer-science-and-ic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8"/>
          <p:cNvSpPr txBox="1">
            <a:spLocks noGrp="1"/>
          </p:cNvSpPr>
          <p:nvPr>
            <p:ph type="ctrTitle" idx="4294967295"/>
          </p:nvPr>
        </p:nvSpPr>
        <p:spPr>
          <a:xfrm>
            <a:off x="602165" y="590550"/>
            <a:ext cx="11630025" cy="3138768"/>
          </a:xfrm>
          <a:prstGeom prst="rect">
            <a:avLst/>
          </a:prstGeom>
          <a:noFill/>
          <a:ln>
            <a:noFill/>
          </a:ln>
        </p:spPr>
        <p:txBody>
          <a:bodyPr spcFirstLastPara="1" vert="horz" wrap="square" lIns="0" tIns="0" rIns="0" bIns="0" rtlCol="0" anchor="t" anchorCtr="0">
            <a:noAutofit/>
          </a:bodyPr>
          <a:lstStyle/>
          <a:p>
            <a:pPr>
              <a:spcBef>
                <a:spcPts val="0"/>
              </a:spcBef>
              <a:buClr>
                <a:schemeClr val="accent2"/>
              </a:buClr>
              <a:buSzPts val="3600"/>
            </a:pPr>
            <a:r>
              <a:rPr lang="en-GB" sz="4800" dirty="0">
                <a:solidFill>
                  <a:schemeClr val="accent2"/>
                </a:solidFill>
              </a:rPr>
              <a:t>Pearson Edexcel GCSE (9-1) </a:t>
            </a:r>
            <a:endParaRPr sz="4800" dirty="0">
              <a:solidFill>
                <a:schemeClr val="accent2"/>
              </a:solidFill>
            </a:endParaRPr>
          </a:p>
          <a:p>
            <a:pPr>
              <a:buSzPts val="3600"/>
            </a:pPr>
            <a:r>
              <a:rPr lang="en-GB" sz="3733" dirty="0"/>
              <a:t>Planning and Delivering Computer Science</a:t>
            </a:r>
            <a:br>
              <a:rPr lang="en-GB" sz="3733" dirty="0"/>
            </a:br>
            <a:br>
              <a:rPr lang="en-GB" sz="4800" dirty="0">
                <a:solidFill>
                  <a:schemeClr val="accent2"/>
                </a:solidFill>
              </a:rPr>
            </a:br>
            <a:br>
              <a:rPr lang="en-GB" sz="4800" dirty="0">
                <a:solidFill>
                  <a:schemeClr val="accent2"/>
                </a:solidFill>
              </a:rPr>
            </a:br>
            <a:r>
              <a:rPr lang="en-GB" sz="3733" dirty="0"/>
              <a:t>Paper 1 - Principles of Computer Science</a:t>
            </a:r>
            <a:br>
              <a:rPr lang="en-GB" sz="3733" dirty="0"/>
            </a:br>
            <a:endParaRPr sz="4800" dirty="0">
              <a:solidFill>
                <a:schemeClr val="accent2"/>
              </a:solidFill>
            </a:endParaRPr>
          </a:p>
        </p:txBody>
      </p:sp>
    </p:spTree>
    <p:extLst>
      <p:ext uri="{BB962C8B-B14F-4D97-AF65-F5344CB8AC3E}">
        <p14:creationId xmlns:p14="http://schemas.microsoft.com/office/powerpoint/2010/main" val="400325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11600" y="227645"/>
            <a:ext cx="11368800" cy="1325600"/>
          </a:xfrm>
          <a:prstGeom prst="rect">
            <a:avLst/>
          </a:prstGeom>
          <a:noFill/>
          <a:ln>
            <a:noFill/>
          </a:ln>
        </p:spPr>
        <p:txBody>
          <a:bodyPr spcFirstLastPara="1" vert="horz" wrap="square" lIns="0" tIns="0" rIns="0" bIns="0" rtlCol="0" anchor="t" anchorCtr="0">
            <a:noAutofit/>
          </a:bodyPr>
          <a:lstStyle/>
          <a:p>
            <a:r>
              <a:rPr lang="en-GB"/>
              <a:t>Short Response Questions</a:t>
            </a:r>
            <a:endParaRPr/>
          </a:p>
        </p:txBody>
      </p:sp>
      <p:sp>
        <p:nvSpPr>
          <p:cNvPr id="4" name="Google Shape;132;p19">
            <a:extLst>
              <a:ext uri="{FF2B5EF4-FFF2-40B4-BE49-F238E27FC236}">
                <a16:creationId xmlns:a16="http://schemas.microsoft.com/office/drawing/2014/main" id="{A1F8D5C4-56BC-43B4-8699-D730BECB2BE7}"/>
              </a:ext>
            </a:extLst>
          </p:cNvPr>
          <p:cNvSpPr txBox="1">
            <a:spLocks noGrp="1"/>
          </p:cNvSpPr>
          <p:nvPr>
            <p:ph type="body" idx="1"/>
          </p:nvPr>
        </p:nvSpPr>
        <p:spPr>
          <a:xfrm>
            <a:off x="287800" y="780905"/>
            <a:ext cx="11555200" cy="1628402"/>
          </a:xfrm>
          <a:prstGeom prst="rect">
            <a:avLst/>
          </a:prstGeom>
          <a:noFill/>
          <a:ln>
            <a:noFill/>
          </a:ln>
        </p:spPr>
        <p:txBody>
          <a:bodyPr spcFirstLastPara="1" vert="horz" wrap="square" lIns="121900" tIns="60933" rIns="121900" bIns="60933" rtlCol="0" anchor="t" anchorCtr="0">
            <a:noAutofit/>
          </a:bodyPr>
          <a:lstStyle/>
          <a:p>
            <a:pPr marL="276592" indent="-88636">
              <a:lnSpc>
                <a:spcPct val="80000"/>
              </a:lnSpc>
              <a:buSzPts val="2220"/>
              <a:buNone/>
            </a:pPr>
            <a:r>
              <a:rPr lang="en-GB" b="1"/>
              <a:t>Command words: </a:t>
            </a:r>
          </a:p>
          <a:p>
            <a:pPr marL="530856" indent="-342900">
              <a:lnSpc>
                <a:spcPct val="80000"/>
              </a:lnSpc>
              <a:buSzPts val="2220"/>
            </a:pPr>
            <a:r>
              <a:rPr lang="en-GB"/>
              <a:t>Give / State / Name / Define </a:t>
            </a:r>
          </a:p>
        </p:txBody>
      </p:sp>
      <p:pic>
        <p:nvPicPr>
          <p:cNvPr id="5" name="Picture 4">
            <a:extLst>
              <a:ext uri="{FF2B5EF4-FFF2-40B4-BE49-F238E27FC236}">
                <a16:creationId xmlns:a16="http://schemas.microsoft.com/office/drawing/2014/main" id="{F035AA16-D6D3-4290-8F72-C5DB447C8ED4}"/>
              </a:ext>
            </a:extLst>
          </p:cNvPr>
          <p:cNvPicPr>
            <a:picLocks noChangeAspect="1"/>
          </p:cNvPicPr>
          <p:nvPr/>
        </p:nvPicPr>
        <p:blipFill>
          <a:blip r:embed="rId3"/>
          <a:stretch>
            <a:fillRect/>
          </a:stretch>
        </p:blipFill>
        <p:spPr>
          <a:xfrm>
            <a:off x="3176726" y="5092464"/>
            <a:ext cx="7913159" cy="1765536"/>
          </a:xfrm>
          <a:prstGeom prst="rect">
            <a:avLst/>
          </a:prstGeom>
        </p:spPr>
      </p:pic>
      <p:pic>
        <p:nvPicPr>
          <p:cNvPr id="6" name="Picture 5">
            <a:extLst>
              <a:ext uri="{FF2B5EF4-FFF2-40B4-BE49-F238E27FC236}">
                <a16:creationId xmlns:a16="http://schemas.microsoft.com/office/drawing/2014/main" id="{9C419951-0044-4C64-A75B-88F4D722161A}"/>
              </a:ext>
            </a:extLst>
          </p:cNvPr>
          <p:cNvPicPr>
            <a:picLocks noChangeAspect="1"/>
          </p:cNvPicPr>
          <p:nvPr/>
        </p:nvPicPr>
        <p:blipFill>
          <a:blip r:embed="rId4"/>
          <a:stretch>
            <a:fillRect/>
          </a:stretch>
        </p:blipFill>
        <p:spPr>
          <a:xfrm>
            <a:off x="4956619" y="1351374"/>
            <a:ext cx="7317856" cy="2115866"/>
          </a:xfrm>
          <a:prstGeom prst="rect">
            <a:avLst/>
          </a:prstGeom>
        </p:spPr>
      </p:pic>
      <p:pic>
        <p:nvPicPr>
          <p:cNvPr id="7" name="Picture 6">
            <a:extLst>
              <a:ext uri="{FF2B5EF4-FFF2-40B4-BE49-F238E27FC236}">
                <a16:creationId xmlns:a16="http://schemas.microsoft.com/office/drawing/2014/main" id="{46C56045-EE07-4F8D-B420-0B2E9DD1EB6E}"/>
              </a:ext>
            </a:extLst>
          </p:cNvPr>
          <p:cNvPicPr>
            <a:picLocks noChangeAspect="1"/>
          </p:cNvPicPr>
          <p:nvPr/>
        </p:nvPicPr>
        <p:blipFill>
          <a:blip r:embed="rId5"/>
          <a:stretch>
            <a:fillRect/>
          </a:stretch>
        </p:blipFill>
        <p:spPr>
          <a:xfrm>
            <a:off x="739052" y="3467240"/>
            <a:ext cx="10350833" cy="1465294"/>
          </a:xfrm>
          <a:prstGeom prst="rect">
            <a:avLst/>
          </a:prstGeom>
        </p:spPr>
      </p:pic>
    </p:spTree>
    <p:extLst>
      <p:ext uri="{BB962C8B-B14F-4D97-AF65-F5344CB8AC3E}">
        <p14:creationId xmlns:p14="http://schemas.microsoft.com/office/powerpoint/2010/main" val="88817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0"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latin typeface="Times New Roman"/>
                <a:ea typeface="Times New Roman"/>
                <a:cs typeface="Times New Roman"/>
                <a:sym typeface="Times New Roman"/>
              </a:rPr>
              <a:t>Activity 2</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5275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81000" y="320671"/>
            <a:ext cx="11368800" cy="825200"/>
          </a:xfrm>
          <a:prstGeom prst="rect">
            <a:avLst/>
          </a:prstGeom>
          <a:noFill/>
          <a:ln>
            <a:noFill/>
          </a:ln>
        </p:spPr>
        <p:txBody>
          <a:bodyPr spcFirstLastPara="1" vert="horz" wrap="square" lIns="0" tIns="0" rIns="0" bIns="0" rtlCol="0" anchor="t" anchorCtr="0">
            <a:noAutofit/>
          </a:bodyPr>
          <a:lstStyle/>
          <a:p>
            <a:r>
              <a:rPr lang="en-GB"/>
              <a:t>Activity 2</a:t>
            </a:r>
            <a:endParaRPr/>
          </a:p>
        </p:txBody>
      </p:sp>
      <p:sp>
        <p:nvSpPr>
          <p:cNvPr id="132" name="Google Shape;132;p19"/>
          <p:cNvSpPr txBox="1">
            <a:spLocks noGrp="1"/>
          </p:cNvSpPr>
          <p:nvPr>
            <p:ph type="body" idx="1"/>
          </p:nvPr>
        </p:nvSpPr>
        <p:spPr>
          <a:xfrm>
            <a:off x="432080" y="1184904"/>
            <a:ext cx="11555200" cy="4559200"/>
          </a:xfrm>
          <a:prstGeom prst="rect">
            <a:avLst/>
          </a:prstGeom>
          <a:noFill/>
          <a:ln>
            <a:noFill/>
          </a:ln>
        </p:spPr>
        <p:txBody>
          <a:bodyPr spcFirstLastPara="1" vert="horz" wrap="square" lIns="121900" tIns="60933" rIns="121900" bIns="60933" rtlCol="0" anchor="t" anchorCtr="0">
            <a:noAutofit/>
          </a:bodyPr>
          <a:lstStyle/>
          <a:p>
            <a:pPr marL="77470" indent="0">
              <a:lnSpc>
                <a:spcPct val="80000"/>
              </a:lnSpc>
              <a:spcBef>
                <a:spcPts val="0"/>
              </a:spcBef>
              <a:buClr>
                <a:schemeClr val="tx1"/>
              </a:buClr>
              <a:buSzPct val="74000"/>
              <a:buNone/>
            </a:pPr>
            <a:r>
              <a:rPr lang="en-GB"/>
              <a:t>a) Design your own short response question. Try placing it in a required context if you have time</a:t>
            </a:r>
          </a:p>
          <a:p>
            <a:pPr marL="77470" indent="0">
              <a:lnSpc>
                <a:spcPct val="80000"/>
              </a:lnSpc>
              <a:spcBef>
                <a:spcPts val="0"/>
              </a:spcBef>
              <a:buClr>
                <a:schemeClr val="tx1"/>
              </a:buClr>
              <a:buSzPct val="74000"/>
              <a:buNone/>
            </a:pPr>
            <a:r>
              <a:rPr lang="en-GB"/>
              <a:t>b) Spend some time looking at the other short response questions</a:t>
            </a:r>
          </a:p>
          <a:p>
            <a:pPr marL="77470" indent="0">
              <a:lnSpc>
                <a:spcPct val="80000"/>
              </a:lnSpc>
              <a:spcBef>
                <a:spcPts val="0"/>
              </a:spcBef>
              <a:buClr>
                <a:schemeClr val="tx1"/>
              </a:buClr>
              <a:buSzPct val="74000"/>
              <a:buNone/>
            </a:pPr>
            <a:endParaRPr lang="en-GB"/>
          </a:p>
          <a:p>
            <a:pPr marL="77470" indent="0">
              <a:lnSpc>
                <a:spcPct val="80000"/>
              </a:lnSpc>
              <a:spcBef>
                <a:spcPts val="0"/>
              </a:spcBef>
              <a:buClr>
                <a:schemeClr val="tx1"/>
              </a:buClr>
              <a:buSzPct val="74000"/>
              <a:buNone/>
            </a:pPr>
            <a:r>
              <a:rPr lang="en-GB"/>
              <a:t>Ask questions in the chat.</a:t>
            </a:r>
          </a:p>
          <a:p>
            <a:pPr marL="420370" indent="-342900">
              <a:lnSpc>
                <a:spcPct val="80000"/>
              </a:lnSpc>
              <a:spcBef>
                <a:spcPts val="0"/>
              </a:spcBef>
              <a:buClr>
                <a:schemeClr val="tx1"/>
              </a:buClr>
              <a:buSzPct val="74000"/>
              <a:buFont typeface="Arial" panose="020B0604020202020204" pitchFamily="34" charset="0"/>
              <a:buChar char="•"/>
            </a:pPr>
            <a:endParaRPr lang="en-GB"/>
          </a:p>
          <a:p>
            <a:pPr marL="420370" indent="-342900">
              <a:lnSpc>
                <a:spcPct val="80000"/>
              </a:lnSpc>
              <a:spcBef>
                <a:spcPts val="0"/>
              </a:spcBef>
              <a:buClr>
                <a:schemeClr val="tx1"/>
              </a:buClr>
              <a:buSzPct val="74000"/>
              <a:buFont typeface="Arial" panose="020B0604020202020204" pitchFamily="34" charset="0"/>
              <a:buChar char="•"/>
            </a:pPr>
            <a:endParaRPr lang="en-GB"/>
          </a:p>
          <a:p>
            <a:pPr marL="420370" indent="-342900">
              <a:lnSpc>
                <a:spcPct val="80000"/>
              </a:lnSpc>
              <a:spcBef>
                <a:spcPts val="0"/>
              </a:spcBef>
              <a:buClr>
                <a:schemeClr val="tx1"/>
              </a:buClr>
              <a:buSzPct val="74000"/>
              <a:buFont typeface="Arial" panose="020B0604020202020204" pitchFamily="34" charset="0"/>
              <a:buChar char="•"/>
            </a:pPr>
            <a:r>
              <a:rPr lang="en-GB"/>
              <a:t>Give / State / Name / Define </a:t>
            </a:r>
          </a:p>
        </p:txBody>
      </p:sp>
    </p:spTree>
    <p:extLst>
      <p:ext uri="{BB962C8B-B14F-4D97-AF65-F5344CB8AC3E}">
        <p14:creationId xmlns:p14="http://schemas.microsoft.com/office/powerpoint/2010/main" val="168441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81000" y="320671"/>
            <a:ext cx="11368800" cy="825200"/>
          </a:xfrm>
          <a:prstGeom prst="rect">
            <a:avLst/>
          </a:prstGeom>
          <a:noFill/>
          <a:ln>
            <a:noFill/>
          </a:ln>
        </p:spPr>
        <p:txBody>
          <a:bodyPr spcFirstLastPara="1" vert="horz" wrap="square" lIns="0" tIns="0" rIns="0" bIns="0" rtlCol="0" anchor="t" anchorCtr="0">
            <a:noAutofit/>
          </a:bodyPr>
          <a:lstStyle/>
          <a:p>
            <a:r>
              <a:rPr lang="en-GB"/>
              <a:t>Medium Response Questions</a:t>
            </a:r>
            <a:endParaRPr/>
          </a:p>
        </p:txBody>
      </p:sp>
      <p:sp>
        <p:nvSpPr>
          <p:cNvPr id="7" name="Google Shape;132;p19">
            <a:extLst>
              <a:ext uri="{FF2B5EF4-FFF2-40B4-BE49-F238E27FC236}">
                <a16:creationId xmlns:a16="http://schemas.microsoft.com/office/drawing/2014/main" id="{5AF82B30-AEE5-4731-B431-D8B5EE5C8134}"/>
              </a:ext>
            </a:extLst>
          </p:cNvPr>
          <p:cNvSpPr txBox="1">
            <a:spLocks noGrp="1"/>
          </p:cNvSpPr>
          <p:nvPr>
            <p:ph type="body" idx="1"/>
          </p:nvPr>
        </p:nvSpPr>
        <p:spPr>
          <a:xfrm>
            <a:off x="287800" y="953433"/>
            <a:ext cx="11555200" cy="1628402"/>
          </a:xfrm>
          <a:prstGeom prst="rect">
            <a:avLst/>
          </a:prstGeom>
          <a:noFill/>
          <a:ln>
            <a:noFill/>
          </a:ln>
        </p:spPr>
        <p:txBody>
          <a:bodyPr spcFirstLastPara="1" vert="horz" wrap="square" lIns="121900" tIns="60933" rIns="121900" bIns="60933" rtlCol="0" anchor="t" anchorCtr="0">
            <a:noAutofit/>
          </a:bodyPr>
          <a:lstStyle/>
          <a:p>
            <a:pPr marL="276592" indent="-88636">
              <a:lnSpc>
                <a:spcPct val="80000"/>
              </a:lnSpc>
              <a:buSzPts val="2220"/>
              <a:buNone/>
            </a:pPr>
            <a:r>
              <a:rPr lang="en-GB" b="1"/>
              <a:t>Command words: </a:t>
            </a:r>
          </a:p>
          <a:p>
            <a:pPr marL="530856" indent="-342900">
              <a:lnSpc>
                <a:spcPct val="80000"/>
              </a:lnSpc>
              <a:buSzPts val="2220"/>
            </a:pPr>
            <a:r>
              <a:rPr lang="en-GB"/>
              <a:t>Describe, Explain</a:t>
            </a:r>
          </a:p>
        </p:txBody>
      </p:sp>
      <p:pic>
        <p:nvPicPr>
          <p:cNvPr id="8" name="Picture 7">
            <a:extLst>
              <a:ext uri="{FF2B5EF4-FFF2-40B4-BE49-F238E27FC236}">
                <a16:creationId xmlns:a16="http://schemas.microsoft.com/office/drawing/2014/main" id="{040C5B2D-B035-44A0-B71C-28F110DC45F0}"/>
              </a:ext>
            </a:extLst>
          </p:cNvPr>
          <p:cNvPicPr>
            <a:picLocks noChangeAspect="1"/>
          </p:cNvPicPr>
          <p:nvPr/>
        </p:nvPicPr>
        <p:blipFill>
          <a:blip r:embed="rId3"/>
          <a:stretch>
            <a:fillRect/>
          </a:stretch>
        </p:blipFill>
        <p:spPr>
          <a:xfrm>
            <a:off x="1795059" y="2039660"/>
            <a:ext cx="9142960" cy="4818340"/>
          </a:xfrm>
          <a:prstGeom prst="rect">
            <a:avLst/>
          </a:prstGeom>
        </p:spPr>
      </p:pic>
      <p:pic>
        <p:nvPicPr>
          <p:cNvPr id="9" name="Picture 8">
            <a:extLst>
              <a:ext uri="{FF2B5EF4-FFF2-40B4-BE49-F238E27FC236}">
                <a16:creationId xmlns:a16="http://schemas.microsoft.com/office/drawing/2014/main" id="{2D0B7CE9-80E0-4D49-8704-7F47D355C1AF}"/>
              </a:ext>
            </a:extLst>
          </p:cNvPr>
          <p:cNvPicPr>
            <a:picLocks noChangeAspect="1"/>
          </p:cNvPicPr>
          <p:nvPr/>
        </p:nvPicPr>
        <p:blipFill>
          <a:blip r:embed="rId4"/>
          <a:stretch>
            <a:fillRect/>
          </a:stretch>
        </p:blipFill>
        <p:spPr>
          <a:xfrm>
            <a:off x="1380638" y="4576823"/>
            <a:ext cx="9784412" cy="1602126"/>
          </a:xfrm>
          <a:prstGeom prst="rect">
            <a:avLst/>
          </a:prstGeom>
        </p:spPr>
      </p:pic>
    </p:spTree>
    <p:extLst>
      <p:ext uri="{BB962C8B-B14F-4D97-AF65-F5344CB8AC3E}">
        <p14:creationId xmlns:p14="http://schemas.microsoft.com/office/powerpoint/2010/main" val="42938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81000" y="320671"/>
            <a:ext cx="11368800" cy="825200"/>
          </a:xfrm>
          <a:prstGeom prst="rect">
            <a:avLst/>
          </a:prstGeom>
          <a:noFill/>
          <a:ln>
            <a:noFill/>
          </a:ln>
        </p:spPr>
        <p:txBody>
          <a:bodyPr spcFirstLastPara="1" vert="horz" wrap="square" lIns="0" tIns="0" rIns="0" bIns="0" rtlCol="0" anchor="t" anchorCtr="0">
            <a:noAutofit/>
          </a:bodyPr>
          <a:lstStyle/>
          <a:p>
            <a:r>
              <a:rPr lang="en-GB"/>
              <a:t>Medium Response Questions</a:t>
            </a:r>
            <a:endParaRPr/>
          </a:p>
        </p:txBody>
      </p:sp>
      <p:sp>
        <p:nvSpPr>
          <p:cNvPr id="5" name="Google Shape;132;p19">
            <a:extLst>
              <a:ext uri="{FF2B5EF4-FFF2-40B4-BE49-F238E27FC236}">
                <a16:creationId xmlns:a16="http://schemas.microsoft.com/office/drawing/2014/main" id="{3FF7639B-DDF1-4634-B3CC-F02ED31F7A2F}"/>
              </a:ext>
            </a:extLst>
          </p:cNvPr>
          <p:cNvSpPr txBox="1">
            <a:spLocks noGrp="1"/>
          </p:cNvSpPr>
          <p:nvPr>
            <p:ph type="body" idx="1"/>
          </p:nvPr>
        </p:nvSpPr>
        <p:spPr>
          <a:xfrm>
            <a:off x="287800" y="953433"/>
            <a:ext cx="11555200" cy="1628402"/>
          </a:xfrm>
          <a:prstGeom prst="rect">
            <a:avLst/>
          </a:prstGeom>
          <a:noFill/>
          <a:ln>
            <a:noFill/>
          </a:ln>
        </p:spPr>
        <p:txBody>
          <a:bodyPr spcFirstLastPara="1" vert="horz" wrap="square" lIns="121900" tIns="60933" rIns="121900" bIns="60933" rtlCol="0" anchor="t" anchorCtr="0">
            <a:noAutofit/>
          </a:bodyPr>
          <a:lstStyle/>
          <a:p>
            <a:pPr marL="276592" indent="-88636">
              <a:lnSpc>
                <a:spcPct val="80000"/>
              </a:lnSpc>
              <a:buSzPts val="2220"/>
              <a:buNone/>
            </a:pPr>
            <a:r>
              <a:rPr lang="en-GB" b="1"/>
              <a:t>Command words: </a:t>
            </a:r>
          </a:p>
          <a:p>
            <a:pPr marL="530856" indent="-342900">
              <a:lnSpc>
                <a:spcPct val="80000"/>
              </a:lnSpc>
              <a:buSzPts val="2220"/>
            </a:pPr>
            <a:r>
              <a:rPr lang="en-GB"/>
              <a:t>Describe, Explain</a:t>
            </a:r>
          </a:p>
        </p:txBody>
      </p:sp>
      <p:pic>
        <p:nvPicPr>
          <p:cNvPr id="6" name="Picture 5">
            <a:extLst>
              <a:ext uri="{FF2B5EF4-FFF2-40B4-BE49-F238E27FC236}">
                <a16:creationId xmlns:a16="http://schemas.microsoft.com/office/drawing/2014/main" id="{6F6E3D30-EF63-4EA5-96D3-4EB6E246CC39}"/>
              </a:ext>
            </a:extLst>
          </p:cNvPr>
          <p:cNvPicPr>
            <a:picLocks noChangeAspect="1"/>
          </p:cNvPicPr>
          <p:nvPr/>
        </p:nvPicPr>
        <p:blipFill>
          <a:blip r:embed="rId3"/>
          <a:stretch>
            <a:fillRect/>
          </a:stretch>
        </p:blipFill>
        <p:spPr>
          <a:xfrm>
            <a:off x="2046071" y="2018645"/>
            <a:ext cx="8085155" cy="2633546"/>
          </a:xfrm>
          <a:prstGeom prst="rect">
            <a:avLst/>
          </a:prstGeom>
        </p:spPr>
      </p:pic>
      <p:pic>
        <p:nvPicPr>
          <p:cNvPr id="7" name="Picture 6">
            <a:extLst>
              <a:ext uri="{FF2B5EF4-FFF2-40B4-BE49-F238E27FC236}">
                <a16:creationId xmlns:a16="http://schemas.microsoft.com/office/drawing/2014/main" id="{547EEE92-3825-47FA-BA1C-982D4B69D86C}"/>
              </a:ext>
            </a:extLst>
          </p:cNvPr>
          <p:cNvPicPr>
            <a:picLocks noChangeAspect="1"/>
          </p:cNvPicPr>
          <p:nvPr/>
        </p:nvPicPr>
        <p:blipFill>
          <a:blip r:embed="rId4"/>
          <a:stretch>
            <a:fillRect/>
          </a:stretch>
        </p:blipFill>
        <p:spPr>
          <a:xfrm>
            <a:off x="1639671" y="4375164"/>
            <a:ext cx="9956229" cy="2108378"/>
          </a:xfrm>
          <a:prstGeom prst="rect">
            <a:avLst/>
          </a:prstGeom>
        </p:spPr>
      </p:pic>
    </p:spTree>
    <p:extLst>
      <p:ext uri="{BB962C8B-B14F-4D97-AF65-F5344CB8AC3E}">
        <p14:creationId xmlns:p14="http://schemas.microsoft.com/office/powerpoint/2010/main" val="153251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0"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latin typeface="Times New Roman"/>
                <a:ea typeface="Times New Roman"/>
                <a:cs typeface="Times New Roman"/>
                <a:sym typeface="Times New Roman"/>
              </a:rPr>
              <a:t>Activity 3</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2075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81000" y="320671"/>
            <a:ext cx="11368800" cy="825200"/>
          </a:xfrm>
          <a:prstGeom prst="rect">
            <a:avLst/>
          </a:prstGeom>
          <a:noFill/>
          <a:ln>
            <a:noFill/>
          </a:ln>
        </p:spPr>
        <p:txBody>
          <a:bodyPr spcFirstLastPara="1" vert="horz" wrap="square" lIns="0" tIns="0" rIns="0" bIns="0" rtlCol="0" anchor="t" anchorCtr="0">
            <a:noAutofit/>
          </a:bodyPr>
          <a:lstStyle/>
          <a:p>
            <a:r>
              <a:rPr lang="en-GB"/>
              <a:t>Activity 3</a:t>
            </a:r>
            <a:endParaRPr/>
          </a:p>
        </p:txBody>
      </p:sp>
      <p:sp>
        <p:nvSpPr>
          <p:cNvPr id="138" name="Google Shape;138;p20"/>
          <p:cNvSpPr txBox="1">
            <a:spLocks noGrp="1"/>
          </p:cNvSpPr>
          <p:nvPr>
            <p:ph type="body" idx="1"/>
          </p:nvPr>
        </p:nvSpPr>
        <p:spPr>
          <a:xfrm>
            <a:off x="381000" y="3000597"/>
            <a:ext cx="11555200" cy="4559200"/>
          </a:xfrm>
          <a:prstGeom prst="rect">
            <a:avLst/>
          </a:prstGeom>
          <a:noFill/>
          <a:ln>
            <a:noFill/>
          </a:ln>
        </p:spPr>
        <p:txBody>
          <a:bodyPr spcFirstLastPara="1" vert="horz" wrap="square" lIns="121900" tIns="60933" rIns="121900" bIns="60933" rtlCol="0" anchor="t" anchorCtr="0">
            <a:noAutofit/>
          </a:bodyPr>
          <a:lstStyle/>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lang="en-GB" sz="2933"/>
          </a:p>
          <a:p>
            <a:pPr marL="276592" indent="-88636">
              <a:lnSpc>
                <a:spcPct val="80000"/>
              </a:lnSpc>
              <a:buSzPts val="2220"/>
              <a:buNone/>
            </a:pPr>
            <a:endParaRPr sz="2933"/>
          </a:p>
        </p:txBody>
      </p:sp>
      <p:sp>
        <p:nvSpPr>
          <p:cNvPr id="9" name="Google Shape;132;p19">
            <a:extLst>
              <a:ext uri="{FF2B5EF4-FFF2-40B4-BE49-F238E27FC236}">
                <a16:creationId xmlns:a16="http://schemas.microsoft.com/office/drawing/2014/main" id="{90C151D3-9D29-4F05-A356-6F2882CAFBFA}"/>
              </a:ext>
            </a:extLst>
          </p:cNvPr>
          <p:cNvSpPr txBox="1">
            <a:spLocks/>
          </p:cNvSpPr>
          <p:nvPr/>
        </p:nvSpPr>
        <p:spPr>
          <a:xfrm>
            <a:off x="287800" y="953433"/>
            <a:ext cx="11555200" cy="1628402"/>
          </a:xfrm>
          <a:prstGeom prst="rect">
            <a:avLst/>
          </a:prstGeom>
          <a:noFill/>
          <a:ln>
            <a:noFill/>
          </a:ln>
        </p:spPr>
        <p:txBody>
          <a:bodyPr spcFirstLastPara="1" vert="horz" wrap="square" lIns="121900" tIns="60933" rIns="121900" bIns="60933" rtlCol="0" anchor="t" anchorCtr="0">
            <a:noAutofit/>
          </a:bodyPr>
          <a:lstStyle>
            <a:defPPr marR="0" lvl="0" algn="l" rtl="0">
              <a:lnSpc>
                <a:spcPct val="100000"/>
              </a:lnSpc>
              <a:spcBef>
                <a:spcPts val="0"/>
              </a:spcBef>
              <a:spcAft>
                <a:spcPts val="0"/>
              </a:spcAft>
            </a:defPPr>
            <a:lvl1pPr marL="609585" marR="0" lvl="0" indent="-457189" algn="l" rtl="0">
              <a:lnSpc>
                <a:spcPct val="90000"/>
              </a:lnSpc>
              <a:spcBef>
                <a:spcPts val="1000"/>
              </a:spcBef>
              <a:spcAft>
                <a:spcPts val="0"/>
              </a:spcAft>
              <a:buClr>
                <a:schemeClr val="accent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57189" algn="l" rtl="0">
              <a:lnSpc>
                <a:spcPct val="90000"/>
              </a:lnSpc>
              <a:spcBef>
                <a:spcPts val="5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2pPr>
            <a:lvl3pPr marL="1828754" marR="0" lvl="2" indent="-457189" algn="l" rtl="0">
              <a:lnSpc>
                <a:spcPct val="90000"/>
              </a:lnSpc>
              <a:spcBef>
                <a:spcPts val="500"/>
              </a:spcBef>
              <a:spcAft>
                <a:spcPts val="0"/>
              </a:spcAft>
              <a:buClr>
                <a:schemeClr val="dk1"/>
              </a:buClr>
              <a:buSzPts val="1800"/>
              <a:buFont typeface="Arial"/>
              <a:buChar char="•"/>
              <a:defRPr sz="1500" b="0" i="0" u="none" strike="noStrike" cap="none">
                <a:solidFill>
                  <a:schemeClr val="dk1"/>
                </a:solidFill>
                <a:latin typeface="Arial"/>
                <a:ea typeface="Arial"/>
                <a:cs typeface="Arial"/>
                <a:sym typeface="Arial"/>
              </a:defRPr>
            </a:lvl3pPr>
            <a:lvl4pPr marL="2438339" marR="0" lvl="3"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3047924" marR="0" lvl="4"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3657509" marR="0" lvl="5"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4267093" marR="0" lvl="6"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4876678" marR="0" lvl="7"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5486263" marR="0" lvl="8" indent="-457189" algn="l" rtl="0">
              <a:lnSpc>
                <a:spcPct val="90000"/>
              </a:lnSpc>
              <a:spcBef>
                <a:spcPts val="50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marL="276592" indent="-88636">
              <a:lnSpc>
                <a:spcPct val="80000"/>
              </a:lnSpc>
              <a:buSzPts val="2220"/>
              <a:buNone/>
            </a:pPr>
            <a:r>
              <a:rPr lang="en-GB" kern="0"/>
              <a:t>a) Design your own ‘Describe’ or ‘Explain’ question and mark scheme. If you have time, try placing it in a required context.</a:t>
            </a:r>
          </a:p>
          <a:p>
            <a:pPr marL="276592" indent="-88636">
              <a:lnSpc>
                <a:spcPct val="80000"/>
              </a:lnSpc>
              <a:buSzPts val="2220"/>
              <a:buNone/>
            </a:pPr>
            <a:r>
              <a:rPr lang="en-GB" kern="0"/>
              <a:t>b) Spend some time looking at the other medium response questions</a:t>
            </a:r>
          </a:p>
          <a:p>
            <a:pPr marL="276592" indent="-88636">
              <a:lnSpc>
                <a:spcPct val="80000"/>
              </a:lnSpc>
              <a:buSzPts val="2220"/>
              <a:buNone/>
            </a:pPr>
            <a:r>
              <a:rPr lang="en-GB" kern="0"/>
              <a:t>	Ask questions in the chat.</a:t>
            </a:r>
          </a:p>
          <a:p>
            <a:pPr marL="276592" indent="-88636">
              <a:lnSpc>
                <a:spcPct val="80000"/>
              </a:lnSpc>
              <a:buSzPts val="2220"/>
              <a:buNone/>
            </a:pPr>
            <a:endParaRPr lang="en-GB" kern="0"/>
          </a:p>
          <a:p>
            <a:pPr marL="276592" indent="-88636">
              <a:lnSpc>
                <a:spcPct val="80000"/>
              </a:lnSpc>
              <a:buSzPts val="2220"/>
              <a:buNone/>
            </a:pPr>
            <a:r>
              <a:rPr lang="en-GB" kern="0"/>
              <a:t>Describe / Explain</a:t>
            </a:r>
          </a:p>
        </p:txBody>
      </p:sp>
    </p:spTree>
    <p:extLst>
      <p:ext uri="{BB962C8B-B14F-4D97-AF65-F5344CB8AC3E}">
        <p14:creationId xmlns:p14="http://schemas.microsoft.com/office/powerpoint/2010/main" val="208742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34DA-BE55-4FA1-AA1D-D1F02E4D3ADC}"/>
              </a:ext>
            </a:extLst>
          </p:cNvPr>
          <p:cNvSpPr>
            <a:spLocks noGrp="1"/>
          </p:cNvSpPr>
          <p:nvPr>
            <p:ph type="title"/>
          </p:nvPr>
        </p:nvSpPr>
        <p:spPr>
          <a:xfrm>
            <a:off x="380999" y="356479"/>
            <a:ext cx="11368636" cy="1325563"/>
          </a:xfrm>
        </p:spPr>
        <p:txBody>
          <a:bodyPr/>
          <a:lstStyle/>
          <a:p>
            <a:r>
              <a:rPr lang="en-GB"/>
              <a:t>Extended Response levels-based</a:t>
            </a:r>
          </a:p>
        </p:txBody>
      </p:sp>
      <p:sp>
        <p:nvSpPr>
          <p:cNvPr id="3" name="Text Placeholder 2">
            <a:extLst>
              <a:ext uri="{FF2B5EF4-FFF2-40B4-BE49-F238E27FC236}">
                <a16:creationId xmlns:a16="http://schemas.microsoft.com/office/drawing/2014/main" id="{44051C54-4F1E-4BB7-8261-D1A03970EFAD}"/>
              </a:ext>
            </a:extLst>
          </p:cNvPr>
          <p:cNvSpPr>
            <a:spLocks noGrp="1"/>
          </p:cNvSpPr>
          <p:nvPr>
            <p:ph type="body" idx="1"/>
          </p:nvPr>
        </p:nvSpPr>
        <p:spPr>
          <a:xfrm>
            <a:off x="258171" y="1237418"/>
            <a:ext cx="11368635" cy="4956401"/>
          </a:xfrm>
        </p:spPr>
        <p:txBody>
          <a:bodyPr/>
          <a:lstStyle/>
          <a:p>
            <a:r>
              <a:rPr lang="en-GB"/>
              <a:t>6 marks</a:t>
            </a:r>
          </a:p>
          <a:p>
            <a:r>
              <a:rPr lang="en-GB"/>
              <a:t>Command word – Discuss</a:t>
            </a:r>
          </a:p>
          <a:p>
            <a:r>
              <a:rPr lang="en-GB"/>
              <a:t>One extended response per paper</a:t>
            </a:r>
          </a:p>
        </p:txBody>
      </p:sp>
      <p:pic>
        <p:nvPicPr>
          <p:cNvPr id="4" name="Picture 3">
            <a:extLst>
              <a:ext uri="{FF2B5EF4-FFF2-40B4-BE49-F238E27FC236}">
                <a16:creationId xmlns:a16="http://schemas.microsoft.com/office/drawing/2014/main" id="{34110F7B-BA45-469F-94F6-CE8860C31A72}"/>
              </a:ext>
            </a:extLst>
          </p:cNvPr>
          <p:cNvPicPr>
            <a:picLocks noChangeAspect="1"/>
          </p:cNvPicPr>
          <p:nvPr/>
        </p:nvPicPr>
        <p:blipFill rotWithShape="1">
          <a:blip r:embed="rId3"/>
          <a:srcRect r="7763"/>
          <a:stretch/>
        </p:blipFill>
        <p:spPr>
          <a:xfrm>
            <a:off x="1967258" y="2849904"/>
            <a:ext cx="8620288" cy="4008095"/>
          </a:xfrm>
          <a:prstGeom prst="rect">
            <a:avLst/>
          </a:prstGeom>
        </p:spPr>
      </p:pic>
    </p:spTree>
    <p:extLst>
      <p:ext uri="{BB962C8B-B14F-4D97-AF65-F5344CB8AC3E}">
        <p14:creationId xmlns:p14="http://schemas.microsoft.com/office/powerpoint/2010/main" val="150267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Extended Response levels-based</a:t>
            </a:r>
          </a:p>
        </p:txBody>
      </p:sp>
      <p:sp>
        <p:nvSpPr>
          <p:cNvPr id="7" name="Text Placeholder 2">
            <a:extLst>
              <a:ext uri="{FF2B5EF4-FFF2-40B4-BE49-F238E27FC236}">
                <a16:creationId xmlns:a16="http://schemas.microsoft.com/office/drawing/2014/main" id="{AF312717-2656-4BE1-BD18-0EC155B74EAE}"/>
              </a:ext>
            </a:extLst>
          </p:cNvPr>
          <p:cNvSpPr>
            <a:spLocks noGrp="1"/>
          </p:cNvSpPr>
          <p:nvPr>
            <p:ph type="body" idx="1"/>
          </p:nvPr>
        </p:nvSpPr>
        <p:spPr>
          <a:xfrm>
            <a:off x="258171" y="1237418"/>
            <a:ext cx="11368635" cy="4956401"/>
          </a:xfrm>
        </p:spPr>
        <p:txBody>
          <a:bodyPr/>
          <a:lstStyle/>
          <a:p>
            <a:r>
              <a:rPr lang="en-GB"/>
              <a:t>Indicative content</a:t>
            </a:r>
          </a:p>
          <a:p>
            <a:r>
              <a:rPr lang="en-GB"/>
              <a:t>Levels-based mark scheme with descriptors</a:t>
            </a:r>
          </a:p>
        </p:txBody>
      </p:sp>
      <p:pic>
        <p:nvPicPr>
          <p:cNvPr id="8" name="Picture 7">
            <a:extLst>
              <a:ext uri="{FF2B5EF4-FFF2-40B4-BE49-F238E27FC236}">
                <a16:creationId xmlns:a16="http://schemas.microsoft.com/office/drawing/2014/main" id="{9964FD73-1535-4891-AFF0-E906D1ABBDB0}"/>
              </a:ext>
            </a:extLst>
          </p:cNvPr>
          <p:cNvPicPr>
            <a:picLocks noChangeAspect="1"/>
          </p:cNvPicPr>
          <p:nvPr/>
        </p:nvPicPr>
        <p:blipFill>
          <a:blip r:embed="rId3"/>
          <a:stretch>
            <a:fillRect/>
          </a:stretch>
        </p:blipFill>
        <p:spPr>
          <a:xfrm>
            <a:off x="1913841" y="2244724"/>
            <a:ext cx="9294796" cy="4613276"/>
          </a:xfrm>
          <a:prstGeom prst="rect">
            <a:avLst/>
          </a:prstGeom>
        </p:spPr>
      </p:pic>
    </p:spTree>
    <p:extLst>
      <p:ext uri="{BB962C8B-B14F-4D97-AF65-F5344CB8AC3E}">
        <p14:creationId xmlns:p14="http://schemas.microsoft.com/office/powerpoint/2010/main" val="206928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Extended Response Questions</a:t>
            </a:r>
          </a:p>
        </p:txBody>
      </p:sp>
      <p:sp>
        <p:nvSpPr>
          <p:cNvPr id="6" name="Text Placeholder 2">
            <a:extLst>
              <a:ext uri="{FF2B5EF4-FFF2-40B4-BE49-F238E27FC236}">
                <a16:creationId xmlns:a16="http://schemas.microsoft.com/office/drawing/2014/main" id="{BAF231EC-A099-4A11-9BF0-DCBF216000E9}"/>
              </a:ext>
            </a:extLst>
          </p:cNvPr>
          <p:cNvSpPr>
            <a:spLocks noGrp="1"/>
          </p:cNvSpPr>
          <p:nvPr>
            <p:ph type="body" idx="1"/>
          </p:nvPr>
        </p:nvSpPr>
        <p:spPr>
          <a:xfrm>
            <a:off x="258171" y="1237418"/>
            <a:ext cx="11368635" cy="4956401"/>
          </a:xfrm>
        </p:spPr>
        <p:txBody>
          <a:bodyPr/>
          <a:lstStyle/>
          <a:p>
            <a:r>
              <a:rPr lang="en-GB"/>
              <a:t>Indicative content</a:t>
            </a:r>
          </a:p>
          <a:p>
            <a:r>
              <a:rPr lang="en-GB"/>
              <a:t>Levels-based mark scheme with descriptors</a:t>
            </a:r>
          </a:p>
        </p:txBody>
      </p:sp>
      <p:pic>
        <p:nvPicPr>
          <p:cNvPr id="8" name="Picture 7">
            <a:extLst>
              <a:ext uri="{FF2B5EF4-FFF2-40B4-BE49-F238E27FC236}">
                <a16:creationId xmlns:a16="http://schemas.microsoft.com/office/drawing/2014/main" id="{FF00E13D-CA49-4CF2-82E8-D359309E32B7}"/>
              </a:ext>
            </a:extLst>
          </p:cNvPr>
          <p:cNvPicPr>
            <a:picLocks noChangeAspect="1"/>
          </p:cNvPicPr>
          <p:nvPr/>
        </p:nvPicPr>
        <p:blipFill>
          <a:blip r:embed="rId3"/>
          <a:stretch>
            <a:fillRect/>
          </a:stretch>
        </p:blipFill>
        <p:spPr>
          <a:xfrm>
            <a:off x="330449" y="2391358"/>
            <a:ext cx="11603379" cy="3561096"/>
          </a:xfrm>
          <a:prstGeom prst="rect">
            <a:avLst/>
          </a:prstGeom>
        </p:spPr>
      </p:pic>
    </p:spTree>
    <p:extLst>
      <p:ext uri="{BB962C8B-B14F-4D97-AF65-F5344CB8AC3E}">
        <p14:creationId xmlns:p14="http://schemas.microsoft.com/office/powerpoint/2010/main" val="72196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D221-BE02-4BDC-9FB6-83BEDC4CADBE}"/>
              </a:ext>
            </a:extLst>
          </p:cNvPr>
          <p:cNvSpPr>
            <a:spLocks noGrp="1"/>
          </p:cNvSpPr>
          <p:nvPr>
            <p:ph type="title"/>
          </p:nvPr>
        </p:nvSpPr>
        <p:spPr/>
        <p:txBody>
          <a:bodyPr/>
          <a:lstStyle/>
          <a:p>
            <a:r>
              <a:rPr lang="en-US"/>
              <a:t>Aims and objectives</a:t>
            </a:r>
            <a:endParaRPr lang="en-GB"/>
          </a:p>
        </p:txBody>
      </p:sp>
      <p:sp>
        <p:nvSpPr>
          <p:cNvPr id="3" name="Text Placeholder 2">
            <a:extLst>
              <a:ext uri="{FF2B5EF4-FFF2-40B4-BE49-F238E27FC236}">
                <a16:creationId xmlns:a16="http://schemas.microsoft.com/office/drawing/2014/main" id="{3E3B38AD-3888-4AE4-9F86-FBA51039CAE0}"/>
              </a:ext>
            </a:extLst>
          </p:cNvPr>
          <p:cNvSpPr>
            <a:spLocks noGrp="1"/>
          </p:cNvSpPr>
          <p:nvPr>
            <p:ph type="body" idx="1"/>
          </p:nvPr>
        </p:nvSpPr>
        <p:spPr>
          <a:xfrm>
            <a:off x="380999" y="967545"/>
            <a:ext cx="11368635" cy="4900992"/>
          </a:xfrm>
        </p:spPr>
        <p:txBody>
          <a:bodyPr/>
          <a:lstStyle/>
          <a:p>
            <a:pPr marL="151765" indent="0">
              <a:buNone/>
            </a:pPr>
            <a:r>
              <a:rPr lang="en-GB"/>
              <a:t>This online event will support you in delivering the new Pearson Edexcel GCSE Computer Science in preparation for student assessment on Paper 1.</a:t>
            </a:r>
            <a:endParaRPr lang="en-US"/>
          </a:p>
          <a:p>
            <a:pPr marL="151765" indent="0">
              <a:buNone/>
            </a:pPr>
            <a:endParaRPr lang="en-US"/>
          </a:p>
          <a:p>
            <a:pPr marL="151765" indent="0">
              <a:buNone/>
            </a:pPr>
            <a:r>
              <a:rPr lang="en-GB"/>
              <a:t>This session will provide you with:</a:t>
            </a:r>
          </a:p>
          <a:p>
            <a:pPr marL="151765" indent="0">
              <a:buNone/>
            </a:pPr>
            <a:r>
              <a:rPr lang="en-US"/>
              <a:t>• </a:t>
            </a:r>
            <a:r>
              <a:rPr lang="en-GB"/>
              <a:t>An overview of the qualification</a:t>
            </a:r>
          </a:p>
          <a:p>
            <a:pPr marL="151765" indent="0">
              <a:buNone/>
            </a:pPr>
            <a:r>
              <a:rPr lang="en-US"/>
              <a:t>• </a:t>
            </a:r>
            <a:r>
              <a:rPr lang="en-GB"/>
              <a:t>An overview of Paper 1 and then look at the following:</a:t>
            </a:r>
          </a:p>
          <a:p>
            <a:pPr marL="1200150" lvl="1" indent="-457200"/>
            <a:r>
              <a:rPr lang="en-GB" sz="1800"/>
              <a:t>the structure of five compulsory questions and the headings of their respective course topics</a:t>
            </a:r>
          </a:p>
          <a:p>
            <a:pPr marL="1200150" lvl="1" indent="-457200"/>
            <a:r>
              <a:rPr lang="en-GB" sz="1800"/>
              <a:t>what a multiple-choice question looks like</a:t>
            </a:r>
          </a:p>
          <a:p>
            <a:pPr marL="1200150" lvl="1" indent="-457200"/>
            <a:r>
              <a:rPr lang="en-GB" sz="1800"/>
              <a:t>what a short response question looks like</a:t>
            </a:r>
          </a:p>
          <a:p>
            <a:pPr marL="1200150" lvl="1" indent="-457200"/>
            <a:r>
              <a:rPr lang="en-GB" sz="1800"/>
              <a:t>what a medium response question looks like</a:t>
            </a:r>
          </a:p>
          <a:p>
            <a:pPr marL="1200150" lvl="1" indent="-457200"/>
            <a:r>
              <a:rPr lang="en-GB" sz="1800"/>
              <a:t>what an extended response question looks like</a:t>
            </a:r>
          </a:p>
          <a:p>
            <a:pPr marL="1200150" lvl="1" indent="-457200"/>
            <a:r>
              <a:rPr lang="en-GB" sz="1800"/>
              <a:t>examples of tabular, diagrammatic and mathematic questions</a:t>
            </a:r>
          </a:p>
          <a:p>
            <a:pPr marL="457200" indent="-457200">
              <a:buFont typeface="Arial" panose="020B0604020202020204" pitchFamily="34" charset="0"/>
              <a:buChar char="•"/>
            </a:pPr>
            <a:r>
              <a:rPr lang="en-US"/>
              <a:t>• </a:t>
            </a:r>
            <a:r>
              <a:rPr lang="en-GB"/>
              <a:t>Discuss best practice and share ideas with other teachers.</a:t>
            </a:r>
          </a:p>
        </p:txBody>
      </p:sp>
    </p:spTree>
    <p:extLst>
      <p:ext uri="{BB962C8B-B14F-4D97-AF65-F5344CB8AC3E}">
        <p14:creationId xmlns:p14="http://schemas.microsoft.com/office/powerpoint/2010/main" val="285625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0"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latin typeface="Times New Roman"/>
                <a:ea typeface="Times New Roman"/>
                <a:cs typeface="Times New Roman"/>
                <a:sym typeface="Times New Roman"/>
              </a:rPr>
              <a:t>Activity 4</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2078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4</a:t>
            </a:r>
          </a:p>
        </p:txBody>
      </p:sp>
      <p:sp>
        <p:nvSpPr>
          <p:cNvPr id="6" name="Text Placeholder 2">
            <a:extLst>
              <a:ext uri="{FF2B5EF4-FFF2-40B4-BE49-F238E27FC236}">
                <a16:creationId xmlns:a16="http://schemas.microsoft.com/office/drawing/2014/main" id="{D655BE8B-E796-478F-9E02-A5B10C3446B6}"/>
              </a:ext>
            </a:extLst>
          </p:cNvPr>
          <p:cNvSpPr>
            <a:spLocks noGrp="1"/>
          </p:cNvSpPr>
          <p:nvPr>
            <p:ph type="body" idx="1"/>
          </p:nvPr>
        </p:nvSpPr>
        <p:spPr>
          <a:xfrm>
            <a:off x="258171" y="1237418"/>
            <a:ext cx="11368635" cy="4956401"/>
          </a:xfrm>
        </p:spPr>
        <p:txBody>
          <a:bodyPr/>
          <a:lstStyle/>
          <a:p>
            <a:r>
              <a:rPr lang="en-GB"/>
              <a:t>Study the indicative content and the levels-based mark scheme with descriptors</a:t>
            </a:r>
          </a:p>
          <a:p>
            <a:r>
              <a:rPr lang="en-GB"/>
              <a:t>Ask questions in the chat.</a:t>
            </a:r>
          </a:p>
        </p:txBody>
      </p:sp>
      <p:pic>
        <p:nvPicPr>
          <p:cNvPr id="8" name="Picture 7">
            <a:extLst>
              <a:ext uri="{FF2B5EF4-FFF2-40B4-BE49-F238E27FC236}">
                <a16:creationId xmlns:a16="http://schemas.microsoft.com/office/drawing/2014/main" id="{6548027F-ED95-4855-8645-778C0CC9BC88}"/>
              </a:ext>
            </a:extLst>
          </p:cNvPr>
          <p:cNvPicPr>
            <a:picLocks noChangeAspect="1"/>
          </p:cNvPicPr>
          <p:nvPr/>
        </p:nvPicPr>
        <p:blipFill>
          <a:blip r:embed="rId3"/>
          <a:stretch>
            <a:fillRect/>
          </a:stretch>
        </p:blipFill>
        <p:spPr>
          <a:xfrm>
            <a:off x="330450" y="2671060"/>
            <a:ext cx="11478464" cy="3522759"/>
          </a:xfrm>
          <a:prstGeom prst="rect">
            <a:avLst/>
          </a:prstGeom>
        </p:spPr>
      </p:pic>
    </p:spTree>
    <p:extLst>
      <p:ext uri="{BB962C8B-B14F-4D97-AF65-F5344CB8AC3E}">
        <p14:creationId xmlns:p14="http://schemas.microsoft.com/office/powerpoint/2010/main" val="308602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a:xfrm>
            <a:off x="380999" y="418648"/>
            <a:ext cx="11368636" cy="1325563"/>
          </a:xfrm>
        </p:spPr>
        <p:txBody>
          <a:bodyPr/>
          <a:lstStyle/>
          <a:p>
            <a:r>
              <a:rPr lang="en-US"/>
              <a:t>Extended response points-based</a:t>
            </a:r>
          </a:p>
        </p:txBody>
      </p:sp>
      <p:sp>
        <p:nvSpPr>
          <p:cNvPr id="6" name="Text Placeholder 2">
            <a:extLst>
              <a:ext uri="{FF2B5EF4-FFF2-40B4-BE49-F238E27FC236}">
                <a16:creationId xmlns:a16="http://schemas.microsoft.com/office/drawing/2014/main" id="{38E346AB-17D4-45F3-B25A-5AAE5711AB22}"/>
              </a:ext>
            </a:extLst>
          </p:cNvPr>
          <p:cNvSpPr>
            <a:spLocks noGrp="1"/>
          </p:cNvSpPr>
          <p:nvPr>
            <p:ph type="body" idx="1"/>
          </p:nvPr>
        </p:nvSpPr>
        <p:spPr>
          <a:xfrm>
            <a:off x="258171" y="1237418"/>
            <a:ext cx="11368635" cy="4956401"/>
          </a:xfrm>
        </p:spPr>
        <p:txBody>
          <a:bodyPr/>
          <a:lstStyle/>
          <a:p>
            <a:r>
              <a:rPr lang="en-GB"/>
              <a:t>Not an essay</a:t>
            </a:r>
          </a:p>
          <a:p>
            <a:r>
              <a:rPr lang="en-GB"/>
              <a:t>Flowchart / Complex network diagram</a:t>
            </a:r>
          </a:p>
          <a:p>
            <a:r>
              <a:rPr lang="en-GB"/>
              <a:t>Final item of question 5</a:t>
            </a:r>
          </a:p>
        </p:txBody>
      </p:sp>
      <p:pic>
        <p:nvPicPr>
          <p:cNvPr id="8" name="Picture 7">
            <a:extLst>
              <a:ext uri="{FF2B5EF4-FFF2-40B4-BE49-F238E27FC236}">
                <a16:creationId xmlns:a16="http://schemas.microsoft.com/office/drawing/2014/main" id="{76112A52-9927-4C0E-BC49-1B4D8009539E}"/>
              </a:ext>
            </a:extLst>
          </p:cNvPr>
          <p:cNvPicPr>
            <a:picLocks noChangeAspect="1"/>
          </p:cNvPicPr>
          <p:nvPr/>
        </p:nvPicPr>
        <p:blipFill>
          <a:blip r:embed="rId3"/>
          <a:stretch>
            <a:fillRect/>
          </a:stretch>
        </p:blipFill>
        <p:spPr>
          <a:xfrm>
            <a:off x="7022215" y="268555"/>
            <a:ext cx="5169785" cy="6170797"/>
          </a:xfrm>
          <a:prstGeom prst="rect">
            <a:avLst/>
          </a:prstGeom>
        </p:spPr>
      </p:pic>
    </p:spTree>
    <p:extLst>
      <p:ext uri="{BB962C8B-B14F-4D97-AF65-F5344CB8AC3E}">
        <p14:creationId xmlns:p14="http://schemas.microsoft.com/office/powerpoint/2010/main" val="230579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Computer-related mathematics</a:t>
            </a:r>
          </a:p>
        </p:txBody>
      </p:sp>
      <p:sp>
        <p:nvSpPr>
          <p:cNvPr id="3" name="Content Placeholder 2">
            <a:extLst>
              <a:ext uri="{FF2B5EF4-FFF2-40B4-BE49-F238E27FC236}">
                <a16:creationId xmlns:a16="http://schemas.microsoft.com/office/drawing/2014/main" id="{7EB2C492-82CC-FD43-8957-126C9E8A79D0}"/>
              </a:ext>
            </a:extLst>
          </p:cNvPr>
          <p:cNvSpPr>
            <a:spLocks noGrp="1"/>
          </p:cNvSpPr>
          <p:nvPr>
            <p:ph type="body" idx="1"/>
          </p:nvPr>
        </p:nvSpPr>
        <p:spPr>
          <a:xfrm>
            <a:off x="380999" y="1253330"/>
            <a:ext cx="11368636" cy="4351339"/>
          </a:xfrm>
        </p:spPr>
        <p:txBody>
          <a:bodyPr/>
          <a:lstStyle/>
          <a:p>
            <a:pPr marL="608965" indent="-456565"/>
            <a:r>
              <a:rPr lang="en-GB"/>
              <a:t>demonstrate understanding of arithmetic and logical operators such as MODULUS, AND, OR, or the use of the relational operators</a:t>
            </a:r>
            <a:endParaRPr lang="en-US"/>
          </a:p>
          <a:p>
            <a:pPr marL="608965" indent="-456565"/>
            <a:r>
              <a:rPr lang="en-GB"/>
              <a:t>perform an arithmetical or logical calculation</a:t>
            </a:r>
          </a:p>
          <a:p>
            <a:pPr marL="608965" indent="-456565"/>
            <a:r>
              <a:rPr lang="en-GB"/>
              <a:t>construct or derive an expression/equation</a:t>
            </a:r>
          </a:p>
          <a:p>
            <a:pPr marL="608965" indent="-456565"/>
            <a:r>
              <a:rPr lang="en-GB"/>
              <a:t>apply logical shifts</a:t>
            </a:r>
          </a:p>
          <a:p>
            <a:pPr marL="608965" indent="-456565"/>
            <a:r>
              <a:rPr lang="en-GB"/>
              <a:t>use binary notation. </a:t>
            </a:r>
          </a:p>
        </p:txBody>
      </p:sp>
    </p:spTree>
    <p:extLst>
      <p:ext uri="{BB962C8B-B14F-4D97-AF65-F5344CB8AC3E}">
        <p14:creationId xmlns:p14="http://schemas.microsoft.com/office/powerpoint/2010/main" val="293813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0"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latin typeface="Times New Roman"/>
                <a:ea typeface="Times New Roman"/>
                <a:cs typeface="Times New Roman"/>
                <a:sym typeface="Times New Roman"/>
              </a:rPr>
              <a:t>Activity 5</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672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5</a:t>
            </a:r>
          </a:p>
        </p:txBody>
      </p:sp>
      <p:sp>
        <p:nvSpPr>
          <p:cNvPr id="6" name="Content Placeholder 2">
            <a:extLst>
              <a:ext uri="{FF2B5EF4-FFF2-40B4-BE49-F238E27FC236}">
                <a16:creationId xmlns:a16="http://schemas.microsoft.com/office/drawing/2014/main" id="{6227E219-1BB7-4880-8660-53093739BA75}"/>
              </a:ext>
            </a:extLst>
          </p:cNvPr>
          <p:cNvSpPr>
            <a:spLocks noGrp="1"/>
          </p:cNvSpPr>
          <p:nvPr>
            <p:ph type="body" idx="1"/>
          </p:nvPr>
        </p:nvSpPr>
        <p:spPr>
          <a:xfrm>
            <a:off x="380999" y="1253330"/>
            <a:ext cx="11368636" cy="4351339"/>
          </a:xfrm>
        </p:spPr>
        <p:txBody>
          <a:bodyPr/>
          <a:lstStyle/>
          <a:p>
            <a:pPr marL="608965" indent="-456565"/>
            <a:r>
              <a:rPr lang="en-GB"/>
              <a:t>Identify and then map the questions in the Sample assessment material that assess Computer-related mathematics:</a:t>
            </a:r>
            <a:endParaRPr lang="en-US"/>
          </a:p>
          <a:p>
            <a:pPr marL="608965" indent="-456565"/>
            <a:endParaRPr lang="en-GB"/>
          </a:p>
          <a:p>
            <a:pPr marL="1218565" lvl="1" indent="-457200">
              <a:buFont typeface="+mj-lt"/>
              <a:buAutoNum type="arabicPeriod"/>
            </a:pPr>
            <a:r>
              <a:rPr lang="en-GB"/>
              <a:t>demonstrate understanding of arithmetic and logical operators such as MODULUS, AND, OR, or the use of the relational operators</a:t>
            </a:r>
          </a:p>
          <a:p>
            <a:pPr marL="1218565" lvl="1" indent="-457200">
              <a:buFont typeface="+mj-lt"/>
              <a:buAutoNum type="arabicPeriod"/>
            </a:pPr>
            <a:r>
              <a:rPr lang="en-GB"/>
              <a:t>perform an arithmetical or logical calculation</a:t>
            </a:r>
          </a:p>
          <a:p>
            <a:pPr marL="1218565" lvl="1" indent="-457200">
              <a:buFont typeface="+mj-lt"/>
              <a:buAutoNum type="arabicPeriod"/>
            </a:pPr>
            <a:r>
              <a:rPr lang="en-GB"/>
              <a:t>construct or derive an expression/equation</a:t>
            </a:r>
          </a:p>
          <a:p>
            <a:pPr marL="1218565" lvl="1" indent="-457200">
              <a:buFont typeface="+mj-lt"/>
              <a:buAutoNum type="arabicPeriod"/>
            </a:pPr>
            <a:r>
              <a:rPr lang="en-GB"/>
              <a:t>apply logical shifts</a:t>
            </a:r>
          </a:p>
          <a:p>
            <a:pPr marL="1218565" lvl="1" indent="-457200">
              <a:buFont typeface="+mj-lt"/>
              <a:buAutoNum type="arabicPeriod"/>
            </a:pPr>
            <a:r>
              <a:rPr lang="en-GB"/>
              <a:t>use binary notation. </a:t>
            </a:r>
          </a:p>
          <a:p>
            <a:pPr marL="608965" indent="-456565"/>
            <a:endParaRPr lang="en-GB"/>
          </a:p>
          <a:p>
            <a:pPr marL="608965" indent="-456565"/>
            <a:endParaRPr lang="en-GB"/>
          </a:p>
        </p:txBody>
      </p:sp>
    </p:spTree>
    <p:extLst>
      <p:ext uri="{BB962C8B-B14F-4D97-AF65-F5344CB8AC3E}">
        <p14:creationId xmlns:p14="http://schemas.microsoft.com/office/powerpoint/2010/main" val="134652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5</a:t>
            </a:r>
          </a:p>
        </p:txBody>
      </p:sp>
      <p:pic>
        <p:nvPicPr>
          <p:cNvPr id="6" name="Picture 5">
            <a:extLst>
              <a:ext uri="{FF2B5EF4-FFF2-40B4-BE49-F238E27FC236}">
                <a16:creationId xmlns:a16="http://schemas.microsoft.com/office/drawing/2014/main" id="{BA7754C7-7463-4C83-8536-C42F035A8759}"/>
              </a:ext>
            </a:extLst>
          </p:cNvPr>
          <p:cNvPicPr>
            <a:picLocks noChangeAspect="1"/>
          </p:cNvPicPr>
          <p:nvPr/>
        </p:nvPicPr>
        <p:blipFill>
          <a:blip r:embed="rId3"/>
          <a:stretch>
            <a:fillRect/>
          </a:stretch>
        </p:blipFill>
        <p:spPr>
          <a:xfrm>
            <a:off x="7037630" y="320676"/>
            <a:ext cx="4325244" cy="6266329"/>
          </a:xfrm>
          <a:prstGeom prst="rect">
            <a:avLst/>
          </a:prstGeom>
        </p:spPr>
      </p:pic>
      <p:sp>
        <p:nvSpPr>
          <p:cNvPr id="8" name="Content Placeholder 2">
            <a:extLst>
              <a:ext uri="{FF2B5EF4-FFF2-40B4-BE49-F238E27FC236}">
                <a16:creationId xmlns:a16="http://schemas.microsoft.com/office/drawing/2014/main" id="{CC4926AF-A400-46E6-B3A2-08FCD0035152}"/>
              </a:ext>
            </a:extLst>
          </p:cNvPr>
          <p:cNvSpPr>
            <a:spLocks noGrp="1"/>
          </p:cNvSpPr>
          <p:nvPr>
            <p:ph type="body" idx="1"/>
          </p:nvPr>
        </p:nvSpPr>
        <p:spPr>
          <a:xfrm>
            <a:off x="380999" y="1253330"/>
            <a:ext cx="6503895" cy="4351339"/>
          </a:xfrm>
        </p:spPr>
        <p:txBody>
          <a:bodyPr/>
          <a:lstStyle/>
          <a:p>
            <a:pPr marL="608965" indent="-457200">
              <a:buFont typeface="+mj-lt"/>
              <a:buAutoNum type="arabicPeriod"/>
            </a:pPr>
            <a:r>
              <a:rPr lang="en-GB"/>
              <a:t>demonstrate understanding of arithmetic and logical operators such as MODULUS, AND, OR, or the use of the relational operators</a:t>
            </a:r>
            <a:endParaRPr lang="en-US"/>
          </a:p>
          <a:p>
            <a:pPr marL="608965" indent="-456565"/>
            <a:endParaRPr lang="en-GB"/>
          </a:p>
        </p:txBody>
      </p:sp>
    </p:spTree>
    <p:extLst>
      <p:ext uri="{BB962C8B-B14F-4D97-AF65-F5344CB8AC3E}">
        <p14:creationId xmlns:p14="http://schemas.microsoft.com/office/powerpoint/2010/main" val="277177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5</a:t>
            </a:r>
          </a:p>
        </p:txBody>
      </p:sp>
      <p:sp>
        <p:nvSpPr>
          <p:cNvPr id="6" name="Content Placeholder 2">
            <a:extLst>
              <a:ext uri="{FF2B5EF4-FFF2-40B4-BE49-F238E27FC236}">
                <a16:creationId xmlns:a16="http://schemas.microsoft.com/office/drawing/2014/main" id="{A6E069F1-9D91-4202-A0E9-938D7B331A4E}"/>
              </a:ext>
            </a:extLst>
          </p:cNvPr>
          <p:cNvSpPr>
            <a:spLocks noGrp="1"/>
          </p:cNvSpPr>
          <p:nvPr>
            <p:ph type="body" idx="1"/>
          </p:nvPr>
        </p:nvSpPr>
        <p:spPr>
          <a:xfrm>
            <a:off x="380999" y="1253330"/>
            <a:ext cx="10101746" cy="4351339"/>
          </a:xfrm>
        </p:spPr>
        <p:txBody>
          <a:bodyPr/>
          <a:lstStyle/>
          <a:p>
            <a:pPr marL="609596" indent="-457200">
              <a:buFont typeface="+mj-lt"/>
              <a:buAutoNum type="arabicPeriod" startAt="2"/>
            </a:pPr>
            <a:r>
              <a:rPr lang="en-GB"/>
              <a:t>perform an arithmetical or logical calculation</a:t>
            </a:r>
          </a:p>
        </p:txBody>
      </p:sp>
      <p:pic>
        <p:nvPicPr>
          <p:cNvPr id="8" name="Picture 7">
            <a:extLst>
              <a:ext uri="{FF2B5EF4-FFF2-40B4-BE49-F238E27FC236}">
                <a16:creationId xmlns:a16="http://schemas.microsoft.com/office/drawing/2014/main" id="{4E87F203-1067-4550-B12F-17F08F32503D}"/>
              </a:ext>
            </a:extLst>
          </p:cNvPr>
          <p:cNvPicPr>
            <a:picLocks noChangeAspect="1"/>
          </p:cNvPicPr>
          <p:nvPr/>
        </p:nvPicPr>
        <p:blipFill>
          <a:blip r:embed="rId3"/>
          <a:stretch>
            <a:fillRect/>
          </a:stretch>
        </p:blipFill>
        <p:spPr>
          <a:xfrm>
            <a:off x="1709255" y="2521720"/>
            <a:ext cx="8878523" cy="2462656"/>
          </a:xfrm>
          <a:prstGeom prst="rect">
            <a:avLst/>
          </a:prstGeom>
        </p:spPr>
      </p:pic>
    </p:spTree>
    <p:extLst>
      <p:ext uri="{BB962C8B-B14F-4D97-AF65-F5344CB8AC3E}">
        <p14:creationId xmlns:p14="http://schemas.microsoft.com/office/powerpoint/2010/main" val="125538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5</a:t>
            </a:r>
          </a:p>
        </p:txBody>
      </p:sp>
      <p:sp>
        <p:nvSpPr>
          <p:cNvPr id="5" name="Content Placeholder 2">
            <a:extLst>
              <a:ext uri="{FF2B5EF4-FFF2-40B4-BE49-F238E27FC236}">
                <a16:creationId xmlns:a16="http://schemas.microsoft.com/office/drawing/2014/main" id="{B1AB71F0-7FF3-493E-9C09-6DF3F58C60E7}"/>
              </a:ext>
            </a:extLst>
          </p:cNvPr>
          <p:cNvSpPr>
            <a:spLocks noGrp="1"/>
          </p:cNvSpPr>
          <p:nvPr>
            <p:ph type="body" idx="1"/>
          </p:nvPr>
        </p:nvSpPr>
        <p:spPr>
          <a:xfrm>
            <a:off x="380999" y="1253330"/>
            <a:ext cx="5177874" cy="4351339"/>
          </a:xfrm>
        </p:spPr>
        <p:txBody>
          <a:bodyPr/>
          <a:lstStyle/>
          <a:p>
            <a:pPr marL="609596" indent="-457200">
              <a:buFont typeface="+mj-lt"/>
              <a:buAutoNum type="arabicPeriod" startAt="3"/>
            </a:pPr>
            <a:r>
              <a:rPr lang="en-GB"/>
              <a:t>construct or derive an expression/equation</a:t>
            </a:r>
          </a:p>
          <a:p>
            <a:pPr marL="609596" indent="-457200">
              <a:buFont typeface="+mj-lt"/>
              <a:buAutoNum type="arabicPeriod" startAt="3"/>
            </a:pPr>
            <a:endParaRPr lang="en-GB"/>
          </a:p>
        </p:txBody>
      </p:sp>
      <p:pic>
        <p:nvPicPr>
          <p:cNvPr id="8" name="Picture 7">
            <a:extLst>
              <a:ext uri="{FF2B5EF4-FFF2-40B4-BE49-F238E27FC236}">
                <a16:creationId xmlns:a16="http://schemas.microsoft.com/office/drawing/2014/main" id="{626E555E-7286-48C3-8EAB-465682674018}"/>
              </a:ext>
            </a:extLst>
          </p:cNvPr>
          <p:cNvPicPr>
            <a:picLocks noChangeAspect="1"/>
          </p:cNvPicPr>
          <p:nvPr/>
        </p:nvPicPr>
        <p:blipFill>
          <a:blip r:embed="rId3"/>
          <a:stretch>
            <a:fillRect/>
          </a:stretch>
        </p:blipFill>
        <p:spPr>
          <a:xfrm>
            <a:off x="6413500" y="320676"/>
            <a:ext cx="5778500" cy="2209800"/>
          </a:xfrm>
          <a:prstGeom prst="rect">
            <a:avLst/>
          </a:prstGeom>
        </p:spPr>
      </p:pic>
      <p:pic>
        <p:nvPicPr>
          <p:cNvPr id="9" name="Picture 8">
            <a:extLst>
              <a:ext uri="{FF2B5EF4-FFF2-40B4-BE49-F238E27FC236}">
                <a16:creationId xmlns:a16="http://schemas.microsoft.com/office/drawing/2014/main" id="{9E4643EC-C3A3-49F5-826A-B7E6D2ABE6F2}"/>
              </a:ext>
            </a:extLst>
          </p:cNvPr>
          <p:cNvPicPr>
            <a:picLocks noChangeAspect="1"/>
          </p:cNvPicPr>
          <p:nvPr/>
        </p:nvPicPr>
        <p:blipFill>
          <a:blip r:embed="rId4"/>
          <a:stretch>
            <a:fillRect/>
          </a:stretch>
        </p:blipFill>
        <p:spPr>
          <a:xfrm>
            <a:off x="5520773" y="2007685"/>
            <a:ext cx="5816600" cy="3416300"/>
          </a:xfrm>
          <a:prstGeom prst="rect">
            <a:avLst/>
          </a:prstGeom>
        </p:spPr>
      </p:pic>
      <p:pic>
        <p:nvPicPr>
          <p:cNvPr id="10" name="Picture 9">
            <a:extLst>
              <a:ext uri="{FF2B5EF4-FFF2-40B4-BE49-F238E27FC236}">
                <a16:creationId xmlns:a16="http://schemas.microsoft.com/office/drawing/2014/main" id="{5B2A6689-E898-434D-88F4-B7A0F4582499}"/>
              </a:ext>
            </a:extLst>
          </p:cNvPr>
          <p:cNvPicPr>
            <a:picLocks noChangeAspect="1"/>
          </p:cNvPicPr>
          <p:nvPr/>
        </p:nvPicPr>
        <p:blipFill>
          <a:blip r:embed="rId5"/>
          <a:stretch>
            <a:fillRect/>
          </a:stretch>
        </p:blipFill>
        <p:spPr>
          <a:xfrm>
            <a:off x="4049444" y="3279231"/>
            <a:ext cx="5803900" cy="3340100"/>
          </a:xfrm>
          <a:prstGeom prst="rect">
            <a:avLst/>
          </a:prstGeom>
        </p:spPr>
      </p:pic>
    </p:spTree>
    <p:extLst>
      <p:ext uri="{BB962C8B-B14F-4D97-AF65-F5344CB8AC3E}">
        <p14:creationId xmlns:p14="http://schemas.microsoft.com/office/powerpoint/2010/main" val="9075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Computer-related mathematics</a:t>
            </a:r>
          </a:p>
        </p:txBody>
      </p:sp>
      <p:sp>
        <p:nvSpPr>
          <p:cNvPr id="6" name="Content Placeholder 2">
            <a:extLst>
              <a:ext uri="{FF2B5EF4-FFF2-40B4-BE49-F238E27FC236}">
                <a16:creationId xmlns:a16="http://schemas.microsoft.com/office/drawing/2014/main" id="{E62F3C02-E5B4-40BE-A8FA-6EF759BA9D60}"/>
              </a:ext>
            </a:extLst>
          </p:cNvPr>
          <p:cNvSpPr>
            <a:spLocks noGrp="1"/>
          </p:cNvSpPr>
          <p:nvPr>
            <p:ph type="body" idx="1"/>
          </p:nvPr>
        </p:nvSpPr>
        <p:spPr>
          <a:xfrm>
            <a:off x="380998" y="1253330"/>
            <a:ext cx="6701119" cy="4351339"/>
          </a:xfrm>
        </p:spPr>
        <p:txBody>
          <a:bodyPr/>
          <a:lstStyle/>
          <a:p>
            <a:r>
              <a:rPr lang="en-GB"/>
              <a:t>‘Construct an expression’</a:t>
            </a:r>
          </a:p>
          <a:p>
            <a:r>
              <a:rPr lang="en-GB"/>
              <a:t>Not required to carry out the calculation</a:t>
            </a:r>
          </a:p>
          <a:p>
            <a:r>
              <a:rPr lang="en-GB"/>
              <a:t>Apply understanding of the process</a:t>
            </a:r>
          </a:p>
        </p:txBody>
      </p:sp>
      <p:pic>
        <p:nvPicPr>
          <p:cNvPr id="8" name="Picture 7">
            <a:extLst>
              <a:ext uri="{FF2B5EF4-FFF2-40B4-BE49-F238E27FC236}">
                <a16:creationId xmlns:a16="http://schemas.microsoft.com/office/drawing/2014/main" id="{B5B0BD05-891A-428D-BE98-B8EEDFD1F659}"/>
              </a:ext>
            </a:extLst>
          </p:cNvPr>
          <p:cNvPicPr>
            <a:picLocks noChangeAspect="1"/>
          </p:cNvPicPr>
          <p:nvPr/>
        </p:nvPicPr>
        <p:blipFill>
          <a:blip r:embed="rId3"/>
          <a:stretch>
            <a:fillRect/>
          </a:stretch>
        </p:blipFill>
        <p:spPr>
          <a:xfrm>
            <a:off x="1970285" y="2950864"/>
            <a:ext cx="9779350" cy="3159173"/>
          </a:xfrm>
          <a:prstGeom prst="rect">
            <a:avLst/>
          </a:prstGeom>
        </p:spPr>
      </p:pic>
    </p:spTree>
    <p:extLst>
      <p:ext uri="{BB962C8B-B14F-4D97-AF65-F5344CB8AC3E}">
        <p14:creationId xmlns:p14="http://schemas.microsoft.com/office/powerpoint/2010/main" val="75279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A7F3-448F-4421-9CFF-28ED3C83B27F}"/>
              </a:ext>
            </a:extLst>
          </p:cNvPr>
          <p:cNvSpPr>
            <a:spLocks noGrp="1"/>
          </p:cNvSpPr>
          <p:nvPr>
            <p:ph type="title"/>
          </p:nvPr>
        </p:nvSpPr>
        <p:spPr/>
        <p:txBody>
          <a:bodyPr/>
          <a:lstStyle/>
          <a:p>
            <a:r>
              <a:rPr lang="en-US"/>
              <a:t>Agenda</a:t>
            </a:r>
            <a:endParaRPr lang="en-GB"/>
          </a:p>
        </p:txBody>
      </p:sp>
      <p:graphicFrame>
        <p:nvGraphicFramePr>
          <p:cNvPr id="3" name="Table 2">
            <a:extLst>
              <a:ext uri="{FF2B5EF4-FFF2-40B4-BE49-F238E27FC236}">
                <a16:creationId xmlns:a16="http://schemas.microsoft.com/office/drawing/2014/main" id="{6F554961-2DA9-429C-BFDC-8103D8351AF8}"/>
              </a:ext>
            </a:extLst>
          </p:cNvPr>
          <p:cNvGraphicFramePr>
            <a:graphicFrameLocks noGrp="1"/>
          </p:cNvGraphicFramePr>
          <p:nvPr>
            <p:extLst>
              <p:ext uri="{D42A27DB-BD31-4B8C-83A1-F6EECF244321}">
                <p14:modId xmlns:p14="http://schemas.microsoft.com/office/powerpoint/2010/main" val="3291871376"/>
              </p:ext>
            </p:extLst>
          </p:nvPr>
        </p:nvGraphicFramePr>
        <p:xfrm>
          <a:off x="2652141" y="1148493"/>
          <a:ext cx="6887718" cy="5133360"/>
        </p:xfrm>
        <a:graphic>
          <a:graphicData uri="http://schemas.openxmlformats.org/drawingml/2006/table">
            <a:tbl>
              <a:tblPr firstRow="1" firstCol="1" lastRow="1" lastCol="1" bandRow="1" bandCol="1">
                <a:tableStyleId>{5C22544A-7EE6-4342-B048-85BDC9FD1C3A}</a:tableStyleId>
              </a:tblPr>
              <a:tblGrid>
                <a:gridCol w="1225721">
                  <a:extLst>
                    <a:ext uri="{9D8B030D-6E8A-4147-A177-3AD203B41FA5}">
                      <a16:colId xmlns:a16="http://schemas.microsoft.com/office/drawing/2014/main" val="2865794264"/>
                    </a:ext>
                  </a:extLst>
                </a:gridCol>
                <a:gridCol w="5661997">
                  <a:extLst>
                    <a:ext uri="{9D8B030D-6E8A-4147-A177-3AD203B41FA5}">
                      <a16:colId xmlns:a16="http://schemas.microsoft.com/office/drawing/2014/main" val="2787080881"/>
                    </a:ext>
                  </a:extLst>
                </a:gridCol>
              </a:tblGrid>
              <a:tr h="240030">
                <a:tc>
                  <a:txBody>
                    <a:bodyPr/>
                    <a:lstStyle/>
                    <a:p>
                      <a:pPr>
                        <a:spcBef>
                          <a:spcPts val="600"/>
                        </a:spcBef>
                        <a:spcAft>
                          <a:spcPts val="600"/>
                        </a:spcAft>
                      </a:pPr>
                      <a:r>
                        <a:rPr lang="en-US" sz="1600" b="1">
                          <a:solidFill>
                            <a:schemeClr val="tx1"/>
                          </a:solidFill>
                          <a:effectLst/>
                          <a:latin typeface="Open Sans" panose="020B0604020202020204" charset="0"/>
                          <a:ea typeface="Open Sans" panose="020B0604020202020204" charset="0"/>
                          <a:cs typeface="Open Sans" panose="020B0604020202020204" charset="0"/>
                        </a:rPr>
                        <a:t>Time (minutes)</a:t>
                      </a:r>
                      <a:endParaRPr lang="en-GB" sz="1600" b="1">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1">
                          <a:solidFill>
                            <a:schemeClr val="tx1"/>
                          </a:solidFill>
                          <a:effectLst/>
                          <a:latin typeface="Open Sans" panose="020B0604020202020204" charset="0"/>
                          <a:ea typeface="Open Sans" panose="020B0604020202020204" charset="0"/>
                          <a:cs typeface="Open Sans" panose="020B0604020202020204" charset="0"/>
                        </a:rPr>
                        <a:t>Item</a:t>
                      </a:r>
                      <a:endParaRPr lang="en-GB" sz="1600" b="1">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719944"/>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5</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Welcome and polls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802229"/>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5</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Aims and agenda</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251855"/>
                  </a:ext>
                </a:extLst>
              </a:tr>
              <a:tr h="297000">
                <a:tc>
                  <a:txBody>
                    <a:bodyPr/>
                    <a:lstStyle/>
                    <a:p>
                      <a:pPr marL="0" algn="ctr" defTabSz="914400" rtl="0" eaLnBrk="1" latinLnBrk="0" hangingPunct="1">
                        <a:spcBef>
                          <a:spcPts val="600"/>
                        </a:spcBef>
                        <a:spcAft>
                          <a:spcPts val="600"/>
                        </a:spcAft>
                      </a:pPr>
                      <a:r>
                        <a:rPr lang="en-US" sz="1600" b="0" kern="1200">
                          <a:solidFill>
                            <a:schemeClr val="tx1"/>
                          </a:solidFill>
                          <a:effectLst/>
                          <a:latin typeface="Open Sans" panose="020B0604020202020204" charset="0"/>
                          <a:ea typeface="Open Sans" panose="020B0604020202020204" charset="0"/>
                          <a:cs typeface="Open Sans" panose="020B0604020202020204" charset="0"/>
                        </a:rPr>
                        <a:t>5</a:t>
                      </a:r>
                      <a:endParaRPr lang="en-GB" sz="1600" b="0" kern="120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Overview of the qualification</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0381196"/>
                  </a:ext>
                </a:extLst>
              </a:tr>
              <a:tr h="297000">
                <a:tc>
                  <a:txBody>
                    <a:bodyPr/>
                    <a:lstStyle/>
                    <a:p>
                      <a:pPr marL="0" algn="ctr" defTabSz="914400" rtl="0" eaLnBrk="1" latinLnBrk="0" hangingPunct="1">
                        <a:spcBef>
                          <a:spcPts val="600"/>
                        </a:spcBef>
                        <a:spcAft>
                          <a:spcPts val="600"/>
                        </a:spcAft>
                      </a:pPr>
                      <a:r>
                        <a:rPr lang="en-US" sz="1600" b="0" kern="1200">
                          <a:solidFill>
                            <a:schemeClr val="tx1"/>
                          </a:solidFill>
                          <a:effectLst/>
                          <a:latin typeface="Open Sans" panose="020B0604020202020204" charset="0"/>
                          <a:ea typeface="Open Sans" panose="020B0604020202020204" charset="0"/>
                          <a:cs typeface="Open Sans" panose="020B0604020202020204" charset="0"/>
                        </a:rPr>
                        <a:t>5</a:t>
                      </a:r>
                      <a:endParaRPr lang="en-GB" sz="1600" b="0" kern="120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Overview of Paper 1, structure of the five compulsory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641548"/>
                  </a:ext>
                </a:extLst>
              </a:tr>
              <a:tr h="297000">
                <a:tc>
                  <a:txBody>
                    <a:bodyPr/>
                    <a:lstStyle/>
                    <a:p>
                      <a:pPr marL="0" algn="ctr" defTabSz="914400" rtl="0" eaLnBrk="1" latinLnBrk="0" hangingPunct="1">
                        <a:spcBef>
                          <a:spcPts val="600"/>
                        </a:spcBef>
                        <a:spcAft>
                          <a:spcPts val="600"/>
                        </a:spcAft>
                      </a:pPr>
                      <a:r>
                        <a:rPr lang="en-US" sz="1600" b="0" kern="1200">
                          <a:solidFill>
                            <a:schemeClr val="tx1"/>
                          </a:solidFill>
                          <a:effectLst/>
                          <a:latin typeface="Open Sans" panose="020B0604020202020204" charset="0"/>
                          <a:ea typeface="Open Sans" panose="020B0604020202020204" charset="0"/>
                          <a:cs typeface="Open Sans" panose="020B0604020202020204" charset="0"/>
                        </a:rPr>
                        <a:t>5</a:t>
                      </a:r>
                      <a:endParaRPr lang="en-GB" sz="1600" b="0" kern="120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Multiple choice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354509"/>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10</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Activity 1 – design a multiple choice question</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937939"/>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5</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Short response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537372"/>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10 </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Activity 2 – design a short response question</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300566"/>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10</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Medium response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058921"/>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10</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Activity 3 – design a medium response question</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450919"/>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15</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Extended response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090015"/>
                  </a:ext>
                </a:extLst>
              </a:tr>
              <a:tr h="297000">
                <a:tc>
                  <a:txBody>
                    <a:bodyPr/>
                    <a:lstStyle/>
                    <a:p>
                      <a:pPr algn="ctr">
                        <a:spcBef>
                          <a:spcPts val="600"/>
                        </a:spcBef>
                        <a:spcAft>
                          <a:spcPts val="600"/>
                        </a:spcAft>
                      </a:pPr>
                      <a:r>
                        <a:rPr lang="en-GB" sz="1600" b="0">
                          <a:solidFill>
                            <a:schemeClr val="tx1"/>
                          </a:solidFill>
                          <a:effectLst/>
                          <a:latin typeface="Open Sans" panose="020B0604020202020204" charset="0"/>
                          <a:ea typeface="Open Sans" panose="020B0604020202020204" charset="0"/>
                          <a:cs typeface="Open Sans" panose="020B0604020202020204" charset="0"/>
                        </a:rPr>
                        <a:t>15</a:t>
                      </a: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a:solidFill>
                            <a:schemeClr val="tx1"/>
                          </a:solidFill>
                          <a:effectLst/>
                          <a:latin typeface="Open Sans" panose="020B0604020202020204" charset="0"/>
                          <a:ea typeface="Open Sans" panose="020B0604020202020204" charset="0"/>
                          <a:cs typeface="Open Sans" panose="020B0604020202020204" charset="0"/>
                        </a:rPr>
                        <a:t>Computational mathematics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6914069"/>
                  </a:ext>
                </a:extLst>
              </a:tr>
              <a:tr h="297000">
                <a:tc>
                  <a:txBody>
                    <a:bodyPr/>
                    <a:lstStyle/>
                    <a:p>
                      <a:pPr algn="ctr">
                        <a:spcBef>
                          <a:spcPts val="600"/>
                        </a:spcBef>
                        <a:spcAft>
                          <a:spcPts val="600"/>
                        </a:spcAft>
                      </a:pPr>
                      <a:r>
                        <a:rPr lang="en-GB" sz="1600" b="0">
                          <a:solidFill>
                            <a:schemeClr val="tx1"/>
                          </a:solidFill>
                          <a:effectLst/>
                          <a:latin typeface="Open Sans" panose="020B0604020202020204" charset="0"/>
                          <a:ea typeface="Open Sans" panose="020B0604020202020204" charset="0"/>
                          <a:cs typeface="Open Sans" panose="020B0604020202020204" charset="0"/>
                        </a:rPr>
                        <a:t>5</a:t>
                      </a: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600" b="0">
                          <a:solidFill>
                            <a:schemeClr val="tx1"/>
                          </a:solidFill>
                          <a:effectLst/>
                          <a:latin typeface="Open Sans" panose="020B0604020202020204" charset="0"/>
                          <a:ea typeface="Open Sans" panose="020B0604020202020204" charset="0"/>
                          <a:cs typeface="Open Sans" panose="020B0604020202020204" charset="0"/>
                        </a:rPr>
                        <a:t>Tabular and diagrammatic questions</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9216315"/>
                  </a:ext>
                </a:extLst>
              </a:tr>
              <a:tr h="297000">
                <a:tc>
                  <a:txBody>
                    <a:bodyPr/>
                    <a:lstStyle/>
                    <a:p>
                      <a:pPr algn="ctr">
                        <a:spcBef>
                          <a:spcPts val="600"/>
                        </a:spcBef>
                        <a:spcAft>
                          <a:spcPts val="600"/>
                        </a:spcAft>
                      </a:pPr>
                      <a:r>
                        <a:rPr lang="en-US" sz="1600" b="0">
                          <a:solidFill>
                            <a:schemeClr val="tx1"/>
                          </a:solidFill>
                          <a:effectLst/>
                          <a:latin typeface="Open Sans" panose="020B0604020202020204" charset="0"/>
                          <a:ea typeface="Open Sans" panose="020B0604020202020204" charset="0"/>
                          <a:cs typeface="Open Sans" panose="020B0604020202020204" charset="0"/>
                        </a:rPr>
                        <a:t>10</a:t>
                      </a:r>
                      <a:endParaRPr lang="en-GB" sz="1600" b="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US" sz="1600" b="0" dirty="0">
                          <a:solidFill>
                            <a:schemeClr val="tx1"/>
                          </a:solidFill>
                          <a:effectLst/>
                          <a:latin typeface="Open Sans" panose="020B0604020202020204" charset="0"/>
                          <a:ea typeface="Open Sans" panose="020B0604020202020204" charset="0"/>
                          <a:cs typeface="Open Sans" panose="020B0604020202020204" charset="0"/>
                        </a:rPr>
                        <a:t>Available support</a:t>
                      </a:r>
                      <a:endParaRPr lang="en-GB" sz="1600" b="0" dirty="0">
                        <a:solidFill>
                          <a:schemeClr val="tx1"/>
                        </a:solidFill>
                        <a:effectLst/>
                        <a:latin typeface="Open Sans" panose="020B0604020202020204" charset="0"/>
                        <a:ea typeface="Open Sans" panose="020B0604020202020204" charset="0"/>
                        <a:cs typeface="Open Sans" panose="020B0604020202020204" charset="0"/>
                      </a:endParaRP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155831"/>
                  </a:ext>
                </a:extLst>
              </a:tr>
              <a:tr h="297000">
                <a:tc>
                  <a:txBody>
                    <a:bodyPr/>
                    <a:lstStyle/>
                    <a:p>
                      <a:pPr algn="ctr">
                        <a:spcBef>
                          <a:spcPts val="600"/>
                        </a:spcBef>
                        <a:spcAft>
                          <a:spcPts val="600"/>
                        </a:spcAft>
                      </a:pPr>
                      <a:r>
                        <a:rPr lang="en-GB" sz="1600" b="0" dirty="0">
                          <a:solidFill>
                            <a:schemeClr val="tx1"/>
                          </a:solidFill>
                          <a:effectLst/>
                          <a:latin typeface="Open Sans" panose="020B0604020202020204" charset="0"/>
                          <a:ea typeface="Open Sans" panose="020B0604020202020204" charset="0"/>
                          <a:cs typeface="Open Sans" panose="020B0604020202020204" charset="0"/>
                        </a:rPr>
                        <a:t>5</a:t>
                      </a: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600"/>
                        </a:spcAft>
                      </a:pPr>
                      <a:r>
                        <a:rPr lang="en-GB" sz="1600" b="0" dirty="0">
                          <a:solidFill>
                            <a:schemeClr val="tx1"/>
                          </a:solidFill>
                          <a:effectLst/>
                          <a:latin typeface="Open Sans" panose="020B0604020202020204" charset="0"/>
                          <a:ea typeface="Open Sans" panose="020B0604020202020204" charset="0"/>
                          <a:cs typeface="Open Sans" panose="020B0604020202020204" charset="0"/>
                        </a:rPr>
                        <a:t>Q&amp;A</a:t>
                      </a:r>
                    </a:p>
                  </a:txBody>
                  <a:tcPr marL="88646" marR="886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9495615"/>
                  </a:ext>
                </a:extLst>
              </a:tr>
            </a:tbl>
          </a:graphicData>
        </a:graphic>
      </p:graphicFrame>
    </p:spTree>
    <p:extLst>
      <p:ext uri="{BB962C8B-B14F-4D97-AF65-F5344CB8AC3E}">
        <p14:creationId xmlns:p14="http://schemas.microsoft.com/office/powerpoint/2010/main" val="295456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Activity 5</a:t>
            </a:r>
          </a:p>
        </p:txBody>
      </p:sp>
      <p:sp>
        <p:nvSpPr>
          <p:cNvPr id="6" name="Content Placeholder 2">
            <a:extLst>
              <a:ext uri="{FF2B5EF4-FFF2-40B4-BE49-F238E27FC236}">
                <a16:creationId xmlns:a16="http://schemas.microsoft.com/office/drawing/2014/main" id="{43CA3FDB-386E-4E91-ACCB-ADBCB67FB3ED}"/>
              </a:ext>
            </a:extLst>
          </p:cNvPr>
          <p:cNvSpPr>
            <a:spLocks noGrp="1"/>
          </p:cNvSpPr>
          <p:nvPr>
            <p:ph type="body" idx="1"/>
          </p:nvPr>
        </p:nvSpPr>
        <p:spPr>
          <a:xfrm>
            <a:off x="380999" y="1253330"/>
            <a:ext cx="5177874" cy="4351339"/>
          </a:xfrm>
        </p:spPr>
        <p:txBody>
          <a:bodyPr/>
          <a:lstStyle/>
          <a:p>
            <a:pPr marL="609596" indent="-457200">
              <a:buFont typeface="+mj-lt"/>
              <a:buAutoNum type="arabicPeriod" startAt="4"/>
            </a:pPr>
            <a:r>
              <a:rPr lang="en-GB"/>
              <a:t>apply logical shifts</a:t>
            </a:r>
          </a:p>
        </p:txBody>
      </p:sp>
    </p:spTree>
    <p:extLst>
      <p:ext uri="{BB962C8B-B14F-4D97-AF65-F5344CB8AC3E}">
        <p14:creationId xmlns:p14="http://schemas.microsoft.com/office/powerpoint/2010/main" val="227496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57332E-D7E2-4ED7-AE05-CB2127F386B9}"/>
              </a:ext>
            </a:extLst>
          </p:cNvPr>
          <p:cNvSpPr>
            <a:spLocks noGrp="1"/>
          </p:cNvSpPr>
          <p:nvPr>
            <p:ph type="body" idx="1"/>
          </p:nvPr>
        </p:nvSpPr>
        <p:spPr>
          <a:xfrm>
            <a:off x="380999" y="1253330"/>
            <a:ext cx="5177874" cy="4351339"/>
          </a:xfrm>
        </p:spPr>
        <p:txBody>
          <a:bodyPr/>
          <a:lstStyle/>
          <a:p>
            <a:pPr marL="609596" indent="-457200">
              <a:buFont typeface="+mj-lt"/>
              <a:buAutoNum type="arabicPeriod" startAt="5"/>
            </a:pPr>
            <a:r>
              <a:rPr lang="en-GB"/>
              <a:t>use binary notation</a:t>
            </a:r>
          </a:p>
          <a:p>
            <a:pPr marL="609596" indent="-457200">
              <a:buFont typeface="+mj-lt"/>
              <a:buAutoNum type="arabicPeriod" startAt="5"/>
            </a:pPr>
            <a:endParaRPr lang="en-GB"/>
          </a:p>
        </p:txBody>
      </p:sp>
      <p:pic>
        <p:nvPicPr>
          <p:cNvPr id="8" name="Picture 7">
            <a:extLst>
              <a:ext uri="{FF2B5EF4-FFF2-40B4-BE49-F238E27FC236}">
                <a16:creationId xmlns:a16="http://schemas.microsoft.com/office/drawing/2014/main" id="{F04C1C81-2985-447C-97EE-F334F929AA68}"/>
              </a:ext>
            </a:extLst>
          </p:cNvPr>
          <p:cNvPicPr>
            <a:picLocks noChangeAspect="1"/>
          </p:cNvPicPr>
          <p:nvPr/>
        </p:nvPicPr>
        <p:blipFill>
          <a:blip r:embed="rId3"/>
          <a:stretch>
            <a:fillRect/>
          </a:stretch>
        </p:blipFill>
        <p:spPr>
          <a:xfrm>
            <a:off x="299367" y="2111542"/>
            <a:ext cx="7700819" cy="2105260"/>
          </a:xfrm>
          <a:prstGeom prst="rect">
            <a:avLst/>
          </a:prstGeom>
        </p:spPr>
      </p:pic>
      <p:pic>
        <p:nvPicPr>
          <p:cNvPr id="9" name="Picture 8">
            <a:extLst>
              <a:ext uri="{FF2B5EF4-FFF2-40B4-BE49-F238E27FC236}">
                <a16:creationId xmlns:a16="http://schemas.microsoft.com/office/drawing/2014/main" id="{4F43F1BC-3E87-4CF5-ABD5-615B26C6CFAE}"/>
              </a:ext>
            </a:extLst>
          </p:cNvPr>
          <p:cNvPicPr>
            <a:picLocks noChangeAspect="1"/>
          </p:cNvPicPr>
          <p:nvPr/>
        </p:nvPicPr>
        <p:blipFill>
          <a:blip r:embed="rId4"/>
          <a:stretch>
            <a:fillRect/>
          </a:stretch>
        </p:blipFill>
        <p:spPr>
          <a:xfrm>
            <a:off x="2444184" y="4004534"/>
            <a:ext cx="8421040" cy="2363801"/>
          </a:xfrm>
          <a:prstGeom prst="rect">
            <a:avLst/>
          </a:prstGeom>
        </p:spPr>
      </p:pic>
      <p:sp>
        <p:nvSpPr>
          <p:cNvPr id="10" name="Title 1">
            <a:extLst>
              <a:ext uri="{FF2B5EF4-FFF2-40B4-BE49-F238E27FC236}">
                <a16:creationId xmlns:a16="http://schemas.microsoft.com/office/drawing/2014/main" id="{8240C853-6A52-458A-88A2-3B87CF7CCE31}"/>
              </a:ext>
            </a:extLst>
          </p:cNvPr>
          <p:cNvSpPr>
            <a:spLocks noGrp="1"/>
          </p:cNvSpPr>
          <p:nvPr>
            <p:ph type="title"/>
          </p:nvPr>
        </p:nvSpPr>
        <p:spPr>
          <a:xfrm>
            <a:off x="380999" y="320676"/>
            <a:ext cx="11368636" cy="1325563"/>
          </a:xfrm>
        </p:spPr>
        <p:txBody>
          <a:bodyPr/>
          <a:lstStyle/>
          <a:p>
            <a:r>
              <a:rPr lang="en-US"/>
              <a:t>Activity 5</a:t>
            </a:r>
          </a:p>
        </p:txBody>
      </p:sp>
    </p:spTree>
    <p:extLst>
      <p:ext uri="{BB962C8B-B14F-4D97-AF65-F5344CB8AC3E}">
        <p14:creationId xmlns:p14="http://schemas.microsoft.com/office/powerpoint/2010/main" val="161051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CB66-0F41-AB42-839D-1116ABE1800C}"/>
              </a:ext>
            </a:extLst>
          </p:cNvPr>
          <p:cNvSpPr>
            <a:spLocks noGrp="1"/>
          </p:cNvSpPr>
          <p:nvPr>
            <p:ph type="title"/>
          </p:nvPr>
        </p:nvSpPr>
        <p:spPr/>
        <p:txBody>
          <a:bodyPr/>
          <a:lstStyle/>
          <a:p>
            <a:r>
              <a:rPr lang="en-US"/>
              <a:t>Tables / Diagrams</a:t>
            </a:r>
          </a:p>
        </p:txBody>
      </p:sp>
      <p:pic>
        <p:nvPicPr>
          <p:cNvPr id="6" name="Picture 5">
            <a:extLst>
              <a:ext uri="{FF2B5EF4-FFF2-40B4-BE49-F238E27FC236}">
                <a16:creationId xmlns:a16="http://schemas.microsoft.com/office/drawing/2014/main" id="{725B3993-89BB-45EC-A506-A07B4EE706F9}"/>
              </a:ext>
            </a:extLst>
          </p:cNvPr>
          <p:cNvPicPr>
            <a:picLocks noChangeAspect="1"/>
          </p:cNvPicPr>
          <p:nvPr/>
        </p:nvPicPr>
        <p:blipFill>
          <a:blip r:embed="rId3"/>
          <a:stretch>
            <a:fillRect/>
          </a:stretch>
        </p:blipFill>
        <p:spPr>
          <a:xfrm>
            <a:off x="260394" y="1886122"/>
            <a:ext cx="6538452" cy="3187902"/>
          </a:xfrm>
          <a:prstGeom prst="rect">
            <a:avLst/>
          </a:prstGeom>
        </p:spPr>
      </p:pic>
      <p:pic>
        <p:nvPicPr>
          <p:cNvPr id="8" name="Picture 7">
            <a:extLst>
              <a:ext uri="{FF2B5EF4-FFF2-40B4-BE49-F238E27FC236}">
                <a16:creationId xmlns:a16="http://schemas.microsoft.com/office/drawing/2014/main" id="{DB3F8EE2-3B8A-44B3-A526-C37918DB854C}"/>
              </a:ext>
            </a:extLst>
          </p:cNvPr>
          <p:cNvPicPr>
            <a:picLocks noChangeAspect="1"/>
          </p:cNvPicPr>
          <p:nvPr/>
        </p:nvPicPr>
        <p:blipFill>
          <a:blip r:embed="rId4"/>
          <a:stretch>
            <a:fillRect/>
          </a:stretch>
        </p:blipFill>
        <p:spPr>
          <a:xfrm>
            <a:off x="5939046" y="3368788"/>
            <a:ext cx="4620979" cy="3410472"/>
          </a:xfrm>
          <a:prstGeom prst="rect">
            <a:avLst/>
          </a:prstGeom>
        </p:spPr>
      </p:pic>
      <p:pic>
        <p:nvPicPr>
          <p:cNvPr id="9" name="Picture 8">
            <a:extLst>
              <a:ext uri="{FF2B5EF4-FFF2-40B4-BE49-F238E27FC236}">
                <a16:creationId xmlns:a16="http://schemas.microsoft.com/office/drawing/2014/main" id="{7D01BAD2-C17D-4005-B192-328DAA310269}"/>
              </a:ext>
            </a:extLst>
          </p:cNvPr>
          <p:cNvPicPr>
            <a:picLocks noChangeAspect="1"/>
          </p:cNvPicPr>
          <p:nvPr/>
        </p:nvPicPr>
        <p:blipFill>
          <a:blip r:embed="rId5"/>
          <a:stretch>
            <a:fillRect/>
          </a:stretch>
        </p:blipFill>
        <p:spPr>
          <a:xfrm>
            <a:off x="6678241" y="201999"/>
            <a:ext cx="5304475" cy="2721536"/>
          </a:xfrm>
          <a:prstGeom prst="rect">
            <a:avLst/>
          </a:prstGeom>
        </p:spPr>
      </p:pic>
    </p:spTree>
    <p:extLst>
      <p:ext uri="{BB962C8B-B14F-4D97-AF65-F5344CB8AC3E}">
        <p14:creationId xmlns:p14="http://schemas.microsoft.com/office/powerpoint/2010/main" val="285500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p:nvPr/>
        </p:nvSpPr>
        <p:spPr>
          <a:xfrm>
            <a:off x="0" y="0"/>
            <a:ext cx="12192000" cy="68580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b="1">
              <a:solidFill>
                <a:srgbClr val="FFFFFF"/>
              </a:solidFill>
              <a:latin typeface="Open Sans"/>
              <a:ea typeface="Open Sans"/>
              <a:cs typeface="Open Sans"/>
              <a:sym typeface="Open Sans"/>
            </a:endParaRPr>
          </a:p>
        </p:txBody>
      </p:sp>
      <p:sp>
        <p:nvSpPr>
          <p:cNvPr id="48" name="Google Shape;48;p10"/>
          <p:cNvSpPr/>
          <p:nvPr/>
        </p:nvSpPr>
        <p:spPr>
          <a:xfrm>
            <a:off x="997500" y="211800"/>
            <a:ext cx="10278000" cy="1072800"/>
          </a:xfrm>
          <a:prstGeom prst="rect">
            <a:avLst/>
          </a:prstGeom>
          <a:solidFill>
            <a:srgbClr val="C9DAF8"/>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276590" algn="ctr">
              <a:lnSpc>
                <a:spcPct val="90000"/>
              </a:lnSpc>
              <a:spcBef>
                <a:spcPts val="1000"/>
              </a:spcBef>
              <a:buClr>
                <a:srgbClr val="000000"/>
              </a:buClr>
              <a:buSzPts val="1800"/>
            </a:pPr>
            <a:endParaRPr sz="2400" b="1">
              <a:solidFill>
                <a:schemeClr val="dk1"/>
              </a:solidFill>
              <a:latin typeface="Arial"/>
              <a:ea typeface="Arial"/>
              <a:cs typeface="Arial"/>
              <a:sym typeface="Arial"/>
            </a:endParaRPr>
          </a:p>
          <a:p>
            <a:pPr marL="276590" algn="ctr">
              <a:lnSpc>
                <a:spcPct val="90000"/>
              </a:lnSpc>
              <a:spcBef>
                <a:spcPts val="1000"/>
              </a:spcBef>
              <a:buClr>
                <a:srgbClr val="000000"/>
              </a:buClr>
              <a:buSzPts val="1800"/>
            </a:pPr>
            <a:r>
              <a:rPr lang="en-GB" sz="2400" b="1">
                <a:solidFill>
                  <a:schemeClr val="dk1"/>
                </a:solidFill>
                <a:latin typeface="Arial"/>
                <a:ea typeface="Arial"/>
                <a:cs typeface="Arial"/>
                <a:sym typeface="Arial"/>
              </a:rPr>
              <a:t>Getting Ready to Teach </a:t>
            </a:r>
            <a:r>
              <a:rPr lang="en-GB" sz="2400">
                <a:solidFill>
                  <a:schemeClr val="dk1"/>
                </a:solidFill>
                <a:latin typeface="Arial"/>
                <a:ea typeface="Arial"/>
                <a:cs typeface="Arial"/>
                <a:sym typeface="Arial"/>
              </a:rPr>
              <a:t>events </a:t>
            </a:r>
            <a:endParaRPr sz="2400">
              <a:solidFill>
                <a:schemeClr val="dk1"/>
              </a:solidFill>
              <a:latin typeface="Arial"/>
              <a:ea typeface="Arial"/>
              <a:cs typeface="Arial"/>
              <a:sym typeface="Arial"/>
            </a:endParaRPr>
          </a:p>
          <a:p>
            <a:pPr marL="276590" algn="ctr">
              <a:lnSpc>
                <a:spcPct val="90000"/>
              </a:lnSpc>
              <a:spcBef>
                <a:spcPts val="1000"/>
              </a:spcBef>
              <a:buClr>
                <a:srgbClr val="000000"/>
              </a:buClr>
              <a:buSzPts val="1800"/>
            </a:pPr>
            <a:r>
              <a:rPr lang="en-GB" sz="2400">
                <a:solidFill>
                  <a:schemeClr val="dk1"/>
                </a:solidFill>
                <a:latin typeface="Arial"/>
                <a:ea typeface="Arial"/>
                <a:cs typeface="Arial"/>
                <a:sym typeface="Arial"/>
              </a:rPr>
              <a:t>May/June 2020</a:t>
            </a:r>
            <a:r>
              <a:rPr lang="en-GB" sz="2220">
                <a:solidFill>
                  <a:schemeClr val="dk1"/>
                </a:solidFill>
                <a:latin typeface="Arial"/>
                <a:ea typeface="Arial"/>
                <a:cs typeface="Arial"/>
                <a:sym typeface="Arial"/>
              </a:rPr>
              <a:t> </a:t>
            </a:r>
            <a:endParaRPr sz="2000" b="1">
              <a:solidFill>
                <a:srgbClr val="000000"/>
              </a:solidFill>
              <a:latin typeface="Open Sans"/>
              <a:ea typeface="Open Sans"/>
              <a:cs typeface="Open Sans"/>
              <a:sym typeface="Open Sans"/>
            </a:endParaRPr>
          </a:p>
          <a:p>
            <a:pPr algn="ctr">
              <a:buClr>
                <a:srgbClr val="000000"/>
              </a:buClr>
              <a:buSzPts val="1400"/>
            </a:pPr>
            <a:endParaRPr sz="2000" b="1">
              <a:solidFill>
                <a:srgbClr val="000000"/>
              </a:solidFill>
              <a:latin typeface="Open Sans"/>
              <a:ea typeface="Open Sans"/>
              <a:cs typeface="Open Sans"/>
              <a:sym typeface="Open Sans"/>
            </a:endParaRPr>
          </a:p>
          <a:p>
            <a:pPr marL="609585">
              <a:buClr>
                <a:srgbClr val="000000"/>
              </a:buClr>
              <a:buSzPts val="1400"/>
            </a:pPr>
            <a:endParaRPr sz="1867" b="1">
              <a:solidFill>
                <a:srgbClr val="FFFFFF"/>
              </a:solidFill>
              <a:latin typeface="Open Sans"/>
              <a:ea typeface="Open Sans"/>
              <a:cs typeface="Open Sans"/>
              <a:sym typeface="Open Sans"/>
            </a:endParaRPr>
          </a:p>
        </p:txBody>
      </p:sp>
      <p:sp>
        <p:nvSpPr>
          <p:cNvPr id="49" name="Google Shape;49;p10"/>
          <p:cNvSpPr/>
          <p:nvPr/>
        </p:nvSpPr>
        <p:spPr>
          <a:xfrm>
            <a:off x="8774067" y="1474600"/>
            <a:ext cx="3001600" cy="168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b="1">
              <a:solidFill>
                <a:schemeClr val="dk1"/>
              </a:solidFill>
              <a:latin typeface="Open Sans"/>
              <a:ea typeface="Open Sans"/>
              <a:cs typeface="Open Sans"/>
              <a:sym typeface="Open Sans"/>
            </a:endParaRPr>
          </a:p>
          <a:p>
            <a:pPr algn="ctr">
              <a:buClr>
                <a:srgbClr val="000000"/>
              </a:buClr>
              <a:buSzPts val="1800"/>
            </a:pPr>
            <a:r>
              <a:rPr lang="en-GB" sz="1867" b="1">
                <a:solidFill>
                  <a:schemeClr val="dk1"/>
                </a:solidFill>
                <a:latin typeface="Arial"/>
                <a:ea typeface="Arial"/>
                <a:cs typeface="Arial"/>
                <a:sym typeface="Arial"/>
              </a:rPr>
              <a:t>Exemplar student work </a:t>
            </a:r>
            <a:r>
              <a:rPr lang="en-GB" sz="1867">
                <a:solidFill>
                  <a:schemeClr val="dk1"/>
                </a:solidFill>
                <a:latin typeface="Arial"/>
                <a:ea typeface="Arial"/>
                <a:cs typeface="Arial"/>
                <a:sym typeface="Arial"/>
              </a:rPr>
              <a:t>and </a:t>
            </a:r>
            <a:r>
              <a:rPr lang="en-GB" sz="1867" b="1">
                <a:solidFill>
                  <a:schemeClr val="dk1"/>
                </a:solidFill>
                <a:latin typeface="Arial"/>
                <a:ea typeface="Arial"/>
                <a:cs typeface="Arial"/>
                <a:sym typeface="Arial"/>
              </a:rPr>
              <a:t>examiner commentaries  </a:t>
            </a:r>
            <a:r>
              <a:rPr lang="en-GB" sz="1867">
                <a:solidFill>
                  <a:schemeClr val="dk1"/>
                </a:solidFill>
                <a:latin typeface="Arial"/>
                <a:ea typeface="Arial"/>
                <a:cs typeface="Arial"/>
                <a:sym typeface="Arial"/>
              </a:rPr>
              <a:t>generated from students</a:t>
            </a:r>
            <a:endParaRPr sz="1867">
              <a:solidFill>
                <a:schemeClr val="dk1"/>
              </a:solidFill>
              <a:latin typeface="Arial"/>
              <a:ea typeface="Arial"/>
              <a:cs typeface="Arial"/>
              <a:sym typeface="Arial"/>
            </a:endParaRPr>
          </a:p>
          <a:p>
            <a:pPr algn="ctr">
              <a:buClr>
                <a:srgbClr val="000000"/>
              </a:buClr>
              <a:buSzPts val="1400"/>
            </a:pPr>
            <a:r>
              <a:rPr lang="en-GB" sz="1867" i="1">
                <a:solidFill>
                  <a:schemeClr val="dk1"/>
                </a:solidFill>
                <a:latin typeface="Arial"/>
                <a:ea typeface="Arial"/>
                <a:cs typeface="Arial"/>
                <a:sym typeface="Arial"/>
              </a:rPr>
              <a:t>September 2020</a:t>
            </a:r>
            <a:r>
              <a:rPr lang="en-GB" sz="1867">
                <a:solidFill>
                  <a:schemeClr val="dk1"/>
                </a:solidFill>
                <a:latin typeface="Arial"/>
                <a:ea typeface="Arial"/>
                <a:cs typeface="Arial"/>
                <a:sym typeface="Arial"/>
              </a:rPr>
              <a:t> </a:t>
            </a:r>
            <a:endParaRPr sz="1867" b="1">
              <a:solidFill>
                <a:srgbClr val="005A70"/>
              </a:solidFill>
              <a:latin typeface="Open Sans"/>
              <a:ea typeface="Open Sans"/>
              <a:cs typeface="Open Sans"/>
              <a:sym typeface="Open Sans"/>
            </a:endParaRPr>
          </a:p>
          <a:p>
            <a:pPr algn="ctr">
              <a:buClr>
                <a:srgbClr val="000000"/>
              </a:buClr>
              <a:buSzPts val="1400"/>
            </a:pPr>
            <a:r>
              <a:rPr lang="en-GB" sz="1867" b="1">
                <a:solidFill>
                  <a:schemeClr val="dk1"/>
                </a:solidFill>
                <a:latin typeface="Open Sans"/>
                <a:ea typeface="Open Sans"/>
                <a:cs typeface="Open Sans"/>
                <a:sym typeface="Open Sans"/>
              </a:rPr>
              <a:t> </a:t>
            </a:r>
            <a:endParaRPr sz="1867" b="1">
              <a:solidFill>
                <a:schemeClr val="dk1"/>
              </a:solidFill>
              <a:latin typeface="Open Sans"/>
              <a:ea typeface="Open Sans"/>
              <a:cs typeface="Open Sans"/>
              <a:sym typeface="Open Sans"/>
            </a:endParaRPr>
          </a:p>
        </p:txBody>
      </p:sp>
      <p:sp>
        <p:nvSpPr>
          <p:cNvPr id="50" name="Google Shape;50;p10"/>
          <p:cNvSpPr/>
          <p:nvPr/>
        </p:nvSpPr>
        <p:spPr>
          <a:xfrm>
            <a:off x="3193533" y="1458800"/>
            <a:ext cx="2717200" cy="171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lnSpc>
                <a:spcPct val="90000"/>
              </a:lnSpc>
              <a:spcBef>
                <a:spcPts val="1000"/>
              </a:spcBef>
              <a:buClr>
                <a:srgbClr val="000000"/>
              </a:buClr>
              <a:buSzPts val="1800"/>
            </a:pPr>
            <a:r>
              <a:rPr lang="en-GB" sz="1867">
                <a:solidFill>
                  <a:schemeClr val="dk1"/>
                </a:solidFill>
                <a:latin typeface="Arial"/>
                <a:ea typeface="Arial"/>
                <a:cs typeface="Arial"/>
                <a:sym typeface="Arial"/>
              </a:rPr>
              <a:t>Editable </a:t>
            </a:r>
            <a:r>
              <a:rPr lang="en-GB" sz="1867" b="1">
                <a:solidFill>
                  <a:schemeClr val="dk1"/>
                </a:solidFill>
                <a:latin typeface="Arial"/>
                <a:ea typeface="Arial"/>
                <a:cs typeface="Arial"/>
                <a:sym typeface="Arial"/>
              </a:rPr>
              <a:t>Scheme of Work</a:t>
            </a:r>
            <a:endParaRPr sz="1867" b="1">
              <a:solidFill>
                <a:schemeClr val="dk1"/>
              </a:solidFill>
              <a:latin typeface="Arial"/>
              <a:ea typeface="Arial"/>
              <a:cs typeface="Arial"/>
              <a:sym typeface="Arial"/>
            </a:endParaRPr>
          </a:p>
          <a:p>
            <a:pPr algn="ctr">
              <a:lnSpc>
                <a:spcPct val="90000"/>
              </a:lnSpc>
              <a:spcBef>
                <a:spcPts val="1000"/>
              </a:spcBef>
              <a:buClr>
                <a:srgbClr val="000000"/>
              </a:buClr>
              <a:buSzPts val="1800"/>
            </a:pPr>
            <a:r>
              <a:rPr lang="en-GB" sz="1867">
                <a:solidFill>
                  <a:schemeClr val="dk1"/>
                </a:solidFill>
                <a:latin typeface="Arial"/>
                <a:ea typeface="Arial"/>
                <a:cs typeface="Arial"/>
                <a:sym typeface="Arial"/>
              </a:rPr>
              <a:t>That underpins the interactive SoW</a:t>
            </a:r>
            <a:endParaRPr sz="1867">
              <a:solidFill>
                <a:schemeClr val="dk1"/>
              </a:solidFill>
              <a:latin typeface="Arial"/>
              <a:ea typeface="Arial"/>
              <a:cs typeface="Arial"/>
              <a:sym typeface="Arial"/>
            </a:endParaRPr>
          </a:p>
          <a:p>
            <a:pPr algn="ctr">
              <a:buClr>
                <a:schemeClr val="dk1"/>
              </a:buClr>
              <a:buSzPts val="1400"/>
            </a:pPr>
            <a:r>
              <a:rPr lang="en-GB" sz="1867" i="1">
                <a:solidFill>
                  <a:schemeClr val="dk1"/>
                </a:solidFill>
                <a:latin typeface="Arial"/>
                <a:ea typeface="Arial"/>
                <a:cs typeface="Arial"/>
                <a:sym typeface="Arial"/>
              </a:rPr>
              <a:t>March 2020</a:t>
            </a:r>
            <a:endParaRPr sz="1867">
              <a:solidFill>
                <a:schemeClr val="dk1"/>
              </a:solidFill>
              <a:latin typeface="Arial"/>
              <a:ea typeface="Arial"/>
              <a:cs typeface="Arial"/>
              <a:sym typeface="Arial"/>
            </a:endParaRPr>
          </a:p>
        </p:txBody>
      </p:sp>
      <p:sp>
        <p:nvSpPr>
          <p:cNvPr id="51" name="Google Shape;51;p10"/>
          <p:cNvSpPr/>
          <p:nvPr/>
        </p:nvSpPr>
        <p:spPr>
          <a:xfrm>
            <a:off x="348033" y="1446767"/>
            <a:ext cx="2717200" cy="171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GB" sz="1867" b="1">
                <a:solidFill>
                  <a:schemeClr val="dk1"/>
                </a:solidFill>
                <a:latin typeface="Arial"/>
                <a:ea typeface="Arial"/>
                <a:cs typeface="Arial"/>
                <a:sym typeface="Arial"/>
              </a:rPr>
              <a:t>Getting Started guide</a:t>
            </a:r>
            <a:r>
              <a:rPr lang="en-GB" sz="1867">
                <a:solidFill>
                  <a:schemeClr val="dk1"/>
                </a:solidFill>
                <a:latin typeface="Arial"/>
                <a:ea typeface="Arial"/>
                <a:cs typeface="Arial"/>
                <a:sym typeface="Arial"/>
              </a:rPr>
              <a:t> detailed guidance on the specification and assessment</a:t>
            </a:r>
            <a:r>
              <a:rPr lang="en-GB" sz="1867" b="1">
                <a:solidFill>
                  <a:schemeClr val="dk1"/>
                </a:solidFill>
                <a:latin typeface="Open Sans"/>
                <a:ea typeface="Open Sans"/>
                <a:cs typeface="Open Sans"/>
                <a:sym typeface="Open Sans"/>
              </a:rPr>
              <a:t> </a:t>
            </a:r>
            <a:endParaRPr sz="1867" b="1">
              <a:solidFill>
                <a:schemeClr val="dk1"/>
              </a:solidFill>
              <a:latin typeface="Open Sans"/>
              <a:ea typeface="Open Sans"/>
              <a:cs typeface="Open Sans"/>
              <a:sym typeface="Open Sans"/>
            </a:endParaRPr>
          </a:p>
          <a:p>
            <a:pPr algn="ctr">
              <a:buClr>
                <a:schemeClr val="dk1"/>
              </a:buClr>
              <a:buSzPts val="1400"/>
            </a:pPr>
            <a:r>
              <a:rPr lang="en-GB" sz="1867" i="1">
                <a:solidFill>
                  <a:schemeClr val="dk1"/>
                </a:solidFill>
                <a:latin typeface="Arial"/>
                <a:ea typeface="Arial"/>
                <a:cs typeface="Arial"/>
                <a:sym typeface="Arial"/>
              </a:rPr>
              <a:t>February 2020</a:t>
            </a:r>
            <a:endParaRPr sz="1867" b="1">
              <a:solidFill>
                <a:schemeClr val="dk1"/>
              </a:solidFill>
              <a:latin typeface="Open Sans"/>
              <a:ea typeface="Open Sans"/>
              <a:cs typeface="Open Sans"/>
              <a:sym typeface="Open Sans"/>
            </a:endParaRPr>
          </a:p>
        </p:txBody>
      </p:sp>
      <p:sp>
        <p:nvSpPr>
          <p:cNvPr id="52" name="Google Shape;52;p10"/>
          <p:cNvSpPr/>
          <p:nvPr/>
        </p:nvSpPr>
        <p:spPr>
          <a:xfrm>
            <a:off x="895583" y="5987795"/>
            <a:ext cx="10278000" cy="591600"/>
          </a:xfrm>
          <a:prstGeom prst="rect">
            <a:avLst/>
          </a:prstGeom>
          <a:solidFill>
            <a:srgbClr val="C9DAF8"/>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b="1">
              <a:solidFill>
                <a:srgbClr val="000000"/>
              </a:solidFill>
              <a:latin typeface="Open Sans"/>
              <a:ea typeface="Open Sans"/>
              <a:cs typeface="Open Sans"/>
              <a:sym typeface="Open Sans"/>
            </a:endParaRPr>
          </a:p>
          <a:p>
            <a:pPr algn="ctr">
              <a:buClr>
                <a:srgbClr val="000000"/>
              </a:buClr>
              <a:buSzPts val="1400"/>
            </a:pPr>
            <a:r>
              <a:rPr lang="en-GB" sz="1867" b="1">
                <a:solidFill>
                  <a:srgbClr val="000000"/>
                </a:solidFill>
                <a:latin typeface="Arial"/>
                <a:ea typeface="Arial"/>
                <a:cs typeface="Arial"/>
                <a:sym typeface="Arial"/>
              </a:rPr>
              <a:t>Subject Advisor support from Tim Brady</a:t>
            </a:r>
            <a:endParaRPr sz="1867" b="1">
              <a:solidFill>
                <a:srgbClr val="000000"/>
              </a:solidFill>
              <a:latin typeface="Open Sans"/>
              <a:ea typeface="Open Sans"/>
              <a:cs typeface="Open Sans"/>
              <a:sym typeface="Open Sans"/>
            </a:endParaRPr>
          </a:p>
          <a:p>
            <a:pPr marL="609585">
              <a:buClr>
                <a:srgbClr val="000000"/>
              </a:buClr>
              <a:buSzPts val="1400"/>
            </a:pPr>
            <a:endParaRPr sz="1867" b="1">
              <a:solidFill>
                <a:srgbClr val="FFFFFF"/>
              </a:solidFill>
              <a:latin typeface="Open Sans"/>
              <a:ea typeface="Open Sans"/>
              <a:cs typeface="Open Sans"/>
              <a:sym typeface="Open Sans"/>
            </a:endParaRPr>
          </a:p>
        </p:txBody>
      </p:sp>
      <p:sp>
        <p:nvSpPr>
          <p:cNvPr id="53" name="Google Shape;53;p10"/>
          <p:cNvSpPr/>
          <p:nvPr/>
        </p:nvSpPr>
        <p:spPr>
          <a:xfrm>
            <a:off x="895583" y="4523495"/>
            <a:ext cx="10278000" cy="1330000"/>
          </a:xfrm>
          <a:prstGeom prst="rect">
            <a:avLst/>
          </a:prstGeom>
          <a:solidFill>
            <a:srgbClr val="C9DAF8"/>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lnSpc>
                <a:spcPct val="90000"/>
              </a:lnSpc>
              <a:spcBef>
                <a:spcPts val="1000"/>
              </a:spcBef>
              <a:buClr>
                <a:srgbClr val="000000"/>
              </a:buClr>
              <a:buSzPts val="1665"/>
            </a:pPr>
            <a:endParaRPr sz="1867" b="1">
              <a:solidFill>
                <a:schemeClr val="dk1"/>
              </a:solidFill>
              <a:latin typeface="Arial"/>
              <a:ea typeface="Arial"/>
              <a:cs typeface="Arial"/>
              <a:sym typeface="Arial"/>
            </a:endParaRPr>
          </a:p>
          <a:p>
            <a:pPr algn="ctr">
              <a:lnSpc>
                <a:spcPct val="90000"/>
              </a:lnSpc>
              <a:spcBef>
                <a:spcPts val="1000"/>
              </a:spcBef>
              <a:buClr>
                <a:srgbClr val="000000"/>
              </a:buClr>
              <a:buSzPts val="1800"/>
            </a:pPr>
            <a:r>
              <a:rPr lang="en-GB" sz="1867" b="1">
                <a:solidFill>
                  <a:schemeClr val="dk1"/>
                </a:solidFill>
                <a:latin typeface="Arial"/>
                <a:ea typeface="Arial"/>
                <a:cs typeface="Arial"/>
                <a:sym typeface="Arial"/>
              </a:rPr>
              <a:t>Exam Wizard </a:t>
            </a:r>
            <a:r>
              <a:rPr lang="en-GB" sz="1867">
                <a:solidFill>
                  <a:schemeClr val="dk1"/>
                </a:solidFill>
                <a:latin typeface="Arial"/>
                <a:ea typeface="Arial"/>
                <a:cs typeface="Arial"/>
                <a:sym typeface="Arial"/>
              </a:rPr>
              <a:t>for building practice papers and mocks</a:t>
            </a:r>
            <a:endParaRPr sz="1867">
              <a:solidFill>
                <a:schemeClr val="dk1"/>
              </a:solidFill>
              <a:latin typeface="Arial"/>
              <a:ea typeface="Arial"/>
              <a:cs typeface="Arial"/>
              <a:sym typeface="Arial"/>
            </a:endParaRPr>
          </a:p>
          <a:p>
            <a:pPr algn="ctr">
              <a:lnSpc>
                <a:spcPct val="90000"/>
              </a:lnSpc>
              <a:spcBef>
                <a:spcPts val="1000"/>
              </a:spcBef>
              <a:buClr>
                <a:srgbClr val="000000"/>
              </a:buClr>
              <a:buSzPts val="1800"/>
            </a:pPr>
            <a:r>
              <a:rPr lang="en-GB" sz="1867" b="1">
                <a:solidFill>
                  <a:schemeClr val="dk1"/>
                </a:solidFill>
                <a:latin typeface="Arial"/>
                <a:ea typeface="Arial"/>
                <a:cs typeface="Arial"/>
                <a:sym typeface="Arial"/>
              </a:rPr>
              <a:t>ResultsPlus</a:t>
            </a:r>
            <a:r>
              <a:rPr lang="en-GB" sz="1867">
                <a:solidFill>
                  <a:schemeClr val="dk1"/>
                </a:solidFill>
                <a:latin typeface="Arial"/>
                <a:ea typeface="Arial"/>
                <a:cs typeface="Arial"/>
                <a:sym typeface="Arial"/>
              </a:rPr>
              <a:t> for tracking student progress for GCSE </a:t>
            </a:r>
            <a:endParaRPr sz="1867">
              <a:solidFill>
                <a:schemeClr val="dk1"/>
              </a:solidFill>
              <a:latin typeface="Arial"/>
              <a:ea typeface="Arial"/>
              <a:cs typeface="Arial"/>
              <a:sym typeface="Arial"/>
            </a:endParaRPr>
          </a:p>
          <a:p>
            <a:pPr algn="ctr">
              <a:lnSpc>
                <a:spcPct val="90000"/>
              </a:lnSpc>
              <a:spcBef>
                <a:spcPts val="1000"/>
              </a:spcBef>
              <a:buClr>
                <a:srgbClr val="000000"/>
              </a:buClr>
              <a:buSzPts val="1800"/>
            </a:pPr>
            <a:r>
              <a:rPr lang="en-GB" sz="1867" b="1">
                <a:solidFill>
                  <a:schemeClr val="dk1"/>
                </a:solidFill>
                <a:latin typeface="Arial"/>
                <a:ea typeface="Arial"/>
                <a:cs typeface="Arial"/>
                <a:sym typeface="Arial"/>
              </a:rPr>
              <a:t>Access to scripts </a:t>
            </a:r>
            <a:r>
              <a:rPr lang="en-GB" sz="1867">
                <a:solidFill>
                  <a:schemeClr val="dk1"/>
                </a:solidFill>
                <a:latin typeface="Arial"/>
                <a:ea typeface="Arial"/>
                <a:cs typeface="Arial"/>
                <a:sym typeface="Arial"/>
              </a:rPr>
              <a:t>provides visibility and transparency of marking  </a:t>
            </a:r>
            <a:endParaRPr sz="1867" b="1">
              <a:solidFill>
                <a:srgbClr val="000000"/>
              </a:solidFill>
              <a:latin typeface="Open Sans"/>
              <a:ea typeface="Open Sans"/>
              <a:cs typeface="Open Sans"/>
              <a:sym typeface="Open Sans"/>
            </a:endParaRPr>
          </a:p>
          <a:p>
            <a:pPr algn="ctr">
              <a:buClr>
                <a:srgbClr val="000000"/>
              </a:buClr>
              <a:buSzPts val="1400"/>
            </a:pPr>
            <a:endParaRPr sz="1867" b="1">
              <a:solidFill>
                <a:srgbClr val="000000"/>
              </a:solidFill>
              <a:latin typeface="Open Sans"/>
              <a:ea typeface="Open Sans"/>
              <a:cs typeface="Open Sans"/>
              <a:sym typeface="Open Sans"/>
            </a:endParaRPr>
          </a:p>
          <a:p>
            <a:pPr marL="609585">
              <a:buClr>
                <a:srgbClr val="000000"/>
              </a:buClr>
              <a:buSzPts val="1400"/>
            </a:pPr>
            <a:endParaRPr sz="1867" b="1">
              <a:solidFill>
                <a:srgbClr val="FFFFFF"/>
              </a:solidFill>
              <a:latin typeface="Open Sans"/>
              <a:ea typeface="Open Sans"/>
              <a:cs typeface="Open Sans"/>
              <a:sym typeface="Open Sans"/>
            </a:endParaRPr>
          </a:p>
        </p:txBody>
      </p:sp>
      <p:pic>
        <p:nvPicPr>
          <p:cNvPr id="54" name="Google Shape;54;p10"/>
          <p:cNvPicPr preferRelativeResize="0"/>
          <p:nvPr/>
        </p:nvPicPr>
        <p:blipFill rotWithShape="1">
          <a:blip r:embed="rId3">
            <a:alphaModFix/>
          </a:blip>
          <a:srcRect/>
          <a:stretch/>
        </p:blipFill>
        <p:spPr>
          <a:xfrm>
            <a:off x="240861" y="4947367"/>
            <a:ext cx="1365340" cy="1761200"/>
          </a:xfrm>
          <a:prstGeom prst="rect">
            <a:avLst/>
          </a:prstGeom>
          <a:noFill/>
          <a:ln w="9525" cap="flat" cmpd="sng">
            <a:solidFill>
              <a:schemeClr val="accent2"/>
            </a:solidFill>
            <a:prstDash val="solid"/>
            <a:round/>
            <a:headEnd type="none" w="sm" len="sm"/>
            <a:tailEnd type="none" w="sm" len="sm"/>
          </a:ln>
        </p:spPr>
      </p:pic>
      <p:sp>
        <p:nvSpPr>
          <p:cNvPr id="55" name="Google Shape;55;p10"/>
          <p:cNvSpPr/>
          <p:nvPr/>
        </p:nvSpPr>
        <p:spPr>
          <a:xfrm>
            <a:off x="5983800" y="1458800"/>
            <a:ext cx="2717200" cy="171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400"/>
            </a:pPr>
            <a:r>
              <a:rPr lang="en-GB" sz="1867" b="1">
                <a:solidFill>
                  <a:schemeClr val="dk1"/>
                </a:solidFill>
                <a:latin typeface="Arial"/>
                <a:ea typeface="Arial"/>
                <a:cs typeface="Arial"/>
                <a:sym typeface="Arial"/>
              </a:rPr>
              <a:t>Specimen Papers </a:t>
            </a:r>
            <a:endParaRPr sz="1867" b="1">
              <a:solidFill>
                <a:schemeClr val="dk1"/>
              </a:solidFill>
              <a:latin typeface="Arial"/>
              <a:ea typeface="Arial"/>
              <a:cs typeface="Arial"/>
              <a:sym typeface="Arial"/>
            </a:endParaRPr>
          </a:p>
          <a:p>
            <a:pPr algn="ctr">
              <a:buClr>
                <a:schemeClr val="dk1"/>
              </a:buClr>
              <a:buSzPts val="1400"/>
            </a:pPr>
            <a:r>
              <a:rPr lang="en-GB" sz="1867">
                <a:solidFill>
                  <a:schemeClr val="dk1"/>
                </a:solidFill>
                <a:latin typeface="Arial"/>
                <a:ea typeface="Arial"/>
                <a:cs typeface="Arial"/>
                <a:sym typeface="Arial"/>
              </a:rPr>
              <a:t>3 complete sets</a:t>
            </a:r>
            <a:endParaRPr sz="1867">
              <a:solidFill>
                <a:schemeClr val="dk1"/>
              </a:solidFill>
              <a:latin typeface="Arial"/>
              <a:ea typeface="Arial"/>
              <a:cs typeface="Arial"/>
              <a:sym typeface="Arial"/>
            </a:endParaRPr>
          </a:p>
          <a:p>
            <a:pPr algn="ctr">
              <a:buClr>
                <a:schemeClr val="dk1"/>
              </a:buClr>
              <a:buSzPts val="1400"/>
            </a:pPr>
            <a:r>
              <a:rPr lang="en-GB" sz="1867">
                <a:solidFill>
                  <a:schemeClr val="dk1"/>
                </a:solidFill>
                <a:latin typeface="Arial"/>
                <a:ea typeface="Arial"/>
                <a:cs typeface="Arial"/>
                <a:sym typeface="Arial"/>
              </a:rPr>
              <a:t>1 set for Sept 2020</a:t>
            </a:r>
            <a:endParaRPr sz="1867">
              <a:solidFill>
                <a:schemeClr val="dk1"/>
              </a:solidFill>
              <a:latin typeface="Arial"/>
              <a:ea typeface="Arial"/>
              <a:cs typeface="Arial"/>
              <a:sym typeface="Arial"/>
            </a:endParaRPr>
          </a:p>
          <a:p>
            <a:pPr algn="ctr">
              <a:buClr>
                <a:schemeClr val="dk1"/>
              </a:buClr>
              <a:buSzPts val="1400"/>
            </a:pPr>
            <a:r>
              <a:rPr lang="en-GB" sz="1867">
                <a:solidFill>
                  <a:schemeClr val="dk1"/>
                </a:solidFill>
                <a:latin typeface="Arial"/>
                <a:ea typeface="Arial"/>
                <a:cs typeface="Arial"/>
                <a:sym typeface="Arial"/>
              </a:rPr>
              <a:t>2 sets for Sept 2021</a:t>
            </a:r>
            <a:endParaRPr sz="1867">
              <a:solidFill>
                <a:schemeClr val="dk1"/>
              </a:solidFill>
              <a:latin typeface="Arial"/>
              <a:ea typeface="Arial"/>
              <a:cs typeface="Arial"/>
              <a:sym typeface="Arial"/>
            </a:endParaRPr>
          </a:p>
        </p:txBody>
      </p:sp>
      <p:sp>
        <p:nvSpPr>
          <p:cNvPr id="56" name="Google Shape;56;p10"/>
          <p:cNvSpPr/>
          <p:nvPr/>
        </p:nvSpPr>
        <p:spPr>
          <a:xfrm>
            <a:off x="895583" y="3361995"/>
            <a:ext cx="10278000" cy="1027200"/>
          </a:xfrm>
          <a:prstGeom prst="rect">
            <a:avLst/>
          </a:prstGeom>
          <a:solidFill>
            <a:srgbClr val="C9DAF8"/>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lnSpc>
                <a:spcPct val="90000"/>
              </a:lnSpc>
              <a:spcBef>
                <a:spcPts val="1000"/>
              </a:spcBef>
              <a:buClr>
                <a:srgbClr val="000000"/>
              </a:buClr>
              <a:buSzPts val="1665"/>
            </a:pPr>
            <a:endParaRPr sz="2220" b="1">
              <a:solidFill>
                <a:schemeClr val="dk1"/>
              </a:solidFill>
              <a:latin typeface="Arial"/>
              <a:ea typeface="Arial"/>
              <a:cs typeface="Arial"/>
              <a:sym typeface="Arial"/>
            </a:endParaRPr>
          </a:p>
          <a:p>
            <a:pPr algn="ctr">
              <a:lnSpc>
                <a:spcPct val="90000"/>
              </a:lnSpc>
              <a:spcBef>
                <a:spcPts val="1000"/>
              </a:spcBef>
              <a:buClr>
                <a:srgbClr val="000000"/>
              </a:buClr>
              <a:buSzPts val="1800"/>
            </a:pPr>
            <a:r>
              <a:rPr lang="en-GB" sz="1867" b="1">
                <a:solidFill>
                  <a:schemeClr val="dk1"/>
                </a:solidFill>
                <a:latin typeface="Arial"/>
                <a:ea typeface="Arial"/>
                <a:cs typeface="Arial"/>
                <a:sym typeface="Arial"/>
              </a:rPr>
              <a:t>Progression Guide </a:t>
            </a:r>
            <a:r>
              <a:rPr lang="en-GB" sz="1867">
                <a:solidFill>
                  <a:schemeClr val="dk1"/>
                </a:solidFill>
                <a:latin typeface="Arial"/>
                <a:ea typeface="Arial"/>
                <a:cs typeface="Arial"/>
                <a:sym typeface="Arial"/>
              </a:rPr>
              <a:t>outlining how our new GCSE Computer Science progresses on AQA and OCR A level and our L3 BTEC Nationals </a:t>
            </a:r>
            <a:endParaRPr sz="1867">
              <a:solidFill>
                <a:srgbClr val="000000"/>
              </a:solidFill>
              <a:latin typeface="Arial"/>
              <a:ea typeface="Arial"/>
              <a:cs typeface="Arial"/>
              <a:sym typeface="Arial"/>
            </a:endParaRPr>
          </a:p>
          <a:p>
            <a:pPr algn="ctr">
              <a:buClr>
                <a:srgbClr val="000000"/>
              </a:buClr>
              <a:buSzPts val="1400"/>
            </a:pPr>
            <a:endParaRPr sz="2000" b="1">
              <a:solidFill>
                <a:srgbClr val="000000"/>
              </a:solidFill>
              <a:latin typeface="Open Sans"/>
              <a:ea typeface="Open Sans"/>
              <a:cs typeface="Open Sans"/>
              <a:sym typeface="Open Sans"/>
            </a:endParaRPr>
          </a:p>
          <a:p>
            <a:pPr marL="609585">
              <a:buClr>
                <a:srgbClr val="000000"/>
              </a:buClr>
              <a:buSzPts val="1400"/>
            </a:pPr>
            <a:endParaRPr sz="1867" b="1">
              <a:solidFill>
                <a:srgbClr val="FFFFFF"/>
              </a:solidFill>
              <a:latin typeface="Open Sans"/>
              <a:ea typeface="Open Sans"/>
              <a:cs typeface="Open Sans"/>
              <a:sym typeface="Open Sans"/>
            </a:endParaRPr>
          </a:p>
        </p:txBody>
      </p:sp>
      <p:sp>
        <p:nvSpPr>
          <p:cNvPr id="57" name="Google Shape;57;p10"/>
          <p:cNvSpPr txBox="1"/>
          <p:nvPr/>
        </p:nvSpPr>
        <p:spPr>
          <a:xfrm>
            <a:off x="140133" y="347207"/>
            <a:ext cx="11866000" cy="5456400"/>
          </a:xfrm>
          <a:prstGeom prst="rect">
            <a:avLst/>
          </a:prstGeom>
          <a:noFill/>
          <a:ln>
            <a:noFill/>
          </a:ln>
        </p:spPr>
        <p:txBody>
          <a:bodyPr spcFirstLastPara="1" wrap="square" lIns="121900" tIns="121900" rIns="121900" bIns="121900" anchor="ctr" anchorCtr="0">
            <a:noAutofit/>
          </a:bodyPr>
          <a:lstStyle/>
          <a:p>
            <a:pPr algn="ctr"/>
            <a:endParaRPr sz="12800">
              <a:solidFill>
                <a:srgbClr val="F1C232"/>
              </a:solidFill>
            </a:endParaRPr>
          </a:p>
        </p:txBody>
      </p:sp>
    </p:spTree>
    <p:extLst>
      <p:ext uri="{BB962C8B-B14F-4D97-AF65-F5344CB8AC3E}">
        <p14:creationId xmlns:p14="http://schemas.microsoft.com/office/powerpoint/2010/main" val="253333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p:nvPr/>
        </p:nvSpPr>
        <p:spPr>
          <a:xfrm>
            <a:off x="0" y="0"/>
            <a:ext cx="12192000" cy="43932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b="1">
              <a:solidFill>
                <a:srgbClr val="FFFFFF"/>
              </a:solidFill>
              <a:latin typeface="Open Sans"/>
              <a:ea typeface="Open Sans"/>
              <a:cs typeface="Open Sans"/>
              <a:sym typeface="Open Sans"/>
            </a:endParaRPr>
          </a:p>
        </p:txBody>
      </p:sp>
      <p:sp>
        <p:nvSpPr>
          <p:cNvPr id="63" name="Google Shape;63;p11"/>
          <p:cNvSpPr/>
          <p:nvPr/>
        </p:nvSpPr>
        <p:spPr>
          <a:xfrm>
            <a:off x="-33" y="4393400"/>
            <a:ext cx="12192000" cy="24644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b="1">
              <a:solidFill>
                <a:srgbClr val="FFFFFF"/>
              </a:solidFill>
              <a:latin typeface="Open Sans"/>
              <a:ea typeface="Open Sans"/>
              <a:cs typeface="Open Sans"/>
              <a:sym typeface="Open Sans"/>
            </a:endParaRPr>
          </a:p>
        </p:txBody>
      </p:sp>
      <p:sp>
        <p:nvSpPr>
          <p:cNvPr id="64" name="Google Shape;64;p11"/>
          <p:cNvSpPr/>
          <p:nvPr/>
        </p:nvSpPr>
        <p:spPr>
          <a:xfrm>
            <a:off x="348033" y="4497417"/>
            <a:ext cx="3578400" cy="156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2000" b="1">
              <a:solidFill>
                <a:schemeClr val="dk1"/>
              </a:solidFill>
              <a:latin typeface="Open Sans"/>
              <a:ea typeface="Open Sans"/>
              <a:cs typeface="Open Sans"/>
              <a:sym typeface="Open Sans"/>
            </a:endParaRPr>
          </a:p>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r>
              <a:rPr lang="en-GB" sz="2267" b="1">
                <a:solidFill>
                  <a:schemeClr val="dk1"/>
                </a:solidFill>
                <a:latin typeface="Arial"/>
                <a:ea typeface="Arial"/>
                <a:cs typeface="Arial"/>
                <a:sym typeface="Arial"/>
              </a:rPr>
              <a:t>Student book 2.0</a:t>
            </a:r>
            <a:endParaRPr sz="2267" b="1">
              <a:solidFill>
                <a:schemeClr val="dk1"/>
              </a:solidFill>
              <a:latin typeface="Arial"/>
              <a:ea typeface="Arial"/>
              <a:cs typeface="Arial"/>
              <a:sym typeface="Arial"/>
            </a:endParaRPr>
          </a:p>
          <a:p>
            <a:pPr algn="ctr">
              <a:buClr>
                <a:srgbClr val="000000"/>
              </a:buClr>
              <a:buSzPts val="1400"/>
            </a:pPr>
            <a:endParaRPr sz="1867" i="1">
              <a:solidFill>
                <a:schemeClr val="dk1"/>
              </a:solidFill>
              <a:latin typeface="Arial"/>
              <a:ea typeface="Arial"/>
              <a:cs typeface="Arial"/>
              <a:sym typeface="Arial"/>
            </a:endParaRPr>
          </a:p>
          <a:p>
            <a:pPr algn="ctr">
              <a:buClr>
                <a:srgbClr val="000000"/>
              </a:buClr>
              <a:buSzPts val="1400"/>
            </a:pPr>
            <a:r>
              <a:rPr lang="en-GB" sz="1850" i="1">
                <a:solidFill>
                  <a:schemeClr val="dk1"/>
                </a:solidFill>
                <a:latin typeface="Arial"/>
                <a:ea typeface="Arial"/>
                <a:cs typeface="Arial"/>
                <a:sym typeface="Arial"/>
              </a:rPr>
              <a:t>September 2020</a:t>
            </a:r>
            <a:endParaRPr sz="1867" i="1">
              <a:solidFill>
                <a:schemeClr val="dk1"/>
              </a:solidFill>
              <a:latin typeface="Arial"/>
              <a:ea typeface="Arial"/>
              <a:cs typeface="Arial"/>
              <a:sym typeface="Arial"/>
            </a:endParaRPr>
          </a:p>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endParaRPr sz="2267">
              <a:solidFill>
                <a:schemeClr val="dk1"/>
              </a:solidFill>
              <a:latin typeface="Arial"/>
              <a:ea typeface="Arial"/>
              <a:cs typeface="Arial"/>
              <a:sym typeface="Arial"/>
            </a:endParaRPr>
          </a:p>
          <a:p>
            <a:pPr algn="ctr">
              <a:buClr>
                <a:srgbClr val="000000"/>
              </a:buClr>
              <a:buSzPts val="1400"/>
            </a:pPr>
            <a:endParaRPr sz="1867" b="1">
              <a:solidFill>
                <a:schemeClr val="dk1"/>
              </a:solidFill>
              <a:latin typeface="Open Sans"/>
              <a:ea typeface="Open Sans"/>
              <a:cs typeface="Open Sans"/>
              <a:sym typeface="Open Sans"/>
            </a:endParaRPr>
          </a:p>
        </p:txBody>
      </p:sp>
      <p:sp>
        <p:nvSpPr>
          <p:cNvPr id="65" name="Google Shape;65;p11"/>
          <p:cNvSpPr/>
          <p:nvPr/>
        </p:nvSpPr>
        <p:spPr>
          <a:xfrm>
            <a:off x="4347300" y="4497417"/>
            <a:ext cx="3578400" cy="156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r>
              <a:rPr lang="en-GB" sz="2267" b="1">
                <a:solidFill>
                  <a:schemeClr val="dk1"/>
                </a:solidFill>
                <a:latin typeface="Arial"/>
                <a:ea typeface="Arial"/>
                <a:cs typeface="Arial"/>
                <a:sym typeface="Arial"/>
              </a:rPr>
              <a:t>Revision guide 2.0</a:t>
            </a:r>
            <a:endParaRPr sz="2267" b="1">
              <a:solidFill>
                <a:schemeClr val="dk1"/>
              </a:solidFill>
              <a:latin typeface="Arial"/>
              <a:ea typeface="Arial"/>
              <a:cs typeface="Arial"/>
              <a:sym typeface="Arial"/>
            </a:endParaRPr>
          </a:p>
          <a:p>
            <a:pPr algn="ctr">
              <a:buClr>
                <a:srgbClr val="000000"/>
              </a:buClr>
              <a:buSzPts val="1400"/>
            </a:pPr>
            <a:endParaRPr sz="1867" i="1">
              <a:solidFill>
                <a:schemeClr val="dk1"/>
              </a:solidFill>
              <a:latin typeface="Arial"/>
              <a:ea typeface="Arial"/>
              <a:cs typeface="Arial"/>
              <a:sym typeface="Arial"/>
            </a:endParaRPr>
          </a:p>
          <a:p>
            <a:pPr algn="ctr">
              <a:buClr>
                <a:srgbClr val="000000"/>
              </a:buClr>
              <a:buSzPts val="1400"/>
            </a:pPr>
            <a:r>
              <a:rPr lang="en-GB" sz="1867" i="1">
                <a:solidFill>
                  <a:schemeClr val="dk1"/>
                </a:solidFill>
                <a:latin typeface="Arial"/>
                <a:ea typeface="Arial"/>
                <a:cs typeface="Arial"/>
                <a:sym typeface="Arial"/>
              </a:rPr>
              <a:t>February 2021</a:t>
            </a:r>
            <a:endParaRPr sz="1867" i="1">
              <a:solidFill>
                <a:schemeClr val="dk1"/>
              </a:solidFill>
              <a:latin typeface="Arial"/>
              <a:ea typeface="Arial"/>
              <a:cs typeface="Arial"/>
              <a:sym typeface="Arial"/>
            </a:endParaRPr>
          </a:p>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endParaRPr sz="1867">
              <a:solidFill>
                <a:schemeClr val="dk1"/>
              </a:solidFill>
              <a:latin typeface="Open Sans"/>
              <a:ea typeface="Open Sans"/>
              <a:cs typeface="Open Sans"/>
              <a:sym typeface="Open Sans"/>
            </a:endParaRPr>
          </a:p>
        </p:txBody>
      </p:sp>
      <p:sp>
        <p:nvSpPr>
          <p:cNvPr id="66" name="Google Shape;66;p11"/>
          <p:cNvSpPr/>
          <p:nvPr/>
        </p:nvSpPr>
        <p:spPr>
          <a:xfrm>
            <a:off x="8346567" y="4497417"/>
            <a:ext cx="3578400" cy="1567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r>
              <a:rPr lang="en-GB" sz="2267" b="1">
                <a:solidFill>
                  <a:schemeClr val="dk1"/>
                </a:solidFill>
                <a:latin typeface="Arial"/>
                <a:ea typeface="Arial"/>
                <a:cs typeface="Arial"/>
                <a:sym typeface="Arial"/>
              </a:rPr>
              <a:t>Revision workbook 2.0</a:t>
            </a:r>
            <a:endParaRPr sz="2267" b="1">
              <a:solidFill>
                <a:schemeClr val="dk1"/>
              </a:solidFill>
              <a:latin typeface="Arial"/>
              <a:ea typeface="Arial"/>
              <a:cs typeface="Arial"/>
              <a:sym typeface="Arial"/>
            </a:endParaRPr>
          </a:p>
          <a:p>
            <a:pPr algn="ctr">
              <a:buClr>
                <a:schemeClr val="dk1"/>
              </a:buClr>
              <a:buSzPts val="1400"/>
            </a:pPr>
            <a:endParaRPr sz="1867" i="1">
              <a:solidFill>
                <a:schemeClr val="dk1"/>
              </a:solidFill>
              <a:latin typeface="Arial"/>
              <a:ea typeface="Arial"/>
              <a:cs typeface="Arial"/>
              <a:sym typeface="Arial"/>
            </a:endParaRPr>
          </a:p>
          <a:p>
            <a:pPr algn="ctr">
              <a:buClr>
                <a:schemeClr val="dk1"/>
              </a:buClr>
              <a:buSzPts val="1400"/>
            </a:pPr>
            <a:r>
              <a:rPr lang="en-GB" sz="1867" i="1">
                <a:solidFill>
                  <a:schemeClr val="dk1"/>
                </a:solidFill>
                <a:latin typeface="Arial"/>
                <a:ea typeface="Arial"/>
                <a:cs typeface="Arial"/>
                <a:sym typeface="Arial"/>
              </a:rPr>
              <a:t>February 2021</a:t>
            </a:r>
            <a:endParaRPr sz="1867" b="1">
              <a:solidFill>
                <a:schemeClr val="dk1"/>
              </a:solidFill>
              <a:latin typeface="Arial"/>
              <a:ea typeface="Arial"/>
              <a:cs typeface="Arial"/>
              <a:sym typeface="Arial"/>
            </a:endParaRPr>
          </a:p>
          <a:p>
            <a:pPr algn="ctr">
              <a:buClr>
                <a:srgbClr val="000000"/>
              </a:buClr>
              <a:buSzPts val="1400"/>
            </a:pPr>
            <a:endParaRPr sz="2267" b="1">
              <a:solidFill>
                <a:schemeClr val="dk1"/>
              </a:solidFill>
              <a:latin typeface="Arial"/>
              <a:ea typeface="Arial"/>
              <a:cs typeface="Arial"/>
              <a:sym typeface="Arial"/>
            </a:endParaRPr>
          </a:p>
          <a:p>
            <a:pPr algn="ctr">
              <a:buClr>
                <a:srgbClr val="000000"/>
              </a:buClr>
              <a:buSzPts val="1400"/>
            </a:pPr>
            <a:endParaRPr sz="2267">
              <a:solidFill>
                <a:schemeClr val="dk1"/>
              </a:solidFill>
              <a:latin typeface="Arial"/>
              <a:ea typeface="Arial"/>
              <a:cs typeface="Arial"/>
              <a:sym typeface="Arial"/>
            </a:endParaRPr>
          </a:p>
        </p:txBody>
      </p:sp>
      <p:sp>
        <p:nvSpPr>
          <p:cNvPr id="67" name="Google Shape;67;p11"/>
          <p:cNvSpPr/>
          <p:nvPr/>
        </p:nvSpPr>
        <p:spPr>
          <a:xfrm>
            <a:off x="348033" y="152067"/>
            <a:ext cx="11577200" cy="2048000"/>
          </a:xfrm>
          <a:prstGeom prst="rect">
            <a:avLst/>
          </a:prstGeom>
          <a:solidFill>
            <a:srgbClr val="C9DAF8"/>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2267" b="1">
              <a:solidFill>
                <a:srgbClr val="000000"/>
              </a:solidFill>
              <a:latin typeface="Arial"/>
              <a:ea typeface="Arial"/>
              <a:cs typeface="Arial"/>
              <a:sym typeface="Arial"/>
            </a:endParaRPr>
          </a:p>
          <a:p>
            <a:pPr algn="ctr">
              <a:buClr>
                <a:srgbClr val="000000"/>
              </a:buClr>
              <a:buSzPts val="1400"/>
            </a:pPr>
            <a:r>
              <a:rPr lang="en-GB" sz="2267" b="1">
                <a:solidFill>
                  <a:srgbClr val="000000"/>
                </a:solidFill>
                <a:latin typeface="Arial"/>
                <a:ea typeface="Arial"/>
                <a:cs typeface="Arial"/>
                <a:sym typeface="Arial"/>
              </a:rPr>
              <a:t>Interactive SoW</a:t>
            </a:r>
            <a:endParaRPr sz="2267" b="1">
              <a:solidFill>
                <a:srgbClr val="000000"/>
              </a:solidFill>
              <a:latin typeface="Arial"/>
              <a:ea typeface="Arial"/>
              <a:cs typeface="Arial"/>
              <a:sym typeface="Arial"/>
            </a:endParaRPr>
          </a:p>
          <a:p>
            <a:pPr algn="ctr">
              <a:buClr>
                <a:srgbClr val="000000"/>
              </a:buClr>
              <a:buSzPts val="1400"/>
            </a:pPr>
            <a:r>
              <a:rPr lang="en-GB" sz="1867" i="1">
                <a:solidFill>
                  <a:srgbClr val="000000"/>
                </a:solidFill>
                <a:latin typeface="Arial"/>
                <a:ea typeface="Arial"/>
                <a:cs typeface="Arial"/>
                <a:sym typeface="Arial"/>
              </a:rPr>
              <a:t>Sept 2020</a:t>
            </a:r>
            <a:endParaRPr sz="1867" i="1">
              <a:solidFill>
                <a:srgbClr val="000000"/>
              </a:solidFill>
              <a:latin typeface="Arial"/>
              <a:ea typeface="Arial"/>
              <a:cs typeface="Arial"/>
              <a:sym typeface="Arial"/>
            </a:endParaRPr>
          </a:p>
          <a:p>
            <a:pPr algn="ctr">
              <a:buClr>
                <a:srgbClr val="000000"/>
              </a:buClr>
              <a:buSzPts val="1400"/>
            </a:pPr>
            <a:r>
              <a:rPr lang="en-GB" sz="2267">
                <a:solidFill>
                  <a:srgbClr val="000000"/>
                </a:solidFill>
                <a:latin typeface="Arial"/>
                <a:ea typeface="Arial"/>
                <a:cs typeface="Arial"/>
                <a:sym typeface="Arial"/>
              </a:rPr>
              <a:t>A wealth of content from Pearson Edexcel, NCCE and other resource providers. </a:t>
            </a:r>
            <a:endParaRPr sz="2267">
              <a:solidFill>
                <a:srgbClr val="000000"/>
              </a:solidFill>
              <a:latin typeface="Arial"/>
              <a:ea typeface="Arial"/>
              <a:cs typeface="Arial"/>
              <a:sym typeface="Arial"/>
            </a:endParaRPr>
          </a:p>
          <a:p>
            <a:pPr algn="ctr">
              <a:buClr>
                <a:srgbClr val="000000"/>
              </a:buClr>
              <a:buSzPts val="1400"/>
            </a:pPr>
            <a:r>
              <a:rPr lang="en-GB" sz="2267">
                <a:solidFill>
                  <a:srgbClr val="000000"/>
                </a:solidFill>
                <a:latin typeface="Arial"/>
                <a:ea typeface="Arial"/>
                <a:cs typeface="Arial"/>
                <a:sym typeface="Arial"/>
              </a:rPr>
              <a:t>Edexcel’s recommended order of teaching and approved resources</a:t>
            </a:r>
            <a:r>
              <a:rPr lang="en-GB" sz="2267"/>
              <a:t>.</a:t>
            </a:r>
            <a:endParaRPr sz="2267">
              <a:solidFill>
                <a:srgbClr val="000000"/>
              </a:solidFill>
              <a:latin typeface="Arial"/>
              <a:ea typeface="Arial"/>
              <a:cs typeface="Arial"/>
              <a:sym typeface="Arial"/>
            </a:endParaRPr>
          </a:p>
          <a:p>
            <a:pPr marL="9753356" indent="609585">
              <a:buClr>
                <a:srgbClr val="000000"/>
              </a:buClr>
              <a:buSzPts val="1400"/>
            </a:pPr>
            <a:r>
              <a:rPr lang="en-GB" sz="1333" u="sng">
                <a:solidFill>
                  <a:schemeClr val="hlink"/>
                </a:solidFill>
                <a:latin typeface="Arial"/>
                <a:ea typeface="Arial"/>
                <a:cs typeface="Arial"/>
                <a:sym typeface="Arial"/>
                <a:hlinkClick r:id="rId3"/>
              </a:rPr>
              <a:t>Maths Demo</a:t>
            </a:r>
            <a:r>
              <a:rPr lang="en-GB" sz="2267">
                <a:solidFill>
                  <a:srgbClr val="000000"/>
                </a:solidFill>
                <a:latin typeface="Arial"/>
                <a:ea typeface="Arial"/>
                <a:cs typeface="Arial"/>
                <a:sym typeface="Arial"/>
              </a:rPr>
              <a:t> </a:t>
            </a:r>
            <a:endParaRPr sz="2267">
              <a:solidFill>
                <a:srgbClr val="000000"/>
              </a:solidFill>
              <a:latin typeface="Arial"/>
              <a:ea typeface="Arial"/>
              <a:cs typeface="Arial"/>
              <a:sym typeface="Arial"/>
            </a:endParaRPr>
          </a:p>
          <a:p>
            <a:pPr marL="609585">
              <a:buClr>
                <a:srgbClr val="000000"/>
              </a:buClr>
              <a:buSzPts val="1400"/>
            </a:pPr>
            <a:endParaRPr sz="1867" b="1">
              <a:solidFill>
                <a:srgbClr val="FFFFFF"/>
              </a:solidFill>
              <a:latin typeface="Open Sans"/>
              <a:ea typeface="Open Sans"/>
              <a:cs typeface="Open Sans"/>
              <a:sym typeface="Open Sans"/>
            </a:endParaRPr>
          </a:p>
        </p:txBody>
      </p:sp>
      <p:sp>
        <p:nvSpPr>
          <p:cNvPr id="68" name="Google Shape;68;p11"/>
          <p:cNvSpPr/>
          <p:nvPr/>
        </p:nvSpPr>
        <p:spPr>
          <a:xfrm>
            <a:off x="8346567" y="2394200"/>
            <a:ext cx="3578400" cy="1732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b="1">
              <a:solidFill>
                <a:schemeClr val="dk1"/>
              </a:solidFill>
              <a:latin typeface="Open Sans"/>
              <a:ea typeface="Open Sans"/>
              <a:cs typeface="Open Sans"/>
              <a:sym typeface="Open Sans"/>
            </a:endParaRPr>
          </a:p>
          <a:p>
            <a:pPr algn="ctr">
              <a:buClr>
                <a:srgbClr val="000000"/>
              </a:buClr>
              <a:buSzPts val="1400"/>
            </a:pPr>
            <a:r>
              <a:rPr lang="en-GB" sz="2267" b="1">
                <a:solidFill>
                  <a:schemeClr val="dk1"/>
                </a:solidFill>
                <a:latin typeface="Arial"/>
                <a:ea typeface="Arial"/>
                <a:cs typeface="Arial"/>
                <a:sym typeface="Arial"/>
              </a:rPr>
              <a:t>Boot Up </a:t>
            </a:r>
            <a:endParaRPr sz="2267" b="1">
              <a:solidFill>
                <a:schemeClr val="dk1"/>
              </a:solidFill>
              <a:latin typeface="Arial"/>
              <a:ea typeface="Arial"/>
              <a:cs typeface="Arial"/>
              <a:sym typeface="Arial"/>
            </a:endParaRPr>
          </a:p>
          <a:p>
            <a:pPr algn="ctr">
              <a:buClr>
                <a:srgbClr val="000000"/>
              </a:buClr>
              <a:buSzPts val="1400"/>
            </a:pPr>
            <a:r>
              <a:rPr lang="en-GB" sz="2267" b="1">
                <a:solidFill>
                  <a:schemeClr val="dk1"/>
                </a:solidFill>
                <a:latin typeface="Arial"/>
                <a:ea typeface="Arial"/>
                <a:cs typeface="Arial"/>
                <a:sym typeface="Arial"/>
              </a:rPr>
              <a:t>teacher guidance</a:t>
            </a:r>
            <a:endParaRPr sz="2267" b="1">
              <a:solidFill>
                <a:schemeClr val="dk1"/>
              </a:solidFill>
              <a:latin typeface="Arial"/>
              <a:ea typeface="Arial"/>
              <a:cs typeface="Arial"/>
              <a:sym typeface="Arial"/>
            </a:endParaRPr>
          </a:p>
          <a:p>
            <a:pPr algn="ctr">
              <a:buClr>
                <a:srgbClr val="000000"/>
              </a:buClr>
              <a:buSzPts val="1700"/>
            </a:pPr>
            <a:r>
              <a:rPr lang="en-GB" sz="2267">
                <a:solidFill>
                  <a:srgbClr val="000000"/>
                </a:solidFill>
                <a:latin typeface="Arial"/>
                <a:ea typeface="Arial"/>
                <a:cs typeface="Arial"/>
                <a:sym typeface="Arial"/>
              </a:rPr>
              <a:t>creative ideas and resources for practical programming lessons</a:t>
            </a:r>
            <a:r>
              <a:rPr lang="en-GB" sz="2000">
                <a:solidFill>
                  <a:srgbClr val="000000"/>
                </a:solidFill>
                <a:latin typeface="Open Sans"/>
                <a:ea typeface="Open Sans"/>
                <a:cs typeface="Open Sans"/>
                <a:sym typeface="Open Sans"/>
              </a:rPr>
              <a:t> </a:t>
            </a:r>
            <a:r>
              <a:rPr lang="en-GB" sz="2000" b="1">
                <a:solidFill>
                  <a:srgbClr val="005A70"/>
                </a:solidFill>
                <a:latin typeface="Open Sans"/>
                <a:ea typeface="Open Sans"/>
                <a:cs typeface="Open Sans"/>
                <a:sym typeface="Open Sans"/>
              </a:rPr>
              <a:t> </a:t>
            </a:r>
            <a:endParaRPr sz="2000" b="1">
              <a:solidFill>
                <a:srgbClr val="005A70"/>
              </a:solidFill>
              <a:latin typeface="Open Sans"/>
              <a:ea typeface="Open Sans"/>
              <a:cs typeface="Open Sans"/>
              <a:sym typeface="Open Sans"/>
            </a:endParaRPr>
          </a:p>
          <a:p>
            <a:pPr algn="ctr">
              <a:buClr>
                <a:srgbClr val="000000"/>
              </a:buClr>
              <a:buSzPts val="1400"/>
            </a:pPr>
            <a:r>
              <a:rPr lang="en-GB" sz="2000" b="1">
                <a:solidFill>
                  <a:schemeClr val="dk1"/>
                </a:solidFill>
                <a:latin typeface="Open Sans"/>
                <a:ea typeface="Open Sans"/>
                <a:cs typeface="Open Sans"/>
                <a:sym typeface="Open Sans"/>
              </a:rPr>
              <a:t> </a:t>
            </a:r>
            <a:endParaRPr sz="2000" b="1">
              <a:solidFill>
                <a:schemeClr val="dk1"/>
              </a:solidFill>
              <a:latin typeface="Open Sans"/>
              <a:ea typeface="Open Sans"/>
              <a:cs typeface="Open Sans"/>
              <a:sym typeface="Open Sans"/>
            </a:endParaRPr>
          </a:p>
        </p:txBody>
      </p:sp>
      <p:sp>
        <p:nvSpPr>
          <p:cNvPr id="69" name="Google Shape;69;p11"/>
          <p:cNvSpPr/>
          <p:nvPr/>
        </p:nvSpPr>
        <p:spPr>
          <a:xfrm>
            <a:off x="4347300" y="2394200"/>
            <a:ext cx="3578400" cy="17612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GB" sz="2267" b="1">
                <a:solidFill>
                  <a:schemeClr val="dk1"/>
                </a:solidFill>
                <a:latin typeface="Arial"/>
                <a:ea typeface="Arial"/>
                <a:cs typeface="Arial"/>
                <a:sym typeface="Arial"/>
              </a:rPr>
              <a:t>Real world case studies </a:t>
            </a:r>
            <a:endParaRPr sz="2267" b="1">
              <a:solidFill>
                <a:schemeClr val="dk1"/>
              </a:solidFill>
              <a:latin typeface="Arial"/>
              <a:ea typeface="Arial"/>
              <a:cs typeface="Arial"/>
              <a:sym typeface="Arial"/>
            </a:endParaRPr>
          </a:p>
          <a:p>
            <a:pPr algn="ctr">
              <a:buClr>
                <a:srgbClr val="000000"/>
              </a:buClr>
              <a:buSzPts val="1400"/>
            </a:pPr>
            <a:r>
              <a:rPr lang="en-GB" sz="2267">
                <a:solidFill>
                  <a:schemeClr val="dk1"/>
                </a:solidFill>
                <a:latin typeface="Arial"/>
                <a:ea typeface="Arial"/>
                <a:cs typeface="Arial"/>
                <a:sym typeface="Arial"/>
              </a:rPr>
              <a:t>from industry partners, video and downloadables</a:t>
            </a:r>
            <a:r>
              <a:rPr lang="en-GB"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
        <p:nvSpPr>
          <p:cNvPr id="70" name="Google Shape;70;p11"/>
          <p:cNvSpPr/>
          <p:nvPr/>
        </p:nvSpPr>
        <p:spPr>
          <a:xfrm>
            <a:off x="348033" y="2394200"/>
            <a:ext cx="3578400" cy="1702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GB" sz="2267" b="1">
                <a:solidFill>
                  <a:schemeClr val="dk1"/>
                </a:solidFill>
                <a:latin typeface="Arial"/>
                <a:ea typeface="Arial"/>
                <a:cs typeface="Arial"/>
                <a:sym typeface="Arial"/>
              </a:rPr>
              <a:t>Practical programming activities and solutions</a:t>
            </a:r>
            <a:endParaRPr sz="2267" b="1">
              <a:solidFill>
                <a:schemeClr val="dk1"/>
              </a:solidFill>
              <a:latin typeface="Arial"/>
              <a:ea typeface="Arial"/>
              <a:cs typeface="Arial"/>
              <a:sym typeface="Arial"/>
            </a:endParaRPr>
          </a:p>
          <a:p>
            <a:pPr algn="ctr">
              <a:buClr>
                <a:srgbClr val="000000"/>
              </a:buClr>
              <a:buSzPts val="1400"/>
            </a:pPr>
            <a:r>
              <a:rPr lang="en-GB" sz="2267">
                <a:solidFill>
                  <a:schemeClr val="dk1"/>
                </a:solidFill>
                <a:latin typeface="Arial"/>
                <a:ea typeface="Arial"/>
                <a:cs typeface="Arial"/>
                <a:sym typeface="Arial"/>
              </a:rPr>
              <a:t>theory and practical </a:t>
            </a:r>
            <a:r>
              <a:rPr lang="en-GB" sz="1867" b="1">
                <a:solidFill>
                  <a:schemeClr val="dk1"/>
                </a:solidFill>
                <a:latin typeface="Open Sans"/>
                <a:ea typeface="Open Sans"/>
                <a:cs typeface="Open Sans"/>
                <a:sym typeface="Open Sans"/>
              </a:rPr>
              <a:t> </a:t>
            </a:r>
            <a:endParaRPr sz="1867" b="1">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231210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380999" y="320676"/>
            <a:ext cx="11368800" cy="1325600"/>
          </a:xfrm>
          <a:prstGeom prst="rect">
            <a:avLst/>
          </a:prstGeom>
          <a:noFill/>
          <a:ln>
            <a:noFill/>
          </a:ln>
        </p:spPr>
        <p:txBody>
          <a:bodyPr spcFirstLastPara="1" vert="horz" wrap="square" lIns="0" tIns="0" rIns="0" bIns="0" rtlCol="0" anchor="t" anchorCtr="0">
            <a:noAutofit/>
          </a:bodyPr>
          <a:lstStyle/>
          <a:p>
            <a:pPr>
              <a:spcBef>
                <a:spcPts val="0"/>
              </a:spcBef>
              <a:buSzPts val="3200"/>
            </a:pPr>
            <a:r>
              <a:rPr lang="en-GB"/>
              <a:t>GCSE Computer Science student book </a:t>
            </a:r>
            <a:endParaRPr/>
          </a:p>
        </p:txBody>
      </p:sp>
      <p:sp>
        <p:nvSpPr>
          <p:cNvPr id="86" name="Google Shape;86;p13"/>
          <p:cNvSpPr txBox="1">
            <a:spLocks noGrp="1"/>
          </p:cNvSpPr>
          <p:nvPr>
            <p:ph type="body" idx="1"/>
          </p:nvPr>
        </p:nvSpPr>
        <p:spPr>
          <a:xfrm>
            <a:off x="381000" y="993733"/>
            <a:ext cx="11368800" cy="4905262"/>
          </a:xfrm>
          <a:prstGeom prst="rect">
            <a:avLst/>
          </a:prstGeom>
          <a:noFill/>
          <a:ln>
            <a:noFill/>
          </a:ln>
        </p:spPr>
        <p:txBody>
          <a:bodyPr spcFirstLastPara="1" vert="horz" wrap="square" lIns="121900" tIns="60933" rIns="121900" bIns="60933" rtlCol="0" anchor="t" anchorCtr="0">
            <a:noAutofit/>
          </a:bodyPr>
          <a:lstStyle/>
          <a:p>
            <a:pPr marL="0" indent="0">
              <a:lnSpc>
                <a:spcPct val="115000"/>
              </a:lnSpc>
              <a:spcBef>
                <a:spcPts val="0"/>
              </a:spcBef>
              <a:buSzPts val="1800"/>
              <a:buNone/>
            </a:pPr>
            <a:r>
              <a:rPr lang="en-GB" sz="2133">
                <a:solidFill>
                  <a:srgbClr val="000000"/>
                </a:solidFill>
                <a:highlight>
                  <a:srgbClr val="FFFFFF"/>
                </a:highlight>
              </a:rPr>
              <a:t>Our brand new Pearson Edexcel GCSE Computer Science Student Book </a:t>
            </a:r>
            <a:r>
              <a:rPr lang="en-GB" sz="2133">
                <a:solidFill>
                  <a:srgbClr val="000000"/>
                </a:solidFill>
              </a:rPr>
              <a:t>provides all of the content, activities and exam support that you need to deliver the specification, including:</a:t>
            </a:r>
          </a:p>
          <a:p>
            <a:pPr marL="0" indent="0">
              <a:lnSpc>
                <a:spcPct val="115000"/>
              </a:lnSpc>
              <a:spcBef>
                <a:spcPts val="0"/>
              </a:spcBef>
              <a:buSzPts val="1800"/>
              <a:buNone/>
            </a:pPr>
            <a:endParaRPr sz="2133">
              <a:solidFill>
                <a:srgbClr val="000000"/>
              </a:solidFill>
            </a:endParaRPr>
          </a:p>
          <a:p>
            <a:pPr marL="609585" indent="-423323">
              <a:lnSpc>
                <a:spcPct val="115000"/>
              </a:lnSpc>
              <a:spcBef>
                <a:spcPts val="0"/>
              </a:spcBef>
              <a:buClr>
                <a:srgbClr val="000000"/>
              </a:buClr>
              <a:buSzPts val="1400"/>
              <a:buChar char="●"/>
            </a:pPr>
            <a:r>
              <a:rPr lang="en-GB" sz="2133" b="1">
                <a:solidFill>
                  <a:srgbClr val="000000"/>
                </a:solidFill>
                <a:highlight>
                  <a:srgbClr val="FFFFFF"/>
                </a:highlight>
              </a:rPr>
              <a:t>practical activities</a:t>
            </a:r>
            <a:r>
              <a:rPr lang="en-GB" sz="2133">
                <a:solidFill>
                  <a:srgbClr val="000000"/>
                </a:solidFill>
                <a:highlight>
                  <a:srgbClr val="FFFFFF"/>
                </a:highlight>
              </a:rPr>
              <a:t> for programming that follow the PRIMM pedagogy</a:t>
            </a:r>
          </a:p>
          <a:p>
            <a:pPr marL="186262" indent="0">
              <a:lnSpc>
                <a:spcPct val="115000"/>
              </a:lnSpc>
              <a:spcBef>
                <a:spcPts val="0"/>
              </a:spcBef>
              <a:buClr>
                <a:srgbClr val="000000"/>
              </a:buClr>
              <a:buSzPts val="1400"/>
              <a:buNone/>
            </a:pPr>
            <a:endParaRPr sz="2133">
              <a:solidFill>
                <a:srgbClr val="000000"/>
              </a:solidFill>
              <a:highlight>
                <a:srgbClr val="FFFFFF"/>
              </a:highlight>
            </a:endParaRPr>
          </a:p>
          <a:p>
            <a:pPr marL="609585" indent="-423323">
              <a:lnSpc>
                <a:spcPct val="115000"/>
              </a:lnSpc>
              <a:spcBef>
                <a:spcPts val="0"/>
              </a:spcBef>
              <a:buClr>
                <a:srgbClr val="000000"/>
              </a:buClr>
              <a:buSzPts val="1400"/>
              <a:buChar char="●"/>
            </a:pPr>
            <a:r>
              <a:rPr lang="en-GB" sz="2133">
                <a:solidFill>
                  <a:srgbClr val="000000"/>
                </a:solidFill>
                <a:highlight>
                  <a:srgbClr val="FFFFFF"/>
                </a:highlight>
              </a:rPr>
              <a:t>real world examples and case studies of </a:t>
            </a:r>
            <a:r>
              <a:rPr lang="en-GB" sz="2133" b="1">
                <a:solidFill>
                  <a:srgbClr val="000000"/>
                </a:solidFill>
                <a:highlight>
                  <a:srgbClr val="FFFFFF"/>
                </a:highlight>
              </a:rPr>
              <a:t>Computer Science in Action</a:t>
            </a:r>
          </a:p>
          <a:p>
            <a:pPr marL="186262" indent="0">
              <a:lnSpc>
                <a:spcPct val="115000"/>
              </a:lnSpc>
              <a:spcBef>
                <a:spcPts val="0"/>
              </a:spcBef>
              <a:buClr>
                <a:srgbClr val="000000"/>
              </a:buClr>
              <a:buSzPts val="1400"/>
              <a:buNone/>
            </a:pPr>
            <a:endParaRPr sz="2133" b="1">
              <a:solidFill>
                <a:srgbClr val="000000"/>
              </a:solidFill>
              <a:highlight>
                <a:srgbClr val="FFFFFF"/>
              </a:highlight>
            </a:endParaRPr>
          </a:p>
          <a:p>
            <a:pPr marL="609585" indent="-423323">
              <a:lnSpc>
                <a:spcPct val="115000"/>
              </a:lnSpc>
              <a:spcBef>
                <a:spcPts val="0"/>
              </a:spcBef>
              <a:buClr>
                <a:srgbClr val="000000"/>
              </a:buClr>
              <a:buSzPts val="1400"/>
              <a:buChar char="●"/>
            </a:pPr>
            <a:r>
              <a:rPr lang="en-GB" sz="2133">
                <a:solidFill>
                  <a:srgbClr val="000000"/>
                </a:solidFill>
                <a:highlight>
                  <a:srgbClr val="FFFFFF"/>
                </a:highlight>
              </a:rPr>
              <a:t>worked examples and activities using the </a:t>
            </a:r>
            <a:r>
              <a:rPr lang="en-GB" sz="2133" b="1">
                <a:solidFill>
                  <a:srgbClr val="000000"/>
                </a:solidFill>
                <a:highlight>
                  <a:srgbClr val="FFFFFF"/>
                </a:highlight>
              </a:rPr>
              <a:t>PLS</a:t>
            </a:r>
            <a:r>
              <a:rPr lang="en-GB" sz="2133">
                <a:solidFill>
                  <a:srgbClr val="000000"/>
                </a:solidFill>
                <a:highlight>
                  <a:srgbClr val="FFFFFF"/>
                </a:highlight>
              </a:rPr>
              <a:t> or ‘Programming Language Subset’</a:t>
            </a:r>
          </a:p>
          <a:p>
            <a:pPr marL="609585" indent="-423323">
              <a:lnSpc>
                <a:spcPct val="115000"/>
              </a:lnSpc>
              <a:spcBef>
                <a:spcPts val="0"/>
              </a:spcBef>
              <a:buClr>
                <a:srgbClr val="000000"/>
              </a:buClr>
              <a:buSzPts val="1400"/>
              <a:buChar char="●"/>
            </a:pPr>
            <a:endParaRPr lang="en-GB" sz="2133">
              <a:solidFill>
                <a:srgbClr val="000000"/>
              </a:solidFill>
              <a:highlight>
                <a:srgbClr val="FFFFFF"/>
              </a:highlight>
            </a:endParaRPr>
          </a:p>
          <a:p>
            <a:pPr marL="609585" indent="-423323">
              <a:lnSpc>
                <a:spcPct val="115000"/>
              </a:lnSpc>
              <a:spcBef>
                <a:spcPts val="0"/>
              </a:spcBef>
              <a:buClr>
                <a:srgbClr val="000000"/>
              </a:buClr>
              <a:buSzPts val="1400"/>
              <a:buChar char="●"/>
            </a:pPr>
            <a:r>
              <a:rPr lang="en-GB" sz="2133">
                <a:solidFill>
                  <a:srgbClr val="000000"/>
                </a:solidFill>
                <a:highlight>
                  <a:srgbClr val="FFFFFF"/>
                </a:highlight>
              </a:rPr>
              <a:t> exam-style questions using only the Edexcel command words</a:t>
            </a:r>
          </a:p>
          <a:p>
            <a:pPr marL="186262" indent="0">
              <a:lnSpc>
                <a:spcPct val="115000"/>
              </a:lnSpc>
              <a:spcBef>
                <a:spcPts val="0"/>
              </a:spcBef>
              <a:buClr>
                <a:srgbClr val="000000"/>
              </a:buClr>
              <a:buSzPts val="1400"/>
              <a:buNone/>
            </a:pPr>
            <a:r>
              <a:rPr lang="en-GB" sz="2133">
                <a:solidFill>
                  <a:srgbClr val="000000"/>
                </a:solidFill>
                <a:highlight>
                  <a:srgbClr val="FFFFFF"/>
                </a:highlight>
              </a:rPr>
              <a:t> </a:t>
            </a:r>
          </a:p>
          <a:p>
            <a:pPr marL="609585" indent="-423323">
              <a:lnSpc>
                <a:spcPct val="115000"/>
              </a:lnSpc>
              <a:spcBef>
                <a:spcPts val="0"/>
              </a:spcBef>
              <a:buClr>
                <a:srgbClr val="000000"/>
              </a:buClr>
              <a:buSzPts val="1400"/>
              <a:buChar char="●"/>
            </a:pPr>
            <a:r>
              <a:rPr lang="en-GB" sz="2133">
                <a:solidFill>
                  <a:srgbClr val="000000"/>
                </a:solidFill>
                <a:highlight>
                  <a:srgbClr val="FFFFFF"/>
                </a:highlight>
              </a:rPr>
              <a:t>simplified content to make it as accessible as possible.</a:t>
            </a:r>
          </a:p>
        </p:txBody>
      </p:sp>
    </p:spTree>
    <p:extLst>
      <p:ext uri="{BB962C8B-B14F-4D97-AF65-F5344CB8AC3E}">
        <p14:creationId xmlns:p14="http://schemas.microsoft.com/office/powerpoint/2010/main" val="345176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255667" y="213239"/>
            <a:ext cx="11368800" cy="669200"/>
          </a:xfrm>
          <a:prstGeom prst="rect">
            <a:avLst/>
          </a:prstGeom>
          <a:noFill/>
          <a:ln>
            <a:noFill/>
          </a:ln>
        </p:spPr>
        <p:txBody>
          <a:bodyPr spcFirstLastPara="1" wrap="square" lIns="0" tIns="0" rIns="0" bIns="0" anchor="t" anchorCtr="0">
            <a:noAutofit/>
          </a:bodyPr>
          <a:lstStyle/>
          <a:p>
            <a:pPr>
              <a:lnSpc>
                <a:spcPct val="100000"/>
              </a:lnSpc>
              <a:buClr>
                <a:schemeClr val="dk2"/>
              </a:buClr>
              <a:buSzPts val="800"/>
            </a:pPr>
            <a:r>
              <a:rPr lang="en-GB" sz="4000"/>
              <a:t>Next steps</a:t>
            </a:r>
            <a:endParaRPr sz="4000"/>
          </a:p>
        </p:txBody>
      </p:sp>
      <p:sp>
        <p:nvSpPr>
          <p:cNvPr id="169" name="Google Shape;169;p24"/>
          <p:cNvSpPr txBox="1">
            <a:spLocks noGrp="1"/>
          </p:cNvSpPr>
          <p:nvPr>
            <p:ph type="body" idx="1"/>
          </p:nvPr>
        </p:nvSpPr>
        <p:spPr>
          <a:xfrm>
            <a:off x="381000" y="990000"/>
            <a:ext cx="11368800" cy="4878000"/>
          </a:xfrm>
          <a:prstGeom prst="rect">
            <a:avLst/>
          </a:prstGeom>
          <a:noFill/>
          <a:ln>
            <a:noFill/>
          </a:ln>
        </p:spPr>
        <p:txBody>
          <a:bodyPr spcFirstLastPara="1" wrap="square" lIns="0" tIns="0" rIns="0" bIns="0" anchor="t" anchorCtr="0">
            <a:noAutofit/>
          </a:bodyPr>
          <a:lstStyle/>
          <a:p>
            <a:pPr marL="482588" indent="-380990">
              <a:spcBef>
                <a:spcPts val="0"/>
              </a:spcBef>
            </a:pPr>
            <a:r>
              <a:rPr lang="en-GB"/>
              <a:t>Sign up to monthly updates from our Subject Advisor Tim Brady </a:t>
            </a:r>
            <a:r>
              <a:rPr lang="en-GB" u="sng">
                <a:solidFill>
                  <a:schemeClr val="accent1"/>
                </a:solidFill>
              </a:rPr>
              <a:t>-</a:t>
            </a:r>
            <a:r>
              <a:rPr lang="en-GB" u="sng">
                <a:solidFill>
                  <a:schemeClr val="accent1"/>
                </a:solidFill>
                <a:hlinkClick r:id="rId3"/>
              </a:rPr>
              <a:t>https://qualifications.pearson.com/en/forms/subject-advisor-updates-for-teachers-and-tutors.html</a:t>
            </a:r>
            <a:r>
              <a:rPr lang="en-GB"/>
              <a:t> to receive updates and any key dates.</a:t>
            </a:r>
            <a:br>
              <a:rPr lang="en-GB"/>
            </a:br>
            <a:endParaRPr/>
          </a:p>
          <a:p>
            <a:pPr marL="482588" indent="-380990">
              <a:spcBef>
                <a:spcPts val="0"/>
              </a:spcBef>
            </a:pPr>
            <a:r>
              <a:rPr lang="en-GB" u="sng">
                <a:solidFill>
                  <a:schemeClr val="hlink"/>
                </a:solidFill>
                <a:hlinkClick r:id="rId4"/>
              </a:rPr>
              <a:t>Pearson Computer Science Community</a:t>
            </a:r>
            <a:br>
              <a:rPr lang="en-GB"/>
            </a:br>
            <a:endParaRPr/>
          </a:p>
          <a:p>
            <a:pPr marL="482588" indent="-380990">
              <a:spcBef>
                <a:spcPts val="0"/>
              </a:spcBef>
            </a:pPr>
            <a:r>
              <a:rPr lang="en-GB"/>
              <a:t>Follow us on Twitter </a:t>
            </a:r>
            <a:r>
              <a:rPr lang="en-GB" u="sng">
                <a:solidFill>
                  <a:schemeClr val="accent1"/>
                </a:solidFill>
                <a:hlinkClick r:id="rId5"/>
              </a:rPr>
              <a:t>@Pearson_CS</a:t>
            </a:r>
            <a:br>
              <a:rPr lang="en-GB"/>
            </a:br>
            <a:endParaRPr/>
          </a:p>
          <a:p>
            <a:pPr marL="482588" indent="-380990">
              <a:spcBef>
                <a:spcPts val="0"/>
              </a:spcBef>
            </a:pPr>
            <a:r>
              <a:rPr lang="en-GB"/>
              <a:t>Collaborate with colleagues on Facebook </a:t>
            </a:r>
            <a:r>
              <a:rPr lang="en-GB" u="sng">
                <a:solidFill>
                  <a:schemeClr val="accent1"/>
                </a:solidFill>
                <a:hlinkClick r:id="rId6"/>
              </a:rPr>
              <a:t>GCSE Computer Science Facebook group</a:t>
            </a:r>
            <a:endParaRPr>
              <a:solidFill>
                <a:schemeClr val="accent1"/>
              </a:solidFill>
            </a:endParaRPr>
          </a:p>
          <a:p>
            <a:pPr marL="0" indent="0">
              <a:lnSpc>
                <a:spcPct val="120000"/>
              </a:lnSpc>
              <a:spcBef>
                <a:spcPts val="0"/>
              </a:spcBef>
              <a:buClr>
                <a:srgbClr val="000000"/>
              </a:buClr>
              <a:buSzPts val="500"/>
              <a:buNone/>
            </a:pPr>
            <a:endParaRPr sz="2133"/>
          </a:p>
          <a:p>
            <a:pPr marL="0" indent="0">
              <a:lnSpc>
                <a:spcPct val="120000"/>
              </a:lnSpc>
              <a:spcBef>
                <a:spcPts val="0"/>
              </a:spcBef>
              <a:buClr>
                <a:schemeClr val="dk1"/>
              </a:buClr>
              <a:buSzPts val="500"/>
              <a:buNone/>
            </a:pPr>
            <a:r>
              <a:rPr lang="en-GB" b="1"/>
              <a:t>Need to talk to us the please contact us at:</a:t>
            </a:r>
            <a:r>
              <a:rPr lang="en-GB"/>
              <a:t>  </a:t>
            </a:r>
            <a:r>
              <a:rPr lang="en-GB" u="sng">
                <a:solidFill>
                  <a:schemeClr val="accent1"/>
                </a:solidFill>
                <a:hlinkClick r:id="rId7"/>
              </a:rPr>
              <a:t>https://support.pearson.com/uk/s/qualification-contactus</a:t>
            </a:r>
            <a:r>
              <a:rPr lang="en-GB">
                <a:solidFill>
                  <a:schemeClr val="accent1"/>
                </a:solidFill>
              </a:rPr>
              <a:t> </a:t>
            </a:r>
            <a:endParaRPr/>
          </a:p>
          <a:p>
            <a:pPr>
              <a:lnSpc>
                <a:spcPct val="120000"/>
              </a:lnSpc>
              <a:spcBef>
                <a:spcPts val="0"/>
              </a:spcBef>
            </a:pPr>
            <a:r>
              <a:rPr lang="en-GB"/>
              <a:t>UK: 0333 016 4160/ International: +44 (0) 333 016 4160</a:t>
            </a:r>
            <a:endParaRPr sz="2133"/>
          </a:p>
        </p:txBody>
      </p:sp>
      <p:sp>
        <p:nvSpPr>
          <p:cNvPr id="170" name="Google Shape;170;p24"/>
          <p:cNvSpPr txBox="1"/>
          <p:nvPr/>
        </p:nvSpPr>
        <p:spPr>
          <a:xfrm>
            <a:off x="140133" y="383067"/>
            <a:ext cx="11866000" cy="5456400"/>
          </a:xfrm>
          <a:prstGeom prst="rect">
            <a:avLst/>
          </a:prstGeom>
          <a:noFill/>
          <a:ln>
            <a:noFill/>
          </a:ln>
        </p:spPr>
        <p:txBody>
          <a:bodyPr spcFirstLastPara="1" wrap="square" lIns="121900" tIns="121900" rIns="121900" bIns="121900" anchor="ctr" anchorCtr="0">
            <a:noAutofit/>
          </a:bodyPr>
          <a:lstStyle/>
          <a:p>
            <a:pPr algn="ctr"/>
            <a:endParaRPr sz="12800">
              <a:solidFill>
                <a:srgbClr val="F1C232"/>
              </a:solidFill>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20489"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US" sz="3733" b="1">
                <a:solidFill>
                  <a:schemeClr val="lt1"/>
                </a:solidFill>
                <a:latin typeface="Times New Roman"/>
                <a:ea typeface="Times New Roman"/>
                <a:cs typeface="Times New Roman"/>
                <a:sym typeface="Times New Roman"/>
              </a:rPr>
              <a:t>Q</a:t>
            </a:r>
            <a:r>
              <a:rPr lang="en-GB" sz="3733" b="1" err="1">
                <a:solidFill>
                  <a:schemeClr val="lt1"/>
                </a:solidFill>
                <a:latin typeface="Times New Roman"/>
                <a:ea typeface="Times New Roman"/>
                <a:cs typeface="Times New Roman"/>
                <a:sym typeface="Times New Roman"/>
              </a:rPr>
              <a:t>uestions</a:t>
            </a:r>
            <a:r>
              <a:rPr lang="en-GB" sz="3733" b="1">
                <a:solidFill>
                  <a:schemeClr val="lt1"/>
                </a:solidFill>
                <a:latin typeface="Times New Roman"/>
                <a:ea typeface="Times New Roman"/>
                <a:cs typeface="Times New Roman"/>
                <a:sym typeface="Times New Roman"/>
              </a:rPr>
              <a:t>?</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8116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20489"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rPr>
              <a:t>Thank you</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34507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6"/>
          <p:cNvPicPr preferRelativeResize="0"/>
          <p:nvPr/>
        </p:nvPicPr>
        <p:blipFill rotWithShape="1">
          <a:blip r:embed="rId3">
            <a:alphaModFix/>
          </a:blip>
          <a:srcRect/>
          <a:stretch/>
        </p:blipFill>
        <p:spPr>
          <a:xfrm>
            <a:off x="3954514" y="3284728"/>
            <a:ext cx="4506985" cy="288544"/>
          </a:xfrm>
          <a:prstGeom prst="rect">
            <a:avLst/>
          </a:prstGeom>
          <a:noFill/>
          <a:ln>
            <a:noFill/>
          </a:ln>
        </p:spPr>
      </p:pic>
      <p:sp>
        <p:nvSpPr>
          <p:cNvPr id="2" name="Rectangle 1">
            <a:extLst>
              <a:ext uri="{FF2B5EF4-FFF2-40B4-BE49-F238E27FC236}">
                <a16:creationId xmlns:a16="http://schemas.microsoft.com/office/drawing/2014/main" id="{731C322D-A3CD-4B20-B79F-96465CC0C324}"/>
              </a:ext>
            </a:extLst>
          </p:cNvPr>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bird, flower&#10;&#10;Description automatically generated">
            <a:extLst>
              <a:ext uri="{FF2B5EF4-FFF2-40B4-BE49-F238E27FC236}">
                <a16:creationId xmlns:a16="http://schemas.microsoft.com/office/drawing/2014/main" id="{E60977DF-DB6A-4F92-B542-6F7B198D0B43}"/>
              </a:ext>
            </a:extLst>
          </p:cNvPr>
          <p:cNvPicPr>
            <a:picLocks noChangeAspect="1"/>
          </p:cNvPicPr>
          <p:nvPr/>
        </p:nvPicPr>
        <p:blipFill>
          <a:blip r:embed="rId4"/>
          <a:stretch>
            <a:fillRect/>
          </a:stretch>
        </p:blipFill>
        <p:spPr>
          <a:xfrm>
            <a:off x="0" y="-41344"/>
            <a:ext cx="12119375" cy="68993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80999" y="320676"/>
            <a:ext cx="11368636" cy="833639"/>
          </a:xfrm>
          <a:prstGeom prst="rect">
            <a:avLst/>
          </a:prstGeom>
          <a:noFill/>
          <a:ln>
            <a:noFill/>
          </a:ln>
        </p:spPr>
        <p:txBody>
          <a:bodyPr spcFirstLastPara="1" vert="horz" wrap="square" lIns="0" tIns="0" rIns="0" bIns="0" rtlCol="0" anchor="t" anchorCtr="0">
            <a:noAutofit/>
          </a:bodyPr>
          <a:lstStyle/>
          <a:p>
            <a:r>
              <a:rPr lang="en-GB"/>
              <a:t>Overview of our 2020 qualification </a:t>
            </a:r>
            <a:endParaRPr/>
          </a:p>
        </p:txBody>
      </p:sp>
      <p:sp>
        <p:nvSpPr>
          <p:cNvPr id="3" name="TextBox 2">
            <a:extLst>
              <a:ext uri="{FF2B5EF4-FFF2-40B4-BE49-F238E27FC236}">
                <a16:creationId xmlns:a16="http://schemas.microsoft.com/office/drawing/2014/main" id="{B207001A-124F-4D93-A982-ED63B5DBDEB5}"/>
              </a:ext>
            </a:extLst>
          </p:cNvPr>
          <p:cNvSpPr txBox="1"/>
          <p:nvPr/>
        </p:nvSpPr>
        <p:spPr>
          <a:xfrm>
            <a:off x="609600" y="1237129"/>
            <a:ext cx="10542494" cy="4154984"/>
          </a:xfrm>
          <a:prstGeom prst="rect">
            <a:avLst/>
          </a:prstGeom>
          <a:noFill/>
        </p:spPr>
        <p:txBody>
          <a:bodyPr wrap="square" rtlCol="0" anchor="t">
            <a:spAutoFit/>
          </a:bodyPr>
          <a:lstStyle/>
          <a:p>
            <a:pPr marL="285750" indent="-285750">
              <a:buFont typeface="Arial" panose="020B0604020202020204" pitchFamily="34" charset="0"/>
              <a:buChar char="•"/>
            </a:pPr>
            <a:r>
              <a:rPr lang="en-GB" sz="2400"/>
              <a:t>Two papers: 50% each</a:t>
            </a:r>
            <a:endParaRPr lang="en-GB" sz="2400">
              <a:cs typeface="Arial"/>
            </a:endParaRPr>
          </a:p>
          <a:p>
            <a:pPr marL="285750" indent="-285750">
              <a:buFont typeface="Arial" panose="020B0604020202020204" pitchFamily="34" charset="0"/>
              <a:buChar char="•"/>
            </a:pPr>
            <a:r>
              <a:rPr lang="en-GB" sz="2400"/>
              <a:t>Paper 1 uses a topic-based approach</a:t>
            </a:r>
          </a:p>
          <a:p>
            <a:pPr marL="285750" indent="-285750">
              <a:buFont typeface="Arial" panose="020B0604020202020204" pitchFamily="34" charset="0"/>
              <a:buChar char="•"/>
            </a:pPr>
            <a:r>
              <a:rPr lang="en-GB" sz="2400"/>
              <a:t>Paper 2 uses practical assessment of computational thinking</a:t>
            </a:r>
            <a:endParaRPr lang="en-GB" sz="2400">
              <a:cs typeface="Arial"/>
            </a:endParaRPr>
          </a:p>
          <a:p>
            <a:pPr marL="285750" indent="-285750">
              <a:buFont typeface="Arial" panose="020B0604020202020204" pitchFamily="34" charset="0"/>
              <a:buChar char="•"/>
            </a:pPr>
            <a:r>
              <a:rPr lang="en-GB" sz="2400"/>
              <a:t>Programming assessed authentically</a:t>
            </a:r>
          </a:p>
          <a:p>
            <a:pPr marL="285750" indent="-285750">
              <a:buFont typeface="Arial" panose="020B0604020202020204" pitchFamily="34" charset="0"/>
              <a:buChar char="•"/>
            </a:pPr>
            <a:r>
              <a:rPr lang="en-GB" sz="2400"/>
              <a:t>No malpractice concerns associated with the programming project</a:t>
            </a:r>
            <a:endParaRPr lang="en-GB" sz="2400">
              <a:cs typeface="Arial"/>
            </a:endParaRPr>
          </a:p>
          <a:p>
            <a:pPr marL="285750" indent="-285750">
              <a:buFont typeface="Arial" panose="020B0604020202020204" pitchFamily="34" charset="0"/>
              <a:buChar char="•"/>
            </a:pPr>
            <a:r>
              <a:rPr lang="en-GB" sz="2400"/>
              <a:t>Python only – no variance in assessment approaches</a:t>
            </a:r>
          </a:p>
          <a:p>
            <a:pPr marL="285750" indent="-285750">
              <a:buFont typeface="Arial" panose="020B0604020202020204" pitchFamily="34" charset="0"/>
              <a:buChar char="•"/>
            </a:pPr>
            <a:r>
              <a:rPr lang="en-US" sz="2400"/>
              <a:t>Clearly defined subset of Python as PLS allows focused delivery in centres. </a:t>
            </a:r>
            <a:endParaRPr lang="en-US" sz="2400" strike="sngStrike">
              <a:cs typeface="Arial"/>
            </a:endParaRPr>
          </a:p>
          <a:p>
            <a:pPr marL="285750" indent="-285750">
              <a:buFont typeface="Arial" panose="020B0604020202020204" pitchFamily="34" charset="0"/>
              <a:buChar char="•"/>
            </a:pPr>
            <a:r>
              <a:rPr lang="en-US" sz="2400"/>
              <a:t>Command words have been reduced</a:t>
            </a:r>
            <a:endParaRPr lang="en-US" sz="2400">
              <a:cs typeface="Arial"/>
            </a:endParaRPr>
          </a:p>
          <a:p>
            <a:pPr marL="285750" indent="-285750">
              <a:buFont typeface="Arial" panose="020B0604020202020204" pitchFamily="34" charset="0"/>
              <a:buChar char="•"/>
            </a:pPr>
            <a:r>
              <a:rPr lang="en-US" sz="2400"/>
              <a:t>Clarification of subject content</a:t>
            </a:r>
          </a:p>
          <a:p>
            <a:pPr marL="285750" indent="-285750">
              <a:buFont typeface="Arial" panose="020B0604020202020204" pitchFamily="34" charset="0"/>
              <a:buChar char="•"/>
            </a:pPr>
            <a:r>
              <a:rPr lang="en-US" sz="2400"/>
              <a:t>Amplification and guidance of content points</a:t>
            </a:r>
            <a:endParaRPr lang="en-GB" sz="2400"/>
          </a:p>
        </p:txBody>
      </p:sp>
    </p:spTree>
    <p:extLst>
      <p:ext uri="{BB962C8B-B14F-4D97-AF65-F5344CB8AC3E}">
        <p14:creationId xmlns:p14="http://schemas.microsoft.com/office/powerpoint/2010/main" val="3998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B869-705A-4BA4-9FDD-B6382AE6E0AB}"/>
              </a:ext>
            </a:extLst>
          </p:cNvPr>
          <p:cNvSpPr>
            <a:spLocks noGrp="1"/>
          </p:cNvSpPr>
          <p:nvPr>
            <p:ph type="title"/>
          </p:nvPr>
        </p:nvSpPr>
        <p:spPr/>
        <p:txBody>
          <a:bodyPr/>
          <a:lstStyle/>
          <a:p>
            <a:r>
              <a:rPr lang="en-GB"/>
              <a:t>Overview of Paper 1 (1CP2/01)</a:t>
            </a:r>
          </a:p>
        </p:txBody>
      </p:sp>
      <p:sp>
        <p:nvSpPr>
          <p:cNvPr id="5" name="Text Placeholder 4">
            <a:extLst>
              <a:ext uri="{FF2B5EF4-FFF2-40B4-BE49-F238E27FC236}">
                <a16:creationId xmlns:a16="http://schemas.microsoft.com/office/drawing/2014/main" id="{147D7600-982D-45D2-9530-FFA9812F2DED}"/>
              </a:ext>
            </a:extLst>
          </p:cNvPr>
          <p:cNvSpPr>
            <a:spLocks noGrp="1"/>
          </p:cNvSpPr>
          <p:nvPr>
            <p:ph type="body" idx="1"/>
          </p:nvPr>
        </p:nvSpPr>
        <p:spPr>
          <a:xfrm>
            <a:off x="381001" y="1273629"/>
            <a:ext cx="6770914" cy="4723949"/>
          </a:xfrm>
        </p:spPr>
        <p:txBody>
          <a:bodyPr/>
          <a:lstStyle/>
          <a:p>
            <a:r>
              <a:rPr lang="en-GB" dirty="0"/>
              <a:t>Principles of Computer Science</a:t>
            </a:r>
          </a:p>
          <a:p>
            <a:r>
              <a:rPr lang="en-GB" dirty="0"/>
              <a:t>50% of the qualification</a:t>
            </a:r>
          </a:p>
          <a:p>
            <a:r>
              <a:rPr lang="en-GB" dirty="0"/>
              <a:t>1 hr 30 mins</a:t>
            </a:r>
          </a:p>
          <a:p>
            <a:r>
              <a:rPr lang="en-GB" dirty="0"/>
              <a:t>Written examination</a:t>
            </a:r>
          </a:p>
          <a:p>
            <a:r>
              <a:rPr lang="en-GB" dirty="0"/>
              <a:t>75 marks</a:t>
            </a:r>
          </a:p>
          <a:p>
            <a:r>
              <a:rPr lang="en-GB" dirty="0"/>
              <a:t>Common command words </a:t>
            </a:r>
            <a:br>
              <a:rPr lang="en-GB" dirty="0"/>
            </a:br>
            <a:r>
              <a:rPr lang="en-GB" dirty="0"/>
              <a:t>(more on those later)</a:t>
            </a:r>
          </a:p>
          <a:p>
            <a:r>
              <a:rPr lang="en-GB" dirty="0"/>
              <a:t>Five compulsory questions </a:t>
            </a:r>
            <a:br>
              <a:rPr lang="en-GB" dirty="0"/>
            </a:br>
            <a:r>
              <a:rPr lang="en-GB" dirty="0"/>
              <a:t>(split into multiple ‘part-questions’)</a:t>
            </a:r>
          </a:p>
          <a:p>
            <a:endParaRPr lang="en-GB" dirty="0"/>
          </a:p>
        </p:txBody>
      </p:sp>
      <p:pic>
        <p:nvPicPr>
          <p:cNvPr id="6" name="Picture 5">
            <a:extLst>
              <a:ext uri="{FF2B5EF4-FFF2-40B4-BE49-F238E27FC236}">
                <a16:creationId xmlns:a16="http://schemas.microsoft.com/office/drawing/2014/main" id="{000566B4-7799-4373-B44B-21DB69E0F5E9}"/>
              </a:ext>
            </a:extLst>
          </p:cNvPr>
          <p:cNvPicPr>
            <a:picLocks noChangeAspect="1"/>
          </p:cNvPicPr>
          <p:nvPr/>
        </p:nvPicPr>
        <p:blipFill rotWithShape="1">
          <a:blip r:embed="rId3"/>
          <a:srcRect l="4511"/>
          <a:stretch/>
        </p:blipFill>
        <p:spPr>
          <a:xfrm>
            <a:off x="7369461" y="455015"/>
            <a:ext cx="3890210" cy="6082309"/>
          </a:xfrm>
          <a:prstGeom prst="rect">
            <a:avLst/>
          </a:prstGeom>
        </p:spPr>
      </p:pic>
    </p:spTree>
    <p:extLst>
      <p:ext uri="{BB962C8B-B14F-4D97-AF65-F5344CB8AC3E}">
        <p14:creationId xmlns:p14="http://schemas.microsoft.com/office/powerpoint/2010/main" val="117099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B869-705A-4BA4-9FDD-B6382AE6E0AB}"/>
              </a:ext>
            </a:extLst>
          </p:cNvPr>
          <p:cNvSpPr>
            <a:spLocks noGrp="1"/>
          </p:cNvSpPr>
          <p:nvPr>
            <p:ph type="title"/>
          </p:nvPr>
        </p:nvSpPr>
        <p:spPr/>
        <p:txBody>
          <a:bodyPr/>
          <a:lstStyle/>
          <a:p>
            <a:r>
              <a:rPr lang="en-GB"/>
              <a:t>Overview of Paper 1 (1CP2/01)</a:t>
            </a:r>
          </a:p>
        </p:txBody>
      </p:sp>
      <p:sp>
        <p:nvSpPr>
          <p:cNvPr id="5" name="Text Placeholder 4">
            <a:extLst>
              <a:ext uri="{FF2B5EF4-FFF2-40B4-BE49-F238E27FC236}">
                <a16:creationId xmlns:a16="http://schemas.microsoft.com/office/drawing/2014/main" id="{147D7600-982D-45D2-9530-FFA9812F2DED}"/>
              </a:ext>
            </a:extLst>
          </p:cNvPr>
          <p:cNvSpPr>
            <a:spLocks noGrp="1"/>
          </p:cNvSpPr>
          <p:nvPr>
            <p:ph type="body" idx="1"/>
          </p:nvPr>
        </p:nvSpPr>
        <p:spPr/>
        <p:txBody>
          <a:bodyPr/>
          <a:lstStyle/>
          <a:p>
            <a:pPr marL="152396" indent="0">
              <a:buNone/>
            </a:pPr>
            <a:r>
              <a:rPr lang="en-GB" b="1"/>
              <a:t>Topic-based approach</a:t>
            </a:r>
          </a:p>
          <a:p>
            <a:r>
              <a:rPr lang="en-GB"/>
              <a:t>Reduces cognitive load</a:t>
            </a:r>
          </a:p>
          <a:p>
            <a:r>
              <a:rPr lang="en-GB"/>
              <a:t>Clear which part of the specification </a:t>
            </a:r>
            <a:br>
              <a:rPr lang="en-GB"/>
            </a:br>
            <a:r>
              <a:rPr lang="en-GB"/>
              <a:t>is being tested:</a:t>
            </a:r>
          </a:p>
          <a:p>
            <a:pPr lvl="1"/>
            <a:r>
              <a:rPr lang="en-GB"/>
              <a:t>Computational thinking</a:t>
            </a:r>
          </a:p>
          <a:p>
            <a:pPr lvl="1"/>
            <a:r>
              <a:rPr lang="en-GB"/>
              <a:t>Data</a:t>
            </a:r>
          </a:p>
          <a:p>
            <a:pPr lvl="1"/>
            <a:r>
              <a:rPr lang="en-GB"/>
              <a:t>Computers</a:t>
            </a:r>
          </a:p>
          <a:p>
            <a:pPr lvl="1"/>
            <a:r>
              <a:rPr lang="en-GB"/>
              <a:t>Networks</a:t>
            </a:r>
          </a:p>
          <a:p>
            <a:pPr lvl="1"/>
            <a:r>
              <a:rPr lang="en-GB"/>
              <a:t>Issues and Impact</a:t>
            </a:r>
          </a:p>
          <a:p>
            <a:endParaRPr lang="en-GB"/>
          </a:p>
          <a:p>
            <a:endParaRPr lang="en-GB"/>
          </a:p>
        </p:txBody>
      </p:sp>
      <p:pic>
        <p:nvPicPr>
          <p:cNvPr id="6" name="Picture 5">
            <a:extLst>
              <a:ext uri="{FF2B5EF4-FFF2-40B4-BE49-F238E27FC236}">
                <a16:creationId xmlns:a16="http://schemas.microsoft.com/office/drawing/2014/main" id="{000566B4-7799-4373-B44B-21DB69E0F5E9}"/>
              </a:ext>
            </a:extLst>
          </p:cNvPr>
          <p:cNvPicPr>
            <a:picLocks noChangeAspect="1"/>
          </p:cNvPicPr>
          <p:nvPr/>
        </p:nvPicPr>
        <p:blipFill rotWithShape="1">
          <a:blip r:embed="rId3"/>
          <a:srcRect l="4511"/>
          <a:stretch/>
        </p:blipFill>
        <p:spPr>
          <a:xfrm>
            <a:off x="7369461" y="455015"/>
            <a:ext cx="3890210" cy="6082309"/>
          </a:xfrm>
          <a:prstGeom prst="rect">
            <a:avLst/>
          </a:prstGeom>
        </p:spPr>
      </p:pic>
    </p:spTree>
    <p:extLst>
      <p:ext uri="{BB962C8B-B14F-4D97-AF65-F5344CB8AC3E}">
        <p14:creationId xmlns:p14="http://schemas.microsoft.com/office/powerpoint/2010/main" val="392942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4D0-8CCB-0C42-AE70-F35474374BCB}"/>
              </a:ext>
            </a:extLst>
          </p:cNvPr>
          <p:cNvSpPr>
            <a:spLocks noGrp="1"/>
          </p:cNvSpPr>
          <p:nvPr>
            <p:ph type="title"/>
          </p:nvPr>
        </p:nvSpPr>
        <p:spPr>
          <a:xfrm>
            <a:off x="380999" y="320676"/>
            <a:ext cx="11368636" cy="1325563"/>
          </a:xfrm>
        </p:spPr>
        <p:txBody>
          <a:bodyPr/>
          <a:lstStyle/>
          <a:p>
            <a:r>
              <a:rPr lang="fr-FR"/>
              <a:t>Multiple </a:t>
            </a:r>
            <a:r>
              <a:rPr lang="fr-FR" err="1"/>
              <a:t>Choice</a:t>
            </a:r>
            <a:r>
              <a:rPr lang="fr-FR"/>
              <a:t> / Multiple </a:t>
            </a:r>
            <a:r>
              <a:rPr lang="fr-FR" err="1"/>
              <a:t>Response</a:t>
            </a:r>
            <a:r>
              <a:rPr lang="fr-FR"/>
              <a:t> Questions</a:t>
            </a:r>
            <a:endParaRPr lang="en-US"/>
          </a:p>
        </p:txBody>
      </p:sp>
      <p:sp>
        <p:nvSpPr>
          <p:cNvPr id="6" name="TextBox 5">
            <a:extLst>
              <a:ext uri="{FF2B5EF4-FFF2-40B4-BE49-F238E27FC236}">
                <a16:creationId xmlns:a16="http://schemas.microsoft.com/office/drawing/2014/main" id="{72B2F04F-08AE-4B7E-86DE-452FEBD26F4C}"/>
              </a:ext>
            </a:extLst>
          </p:cNvPr>
          <p:cNvSpPr txBox="1"/>
          <p:nvPr/>
        </p:nvSpPr>
        <p:spPr>
          <a:xfrm>
            <a:off x="380999" y="1127624"/>
            <a:ext cx="9186082" cy="1200329"/>
          </a:xfrm>
          <a:prstGeom prst="rect">
            <a:avLst/>
          </a:prstGeom>
          <a:noFill/>
        </p:spPr>
        <p:txBody>
          <a:bodyPr wrap="square" rtlCol="0">
            <a:spAutoFit/>
          </a:bodyPr>
          <a:lstStyle/>
          <a:p>
            <a:pPr marL="342900" indent="-342900">
              <a:buFont typeface="Arial" panose="020B0604020202020204" pitchFamily="34" charset="0"/>
              <a:buChar char="•"/>
            </a:pPr>
            <a:r>
              <a:rPr lang="en-GB" sz="2400"/>
              <a:t>Four MCQs / MRQs</a:t>
            </a:r>
          </a:p>
          <a:p>
            <a:pPr marL="342900" indent="-342900">
              <a:buFont typeface="Arial" panose="020B0604020202020204" pitchFamily="34" charset="0"/>
              <a:buChar char="•"/>
            </a:pPr>
            <a:r>
              <a:rPr lang="en-GB" sz="2400"/>
              <a:t>Command word: ‘Identify’</a:t>
            </a:r>
          </a:p>
          <a:p>
            <a:pPr marL="342900" indent="-342900">
              <a:buFont typeface="Arial" panose="020B0604020202020204" pitchFamily="34" charset="0"/>
              <a:buChar char="•"/>
            </a:pPr>
            <a:r>
              <a:rPr lang="en-GB" sz="2400"/>
              <a:t>1/4                              2/5                             3/7</a:t>
            </a:r>
          </a:p>
        </p:txBody>
      </p:sp>
      <p:pic>
        <p:nvPicPr>
          <p:cNvPr id="11" name="Picture 10">
            <a:extLst>
              <a:ext uri="{FF2B5EF4-FFF2-40B4-BE49-F238E27FC236}">
                <a16:creationId xmlns:a16="http://schemas.microsoft.com/office/drawing/2014/main" id="{C7152BC0-BB26-4788-B490-6F31C1461F5C}"/>
              </a:ext>
            </a:extLst>
          </p:cNvPr>
          <p:cNvPicPr>
            <a:picLocks noChangeAspect="1"/>
          </p:cNvPicPr>
          <p:nvPr/>
        </p:nvPicPr>
        <p:blipFill>
          <a:blip r:embed="rId3"/>
          <a:stretch>
            <a:fillRect/>
          </a:stretch>
        </p:blipFill>
        <p:spPr>
          <a:xfrm>
            <a:off x="1713467" y="4738594"/>
            <a:ext cx="9653780" cy="1616244"/>
          </a:xfrm>
          <a:prstGeom prst="rect">
            <a:avLst/>
          </a:prstGeom>
        </p:spPr>
      </p:pic>
      <p:pic>
        <p:nvPicPr>
          <p:cNvPr id="12" name="Picture 11">
            <a:extLst>
              <a:ext uri="{FF2B5EF4-FFF2-40B4-BE49-F238E27FC236}">
                <a16:creationId xmlns:a16="http://schemas.microsoft.com/office/drawing/2014/main" id="{42FFFDDB-D0B5-421B-882E-D6590BCB8191}"/>
              </a:ext>
            </a:extLst>
          </p:cNvPr>
          <p:cNvPicPr>
            <a:picLocks noChangeAspect="1"/>
          </p:cNvPicPr>
          <p:nvPr/>
        </p:nvPicPr>
        <p:blipFill>
          <a:blip r:embed="rId4"/>
          <a:stretch>
            <a:fillRect/>
          </a:stretch>
        </p:blipFill>
        <p:spPr>
          <a:xfrm>
            <a:off x="2880699" y="2471759"/>
            <a:ext cx="6789107" cy="2135181"/>
          </a:xfrm>
          <a:prstGeom prst="rect">
            <a:avLst/>
          </a:prstGeom>
        </p:spPr>
      </p:pic>
    </p:spTree>
    <p:extLst>
      <p:ext uri="{BB962C8B-B14F-4D97-AF65-F5344CB8AC3E}">
        <p14:creationId xmlns:p14="http://schemas.microsoft.com/office/powerpoint/2010/main" val="398973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0" y="0"/>
            <a:ext cx="12192000" cy="6858000"/>
          </a:xfrm>
          <a:prstGeom prst="rect">
            <a:avLst/>
          </a:prstGeom>
          <a:noFill/>
          <a:ln>
            <a:noFill/>
          </a:ln>
        </p:spPr>
        <p:txBody>
          <a:bodyPr spcFirstLastPara="1" wrap="square" lIns="0" tIns="0" rIns="0" bIns="0" anchor="ctr" anchorCtr="0">
            <a:noAutofit/>
          </a:bodyPr>
          <a:lstStyle/>
          <a:p>
            <a:pPr algn="ctr">
              <a:buClr>
                <a:schemeClr val="dk2"/>
              </a:buClr>
              <a:buSzPts val="2800"/>
            </a:pPr>
            <a:r>
              <a:rPr lang="en-GB" sz="3733" b="1">
                <a:solidFill>
                  <a:schemeClr val="lt1"/>
                </a:solidFill>
                <a:latin typeface="Times New Roman"/>
                <a:ea typeface="Times New Roman"/>
                <a:cs typeface="Times New Roman"/>
                <a:sym typeface="Times New Roman"/>
              </a:rPr>
              <a:t>Activity 1</a:t>
            </a:r>
            <a:endParaRPr sz="3733" b="1">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4705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4D0-8CCB-0C42-AE70-F35474374BCB}"/>
              </a:ext>
            </a:extLst>
          </p:cNvPr>
          <p:cNvSpPr>
            <a:spLocks noGrp="1"/>
          </p:cNvSpPr>
          <p:nvPr>
            <p:ph type="title"/>
          </p:nvPr>
        </p:nvSpPr>
        <p:spPr/>
        <p:txBody>
          <a:bodyPr/>
          <a:lstStyle/>
          <a:p>
            <a:r>
              <a:rPr lang="en-US"/>
              <a:t>Activity 1</a:t>
            </a:r>
          </a:p>
        </p:txBody>
      </p:sp>
      <p:sp>
        <p:nvSpPr>
          <p:cNvPr id="6" name="Google Shape;132;p19">
            <a:extLst>
              <a:ext uri="{FF2B5EF4-FFF2-40B4-BE49-F238E27FC236}">
                <a16:creationId xmlns:a16="http://schemas.microsoft.com/office/drawing/2014/main" id="{2C0BD9DA-A5DA-0E4A-8B54-12C3CA2ABCB7}"/>
              </a:ext>
            </a:extLst>
          </p:cNvPr>
          <p:cNvSpPr txBox="1">
            <a:spLocks noGrp="1"/>
          </p:cNvSpPr>
          <p:nvPr>
            <p:ph type="body" idx="1"/>
          </p:nvPr>
        </p:nvSpPr>
        <p:spPr>
          <a:xfrm>
            <a:off x="287800" y="953433"/>
            <a:ext cx="11555200" cy="1628402"/>
          </a:xfrm>
          <a:prstGeom prst="rect">
            <a:avLst/>
          </a:prstGeom>
          <a:noFill/>
          <a:ln>
            <a:noFill/>
          </a:ln>
        </p:spPr>
        <p:txBody>
          <a:bodyPr spcFirstLastPara="1" vert="horz" wrap="square" lIns="121900" tIns="60933" rIns="121900" bIns="60933" rtlCol="0" anchor="t" anchorCtr="0">
            <a:noAutofit/>
          </a:bodyPr>
          <a:lstStyle/>
          <a:p>
            <a:pPr marL="276592" indent="-88636">
              <a:lnSpc>
                <a:spcPct val="80000"/>
              </a:lnSpc>
              <a:buSzPts val="2220"/>
              <a:buNone/>
            </a:pPr>
            <a:r>
              <a:rPr lang="en-GB"/>
              <a:t>a) Design your own MCQ  or MRQ</a:t>
            </a:r>
          </a:p>
          <a:p>
            <a:pPr marL="276592" indent="-88636">
              <a:lnSpc>
                <a:spcPct val="80000"/>
              </a:lnSpc>
              <a:buSzPts val="2220"/>
              <a:buNone/>
            </a:pPr>
            <a:r>
              <a:rPr lang="en-GB"/>
              <a:t>b) Spend some time looking at the other MCQs.</a:t>
            </a:r>
          </a:p>
          <a:p>
            <a:pPr marL="276592" indent="-88636">
              <a:lnSpc>
                <a:spcPct val="80000"/>
              </a:lnSpc>
              <a:buSzPts val="2220"/>
              <a:buNone/>
            </a:pPr>
            <a:r>
              <a:rPr lang="en-GB"/>
              <a:t>	Ask questions in the chat</a:t>
            </a:r>
          </a:p>
          <a:p>
            <a:pPr marL="276592" indent="-88636">
              <a:lnSpc>
                <a:spcPct val="80000"/>
              </a:lnSpc>
              <a:buSzPts val="2220"/>
              <a:buNone/>
            </a:pPr>
            <a:endParaRPr lang="en-GB"/>
          </a:p>
        </p:txBody>
      </p:sp>
      <p:pic>
        <p:nvPicPr>
          <p:cNvPr id="4" name="Picture 3">
            <a:extLst>
              <a:ext uri="{FF2B5EF4-FFF2-40B4-BE49-F238E27FC236}">
                <a16:creationId xmlns:a16="http://schemas.microsoft.com/office/drawing/2014/main" id="{96BA3BF0-B160-49E0-B0AA-88EFB5D6EF4F}"/>
              </a:ext>
            </a:extLst>
          </p:cNvPr>
          <p:cNvPicPr>
            <a:picLocks noChangeAspect="1"/>
          </p:cNvPicPr>
          <p:nvPr/>
        </p:nvPicPr>
        <p:blipFill>
          <a:blip r:embed="rId3"/>
          <a:stretch>
            <a:fillRect/>
          </a:stretch>
        </p:blipFill>
        <p:spPr>
          <a:xfrm>
            <a:off x="632086" y="2743200"/>
            <a:ext cx="11275914" cy="3042295"/>
          </a:xfrm>
          <a:prstGeom prst="rect">
            <a:avLst/>
          </a:prstGeom>
        </p:spPr>
      </p:pic>
    </p:spTree>
    <p:extLst>
      <p:ext uri="{BB962C8B-B14F-4D97-AF65-F5344CB8AC3E}">
        <p14:creationId xmlns:p14="http://schemas.microsoft.com/office/powerpoint/2010/main" val="4021446867"/>
      </p:ext>
    </p:extLst>
  </p:cSld>
  <p:clrMapOvr>
    <a:masterClrMapping/>
  </p:clrMapOvr>
</p:sld>
</file>

<file path=ppt/theme/theme1.xml><?xml version="1.0" encoding="utf-8"?>
<a:theme xmlns:a="http://schemas.openxmlformats.org/drawingml/2006/main" name="1_Office Theme">
  <a:themeElements>
    <a:clrScheme name="PearsonEd Comp Sci">
      <a:dk1>
        <a:srgbClr val="000000"/>
      </a:dk1>
      <a:lt1>
        <a:srgbClr val="FFFFFF"/>
      </a:lt1>
      <a:dk2>
        <a:srgbClr val="44546A"/>
      </a:dk2>
      <a:lt2>
        <a:srgbClr val="E7E6E6"/>
      </a:lt2>
      <a:accent1>
        <a:srgbClr val="007FA3"/>
      </a:accent1>
      <a:accent2>
        <a:srgbClr val="005970"/>
      </a:accent2>
      <a:accent3>
        <a:srgbClr val="D4EAE4"/>
      </a:accent3>
      <a:accent4>
        <a:srgbClr val="505759"/>
      </a:accent4>
      <a:accent5>
        <a:srgbClr val="D2DB0E"/>
      </a:accent5>
      <a:accent6>
        <a:srgbClr val="FFB81C"/>
      </a:accent6>
      <a:hlink>
        <a:srgbClr val="005A70"/>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45BF2C8BA29D4CA1CF1B28CB215945" ma:contentTypeVersion="12" ma:contentTypeDescription="Create a new document." ma:contentTypeScope="" ma:versionID="b7c75a65805f70d3d9760fcc3d541167">
  <xsd:schema xmlns:xsd="http://www.w3.org/2001/XMLSchema" xmlns:xs="http://www.w3.org/2001/XMLSchema" xmlns:p="http://schemas.microsoft.com/office/2006/metadata/properties" xmlns:ns2="aef15915-1ad9-4df2-a051-24e841bbfed3" xmlns:ns3="d37093ce-74a9-4ead-ba34-b65f3c860946" targetNamespace="http://schemas.microsoft.com/office/2006/metadata/properties" ma:root="true" ma:fieldsID="79a76864c7b71d0faca09d3d8be39e3a" ns2:_="" ns3:_="">
    <xsd:import namespace="aef15915-1ad9-4df2-a051-24e841bbfed3"/>
    <xsd:import namespace="d37093ce-74a9-4ead-ba34-b65f3c8609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15915-1ad9-4df2-a051-24e841bb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7093ce-74a9-4ead-ba34-b65f3c86094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1CB423-BD8C-457C-AFCC-74A3C7884B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F921A97-9969-4262-8D7D-D6465B9B649A}">
  <ds:schemaRefs>
    <ds:schemaRef ds:uri="http://schemas.microsoft.com/sharepoint/v3/contenttype/forms"/>
  </ds:schemaRefs>
</ds:datastoreItem>
</file>

<file path=customXml/itemProps3.xml><?xml version="1.0" encoding="utf-8"?>
<ds:datastoreItem xmlns:ds="http://schemas.openxmlformats.org/officeDocument/2006/customXml" ds:itemID="{C152064F-CCD2-4EA6-82AC-64D189B30997}">
  <ds:schemaRefs>
    <ds:schemaRef ds:uri="aef15915-1ad9-4df2-a051-24e841bbfed3"/>
    <ds:schemaRef ds:uri="d37093ce-74a9-4ead-ba34-b65f3c8609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TotalTime>
  <Words>3651</Words>
  <Application>Microsoft Macintosh PowerPoint</Application>
  <PresentationFormat>Widescreen</PresentationFormat>
  <Paragraphs>434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Open Sans</vt:lpstr>
      <vt:lpstr>Roboto</vt:lpstr>
      <vt:lpstr>Times New Roman</vt:lpstr>
      <vt:lpstr>1_Office Theme</vt:lpstr>
      <vt:lpstr>Pearson Edexcel GCSE (9-1)  Planning and Delivering Computer Science   Paper 1 - Principles of Computer Science </vt:lpstr>
      <vt:lpstr>Aims and objectives</vt:lpstr>
      <vt:lpstr>Agenda</vt:lpstr>
      <vt:lpstr>Overview of our 2020 qualification </vt:lpstr>
      <vt:lpstr>Overview of Paper 1 (1CP2/01)</vt:lpstr>
      <vt:lpstr>Overview of Paper 1 (1CP2/01)</vt:lpstr>
      <vt:lpstr>Multiple Choice / Multiple Response Questions</vt:lpstr>
      <vt:lpstr>PowerPoint Presentation</vt:lpstr>
      <vt:lpstr>Activity 1</vt:lpstr>
      <vt:lpstr>Short Response Questions</vt:lpstr>
      <vt:lpstr>PowerPoint Presentation</vt:lpstr>
      <vt:lpstr>Activity 2</vt:lpstr>
      <vt:lpstr>Medium Response Questions</vt:lpstr>
      <vt:lpstr>Medium Response Questions</vt:lpstr>
      <vt:lpstr>PowerPoint Presentation</vt:lpstr>
      <vt:lpstr>Activity 3</vt:lpstr>
      <vt:lpstr>Extended Response levels-based</vt:lpstr>
      <vt:lpstr>Extended Response levels-based</vt:lpstr>
      <vt:lpstr>Extended Response Questions</vt:lpstr>
      <vt:lpstr>PowerPoint Presentation</vt:lpstr>
      <vt:lpstr>Activity 4</vt:lpstr>
      <vt:lpstr>Extended response points-based</vt:lpstr>
      <vt:lpstr>Computer-related mathematics</vt:lpstr>
      <vt:lpstr>PowerPoint Presentation</vt:lpstr>
      <vt:lpstr>Activity 5</vt:lpstr>
      <vt:lpstr>Activity 5</vt:lpstr>
      <vt:lpstr>Activity 5</vt:lpstr>
      <vt:lpstr>Activity 5</vt:lpstr>
      <vt:lpstr>Computer-related mathematics</vt:lpstr>
      <vt:lpstr>Activity 5</vt:lpstr>
      <vt:lpstr>Activity 5</vt:lpstr>
      <vt:lpstr>Tables / Diagrams</vt:lpstr>
      <vt:lpstr>PowerPoint Presentation</vt:lpstr>
      <vt:lpstr>PowerPoint Presentation</vt:lpstr>
      <vt:lpstr>GCSE Computer Science student book </vt:lpstr>
      <vt:lpstr>Next steps</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Gillies</dc:creator>
  <cp:lastModifiedBy>Pete Bell</cp:lastModifiedBy>
  <cp:revision>15</cp:revision>
  <cp:lastPrinted>2020-05-08T11:23:41Z</cp:lastPrinted>
  <dcterms:created xsi:type="dcterms:W3CDTF">2020-05-08T10:51:32Z</dcterms:created>
  <dcterms:modified xsi:type="dcterms:W3CDTF">2020-06-08T20:55:40Z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0x010100D545BF2C8BA29D4CA1CF1B28CB215945</vt:lpwstr>
  </property>
</Properties>
</file>