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2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5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664" autoAdjust="0"/>
    <p:restoredTop sz="86314" autoAdjust="0"/>
  </p:normalViewPr>
  <p:slideViewPr>
    <p:cSldViewPr showGuides="1">
      <p:cViewPr varScale="1">
        <p:scale>
          <a:sx n="58" d="100"/>
          <a:sy n="58" d="100"/>
        </p:scale>
        <p:origin x="200" y="1216"/>
      </p:cViewPr>
      <p:guideLst>
        <p:guide orient="horz" pos="2160"/>
        <p:guide pos="2880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12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2BDC169-0AF7-5D3D-8695-544C415D82D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059514EE-CAD1-B399-3512-A1A44272D12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C6089AE4-2B68-D15C-0C3F-BCD245F808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F23EE5FF-43C5-8D59-BF21-50DC869E86D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937403D-4044-6738-95A3-430AD0BABD2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B2F191ED-9C26-16D1-4C6B-3681A73A6F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6A0F9D6-9731-B448-9EDD-EDA31702E0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E11F1A5-3028-A04B-1484-E667DAED00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DD4A2473-70D1-327F-1186-2A18BEF6CE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1FBB6D0F-5CF8-53B7-8066-7A51A272A6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B0EB28-8591-284C-B696-1380EA485851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2450D56A-742B-6102-B4B9-DB711DB3D3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F520AF3E-E47C-C631-C03A-E2D29B7167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Specification content: 2.1.1, 2.1.2, 2.1.3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28823036-3B72-0EB7-959B-33FD4FF7EA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1B8E7A9-DA09-194B-911E-1389CC4846AC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3C4D3B38-A9E4-6EBB-01DD-EE5A7E7C8B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4658704A-EF07-1D5B-B5C4-6166C224E9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82DB93D4-BD15-C167-B4C9-5C5AAE5A2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D6ACD56-E7EA-4243-8765-E9D2F6EB4711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E422CBD7-875A-F6B7-EEE8-FB5A829681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92EA707-CBFE-B261-1302-80D626992B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1413" y="4500563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Student Activity 1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4EE32233-8BDF-3A06-5899-05186DA3ED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6FF2-1B89-6841-9AA1-BBBFFC0BDC78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C0D0D784-1F5C-27D8-6BEA-71B4E9E46F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1EF5B75E-F09E-CA5C-16D4-7C6EE33520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Student Activity 1</a:t>
            </a: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CC6EED20-A228-0511-B89A-FFB88BE0C0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8A18BB1-B398-6D4F-AB43-D3CFA006B1F2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DF158130-332E-BC4C-BC5E-1C13C9318D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CDD9EDDA-17C7-0D8D-195F-BC5D3CFF9C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A8C2B867-2D28-00B7-34D1-2E739780BE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4130395-39ED-684F-B4EA-F9F29F2E20C8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BAC9A501-F293-753D-2963-C5487677FD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CF1B90ED-E0AA-36A2-20C5-8790D29FDF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Student Activity 2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B044641F-A5B2-4546-95E6-D9ACEA2E81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719B3BF-4DAB-DF41-AE2C-FB939870E912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12A1FEE7-5B09-FB7D-CB89-D70C880ED8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7C6C5C9E-9BFB-0E6F-7674-5CD4E5E815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>
                <a:latin typeface="Arial" panose="020B0604020202020204" pitchFamily="34" charset="0"/>
              </a:rPr>
              <a:t>Student Activity 2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12374D64-1F5E-0840-AC6F-772376007A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A94DFC6-0C85-0745-86AD-6656A62BB8A6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F6E04F7B-3172-91D8-C5FC-B35587447F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E4CDC035-4A77-DA60-B133-7365B0A075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0" y="4343400"/>
            <a:ext cx="457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 eaLnBrk="1" hangingPunct="1">
              <a:spcBef>
                <a:spcPct val="0"/>
              </a:spcBef>
            </a:pPr>
            <a:r>
              <a:rPr lang="en-US" altLang="en-US">
                <a:latin typeface="Arial" panose="020B0604020202020204" pitchFamily="34" charset="0"/>
              </a:rPr>
              <a:t>Student Activity 3</a:t>
            </a:r>
          </a:p>
          <a:p>
            <a:pPr defTabSz="457200"/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43E60F0A-BF48-7707-68BE-20F1A46711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5164FFA-CFAF-CD4D-8022-D6CD4E8BA5F2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6F2EB-068D-33C1-13D5-6B68A744E1ED}"/>
              </a:ext>
            </a:extLst>
          </p:cNvPr>
          <p:cNvSpPr txBox="1">
            <a:spLocks/>
          </p:cNvSpPr>
          <p:nvPr userDrawn="1"/>
        </p:nvSpPr>
        <p:spPr>
          <a:xfrm>
            <a:off x="-11113" y="2060575"/>
            <a:ext cx="9144001" cy="23050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 dirty="0" err="1"/>
          </a:p>
          <a:p>
            <a:pPr>
              <a:defRPr/>
            </a:pPr>
            <a:r>
              <a:rPr lang="en-GB" altLang="en-US" sz="4400" dirty="0"/>
              <a:t>Y10-01-P5: </a:t>
            </a:r>
          </a:p>
          <a:p>
            <a:pPr>
              <a:defRPr/>
            </a:pPr>
            <a:r>
              <a:rPr lang="en-GB" altLang="en-US" sz="4400" dirty="0"/>
              <a:t>Two’s complement (1)</a:t>
            </a:r>
            <a:endParaRPr lang="en-GB" altLang="en-US" sz="4400" kern="0"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AECC42B4-5535-238F-CB4F-C6CA30FD92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7938"/>
            <a:ext cx="9136063" cy="900112"/>
          </a:xfrm>
          <a:prstGeom prst="rect">
            <a:avLst/>
          </a:prstGeom>
          <a:solidFill>
            <a:srgbClr val="B44589"/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 sz="200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CEC2F9-E98C-2478-A5CE-F0C6D5DB102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36234844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4" y="2196001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D63223E-0744-EA08-9E52-A79CD2C48CA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89522393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1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1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5A6D4B9-79FD-BDA9-E25C-7AF7B9616C9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85336359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6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ECC6660-008F-4EFE-BA74-69E4AE91F66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73706889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half" idx="1"/>
          </p:nvPr>
        </p:nvSpPr>
        <p:spPr>
          <a:xfrm>
            <a:off x="468313" y="2212975"/>
            <a:ext cx="2303462" cy="359251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0"/>
          </p:nvPr>
        </p:nvSpPr>
        <p:spPr>
          <a:xfrm>
            <a:off x="3421063" y="2212975"/>
            <a:ext cx="2303462" cy="3449638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</p:txBody>
      </p:sp>
      <p:sp>
        <p:nvSpPr>
          <p:cNvPr id="8" name="Content Placeholder 6"/>
          <p:cNvSpPr>
            <a:spLocks noGrp="1"/>
          </p:cNvSpPr>
          <p:nvPr>
            <p:ph sz="half" idx="11"/>
          </p:nvPr>
        </p:nvSpPr>
        <p:spPr>
          <a:xfrm>
            <a:off x="6156325" y="2212975"/>
            <a:ext cx="2592388" cy="373697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D62F47E9-8213-099E-AF25-F77EEF8FAB1B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17074832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1195388"/>
            <a:ext cx="91440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A92E2475-8FFB-A847-FCD6-6128E828E6F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1064371952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GB" altLang="en-US" dirty="0"/>
              <a:t>Heading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84213" y="2195513"/>
            <a:ext cx="7991475" cy="3609975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GB" altLang="en-US" dirty="0"/>
              <a:t>Body text </a:t>
            </a:r>
            <a:r>
              <a:rPr lang="en-GB" altLang="en-US" dirty="0" err="1"/>
              <a:t>xxxxxxxxxxxxxxxxxxxxxxxxxxxxxxxxxxxxxxxxx</a:t>
            </a:r>
            <a:r>
              <a:rPr lang="en-GB" altLang="en-US" dirty="0"/>
              <a:t>: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r>
              <a:rPr lang="en-GB" altLang="en-US" dirty="0"/>
              <a:t>Bullet text</a:t>
            </a:r>
          </a:p>
          <a:p>
            <a:pPr lvl="1"/>
            <a:endParaRPr lang="en-GB" altLang="en-US"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1B80A34-52F9-0E6E-604E-A31145B4F26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0908164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lways Learning">
            <a:extLst>
              <a:ext uri="{FF2B5EF4-FFF2-40B4-BE49-F238E27FC236}">
                <a16:creationId xmlns:a16="http://schemas.microsoft.com/office/drawing/2014/main" id="{5D3D4EF5-88BE-3594-B042-3CCB7C59C9C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195388"/>
            <a:ext cx="8229600" cy="8636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altLang="en-US" dirty="0"/>
              <a:t>Heading</a:t>
            </a:r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5513"/>
            <a:ext cx="4027487" cy="3681412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5512"/>
            <a:ext cx="4027488" cy="368141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Blue subhead</a:t>
            </a:r>
          </a:p>
          <a:p>
            <a:r>
              <a:rPr lang="en-GB" dirty="0"/>
              <a:t>Bullet text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0EFE2CF-6D15-29DE-43E3-041321460BC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0"/>
              </a:spcBef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84310012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7D2D7B9-20BC-395A-87F9-EE3C3F30EF3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89098809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88A6530-FB53-6203-ADE3-0B1FCFBF0E8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253181248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7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1"/>
            <a:ext cx="5111751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CF5A3-C992-5129-3D25-A4538F9B578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355919109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2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443265-9B50-7B20-2578-1EF18A5DF7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 </a:t>
            </a:r>
          </a:p>
        </p:txBody>
      </p:sp>
    </p:spTree>
    <p:extLst>
      <p:ext uri="{BB962C8B-B14F-4D97-AF65-F5344CB8AC3E}">
        <p14:creationId xmlns:p14="http://schemas.microsoft.com/office/powerpoint/2010/main" val="406401628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Always Learning">
            <a:extLst>
              <a:ext uri="{FF2B5EF4-FFF2-40B4-BE49-F238E27FC236}">
                <a16:creationId xmlns:a16="http://schemas.microsoft.com/office/drawing/2014/main" id="{2FCFC1A6-C534-E85F-EC8C-8C945B29E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FF9AD5D-71A0-0C47-E5BC-595116E6783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59538"/>
            <a:ext cx="9144000" cy="28733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/>
              <a:t>© Pearson Education Ltd 2020. Copying permitted for purchasing institution only.</a:t>
            </a:r>
          </a:p>
        </p:txBody>
      </p:sp>
      <p:sp>
        <p:nvSpPr>
          <p:cNvPr id="1028" name="TextBox 1">
            <a:extLst>
              <a:ext uri="{FF2B5EF4-FFF2-40B4-BE49-F238E27FC236}">
                <a16:creationId xmlns:a16="http://schemas.microsoft.com/office/drawing/2014/main" id="{EB8D292C-0799-953D-6A39-DCC7C51048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175" y="0"/>
            <a:ext cx="9136063" cy="493713"/>
          </a:xfrm>
          <a:prstGeom prst="rect">
            <a:avLst/>
          </a:prstGeom>
          <a:solidFill>
            <a:srgbClr val="AF4886">
              <a:alpha val="50196"/>
            </a:srgbClr>
          </a:solidFill>
          <a:ln>
            <a:noFill/>
          </a:ln>
        </p:spPr>
        <p:txBody>
          <a:bodyPr anchor="ctr"/>
          <a:lstStyle>
            <a:lvl1pPr marL="358775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153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600" b="1" dirty="0"/>
              <a:t>Y10-01-P5: Two’s complement (1)</a:t>
            </a:r>
            <a:endParaRPr lang="en-GB" altLang="en-US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4" r:id="rId1"/>
    <p:sldLayoutId id="2147485005" r:id="rId2"/>
    <p:sldLayoutId id="2147485006" r:id="rId3"/>
    <p:sldLayoutId id="2147485007" r:id="rId4"/>
    <p:sldLayoutId id="2147485008" r:id="rId5"/>
    <p:sldLayoutId id="2147485009" r:id="rId6"/>
    <p:sldLayoutId id="2147485010" r:id="rId7"/>
    <p:sldLayoutId id="2147485011" r:id="rId8"/>
    <p:sldLayoutId id="2147485012" r:id="rId9"/>
    <p:sldLayoutId id="2147485013" r:id="rId10"/>
    <p:sldLayoutId id="2147485014" r:id="rId11"/>
    <p:sldLayoutId id="2147485015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A1C10D8F-944D-4795-E190-4F4A513FB1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Wrap up: you have learned how to…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3EBCA-0ED3-08A1-30D8-4D53A0BBBB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263" y="1698625"/>
            <a:ext cx="7991475" cy="4105275"/>
          </a:xfrm>
        </p:spPr>
        <p:txBody>
          <a:bodyPr/>
          <a:lstStyle/>
          <a:p>
            <a:pPr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altLang="en-US" dirty="0"/>
              <a:t>Describe how positive and negative numbers are represented in two's complement.</a:t>
            </a:r>
          </a:p>
          <a:p>
            <a:pPr lvl="1">
              <a:spcAft>
                <a:spcPts val="480"/>
              </a:spcAft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The MSB is negative.</a:t>
            </a:r>
          </a:p>
          <a:p>
            <a:pPr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US" dirty="0"/>
              <a:t>Convert a two’s complement binary number into denary</a:t>
            </a:r>
          </a:p>
          <a:p>
            <a:pPr>
              <a:spcAft>
                <a:spcPts val="480"/>
              </a:spcAft>
              <a:buFont typeface="Wingdings" pitchFamily="2" charset="2"/>
              <a:buChar char="ü"/>
              <a:defRPr/>
            </a:pPr>
            <a:r>
              <a:rPr lang="en-GB" altLang="en-US" dirty="0"/>
              <a:t>Use two’s complement to represent a signed denary number</a:t>
            </a:r>
          </a:p>
          <a:p>
            <a:pPr lvl="1">
              <a:spcAft>
                <a:spcPts val="480"/>
              </a:spcAft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Flip the bits and add one.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32772" name="Footer Placeholder 3">
            <a:extLst>
              <a:ext uri="{FF2B5EF4-FFF2-40B4-BE49-F238E27FC236}">
                <a16:creationId xmlns:a16="http://schemas.microsoft.com/office/drawing/2014/main" id="{76554EAA-8CBC-9A5C-6827-D6A3FD07752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chemeClr val="bg2"/>
                </a:solidFill>
              </a:rPr>
              <a:t>© Pearson Education Ltd 2020. Copying permitted for purchasing institution only. </a:t>
            </a: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1">
            <a:extLst>
              <a:ext uri="{FF2B5EF4-FFF2-40B4-BE49-F238E27FC236}">
                <a16:creationId xmlns:a16="http://schemas.microsoft.com/office/drawing/2014/main" id="{735B4439-A4F0-EE3F-C8C9-B0A5180EFFD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6387" name="Title 2">
            <a:extLst>
              <a:ext uri="{FF2B5EF4-FFF2-40B4-BE49-F238E27FC236}">
                <a16:creationId xmlns:a16="http://schemas.microsoft.com/office/drawing/2014/main" id="{A4DF2D8C-9E3E-BB9D-F19E-FB3A153F38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93750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Learning objectives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B9BFBEBE-A86D-1B7F-9FA0-5EB66DA19AAF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87388" y="1657350"/>
            <a:ext cx="7991475" cy="44069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In this lesson you will learn to:</a:t>
            </a:r>
            <a:br>
              <a:rPr lang="en-GB" altLang="en-US" dirty="0"/>
            </a:br>
            <a:endParaRPr lang="en-GB" altLang="en-US" dirty="0"/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describe how positive and negative numbers are represented in two's complement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convert a two's complement binary number into denary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altLang="en-US" dirty="0"/>
              <a:t>u</a:t>
            </a:r>
            <a:r>
              <a:rPr lang="en-GB" altLang="en-US"/>
              <a:t>se </a:t>
            </a:r>
            <a:r>
              <a:rPr lang="en-GB" altLang="en-US" dirty="0"/>
              <a:t>two’s complement to represent a signed </a:t>
            </a:r>
            <a:r>
              <a:rPr lang="en-GB" altLang="en-US"/>
              <a:t>denary number</a:t>
            </a:r>
            <a:endParaRPr lang="en-GB" altLang="en-US" dirty="0"/>
          </a:p>
          <a:p>
            <a:pPr>
              <a:spcBef>
                <a:spcPts val="600"/>
              </a:spcBef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For more detail on this topic, and additional student activities, refer to Topic 2 of the student book.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>
            <a:extLst>
              <a:ext uri="{FF2B5EF4-FFF2-40B4-BE49-F238E27FC236}">
                <a16:creationId xmlns:a16="http://schemas.microsoft.com/office/drawing/2014/main" id="{2312CEAC-440C-62B9-0E70-1F06FEA4AA2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18435" name="Title 2">
            <a:extLst>
              <a:ext uri="{FF2B5EF4-FFF2-40B4-BE49-F238E27FC236}">
                <a16:creationId xmlns:a16="http://schemas.microsoft.com/office/drawing/2014/main" id="{E63D1800-B905-5275-6394-559D95EAF9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1756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Unsigned integers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1FF7FE12-A7AC-0D08-685E-98F09AA8F471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704850" y="1624013"/>
            <a:ext cx="7991475" cy="360997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114000"/>
              </a:lnSpc>
              <a:buFont typeface="Wingdings" pitchFamily="2" charset="2"/>
              <a:buNone/>
              <a:defRPr/>
            </a:pPr>
            <a:r>
              <a:rPr lang="en-GB" altLang="en-US" dirty="0"/>
              <a:t>Up to now, you have been working with unsigned integers.</a:t>
            </a:r>
          </a:p>
          <a:p>
            <a:pPr marL="0" indent="0">
              <a:lnSpc>
                <a:spcPct val="114000"/>
              </a:lnSpc>
              <a:buFont typeface="Wingdings" pitchFamily="2" charset="2"/>
              <a:buNone/>
              <a:defRPr/>
            </a:pPr>
            <a:r>
              <a:rPr lang="en-GB" altLang="en-US" dirty="0"/>
              <a:t>These are whole numbers that are positive (0 or higher).</a:t>
            </a:r>
          </a:p>
          <a:p>
            <a:pPr>
              <a:defRPr/>
            </a:pPr>
            <a:endParaRPr lang="en-GB" altLang="en-US" dirty="0"/>
          </a:p>
          <a:p>
            <a:pPr marL="0" indent="0">
              <a:lnSpc>
                <a:spcPct val="114000"/>
              </a:lnSpc>
              <a:buFont typeface="Wingdings" pitchFamily="2" charset="2"/>
              <a:buNone/>
              <a:defRPr/>
            </a:pPr>
            <a:r>
              <a:rPr lang="en-GB" altLang="en-US" dirty="0"/>
              <a:t>But what if you want to represent negative numbers?</a:t>
            </a:r>
          </a:p>
          <a:p>
            <a:pPr marL="0" indent="0">
              <a:lnSpc>
                <a:spcPct val="114000"/>
              </a:lnSpc>
              <a:buFont typeface="Wingdings" pitchFamily="2" charset="2"/>
              <a:buNone/>
              <a:defRPr/>
            </a:pPr>
            <a:r>
              <a:rPr lang="en-GB" altLang="en-US" dirty="0"/>
              <a:t>In what situations might you need to represent negative numbers?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1">
            <a:extLst>
              <a:ext uri="{FF2B5EF4-FFF2-40B4-BE49-F238E27FC236}">
                <a16:creationId xmlns:a16="http://schemas.microsoft.com/office/drawing/2014/main" id="{B0438CF7-05D4-9C34-489B-D783A1E653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0483" name="Title 2">
            <a:extLst>
              <a:ext uri="{FF2B5EF4-FFF2-40B4-BE49-F238E27FC236}">
                <a16:creationId xmlns:a16="http://schemas.microsoft.com/office/drawing/2014/main" id="{C88D9005-0A55-108B-22E7-1F2A1C7BA1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858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Negative numbers</a:t>
            </a:r>
            <a:endParaRPr lang="en-GB" altLang="en-US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39C65374-9F6D-B65C-8557-800433A96C4C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7200" y="1557338"/>
            <a:ext cx="7931150" cy="447675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Computers cannot recognise the symbols ‘+’ or ‘-’.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These need to be represented in binary in some way.</a:t>
            </a:r>
          </a:p>
          <a:p>
            <a:pPr>
              <a:defRPr/>
            </a:pPr>
            <a:endParaRPr lang="en-GB" altLang="en-US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One method is to replace the most significant bit (MSB) with a sign bit.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This means that the leftmost bit will be 0 for positive numbers and 1 for negative numbers.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This method of representing signed numbers is called </a:t>
            </a:r>
            <a:r>
              <a:rPr lang="en-GB" altLang="en-US" b="1" dirty="0">
                <a:solidFill>
                  <a:srgbClr val="D60093"/>
                </a:solidFill>
              </a:rPr>
              <a:t>sign and magnitude</a:t>
            </a:r>
            <a:r>
              <a:rPr lang="en-GB" altLang="en-US" dirty="0"/>
              <a:t>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What would these binary numbers be in denary using this method?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en-GB" altLang="en-US" sz="2800" dirty="0"/>
              <a:t>1000			0000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dirty="0"/>
              <a:t>What might the problems be with this method?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1">
            <a:extLst>
              <a:ext uri="{FF2B5EF4-FFF2-40B4-BE49-F238E27FC236}">
                <a16:creationId xmlns:a16="http://schemas.microsoft.com/office/drawing/2014/main" id="{10F81F9A-19A9-4452-AB3A-E4A629B202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2531" name="Title 2">
            <a:extLst>
              <a:ext uri="{FF2B5EF4-FFF2-40B4-BE49-F238E27FC236}">
                <a16:creationId xmlns:a16="http://schemas.microsoft.com/office/drawing/2014/main" id="{CBFA15AA-817E-26E5-5EE3-F94B31CBF5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969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An alternative…</a:t>
            </a:r>
            <a:endParaRPr lang="en-GB" altLang="en-US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644A47A-7EBD-800C-7723-E086E4E6D331}"/>
              </a:ext>
            </a:extLst>
          </p:cNvPr>
          <p:cNvSpPr txBox="1">
            <a:spLocks noChangeArrowheads="1"/>
          </p:cNvSpPr>
          <p:nvPr/>
        </p:nvSpPr>
        <p:spPr>
          <a:xfrm>
            <a:off x="487363" y="1295400"/>
            <a:ext cx="8405812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GB" altLang="en-US" sz="2000" kern="0" dirty="0"/>
              <a:t>Another method is called </a:t>
            </a:r>
            <a:r>
              <a:rPr lang="en-GB" altLang="en-US" sz="2000" b="1" kern="0" dirty="0">
                <a:solidFill>
                  <a:srgbClr val="D60093"/>
                </a:solidFill>
              </a:rPr>
              <a:t>two’s complement</a:t>
            </a:r>
            <a:r>
              <a:rPr lang="en-GB" altLang="en-US" sz="2000" kern="0" dirty="0"/>
              <a:t>.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altLang="en-US" sz="2000" kern="0" dirty="0"/>
              <a:t>The most significant bit is a minus number as well as a sign bit.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altLang="en-US" sz="2000" b="1" kern="0" dirty="0"/>
          </a:p>
          <a:p>
            <a:pPr>
              <a:defRPr/>
            </a:pPr>
            <a:endParaRPr lang="en-GB" altLang="en-US" sz="2000" b="1" kern="0" dirty="0"/>
          </a:p>
          <a:p>
            <a:pPr>
              <a:defRPr/>
            </a:pPr>
            <a:endParaRPr lang="en-GB" altLang="en-US" sz="2000" b="1" kern="0" dirty="0"/>
          </a:p>
          <a:p>
            <a:pPr>
              <a:defRPr/>
            </a:pPr>
            <a:endParaRPr lang="en-GB" altLang="en-US" sz="2000" b="1" kern="0" dirty="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GB" altLang="en-US" sz="2000" kern="0" dirty="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GB" altLang="en-US" sz="2000" kern="0" dirty="0"/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GB" altLang="en-US" sz="2000" kern="0" dirty="0"/>
              <a:t>The largest positive number that can be represented is 0111 1111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GB" altLang="en-US" sz="2000" kern="0" dirty="0"/>
              <a:t>(i.e. +127)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GB" altLang="en-US" sz="2000" kern="0" dirty="0"/>
              <a:t>The largest negative number that can be represented is 1000 0000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GB" altLang="en-US" sz="2000" kern="0" dirty="0"/>
              <a:t>(i.e. –128)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GB" altLang="en-US" sz="2000" kern="0" dirty="0"/>
              <a:t>Using two’s complement means there is only one value for 0.</a:t>
            </a:r>
            <a:endParaRPr lang="en-US" altLang="en-US" sz="2000" kern="0" dirty="0"/>
          </a:p>
          <a:p>
            <a:pPr>
              <a:defRPr/>
            </a:pPr>
            <a:endParaRPr lang="en-GB" altLang="en-US" sz="2000" b="1" kern="0" dirty="0"/>
          </a:p>
          <a:p>
            <a:pPr>
              <a:defRPr/>
            </a:pPr>
            <a:endParaRPr lang="en-GB" altLang="en-US" b="1" kern="0" dirty="0"/>
          </a:p>
        </p:txBody>
      </p:sp>
      <p:graphicFrame>
        <p:nvGraphicFramePr>
          <p:cNvPr id="20" name="Group 63">
            <a:extLst>
              <a:ext uri="{FF2B5EF4-FFF2-40B4-BE49-F238E27FC236}">
                <a16:creationId xmlns:a16="http://schemas.microsoft.com/office/drawing/2014/main" id="{7981C598-49D8-028C-F176-E03270B81EB2}"/>
              </a:ext>
            </a:extLst>
          </p:cNvPr>
          <p:cNvGraphicFramePr>
            <a:graphicFrameLocks/>
          </p:cNvGraphicFramePr>
          <p:nvPr/>
        </p:nvGraphicFramePr>
        <p:xfrm>
          <a:off x="923925" y="2420938"/>
          <a:ext cx="7712073" cy="1476374"/>
        </p:xfrm>
        <a:graphic>
          <a:graphicData uri="http://schemas.openxmlformats.org/drawingml/2006/table">
            <a:tbl>
              <a:tblPr/>
              <a:tblGrid>
                <a:gridCol w="7592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9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09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2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2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09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92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592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9215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50446"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–128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64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32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16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8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446"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482"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-128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8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= –115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1">
            <a:extLst>
              <a:ext uri="{FF2B5EF4-FFF2-40B4-BE49-F238E27FC236}">
                <a16:creationId xmlns:a16="http://schemas.microsoft.com/office/drawing/2014/main" id="{D0BB967E-189F-975D-D303-4C28F5E3D5E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4579" name="Title 2">
            <a:extLst>
              <a:ext uri="{FF2B5EF4-FFF2-40B4-BE49-F238E27FC236}">
                <a16:creationId xmlns:a16="http://schemas.microsoft.com/office/drawing/2014/main" id="{6EBF7230-FF86-D242-A9CC-92F31FD5B3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36613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Conversion method</a:t>
            </a:r>
            <a:endParaRPr lang="en-GB" altLang="en-US"/>
          </a:p>
        </p:txBody>
      </p:sp>
      <p:sp>
        <p:nvSpPr>
          <p:cNvPr id="24580" name="Content Placeholder 3">
            <a:extLst>
              <a:ext uri="{FF2B5EF4-FFF2-40B4-BE49-F238E27FC236}">
                <a16:creationId xmlns:a16="http://schemas.microsoft.com/office/drawing/2014/main" id="{2C775820-CEE4-8720-4AA6-0BA11D5BEF20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900113" y="1557338"/>
            <a:ext cx="7416800" cy="4248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</a:pPr>
            <a:r>
              <a:rPr lang="en-GB" altLang="en-US"/>
              <a:t>In two’s complement, positive numbers are the same as normal.</a:t>
            </a:r>
          </a:p>
          <a:p>
            <a:pPr marL="0" indent="0">
              <a:buFont typeface="Wingdings" pitchFamily="2" charset="2"/>
              <a:buNone/>
            </a:pPr>
            <a:r>
              <a:rPr lang="en-GB" altLang="en-US"/>
              <a:t>Example: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  <p:graphicFrame>
        <p:nvGraphicFramePr>
          <p:cNvPr id="6" name="Group 63">
            <a:extLst>
              <a:ext uri="{FF2B5EF4-FFF2-40B4-BE49-F238E27FC236}">
                <a16:creationId xmlns:a16="http://schemas.microsoft.com/office/drawing/2014/main" id="{CF1F1316-DF15-9E2F-8915-451BFBDAC173}"/>
              </a:ext>
            </a:extLst>
          </p:cNvPr>
          <p:cNvGraphicFramePr>
            <a:graphicFrameLocks/>
          </p:cNvGraphicFramePr>
          <p:nvPr/>
        </p:nvGraphicFramePr>
        <p:xfrm>
          <a:off x="1247775" y="2690813"/>
          <a:ext cx="7254874" cy="1476374"/>
        </p:xfrm>
        <a:graphic>
          <a:graphicData uri="http://schemas.openxmlformats.org/drawingml/2006/table">
            <a:tbl>
              <a:tblPr/>
              <a:tblGrid>
                <a:gridCol w="714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5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9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95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7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2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111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392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50446"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–128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64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32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16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8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446"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482"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= +7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0810D05-8888-C773-E9ED-7F5563DD5609}"/>
              </a:ext>
            </a:extLst>
          </p:cNvPr>
          <p:cNvSpPr txBox="1"/>
          <p:nvPr/>
        </p:nvSpPr>
        <p:spPr>
          <a:xfrm>
            <a:off x="3741738" y="4741863"/>
            <a:ext cx="4575175" cy="12017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</a:p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Note that the answer is +7, not just 7</a:t>
            </a:r>
          </a:p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is important as this is a signed integer.</a:t>
            </a:r>
          </a:p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It must have the sign present.</a:t>
            </a: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>
            <a:extLst>
              <a:ext uri="{FF2B5EF4-FFF2-40B4-BE49-F238E27FC236}">
                <a16:creationId xmlns:a16="http://schemas.microsoft.com/office/drawing/2014/main" id="{A46BCF14-E355-3A6F-A785-56ADF7CF66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6627" name="Title 2">
            <a:extLst>
              <a:ext uri="{FF2B5EF4-FFF2-40B4-BE49-F238E27FC236}">
                <a16:creationId xmlns:a16="http://schemas.microsoft.com/office/drawing/2014/main" id="{CA2B54C3-0261-75A7-BF8B-88148C540C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08050"/>
            <a:ext cx="8229600" cy="550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GB" altLang="en-US"/>
              <a:t>Conversion method </a:t>
            </a:r>
          </a:p>
        </p:txBody>
      </p:sp>
      <p:sp>
        <p:nvSpPr>
          <p:cNvPr id="26628" name="Content Placeholder 3">
            <a:extLst>
              <a:ext uri="{FF2B5EF4-FFF2-40B4-BE49-F238E27FC236}">
                <a16:creationId xmlns:a16="http://schemas.microsoft.com/office/drawing/2014/main" id="{ECDC88EC-FDAB-3F0C-B8D6-F84DF96DBEF1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457200" y="1700213"/>
            <a:ext cx="8218488" cy="4527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</a:pPr>
            <a:r>
              <a:rPr lang="en-GB" altLang="en-US"/>
              <a:t>In two’s complement, negative numbers look quite different from their unsigned equivalents.</a:t>
            </a:r>
          </a:p>
          <a:p>
            <a:pPr marL="0" indent="0">
              <a:buFont typeface="Wingdings" pitchFamily="2" charset="2"/>
              <a:buNone/>
            </a:pPr>
            <a:r>
              <a:rPr lang="en-GB" altLang="en-US"/>
              <a:t>Example:</a:t>
            </a:r>
          </a:p>
          <a:p>
            <a:pPr marL="0" indent="0">
              <a:buFont typeface="Wingdings" pitchFamily="2" charset="2"/>
              <a:buNone/>
            </a:pP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GB" altLang="en-US"/>
          </a:p>
        </p:txBody>
      </p:sp>
      <p:graphicFrame>
        <p:nvGraphicFramePr>
          <p:cNvPr id="8" name="Group 63">
            <a:extLst>
              <a:ext uri="{FF2B5EF4-FFF2-40B4-BE49-F238E27FC236}">
                <a16:creationId xmlns:a16="http://schemas.microsoft.com/office/drawing/2014/main" id="{B87DF529-BE57-2E06-8DB4-0662E9602073}"/>
              </a:ext>
            </a:extLst>
          </p:cNvPr>
          <p:cNvGraphicFramePr>
            <a:graphicFrameLocks/>
          </p:cNvGraphicFramePr>
          <p:nvPr/>
        </p:nvGraphicFramePr>
        <p:xfrm>
          <a:off x="1187450" y="2997200"/>
          <a:ext cx="7254874" cy="1476374"/>
        </p:xfrm>
        <a:graphic>
          <a:graphicData uri="http://schemas.openxmlformats.org/drawingml/2006/table">
            <a:tbl>
              <a:tblPr/>
              <a:tblGrid>
                <a:gridCol w="714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5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9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95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7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2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111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392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50446"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–128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64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32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16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8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446"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482"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-128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64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32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16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8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2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spcBef>
                          <a:spcPct val="50000"/>
                        </a:spcBef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80000"/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lnSpc>
                          <a:spcPct val="120000"/>
                        </a:lnSpc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80000"/>
                        <a:buFont typeface="Verdana" panose="020B0604030504040204" pitchFamily="34" charset="0"/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= -5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FEEA029-951A-6C18-DF63-27022AFB3E0D}"/>
              </a:ext>
            </a:extLst>
          </p:cNvPr>
          <p:cNvGraphicFramePr>
            <a:graphicFrameLocks noGrp="1"/>
          </p:cNvGraphicFramePr>
          <p:nvPr/>
        </p:nvGraphicFramePr>
        <p:xfrm>
          <a:off x="1201738" y="4843463"/>
          <a:ext cx="7254874" cy="1150938"/>
        </p:xfrm>
        <a:graphic>
          <a:graphicData uri="http://schemas.openxmlformats.org/drawingml/2006/table">
            <a:tbl>
              <a:tblPr/>
              <a:tblGrid>
                <a:gridCol w="714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5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95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95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57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2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111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392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754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54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GB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80000"/>
                        <a:buFont typeface="Verdana" panose="020B0604030504040204" pitchFamily="34" charset="0"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MS PGothic" panose="020B0600070205080204" pitchFamily="34" charset="-128"/>
                        </a:rPr>
                        <a:t>= +5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1">
            <a:extLst>
              <a:ext uri="{FF2B5EF4-FFF2-40B4-BE49-F238E27FC236}">
                <a16:creationId xmlns:a16="http://schemas.microsoft.com/office/drawing/2014/main" id="{70AEECF5-2A63-C085-9998-BEA831918BE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28675" name="Title 2">
            <a:extLst>
              <a:ext uri="{FF2B5EF4-FFF2-40B4-BE49-F238E27FC236}">
                <a16:creationId xmlns:a16="http://schemas.microsoft.com/office/drawing/2014/main" id="{E1E16785-0542-A0D1-BD4F-CE6B8433EC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46125"/>
            <a:ext cx="8229600" cy="793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Conversion method</a:t>
            </a:r>
            <a:endParaRPr lang="en-GB" alt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6A5802A-069E-DAC9-BD8B-4169263B6BAE}"/>
              </a:ext>
            </a:extLst>
          </p:cNvPr>
          <p:cNvSpPr txBox="1">
            <a:spLocks/>
          </p:cNvSpPr>
          <p:nvPr/>
        </p:nvSpPr>
        <p:spPr>
          <a:xfrm>
            <a:off x="487363" y="1546225"/>
            <a:ext cx="782955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»"/>
              <a:defRPr sz="24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GB" sz="2000" kern="0" dirty="0"/>
              <a:t>You’ve looked at binary to denary conversions for two’s complement, but how do you go back the other way?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sz="2000" kern="0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kern="0" dirty="0"/>
              <a:t>For positive numbers, it’s just the same as you’ve done previously using subtraction.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sz="2000" kern="0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kern="0" dirty="0"/>
              <a:t>For negative numbers, there are some extra steps:</a:t>
            </a:r>
            <a:br>
              <a:rPr lang="en-GB" sz="2000" kern="0" dirty="0"/>
            </a:br>
            <a:endParaRPr lang="en-GB" sz="2000" kern="0" dirty="0"/>
          </a:p>
          <a:p>
            <a:pPr marL="857250" lvl="1" indent="-457200"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latin typeface="Arial" panose="020B0604020202020204" pitchFamily="34" charset="0"/>
              </a:rPr>
              <a:t>convert the unsigned equivalent into 8-bit binary</a:t>
            </a:r>
          </a:p>
          <a:p>
            <a:pPr marL="857250" lvl="1" indent="-457200"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latin typeface="Arial" panose="020B0604020202020204" pitchFamily="34" charset="0"/>
              </a:rPr>
              <a:t>flip the bits (each 1 becomes a 0 and vice versa)</a:t>
            </a:r>
          </a:p>
          <a:p>
            <a:pPr marL="857250" lvl="1" indent="-457200">
              <a:buFont typeface="Arial" panose="020B0604020202020204" pitchFamily="34" charset="0"/>
              <a:buChar char="•"/>
              <a:defRPr/>
            </a:pPr>
            <a:r>
              <a:rPr lang="en-GB" sz="2000" kern="0" dirty="0">
                <a:latin typeface="Arial" panose="020B0604020202020204" pitchFamily="34" charset="0"/>
              </a:rPr>
              <a:t>add 1 (arithmetically, not appending).</a:t>
            </a:r>
          </a:p>
          <a:p>
            <a:pPr>
              <a:defRPr/>
            </a:pPr>
            <a:endParaRPr lang="en-GB" kern="0" dirty="0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1">
            <a:extLst>
              <a:ext uri="{FF2B5EF4-FFF2-40B4-BE49-F238E27FC236}">
                <a16:creationId xmlns:a16="http://schemas.microsoft.com/office/drawing/2014/main" id="{3220ED86-1A51-442F-947A-F65AF0354D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© Pearson Education Ltd 2020. Copying permitted for purchasing institution only. </a:t>
            </a:r>
          </a:p>
        </p:txBody>
      </p:sp>
      <p:sp>
        <p:nvSpPr>
          <p:cNvPr id="30723" name="Title 2">
            <a:extLst>
              <a:ext uri="{FF2B5EF4-FFF2-40B4-BE49-F238E27FC236}">
                <a16:creationId xmlns:a16="http://schemas.microsoft.com/office/drawing/2014/main" id="{F6F4BCA6-05FF-7597-A62B-CEF513952F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863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Worked Example</a:t>
            </a:r>
            <a:endParaRPr lang="en-GB" alt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1CCE0B-FB43-8BED-3F47-187AB1F3903A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Wingdings" pitchFamily="2" charset="2"/>
              <a:buNone/>
            </a:pPr>
            <a:r>
              <a:rPr lang="en-GB" altLang="en-US"/>
              <a:t>Let’s take the number -22 and convert it into binary using two’s complement.</a:t>
            </a:r>
          </a:p>
          <a:p>
            <a:pPr lvl="1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GB" altLang="en-US"/>
              <a:t>22 into 8-bit binary </a:t>
            </a:r>
            <a:r>
              <a:rPr lang="en-GB" altLang="en-US">
                <a:sym typeface="Wingdings" pitchFamily="2" charset="2"/>
              </a:rPr>
              <a:t> 000</a:t>
            </a:r>
            <a:r>
              <a:rPr lang="en-GB" altLang="en-US"/>
              <a:t>1 0110</a:t>
            </a:r>
          </a:p>
          <a:p>
            <a:pPr lvl="1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GB" altLang="en-US"/>
              <a:t>flip the bits </a:t>
            </a:r>
            <a:r>
              <a:rPr lang="en-GB" altLang="en-US">
                <a:sym typeface="Wingdings" pitchFamily="2" charset="2"/>
              </a:rPr>
              <a:t> 1110 1001</a:t>
            </a:r>
          </a:p>
          <a:p>
            <a:pPr lvl="1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GB" altLang="en-US">
                <a:sym typeface="Wingdings" pitchFamily="2" charset="2"/>
              </a:rPr>
              <a:t>add 1  1110 1010.</a:t>
            </a:r>
            <a:endParaRPr lang="en-GB" altLang="en-US"/>
          </a:p>
          <a:p>
            <a:pPr marL="0" indent="0">
              <a:buFont typeface="Wingdings" pitchFamily="2" charset="2"/>
              <a:buNone/>
            </a:pPr>
            <a:endParaRPr lang="en-US" altLang="en-US"/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445713FB5B7C4BB838FCEE59ABF373" ma:contentTypeVersion="17" ma:contentTypeDescription="Create a new document." ma:contentTypeScope="" ma:versionID="0d2b6d9a31f9fa374f3e766df5c62321">
  <xsd:schema xmlns:xsd="http://www.w3.org/2001/XMLSchema" xmlns:xs="http://www.w3.org/2001/XMLSchema" xmlns:p="http://schemas.microsoft.com/office/2006/metadata/properties" xmlns:ns1="http://schemas.microsoft.com/sharepoint/v3" xmlns:ns2="b1883433-fcc7-4bbe-ae93-e29d6b108da2" xmlns:ns3="8ecf16e9-73c6-43f7-b032-03e975447558" targetNamespace="http://schemas.microsoft.com/office/2006/metadata/properties" ma:root="true" ma:fieldsID="5f3e6879f86f3d68a1ba890f83f31864" ns1:_="" ns2:_="" ns3:_="">
    <xsd:import namespace="http://schemas.microsoft.com/sharepoint/v3"/>
    <xsd:import namespace="b1883433-fcc7-4bbe-ae93-e29d6b108da2"/>
    <xsd:import namespace="8ecf16e9-73c6-43f7-b032-03e97544755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883433-fcc7-4bbe-ae93-e29d6b108d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34dc36b-0fb2-472b-9e08-6a8a9c8c3fe8}" ma:internalName="TaxCatchAll" ma:showField="CatchAllData" ma:web="b1883433-fcc7-4bbe-ae93-e29d6b108d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cf16e9-73c6-43f7-b032-03e9754475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6342d94-4a90-4c9b-8c88-cb4c8647e9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b1883433-fcc7-4bbe-ae93-e29d6b108da2" xsi:nil="true"/>
    <_ip_UnifiedCompliancePolicyProperties xmlns="http://schemas.microsoft.com/sharepoint/v3" xsi:nil="true"/>
    <lcf76f155ced4ddcb4097134ff3c332f xmlns="8ecf16e9-73c6-43f7-b032-03e97544755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0A3B514-F581-4788-86A0-3D557DE83C76}"/>
</file>

<file path=customXml/itemProps2.xml><?xml version="1.0" encoding="utf-8"?>
<ds:datastoreItem xmlns:ds="http://schemas.openxmlformats.org/officeDocument/2006/customXml" ds:itemID="{6E9CDBA0-4C92-364F-99A0-F434D8FBB3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25D766-2D88-41EA-82DB-4698DBCA8E89}"/>
</file>

<file path=docProps/app.xml><?xml version="1.0" encoding="utf-8"?>
<Properties xmlns="http://schemas.openxmlformats.org/officeDocument/2006/extended-properties" xmlns:vt="http://schemas.openxmlformats.org/officeDocument/2006/docPropsVTypes">
  <TotalTime>3641</TotalTime>
  <Words>740</Words>
  <Application>Microsoft Macintosh PowerPoint</Application>
  <PresentationFormat>On-screen Show (4:3)</PresentationFormat>
  <Paragraphs>168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Verdana</vt:lpstr>
      <vt:lpstr>Wingdings</vt:lpstr>
      <vt:lpstr>1_TitleSlide</vt:lpstr>
      <vt:lpstr>PowerPoint Presentation</vt:lpstr>
      <vt:lpstr>Learning objectives</vt:lpstr>
      <vt:lpstr>Unsigned integers</vt:lpstr>
      <vt:lpstr>Negative numbers</vt:lpstr>
      <vt:lpstr>An alternative…</vt:lpstr>
      <vt:lpstr>Conversion method</vt:lpstr>
      <vt:lpstr>Conversion method </vt:lpstr>
      <vt:lpstr>Conversion method</vt:lpstr>
      <vt:lpstr>Worked Example</vt:lpstr>
      <vt:lpstr>Wrap up: you have learned how to…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2016</dc:title>
  <dc:creator>Pearson Education</dc:creator>
  <cp:lastModifiedBy>Ann Weidmann</cp:lastModifiedBy>
  <cp:revision>329</cp:revision>
  <cp:lastPrinted>2020-05-14T16:41:42Z</cp:lastPrinted>
  <dcterms:created xsi:type="dcterms:W3CDTF">2010-12-13T13:21:58Z</dcterms:created>
  <dcterms:modified xsi:type="dcterms:W3CDTF">2022-10-28T08:37:36Z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ContentTypeId">
    <vt:lpwstr>0x01010077445713FB5B7C4BB838FCEE59ABF373</vt:lpwstr>
  </property>
</Properties>
</file>