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2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5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35" autoAdjust="0"/>
    <p:restoredTop sz="86382" autoAdjust="0"/>
  </p:normalViewPr>
  <p:slideViewPr>
    <p:cSldViewPr showGuides="1">
      <p:cViewPr varScale="1">
        <p:scale>
          <a:sx n="64" d="100"/>
          <a:sy n="64" d="100"/>
        </p:scale>
        <p:origin x="184" y="1072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7DB9021-0827-7B30-C0FE-81792036D7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9C3F136-BE62-EF00-3D14-CA2B31D3D1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7B43FF86-5045-545F-F355-E07BA86130D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3DBF4328-223B-269C-91D2-4453FDF05C4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B16EC8-0E76-ED36-0854-8639425581B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18EBB09-FB73-A0FA-C114-0E2898920F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41906C4-8B9A-B74C-B00A-5A752D161E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hggCzug4Qk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EB51DCE9-BADA-C420-13B7-2C2FF596F6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26B30E6D-52CE-225A-74A2-4AD24A1169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Notes:</a:t>
            </a:r>
          </a:p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92C6EFE3-6A43-EA7F-A026-4DC380A78C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FED9C08-C01E-864B-A985-2148CBFD8AF4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90B0393-B603-9692-66F8-743814AEA5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9EAD4580-71EE-840E-15AE-F9A3DB2691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4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7680F137-FE46-E015-7861-D210C0B77F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16113A4-0204-D14C-9871-1294500F08AB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ED9D23F3-4B29-51DD-9EDB-97EF4D0A71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F526F7A2-D6BC-8170-C954-77BD8A92A0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2.1.1, 2.1.2, 2.1.3, 2.2.4, 2.3.1</a:t>
            </a:r>
          </a:p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84C951AF-F5E6-2B18-7038-7142E9C506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A6DE1DA-9AED-CF4E-AC84-39ED52DA07A0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75792E8-1CB3-2153-C5BD-B8F86EC5E1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A7A5E3FC-6915-AD30-0539-4DC04D0AE7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14A26954-695D-4797-5E0A-4D3F561FF2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75F241-2855-C94F-B4A2-1C2F4E973C1C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83328FAF-17A0-A9C1-35D8-514E79DA32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073202B9-D4C3-0EF5-9DA3-C885E72342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5D6D81E4-D83D-4248-25B9-D0CB4A5DF2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A535D28-2938-FF41-B1C4-E684E6A3112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F202BDF1-1E57-7DFC-901F-85C74BE6DA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A7335BD-7002-FB6F-359A-8286509EAB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9C368402-6A62-D580-781F-6B62EDE29D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A540469-E869-F74F-AD8C-837570E22751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46B9C1F0-DF1C-DADA-7E0E-0E1A937FC4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64D9CEE4-8327-1AD0-D0B9-0906456CCF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  <a:hlinkClick r:id="rId3"/>
              </a:rPr>
              <a:t>https://www.youtube.com/watch?v=0hggCzug4Qk</a:t>
            </a:r>
            <a:endParaRPr lang="en-GB" altLang="en-US">
              <a:latin typeface="Arial" panose="020B0604020202020204" pitchFamily="34" charset="0"/>
            </a:endParaRPr>
          </a:p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97C6724-90C5-630A-979F-01360C9B3B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F80B2A-F253-3740-BB02-EC9AE38D2952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288CED14-1FBE-117D-EF6C-5FD14FD69E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DF25AE5-9878-5D56-2B86-A38843B29F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1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D5BC133-BF2C-3439-42E9-30FECFD2C0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74790F2-1E19-D542-B9BA-5DAF225E85A2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C752780-0E9E-F7B6-EE66-C26E9638F7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4B4DD316-07BD-DED9-173B-D8D7A6831E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2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2D861D74-5FF1-6AD0-00BF-FFD8DDA742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A690B32-239B-644B-90A5-7B12F55C770B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199A872-DDF6-25D0-6F5E-0E4EA18A77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2C9C4650-14B3-C4BF-6842-9F9E645010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</a:rPr>
              <a:t>Student Activity 3</a:t>
            </a:r>
          </a:p>
          <a:p>
            <a:pPr defTabSz="457200"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  <a:p>
            <a:pPr defTabSz="457200"/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2DE4468-EE74-A460-3A2C-28EC6DDEE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7550A44-FBDA-D54A-A6CD-4040B72E4B88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34F81-8803-914A-6A59-02D385FD9503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Y10-01-P3: Unsigned integers</a:t>
            </a:r>
            <a:endParaRPr lang="en-GB" altLang="en-US" sz="4400" kern="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21845DA-141D-F470-C0F3-862CA636A31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1681730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47B81C1-9DFC-57F2-3F2D-20BE921AEC3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28858842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5669C08-9D23-4A9F-A74C-DA5D2A8D04E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4609201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14AD04E-05C7-25C0-0E27-B94C3725FC5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7313920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C63B124-B1C3-1FBD-9F63-079426B357E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03261270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73306D8-1E48-D63C-29E3-92B9EC7AF60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6665858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2C34335-9A8E-8D6B-1884-384CA29E2A9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75666280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A3455E1B-FDC6-07B7-BE98-BF004F5E4BC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9CF9866-98BD-8DB6-30F6-8096A344DB0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7574429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161B5A1-097B-BC73-6680-034E6C35A0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53130507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842F889-D6AE-1021-E050-95BE150962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8767094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E51E3-38FE-59FE-2B55-B12A4D42ACF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14791778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3D4F9-6236-89C2-FB72-306FC9B1B5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1002248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67B47717-9A6D-2F08-5B62-38DD62D97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9C5158-CB9C-53F1-8C4A-DAAC04C3FE7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1AAA3140-39AB-ECC9-C01C-ED200AA043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AF4886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Y10-01-P3: Unsigned integers</a:t>
            </a:r>
            <a:endParaRPr lang="en-GB" altLang="en-US" sz="1600" b="1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4" r:id="rId1"/>
    <p:sldLayoutId id="2147485005" r:id="rId2"/>
    <p:sldLayoutId id="2147485006" r:id="rId3"/>
    <p:sldLayoutId id="2147485007" r:id="rId4"/>
    <p:sldLayoutId id="2147485008" r:id="rId5"/>
    <p:sldLayoutId id="2147485009" r:id="rId6"/>
    <p:sldLayoutId id="2147485010" r:id="rId7"/>
    <p:sldLayoutId id="2147485011" r:id="rId8"/>
    <p:sldLayoutId id="2147485012" r:id="rId9"/>
    <p:sldLayoutId id="2147485013" r:id="rId10"/>
    <p:sldLayoutId id="2147485014" r:id="rId11"/>
    <p:sldLayoutId id="214748501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>
            <a:extLst>
              <a:ext uri="{FF2B5EF4-FFF2-40B4-BE49-F238E27FC236}">
                <a16:creationId xmlns:a16="http://schemas.microsoft.com/office/drawing/2014/main" id="{950BB1EA-00CA-CB24-5CF7-B11F015A6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938"/>
            <a:ext cx="9136063" cy="900112"/>
          </a:xfrm>
          <a:prstGeom prst="rect">
            <a:avLst/>
          </a:prstGeom>
          <a:solidFill>
            <a:srgbClr val="B44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GB" altLang="en-US" sz="200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1">
            <a:extLst>
              <a:ext uri="{FF2B5EF4-FFF2-40B4-BE49-F238E27FC236}">
                <a16:creationId xmlns:a16="http://schemas.microsoft.com/office/drawing/2014/main" id="{09429627-7215-C0F0-B3BD-141B63DDB5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3795" name="Title 2">
            <a:extLst>
              <a:ext uri="{FF2B5EF4-FFF2-40B4-BE49-F238E27FC236}">
                <a16:creationId xmlns:a16="http://schemas.microsoft.com/office/drawing/2014/main" id="{4187F0F3-ED50-F5CC-3880-BC5D916833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540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Most significant bit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A6802-CBFB-22E4-761B-D78838F7B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412875"/>
            <a:ext cx="7991475" cy="4762500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dirty="0"/>
              <a:t>It is important to remember that all binary patterns are written from the largest value to the smallest value, as shown in the table.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dirty="0"/>
              <a:t>Exactly the same approach is used for the normal denary numbers that we use every day.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/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dirty="0"/>
              <a:t>In binary numbers we use the term </a:t>
            </a:r>
            <a:r>
              <a:rPr lang="en-GB" b="1" dirty="0">
                <a:solidFill>
                  <a:srgbClr val="D60093"/>
                </a:solidFill>
              </a:rPr>
              <a:t>most significant bit (MSB) </a:t>
            </a:r>
            <a:r>
              <a:rPr lang="en-GB" dirty="0"/>
              <a:t>to refer to the leftmost bit in any binary number.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dirty="0"/>
              <a:t>This means that the leftmost digit has the largest place value.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C88B616-B39C-02FA-B481-72D0C346801C}"/>
              </a:ext>
            </a:extLst>
          </p:cNvPr>
          <p:cNvGraphicFramePr>
            <a:graphicFrameLocks noGrp="1"/>
          </p:cNvGraphicFramePr>
          <p:nvPr/>
        </p:nvGraphicFramePr>
        <p:xfrm>
          <a:off x="1093788" y="3068638"/>
          <a:ext cx="6956425" cy="7921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9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128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64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32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16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8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4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</a:t>
                      </a:r>
                    </a:p>
                  </a:txBody>
                  <a:tcPr marL="91445" marR="91445" marT="45645" marB="4564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1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1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1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44E71AEC-0F8A-8009-02F4-1C17592ABA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CCCDDD-8D59-1F9D-919F-12AE09B4C62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altLang="en-US" dirty="0"/>
              <a:t>Define the terms 'nibble' and 'byte’.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A byte is 8 bits. A nibble is half a byte or 4 bits.</a:t>
            </a:r>
            <a:br>
              <a:rPr lang="en-GB" altLang="en-US" dirty="0">
                <a:latin typeface="Arial" panose="020B0604020202020204" pitchFamily="34" charset="0"/>
              </a:rPr>
            </a:br>
            <a:endParaRPr lang="en-GB" altLang="en-US" dirty="0">
              <a:latin typeface="Arial" panose="020B0604020202020204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/>
              <a:t>Convert between denary and 8-bit binary numbers.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Adding place values for binary to denary.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Subtracting place values for denary to binary.</a:t>
            </a:r>
          </a:p>
          <a:p>
            <a:pPr marL="0" indent="0">
              <a:defRPr/>
            </a:pPr>
            <a:endParaRPr lang="en-GB" altLang="en-US" dirty="0"/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dirty="0"/>
              <a:t>Identify the most significant bit (MSB) of a binary pattern.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35844" name="Footer Placeholder 3">
            <a:extLst>
              <a:ext uri="{FF2B5EF4-FFF2-40B4-BE49-F238E27FC236}">
                <a16:creationId xmlns:a16="http://schemas.microsoft.com/office/drawing/2014/main" id="{03D752EC-B444-2F52-D38F-633C2828317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1">
            <a:extLst>
              <a:ext uri="{FF2B5EF4-FFF2-40B4-BE49-F238E27FC236}">
                <a16:creationId xmlns:a16="http://schemas.microsoft.com/office/drawing/2014/main" id="{36645876-A7C1-0886-417F-4E3F77AEE3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7411" name="Title 2">
            <a:extLst>
              <a:ext uri="{FF2B5EF4-FFF2-40B4-BE49-F238E27FC236}">
                <a16:creationId xmlns:a16="http://schemas.microsoft.com/office/drawing/2014/main" id="{F5BF4EC8-4F81-2870-E01E-6EB5409C03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C5B0821-4F70-DDC7-D042-28338A0887A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28775"/>
            <a:ext cx="7991475" cy="44354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In this lesson you will learn to:</a:t>
            </a:r>
          </a:p>
          <a:p>
            <a:pPr>
              <a:defRPr/>
            </a:pPr>
            <a:endParaRPr lang="en-GB" altLang="en-US" dirty="0"/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define the terms 'nibble' and 'byte’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convert between denary and 8-bit binary numbers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identify the most significant bit (MSB) of a binary pattern.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buNone/>
              <a:defRPr/>
            </a:pPr>
            <a:r>
              <a:rPr lang="en-GB" altLang="en-US" dirty="0"/>
              <a:t>For more detail on this topic, and additional student activities, refer to Topic 2 of the student book.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1">
            <a:extLst>
              <a:ext uri="{FF2B5EF4-FFF2-40B4-BE49-F238E27FC236}">
                <a16:creationId xmlns:a16="http://schemas.microsoft.com/office/drawing/2014/main" id="{2D6C15EF-9928-8A17-2E0A-6B8D23176A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9459" name="Title 2">
            <a:extLst>
              <a:ext uri="{FF2B5EF4-FFF2-40B4-BE49-F238E27FC236}">
                <a16:creationId xmlns:a16="http://schemas.microsoft.com/office/drawing/2014/main" id="{56FF0D49-EEEE-4F1B-BDC9-6E124118DD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Numbers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3DFF7327-2DBE-D060-8207-E60F53413F3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411413"/>
            <a:ext cx="7991475" cy="36099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Previously, you learned that all data is represented using binary in a digital computer.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One type of data that needs to be represented is numerical data.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You will be looking at a particular set of numbers: </a:t>
            </a:r>
            <a:r>
              <a:rPr lang="en-GB" altLang="en-US" b="1" dirty="0">
                <a:solidFill>
                  <a:srgbClr val="D60093"/>
                </a:solidFill>
              </a:rPr>
              <a:t>unsigned integers</a:t>
            </a:r>
            <a:r>
              <a:rPr lang="en-GB" altLang="en-US" dirty="0"/>
              <a:t>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This means whole, positive numbers (more than or equal to 0).</a:t>
            </a:r>
          </a:p>
          <a:p>
            <a:pPr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1">
            <a:extLst>
              <a:ext uri="{FF2B5EF4-FFF2-40B4-BE49-F238E27FC236}">
                <a16:creationId xmlns:a16="http://schemas.microsoft.com/office/drawing/2014/main" id="{22D1B6E2-0F1A-95A5-63C0-27D72DFF94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1507" name="Title 2">
            <a:extLst>
              <a:ext uri="{FF2B5EF4-FFF2-40B4-BE49-F238E27FC236}">
                <a16:creationId xmlns:a16="http://schemas.microsoft.com/office/drawing/2014/main" id="{F39F9B60-D763-2CDA-9CF0-2B400039C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7038" y="76200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Numbers</a:t>
            </a:r>
            <a:endParaRPr lang="en-GB" altLang="en-US"/>
          </a:p>
        </p:txBody>
      </p:sp>
      <p:sp>
        <p:nvSpPr>
          <p:cNvPr id="21508" name="Content Placeholder 3">
            <a:extLst>
              <a:ext uri="{FF2B5EF4-FFF2-40B4-BE49-F238E27FC236}">
                <a16:creationId xmlns:a16="http://schemas.microsoft.com/office/drawing/2014/main" id="{E1D573A9-EF1A-9D0A-8420-518015259F8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1412875"/>
            <a:ext cx="7991475" cy="4608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Humans count using </a:t>
            </a:r>
            <a:r>
              <a:rPr lang="en-GB" altLang="en-US" b="1">
                <a:solidFill>
                  <a:srgbClr val="D60093"/>
                </a:solidFill>
              </a:rPr>
              <a:t>denary</a:t>
            </a:r>
            <a:r>
              <a:rPr lang="en-GB" altLang="en-US"/>
              <a:t> numbers (base 10).</a:t>
            </a: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We use 10 symbols: 0, 1, 2, 3, 4, 5, 6, 7, 8 and 9.</a:t>
            </a:r>
            <a:endParaRPr lang="en-US" altLang="en-US"/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This is because we have ten fingers.</a:t>
            </a:r>
          </a:p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You already know how denary numbers work.  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graphicFrame>
        <p:nvGraphicFramePr>
          <p:cNvPr id="5" name="Group 279">
            <a:extLst>
              <a:ext uri="{FF2B5EF4-FFF2-40B4-BE49-F238E27FC236}">
                <a16:creationId xmlns:a16="http://schemas.microsoft.com/office/drawing/2014/main" id="{58C1E43B-4C7B-BB91-96AA-8964DD0B432D}"/>
              </a:ext>
            </a:extLst>
          </p:cNvPr>
          <p:cNvGraphicFramePr>
            <a:graphicFrameLocks/>
          </p:cNvGraphicFramePr>
          <p:nvPr/>
        </p:nvGraphicFramePr>
        <p:xfrm>
          <a:off x="684213" y="3429000"/>
          <a:ext cx="7794625" cy="1828800"/>
        </p:xfrm>
        <a:graphic>
          <a:graphicData uri="http://schemas.openxmlformats.org/drawingml/2006/table">
            <a:tbl>
              <a:tblPr/>
              <a:tblGrid>
                <a:gridCol w="1637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94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4589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alt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alt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alt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alt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89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1000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89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3767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(5 x 1000 = 5000)</a:t>
                      </a:r>
                      <a:b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5000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(0 x 100 = 0)</a:t>
                      </a:r>
                      <a:b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+ 0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(4 x 10 = 40)</a:t>
                      </a:r>
                      <a:b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+ 40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(9 x 1 = 9)</a:t>
                      </a:r>
                      <a:b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+ 9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= 5049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1">
            <a:extLst>
              <a:ext uri="{FF2B5EF4-FFF2-40B4-BE49-F238E27FC236}">
                <a16:creationId xmlns:a16="http://schemas.microsoft.com/office/drawing/2014/main" id="{64468150-B3AD-41E6-EA7E-A7F260BF33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3555" name="Title 2">
            <a:extLst>
              <a:ext uri="{FF2B5EF4-FFF2-40B4-BE49-F238E27FC236}">
                <a16:creationId xmlns:a16="http://schemas.microsoft.com/office/drawing/2014/main" id="{B869A796-BC78-0305-D066-0C9FFB6FDD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9080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Resources</a:t>
            </a:r>
            <a:endParaRPr lang="en-GB" altLang="en-US"/>
          </a:p>
        </p:txBody>
      </p:sp>
      <p:sp>
        <p:nvSpPr>
          <p:cNvPr id="23556" name="Content Placeholder 3">
            <a:extLst>
              <a:ext uri="{FF2B5EF4-FFF2-40B4-BE49-F238E27FC236}">
                <a16:creationId xmlns:a16="http://schemas.microsoft.com/office/drawing/2014/main" id="{7211CD03-EF10-B661-0B6A-4489719F395E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Computers count using binary numbers (base 2).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en-GB" altLang="en-US"/>
              <a:t>They use just 2 symbols: 0 and 1</a:t>
            </a:r>
          </a:p>
        </p:txBody>
      </p:sp>
      <p:graphicFrame>
        <p:nvGraphicFramePr>
          <p:cNvPr id="5" name="Group 277">
            <a:extLst>
              <a:ext uri="{FF2B5EF4-FFF2-40B4-BE49-F238E27FC236}">
                <a16:creationId xmlns:a16="http://schemas.microsoft.com/office/drawing/2014/main" id="{35725F29-71CF-9785-250A-EC6E478C8241}"/>
              </a:ext>
            </a:extLst>
          </p:cNvPr>
          <p:cNvGraphicFramePr>
            <a:graphicFrameLocks/>
          </p:cNvGraphicFramePr>
          <p:nvPr/>
        </p:nvGraphicFramePr>
        <p:xfrm>
          <a:off x="827088" y="3408363"/>
          <a:ext cx="7219950" cy="1654175"/>
        </p:xfrm>
        <a:graphic>
          <a:graphicData uri="http://schemas.openxmlformats.org/drawingml/2006/table">
            <a:tbl>
              <a:tblPr/>
              <a:tblGrid>
                <a:gridCol w="1515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8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8994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altLang="en-US" sz="2000" b="0" i="0" u="none" strike="noStrike" cap="none" normalizeH="0" baseline="3000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994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587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599"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(1 x 8 = 8)</a:t>
                      </a:r>
                      <a:b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(1 x 4 = 4)</a:t>
                      </a:r>
                      <a:b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+ 4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(0 x 2 = 0)</a:t>
                      </a:r>
                      <a:b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+ 0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(1 x 1 = 1)</a:t>
                      </a:r>
                      <a:b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+ 1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1pPr>
                      <a:lvl2pPr marL="1588"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2pPr>
                      <a:lvl3pPr marL="18097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3pPr>
                      <a:lvl4pPr marL="352425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lnSpc>
                          <a:spcPct val="120000"/>
                        </a:lnSpc>
                        <a:spcBef>
                          <a:spcPct val="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= 13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>
            <a:extLst>
              <a:ext uri="{FF2B5EF4-FFF2-40B4-BE49-F238E27FC236}">
                <a16:creationId xmlns:a16="http://schemas.microsoft.com/office/drawing/2014/main" id="{62D5BDE4-D2A8-81E3-65F8-A2ABBD879E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5603" name="Title 2">
            <a:extLst>
              <a:ext uri="{FF2B5EF4-FFF2-40B4-BE49-F238E27FC236}">
                <a16:creationId xmlns:a16="http://schemas.microsoft.com/office/drawing/2014/main" id="{C9E8B822-445D-A76F-CF6D-BEE984D3F8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8902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Counting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5BE5D-CD64-CBA9-1FDE-3FEC1AC1E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3600" y="2060575"/>
            <a:ext cx="7416800" cy="2952750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Let’s count in binary together:</a:t>
            </a:r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Remember 2</a:t>
            </a:r>
            <a:r>
              <a:rPr lang="en-GB" altLang="en-US" i="1" baseline="30000" dirty="0"/>
              <a:t>n</a:t>
            </a:r>
            <a:r>
              <a:rPr lang="en-GB" altLang="en-US" dirty="0"/>
              <a:t> where </a:t>
            </a:r>
            <a:r>
              <a:rPr lang="en-GB" altLang="en-US" i="1" dirty="0"/>
              <a:t>n</a:t>
            </a:r>
            <a:r>
              <a:rPr lang="en-GB" altLang="en-US" dirty="0"/>
              <a:t> = 4, gives us 16 unique values, 0 through 15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C0480C-32B6-4864-0E5D-B92609068919}"/>
              </a:ext>
            </a:extLst>
          </p:cNvPr>
          <p:cNvSpPr/>
          <p:nvPr/>
        </p:nvSpPr>
        <p:spPr>
          <a:xfrm>
            <a:off x="3992563" y="3005138"/>
            <a:ext cx="1928812" cy="922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5B0181-9927-8C59-B5D6-947162BF267D}"/>
              </a:ext>
            </a:extLst>
          </p:cNvPr>
          <p:cNvSpPr/>
          <p:nvPr/>
        </p:nvSpPr>
        <p:spPr>
          <a:xfrm>
            <a:off x="4319588" y="3000375"/>
            <a:ext cx="1274762" cy="92233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0E6F75-1934-08CC-1664-E5FBD6AED693}"/>
              </a:ext>
            </a:extLst>
          </p:cNvPr>
          <p:cNvSpPr/>
          <p:nvPr/>
        </p:nvSpPr>
        <p:spPr>
          <a:xfrm>
            <a:off x="4422775" y="2967038"/>
            <a:ext cx="1066800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148A5B-9D98-A0A3-3FC8-68057A6C922A}"/>
              </a:ext>
            </a:extLst>
          </p:cNvPr>
          <p:cNvSpPr/>
          <p:nvPr/>
        </p:nvSpPr>
        <p:spPr>
          <a:xfrm>
            <a:off x="4344988" y="3005138"/>
            <a:ext cx="1066800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3DBEF1-72D3-4089-BDE6-C94325C6F8E9}"/>
              </a:ext>
            </a:extLst>
          </p:cNvPr>
          <p:cNvSpPr/>
          <p:nvPr/>
        </p:nvSpPr>
        <p:spPr>
          <a:xfrm>
            <a:off x="4189413" y="3005138"/>
            <a:ext cx="1508125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86291F-D8EC-AFFC-2A31-B7F916CCDE3A}"/>
              </a:ext>
            </a:extLst>
          </p:cNvPr>
          <p:cNvSpPr/>
          <p:nvPr/>
        </p:nvSpPr>
        <p:spPr>
          <a:xfrm>
            <a:off x="4202113" y="2967038"/>
            <a:ext cx="1508125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509FC0-80CF-FDD1-9A55-92C5343CAABF}"/>
              </a:ext>
            </a:extLst>
          </p:cNvPr>
          <p:cNvSpPr/>
          <p:nvPr/>
        </p:nvSpPr>
        <p:spPr>
          <a:xfrm>
            <a:off x="4189413" y="3009900"/>
            <a:ext cx="1508125" cy="92233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05E984-0D6C-BFAE-932F-7B9262350EE0}"/>
              </a:ext>
            </a:extLst>
          </p:cNvPr>
          <p:cNvSpPr/>
          <p:nvPr/>
        </p:nvSpPr>
        <p:spPr>
          <a:xfrm>
            <a:off x="4197350" y="2963863"/>
            <a:ext cx="1508125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86E261-8623-DF51-D37E-9704B17CC91C}"/>
              </a:ext>
            </a:extLst>
          </p:cNvPr>
          <p:cNvSpPr/>
          <p:nvPr/>
        </p:nvSpPr>
        <p:spPr>
          <a:xfrm>
            <a:off x="3973513" y="2967038"/>
            <a:ext cx="1947862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ACF0D4-FC71-8197-8E21-01AF50E70AAF}"/>
              </a:ext>
            </a:extLst>
          </p:cNvPr>
          <p:cNvSpPr/>
          <p:nvPr/>
        </p:nvSpPr>
        <p:spPr>
          <a:xfrm>
            <a:off x="3992563" y="2963863"/>
            <a:ext cx="1947862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3E577C-618D-14A3-6F20-708B09F9F588}"/>
              </a:ext>
            </a:extLst>
          </p:cNvPr>
          <p:cNvSpPr/>
          <p:nvPr/>
        </p:nvSpPr>
        <p:spPr>
          <a:xfrm>
            <a:off x="3929063" y="2971800"/>
            <a:ext cx="1947862" cy="92233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E058606-B1CA-0CF7-406C-5ED2AA6D658F}"/>
              </a:ext>
            </a:extLst>
          </p:cNvPr>
          <p:cNvSpPr/>
          <p:nvPr/>
        </p:nvSpPr>
        <p:spPr>
          <a:xfrm>
            <a:off x="3983038" y="2970213"/>
            <a:ext cx="1947862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1011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031E3F-5BEB-1F53-2634-2ADF60E7A684}"/>
              </a:ext>
            </a:extLst>
          </p:cNvPr>
          <p:cNvSpPr/>
          <p:nvPr/>
        </p:nvSpPr>
        <p:spPr>
          <a:xfrm>
            <a:off x="3929063" y="2963863"/>
            <a:ext cx="1947862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1100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ABC62-15B3-2E6C-502A-5341372C4A1D}"/>
              </a:ext>
            </a:extLst>
          </p:cNvPr>
          <p:cNvSpPr/>
          <p:nvPr/>
        </p:nvSpPr>
        <p:spPr>
          <a:xfrm>
            <a:off x="3962400" y="2957513"/>
            <a:ext cx="1947863" cy="92233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1101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11009B-BE07-FD81-903E-B4E1FA44F721}"/>
              </a:ext>
            </a:extLst>
          </p:cNvPr>
          <p:cNvSpPr/>
          <p:nvPr/>
        </p:nvSpPr>
        <p:spPr>
          <a:xfrm>
            <a:off x="3978275" y="2962275"/>
            <a:ext cx="1947863" cy="92233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1110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73AE805-7D57-0B9F-CAAF-A201617BAD2A}"/>
              </a:ext>
            </a:extLst>
          </p:cNvPr>
          <p:cNvSpPr/>
          <p:nvPr/>
        </p:nvSpPr>
        <p:spPr>
          <a:xfrm>
            <a:off x="4003675" y="2955925"/>
            <a:ext cx="1947863" cy="922338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1111</a:t>
            </a:r>
          </a:p>
        </p:txBody>
      </p:sp>
      <p:sp>
        <p:nvSpPr>
          <p:cNvPr id="25621" name="TextBox 17">
            <a:extLst>
              <a:ext uri="{FF2B5EF4-FFF2-40B4-BE49-F238E27FC236}">
                <a16:creationId xmlns:a16="http://schemas.microsoft.com/office/drawing/2014/main" id="{395DA6B2-D2F4-2E16-A745-4F80DC9B9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3038" y="2968625"/>
            <a:ext cx="1928812" cy="920750"/>
          </a:xfrm>
          <a:prstGeom prst="rect">
            <a:avLst/>
          </a:prstGeom>
          <a:noFill/>
          <a:ln w="101600">
            <a:solidFill>
              <a:srgbClr val="AF488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1">
            <a:extLst>
              <a:ext uri="{FF2B5EF4-FFF2-40B4-BE49-F238E27FC236}">
                <a16:creationId xmlns:a16="http://schemas.microsoft.com/office/drawing/2014/main" id="{301CE9F4-CA26-0329-724D-864C357E957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7651" name="Title 2">
            <a:extLst>
              <a:ext uri="{FF2B5EF4-FFF2-40B4-BE49-F238E27FC236}">
                <a16:creationId xmlns:a16="http://schemas.microsoft.com/office/drawing/2014/main" id="{B2A23B58-BE31-17B8-204B-12FEADAD25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4550"/>
            <a:ext cx="8229600" cy="144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GB" altLang="en-US"/>
              <a:t>Nibbles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1F700-506F-B6BF-FA6C-FE6A4921E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628775"/>
            <a:ext cx="8218488" cy="4598988"/>
          </a:xfrm>
        </p:spPr>
        <p:txBody>
          <a:bodyPr/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altLang="en-US" dirty="0"/>
              <a:t>A set of 4 </a:t>
            </a:r>
            <a:r>
              <a:rPr lang="en-GB" altLang="en-US" b="1" dirty="0">
                <a:solidFill>
                  <a:srgbClr val="D60093"/>
                </a:solidFill>
              </a:rPr>
              <a:t>bits</a:t>
            </a:r>
            <a:r>
              <a:rPr lang="en-GB" altLang="en-US" dirty="0"/>
              <a:t> (binary digits) is called a </a:t>
            </a:r>
            <a:r>
              <a:rPr lang="en-GB" altLang="en-US" b="1" dirty="0">
                <a:solidFill>
                  <a:srgbClr val="D60093"/>
                </a:solidFill>
              </a:rPr>
              <a:t>nibble</a:t>
            </a:r>
            <a:r>
              <a:rPr lang="en-GB" altLang="en-US" dirty="0">
                <a:solidFill>
                  <a:schemeClr val="accent6"/>
                </a:solidFill>
              </a:rPr>
              <a:t>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altLang="en-US" dirty="0"/>
              <a:t>A single nibble can store 16 unique values (2</a:t>
            </a:r>
            <a:r>
              <a:rPr lang="en-GB" altLang="en-US" baseline="30000" dirty="0"/>
              <a:t>4</a:t>
            </a:r>
            <a:r>
              <a:rPr lang="en-GB" altLang="en-US" dirty="0"/>
              <a:t>) – the denary numbers, 0 to 15.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We can use a table to help us remember the </a:t>
            </a:r>
            <a:r>
              <a:rPr lang="en-GB" altLang="en-US" b="1" dirty="0">
                <a:solidFill>
                  <a:srgbClr val="D60093"/>
                </a:solidFill>
              </a:rPr>
              <a:t>place value </a:t>
            </a:r>
            <a:r>
              <a:rPr lang="en-GB" altLang="en-US" dirty="0"/>
              <a:t>of each column.</a:t>
            </a:r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altLang="en-US" dirty="0"/>
              <a:t>To convert this binary number back to denary, we can add the column values which contain the digit 1. 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So the bit pattern 0110 is the same as </a:t>
            </a:r>
            <a:r>
              <a:rPr lang="en-GB" altLang="en-US" dirty="0">
                <a:sym typeface="Wingdings" panose="05000000000000000000" pitchFamily="2" charset="2"/>
              </a:rPr>
              <a:t>4 + 2, which equals 6.</a:t>
            </a: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62CCB1B-9038-D7FA-6863-DC0A083A3E99}"/>
              </a:ext>
            </a:extLst>
          </p:cNvPr>
          <p:cNvGraphicFramePr>
            <a:graphicFrameLocks noGrp="1"/>
          </p:cNvGraphicFramePr>
          <p:nvPr/>
        </p:nvGraphicFramePr>
        <p:xfrm>
          <a:off x="547688" y="3662363"/>
          <a:ext cx="8128000" cy="1187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8</a:t>
                      </a:r>
                    </a:p>
                  </a:txBody>
                  <a:tcPr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4</a:t>
                      </a:r>
                    </a:p>
                  </a:txBody>
                  <a:tcPr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</a:t>
                      </a:r>
                    </a:p>
                  </a:txBody>
                  <a:tcPr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</a:t>
                      </a:r>
                    </a:p>
                  </a:txBody>
                  <a:tcPr marT="45726" marB="4572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72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T="45726" marB="457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marT="45726" marB="4572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1">
            <a:extLst>
              <a:ext uri="{FF2B5EF4-FFF2-40B4-BE49-F238E27FC236}">
                <a16:creationId xmlns:a16="http://schemas.microsoft.com/office/drawing/2014/main" id="{932BC2A5-7931-B212-6829-5ACDA1425F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9699" name="Title 2">
            <a:extLst>
              <a:ext uri="{FF2B5EF4-FFF2-40B4-BE49-F238E27FC236}">
                <a16:creationId xmlns:a16="http://schemas.microsoft.com/office/drawing/2014/main" id="{0BDB038E-FAD4-8578-E4E1-69375AD672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Nibbles</a:t>
            </a:r>
            <a:endParaRPr lang="en-GB" altLang="en-US"/>
          </a:p>
        </p:txBody>
      </p:sp>
      <p:sp>
        <p:nvSpPr>
          <p:cNvPr id="32771" name="Content Placeholder 3">
            <a:extLst>
              <a:ext uri="{FF2B5EF4-FFF2-40B4-BE49-F238E27FC236}">
                <a16:creationId xmlns:a16="http://schemas.microsoft.com/office/drawing/2014/main" id="{9019E85C-AFB0-F220-BC90-7676DEB8B80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2519363"/>
            <a:ext cx="7918450" cy="3455987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For example, to convert 13 in denary into binary: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Largest column value that fits: 8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Put a 1 in the 8 column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13 – 8 = 5; move along a column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5 – 4 = 1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Put a 1 in the 4 column; nothing left.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13 in denary = 1101 in binary.</a:t>
            </a:r>
          </a:p>
          <a:p>
            <a:pPr marL="341312" lvl="1" indent="0">
              <a:buFont typeface="Wingdings" pitchFamily="2" charset="2"/>
              <a:buNone/>
              <a:defRPr/>
            </a:pP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29701" name="Rectangle 1">
            <a:extLst>
              <a:ext uri="{FF2B5EF4-FFF2-40B4-BE49-F238E27FC236}">
                <a16:creationId xmlns:a16="http://schemas.microsoft.com/office/drawing/2014/main" id="{72CD8EC8-4AFF-7DD1-C939-DDCDF1315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404938"/>
            <a:ext cx="8002587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GB" altLang="en-US" sz="2000"/>
              <a:t>You can also convert from a denary number into its binary equivalent.</a:t>
            </a:r>
          </a:p>
          <a:p>
            <a:r>
              <a:rPr lang="en-GB" altLang="en-US" sz="2000"/>
              <a:t>You can use the same table to help you. However, instead of adding, you’ll subtract.</a:t>
            </a: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95ABD810-FCC5-C38C-0546-42CACDDDDF1F}"/>
              </a:ext>
            </a:extLst>
          </p:cNvPr>
          <p:cNvGraphicFramePr>
            <a:graphicFrameLocks noGrp="1"/>
          </p:cNvGraphicFramePr>
          <p:nvPr/>
        </p:nvGraphicFramePr>
        <p:xfrm>
          <a:off x="2490788" y="5354638"/>
          <a:ext cx="4389436" cy="792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8</a:t>
                      </a:r>
                    </a:p>
                  </a:txBody>
                  <a:tcPr marL="91382" marR="91382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4</a:t>
                      </a:r>
                    </a:p>
                  </a:txBody>
                  <a:tcPr marL="91382" marR="91382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</a:t>
                      </a:r>
                    </a:p>
                  </a:txBody>
                  <a:tcPr marL="91382" marR="91382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</a:t>
                      </a:r>
                    </a:p>
                  </a:txBody>
                  <a:tcPr marL="91382" marR="91382" marT="45645" marB="4564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algn="ctr"/>
                      <a:endParaRPr lang="en-GB" sz="2000" b="1" dirty="0"/>
                    </a:p>
                  </a:txBody>
                  <a:tcPr marL="91382" marR="91382" marT="45645" marB="45645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/>
                    </a:p>
                  </a:txBody>
                  <a:tcPr marL="91382" marR="91382" marT="45645" marB="45645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/>
                    </a:p>
                  </a:txBody>
                  <a:tcPr marL="91382" marR="91382" marT="45645" marB="45645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b="1" dirty="0"/>
                    </a:p>
                  </a:txBody>
                  <a:tcPr marL="91382" marR="91382" marT="45645" marB="4564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F99E9B0-67AA-CB52-9AED-F9D9005C3763}"/>
              </a:ext>
            </a:extLst>
          </p:cNvPr>
          <p:cNvGraphicFramePr>
            <a:graphicFrameLocks noGrp="1"/>
          </p:cNvGraphicFramePr>
          <p:nvPr/>
        </p:nvGraphicFramePr>
        <p:xfrm>
          <a:off x="2490788" y="5759450"/>
          <a:ext cx="4389436" cy="396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AA7BA48-70C3-668B-C76D-E22D6662CB4F}"/>
              </a:ext>
            </a:extLst>
          </p:cNvPr>
          <p:cNvGraphicFramePr>
            <a:graphicFrameLocks noGrp="1"/>
          </p:cNvGraphicFramePr>
          <p:nvPr/>
        </p:nvGraphicFramePr>
        <p:xfrm>
          <a:off x="2490788" y="5759450"/>
          <a:ext cx="4389436" cy="396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91382" marR="91382" marT="45793" marB="4579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4406A3B-395D-4244-E8F3-E454ED564675}"/>
              </a:ext>
            </a:extLst>
          </p:cNvPr>
          <p:cNvGraphicFramePr>
            <a:graphicFrameLocks noGrp="1"/>
          </p:cNvGraphicFramePr>
          <p:nvPr/>
        </p:nvGraphicFramePr>
        <p:xfrm>
          <a:off x="2490788" y="5764213"/>
          <a:ext cx="4389436" cy="396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91382" marR="91382" marT="45793" marB="4579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8B02B1C-0C78-AF8F-4726-0FBC266C59E0}"/>
              </a:ext>
            </a:extLst>
          </p:cNvPr>
          <p:cNvGraphicFramePr>
            <a:graphicFrameLocks noGrp="1"/>
          </p:cNvGraphicFramePr>
          <p:nvPr/>
        </p:nvGraphicFramePr>
        <p:xfrm>
          <a:off x="2490788" y="5761038"/>
          <a:ext cx="4389436" cy="396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7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marL="91382" marR="91382" marT="45793" marB="45793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91382" marR="91382" marT="45793" marB="4579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1">
            <a:extLst>
              <a:ext uri="{FF2B5EF4-FFF2-40B4-BE49-F238E27FC236}">
                <a16:creationId xmlns:a16="http://schemas.microsoft.com/office/drawing/2014/main" id="{D918DDAF-7FBB-5D18-43AD-148CB4E1A2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1747" name="Title 2">
            <a:extLst>
              <a:ext uri="{FF2B5EF4-FFF2-40B4-BE49-F238E27FC236}">
                <a16:creationId xmlns:a16="http://schemas.microsoft.com/office/drawing/2014/main" id="{BEFFDABD-7512-BEBC-3D9D-BD5E9FA709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207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Bytes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627E3D-A80A-0ADB-283F-73AF7BF76B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4213" y="1268413"/>
            <a:ext cx="7775575" cy="5184775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Two nibbles make a </a:t>
            </a:r>
            <a:r>
              <a:rPr lang="en-GB" altLang="en-US" b="1" dirty="0">
                <a:solidFill>
                  <a:srgbClr val="D60093"/>
                </a:solidFill>
              </a:rPr>
              <a:t>byte</a:t>
            </a:r>
            <a:r>
              <a:rPr lang="en-GB" altLang="en-US" dirty="0"/>
              <a:t>. A byte is 8 binary digits.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A byte is the standard unit of measurement in digital computing.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A byte can represent 256 values (0 to 255 in denary).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Converting uses the same process as with a nibble, but with more columns.</a:t>
            </a:r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So this binary number converted to denary would be: 128 + 4 + 2 = 134.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9CFDE71-2920-27F5-2918-5F30195B1D9E}"/>
              </a:ext>
            </a:extLst>
          </p:cNvPr>
          <p:cNvGraphicFramePr>
            <a:graphicFrameLocks noGrp="1"/>
          </p:cNvGraphicFramePr>
          <p:nvPr/>
        </p:nvGraphicFramePr>
        <p:xfrm>
          <a:off x="1093788" y="3429000"/>
          <a:ext cx="6956425" cy="7921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9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955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128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64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32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16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8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4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1</a:t>
                      </a:r>
                    </a:p>
                  </a:txBody>
                  <a:tcPr marL="91445" marR="91445" marT="45645" marB="4564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1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1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1</a:t>
                      </a:r>
                    </a:p>
                  </a:txBody>
                  <a:tcPr marL="91445" marR="91445" marT="45645" marB="4564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0</a:t>
                      </a:r>
                    </a:p>
                  </a:txBody>
                  <a:tcPr marL="91445" marR="91445" marT="45645" marB="4564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445713FB5B7C4BB838FCEE59ABF373" ma:contentTypeVersion="17" ma:contentTypeDescription="Create a new document." ma:contentTypeScope="" ma:versionID="0d2b6d9a31f9fa374f3e766df5c62321">
  <xsd:schema xmlns:xsd="http://www.w3.org/2001/XMLSchema" xmlns:xs="http://www.w3.org/2001/XMLSchema" xmlns:p="http://schemas.microsoft.com/office/2006/metadata/properties" xmlns:ns1="http://schemas.microsoft.com/sharepoint/v3" xmlns:ns2="b1883433-fcc7-4bbe-ae93-e29d6b108da2" xmlns:ns3="8ecf16e9-73c6-43f7-b032-03e975447558" targetNamespace="http://schemas.microsoft.com/office/2006/metadata/properties" ma:root="true" ma:fieldsID="5f3e6879f86f3d68a1ba890f83f31864" ns1:_="" ns2:_="" ns3:_="">
    <xsd:import namespace="http://schemas.microsoft.com/sharepoint/v3"/>
    <xsd:import namespace="b1883433-fcc7-4bbe-ae93-e29d6b108da2"/>
    <xsd:import namespace="8ecf16e9-73c6-43f7-b032-03e97544755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883433-fcc7-4bbe-ae93-e29d6b108d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34dc36b-0fb2-472b-9e08-6a8a9c8c3fe8}" ma:internalName="TaxCatchAll" ma:showField="CatchAllData" ma:web="b1883433-fcc7-4bbe-ae93-e29d6b108d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f16e9-73c6-43f7-b032-03e9754475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b1883433-fcc7-4bbe-ae93-e29d6b108da2" xsi:nil="true"/>
    <_ip_UnifiedCompliancePolicyProperties xmlns="http://schemas.microsoft.com/sharepoint/v3" xsi:nil="true"/>
    <lcf76f155ced4ddcb4097134ff3c332f xmlns="8ecf16e9-73c6-43f7-b032-03e97544755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EAB05A7-8C6A-8D4D-A3C9-289C8BD64E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E76E33-DF39-4B05-B857-225E517A9F85}"/>
</file>

<file path=customXml/itemProps3.xml><?xml version="1.0" encoding="utf-8"?>
<ds:datastoreItem xmlns:ds="http://schemas.openxmlformats.org/officeDocument/2006/customXml" ds:itemID="{4B63F19B-5EC7-4B27-B24B-61B0607FC8E5}"/>
</file>

<file path=docProps/app.xml><?xml version="1.0" encoding="utf-8"?>
<Properties xmlns="http://schemas.openxmlformats.org/officeDocument/2006/extended-properties" xmlns:vt="http://schemas.openxmlformats.org/officeDocument/2006/docPropsVTypes">
  <TotalTime>4007</TotalTime>
  <Words>971</Words>
  <Application>Microsoft Macintosh PowerPoint</Application>
  <PresentationFormat>On-screen Show (4:3)</PresentationFormat>
  <Paragraphs>215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Wingdings</vt:lpstr>
      <vt:lpstr>Verdana</vt:lpstr>
      <vt:lpstr>1_TitleSlide</vt:lpstr>
      <vt:lpstr>PowerPoint Presentation</vt:lpstr>
      <vt:lpstr>Learning objectives</vt:lpstr>
      <vt:lpstr>Numbers</vt:lpstr>
      <vt:lpstr>Numbers</vt:lpstr>
      <vt:lpstr>Resources</vt:lpstr>
      <vt:lpstr>Counting</vt:lpstr>
      <vt:lpstr>Nibbles</vt:lpstr>
      <vt:lpstr>Nibbles</vt:lpstr>
      <vt:lpstr>Bytes</vt:lpstr>
      <vt:lpstr>Most significant bit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332</cp:revision>
  <cp:lastPrinted>2020-05-14T16:41:42Z</cp:lastPrinted>
  <dcterms:created xsi:type="dcterms:W3CDTF">2010-12-13T13:21:58Z</dcterms:created>
  <dcterms:modified xsi:type="dcterms:W3CDTF">2022-10-27T16:01:27Z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0x01010077445713FB5B7C4BB838FCEE59ABF373</vt:lpwstr>
  </property>
</Properties>
</file>