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3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35" r:id="rId3"/>
  </p:sldMasterIdLst>
  <p:notesMasterIdLst>
    <p:notesMasterId r:id="rId14"/>
  </p:notesMasterIdLst>
  <p:sldIdLst>
    <p:sldId id="256" r:id="rId4"/>
    <p:sldId id="257" r:id="rId5"/>
    <p:sldId id="258" r:id="rId6"/>
    <p:sldId id="259" r:id="rId7"/>
    <p:sldId id="260" r:id="rId8"/>
    <p:sldId id="261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5">
          <p15:clr>
            <a:srgbClr val="A4A3A4"/>
          </p15:clr>
        </p15:guide>
        <p15:guide id="4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338" autoAdjust="0"/>
    <p:restoredTop sz="86419" autoAdjust="0"/>
  </p:normalViewPr>
  <p:slideViewPr>
    <p:cSldViewPr showGuides="1">
      <p:cViewPr varScale="1">
        <p:scale>
          <a:sx n="93" d="100"/>
          <a:sy n="93" d="100"/>
        </p:scale>
        <p:origin x="1320" y="200"/>
      </p:cViewPr>
      <p:guideLst>
        <p:guide orient="horz" pos="2160"/>
        <p:guide pos="2880"/>
        <p:guide pos="295"/>
        <p:guide pos="54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howGuides="1">
      <p:cViewPr varScale="1">
        <p:scale>
          <a:sx n="97" d="100"/>
          <a:sy n="97" d="100"/>
        </p:scale>
        <p:origin x="3120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customXml" Target="../customXml/item3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8B561620-10B9-2AB4-544E-5805E05BA02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052D9301-4DBC-BE5B-B4BC-3FE1F67823D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05A03385-5C13-04DF-4436-AE1957398C2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AB2610D-B6A5-368F-BCD1-43F562C4BE5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440DF3E-A81C-2DD8-E53F-07683E3E761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D16784C0-BBBB-6CCA-68BD-136F8BE94A7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4CAD5CC-B60F-0E45-90FA-341D03CB3BC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student.craigndave.org/videos/gcse-edexcel-topic-2a-number-bases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student.craigndave.org/videos/gcse-edexcel-topic-2a-bit-patterns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1ED5BEDE-A43B-2086-E3C0-7AC6F7824C3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D1A5B440-0381-BC00-F69D-5F82F08C88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9C1D59C8-B0DB-A277-8908-F0F73425E1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0C5279D-B4D9-0D4B-9B6B-E39AABBBDFD0}" type="slidenum">
              <a:rPr lang="en-GB" altLang="en-US" smtClean="0"/>
              <a:pPr/>
              <a:t>1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2D515A32-1FD4-672B-9C18-E452CDB91E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364E6AB4-1C3B-CB18-F783-EBFAC2B593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D5E6ADDA-D4FB-A016-D687-2820175E677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86CDA61-B979-F746-9C57-33551D0B66DF}" type="slidenum">
              <a:rPr lang="en-GB" altLang="en-US" smtClean="0"/>
              <a:pPr/>
              <a:t>10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B66BECA3-47F6-9B68-4CE5-3E2A93F46F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0DA834E9-353E-251B-EF28-F5B5EFD80F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>
                <a:latin typeface="Arial" panose="020B0604020202020204" pitchFamily="34" charset="0"/>
              </a:rPr>
              <a:t>Specification content: 2.1.1, 2.1.2, 2.2.4</a:t>
            </a:r>
            <a:r>
              <a:rPr lang="en-GB" altLang="en-US">
                <a:latin typeface="Arial" panose="020B0604020202020204" pitchFamily="34" charset="0"/>
              </a:rPr>
              <a:t>, 2.3.1</a:t>
            </a:r>
            <a:endParaRPr lang="en-GB" altLang="en-US" dirty="0">
              <a:latin typeface="Arial" panose="020B0604020202020204" pitchFamily="34" charset="0"/>
            </a:endParaRPr>
          </a:p>
          <a:p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6A083CB9-FD2A-9BF0-032C-ADF79506EB3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6534546-F57F-0E41-AB3B-2CF7031BD440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3409A0A9-215E-D308-D355-385886C3B8E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8A7C8779-3795-9B27-F6B7-41DB6247D4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>
                <a:latin typeface="Arial" panose="020B0604020202020204" pitchFamily="34" charset="0"/>
              </a:rPr>
              <a:t>For more detail, see Craig n Dave video: </a:t>
            </a:r>
            <a:r>
              <a:rPr lang="en-GB" altLang="en-US">
                <a:latin typeface="Arial" panose="020B0604020202020204" pitchFamily="34" charset="0"/>
                <a:hlinkClick r:id="rId3"/>
              </a:rPr>
              <a:t>https://student.craigndave.org/videos/gcse-edexcel-topic-2a-number-bases</a:t>
            </a:r>
            <a:endParaRPr lang="en-GB" altLang="en-US">
              <a:latin typeface="Arial" panose="020B0604020202020204" pitchFamily="34" charset="0"/>
            </a:endParaRPr>
          </a:p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BC0B2211-F264-ACF8-3B25-42E23D0B0A1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7F58BF6-3801-FA48-997C-4703C73D00F5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3CDB343A-60DB-AE89-E93F-A967D88A620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A0E89BAD-3B3D-6622-D6DD-C8EC7C62FB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1413" y="4500563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7E14DFA5-0D59-BB29-B68D-B11703B522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C4007D0-68B0-CA4C-BB91-0D6A512B5D2E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60DEC9F6-5AF4-8ED7-71DB-52007D0A521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9DD058C5-32A3-D04F-DD2E-99514171D1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>
                <a:latin typeface="Arial" panose="020B0604020202020204" pitchFamily="34" charset="0"/>
              </a:rPr>
              <a:t>NOTE: the binary is text: “hello world” in ASCII encoding</a:t>
            </a:r>
          </a:p>
          <a:p>
            <a:r>
              <a:rPr lang="en-GB" altLang="en-US">
                <a:latin typeface="Arial" panose="020B0604020202020204" pitchFamily="34" charset="0"/>
              </a:rPr>
              <a:t>CraignDave video:  </a:t>
            </a:r>
            <a:r>
              <a:rPr lang="en-GB" altLang="en-US">
                <a:latin typeface="Arial" panose="020B0604020202020204" pitchFamily="34" charset="0"/>
                <a:hlinkClick r:id="rId3"/>
              </a:rPr>
              <a:t>https://student.craigndave.org/videos/gcse-edexcel-topic-2a-bit-patterns</a:t>
            </a:r>
            <a:endParaRPr lang="en-GB" altLang="en-US">
              <a:latin typeface="Arial" panose="020B0604020202020204" pitchFamily="34" charset="0"/>
            </a:endParaRPr>
          </a:p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548C61F2-BDF2-3D4B-9880-8E668AC4F6B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11F6489-9A02-C343-B3D8-85BEAFAF1845}" type="slidenum">
              <a:rPr lang="en-GB" altLang="en-US" smtClean="0"/>
              <a:pPr/>
              <a:t>5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74B1ED24-652E-9728-1192-8E4857EA70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95F89D75-3320-58B9-6736-E15FF468C69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88D64CA3-8C6D-925A-04AB-3B96DE0CF41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BCEC0A2-6218-1645-8734-ECFCE941C957}" type="slidenum">
              <a:rPr lang="en-GB" altLang="en-US" smtClean="0"/>
              <a:pPr/>
              <a:t>6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44B6A0-B2FF-8C29-BE94-642C47BD21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19B2E705-2E6B-4B17-7FD9-5AB6DE9DF4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>
                <a:latin typeface="Arial" panose="020B0604020202020204" pitchFamily="34" charset="0"/>
              </a:rPr>
              <a:t>Activity 1</a:t>
            </a: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48341ACE-2290-B22E-1087-54C70BE365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E9A425D-6702-3E4E-9BA2-6B16E2D64BDE}" type="slidenum">
              <a:rPr lang="en-GB" altLang="en-US" smtClean="0"/>
              <a:pPr/>
              <a:t>7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CAE2A48C-2378-BFA3-EFEA-1575FECDF44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6A8077B4-9F5F-06B4-9D93-887FAD67E9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>
                <a:latin typeface="Arial" panose="020B0604020202020204" pitchFamily="34" charset="0"/>
              </a:rPr>
              <a:t>Note: this can also be written as 2^n</a:t>
            </a:r>
          </a:p>
          <a:p>
            <a:r>
              <a:rPr lang="en-GB" altLang="en-US">
                <a:latin typeface="Arial" panose="020B0604020202020204" pitchFamily="34" charset="0"/>
              </a:rPr>
              <a:t>Activity 2</a:t>
            </a:r>
          </a:p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1279185C-E92A-245F-1278-910B69A023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EDF04F5-8E5A-1C46-98FC-7E23D28601BD}" type="slidenum">
              <a:rPr lang="en-GB" altLang="en-US" smtClean="0"/>
              <a:pPr/>
              <a:t>8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D3D98046-824B-D871-F514-0AB0CA34F21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EAB9D022-2EC7-3254-EDDA-41492E5FC0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57200"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</a:rPr>
              <a:t>Activity 3</a:t>
            </a:r>
          </a:p>
          <a:p>
            <a:pPr defTabSz="457200"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  <a:p>
            <a:pPr defTabSz="457200"/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D26CB6E1-E7F9-A3ED-4DBF-6BCDA5544E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89232DF-A556-7E4E-A9D1-D8FF0C1D5085}" type="slidenum">
              <a:rPr lang="en-GB" altLang="en-US" smtClean="0"/>
              <a:pPr/>
              <a:t>9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2ECC86-236D-928B-5AAD-9177B4376AD4}"/>
              </a:ext>
            </a:extLst>
          </p:cNvPr>
          <p:cNvSpPr txBox="1">
            <a:spLocks/>
          </p:cNvSpPr>
          <p:nvPr userDrawn="1"/>
        </p:nvSpPr>
        <p:spPr>
          <a:xfrm>
            <a:off x="-11113" y="2492375"/>
            <a:ext cx="9144001" cy="18732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endParaRPr lang="en-GB" altLang="en-US" dirty="0" err="1"/>
          </a:p>
          <a:p>
            <a:pPr>
              <a:defRPr/>
            </a:pPr>
            <a:r>
              <a:rPr lang="en-GB" altLang="en-US" sz="4400" dirty="0"/>
              <a:t>Y10-01-P2: Binary</a:t>
            </a:r>
            <a:endParaRPr lang="en-GB" altLang="en-US" sz="4400" kern="0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B1D14F0-2196-4FC7-6F1B-2DE30F9D048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0"/>
              </a:spcBef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36117959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4" y="2196001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DB35E24-3DE5-B8F2-46D4-AFF07BA0378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40942562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1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1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1B2320E-943E-FC38-DA87-9692DAFEFCC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9413979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6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22CA71E-6DB0-ACB8-7AB3-904BC2AC78A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4798967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half" idx="1"/>
          </p:nvPr>
        </p:nvSpPr>
        <p:spPr>
          <a:xfrm>
            <a:off x="468313" y="2212975"/>
            <a:ext cx="2303462" cy="3592513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0"/>
          </p:nvPr>
        </p:nvSpPr>
        <p:spPr>
          <a:xfrm>
            <a:off x="3421063" y="2212975"/>
            <a:ext cx="2303462" cy="3449638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</p:txBody>
      </p:sp>
      <p:sp>
        <p:nvSpPr>
          <p:cNvPr id="8" name="Content Placeholder 6"/>
          <p:cNvSpPr>
            <a:spLocks noGrp="1"/>
          </p:cNvSpPr>
          <p:nvPr>
            <p:ph sz="half" idx="11"/>
          </p:nvPr>
        </p:nvSpPr>
        <p:spPr>
          <a:xfrm>
            <a:off x="6156325" y="2212975"/>
            <a:ext cx="2592388" cy="3736975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BDD483B5-7E3D-5F32-5D2A-84737360582D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82298998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195388"/>
            <a:ext cx="91440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7EC8E3A1-1AE9-8F70-A53D-686442667E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02538304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684213" y="2195513"/>
            <a:ext cx="7991475" cy="3609975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2000"/>
            </a:lvl2pPr>
          </a:lstStyle>
          <a:p>
            <a:r>
              <a:rPr lang="en-GB" altLang="en-US" dirty="0"/>
              <a:t>Body text </a:t>
            </a:r>
            <a:r>
              <a:rPr lang="en-GB" altLang="en-US" dirty="0" err="1"/>
              <a:t>xxxxxxxxxxxxxxxxxxxxxxxxxxxxxxxxxxxxxxxxx</a:t>
            </a:r>
            <a:r>
              <a:rPr lang="en-GB" altLang="en-US" dirty="0"/>
              <a:t>:</a:t>
            </a:r>
          </a:p>
          <a:p>
            <a:pPr lvl="1"/>
            <a:r>
              <a:rPr lang="en-GB" altLang="en-US" dirty="0"/>
              <a:t>Bullet text</a:t>
            </a:r>
          </a:p>
          <a:p>
            <a:pPr lvl="1"/>
            <a:r>
              <a:rPr lang="en-GB" altLang="en-US" dirty="0"/>
              <a:t>Bullet text</a:t>
            </a:r>
          </a:p>
          <a:p>
            <a:pPr lvl="1"/>
            <a:endParaRPr lang="en-GB" altLang="en-US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B149E93B-2A5B-2E0B-5F1A-20B4B675458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589851272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Always Learning">
            <a:extLst>
              <a:ext uri="{FF2B5EF4-FFF2-40B4-BE49-F238E27FC236}">
                <a16:creationId xmlns:a16="http://schemas.microsoft.com/office/drawing/2014/main" id="{C1E3D211-1443-6927-52F1-2FF8C69F13A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altLang="en-US" dirty="0"/>
              <a:t>Heading</a:t>
            </a:r>
            <a:endParaRPr lang="en-GB" alt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5513"/>
            <a:ext cx="4027487" cy="3681412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Blue 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5512"/>
            <a:ext cx="4027488" cy="3681411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Blue subhead</a:t>
            </a:r>
          </a:p>
          <a:p>
            <a:r>
              <a:rPr lang="en-GB" dirty="0"/>
              <a:t>Bullet text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61BC143-848E-4812-662C-FD6A9D8C2FF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0"/>
              </a:spcBef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6195695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ABEF927-AFE7-2D9B-9FFC-769CC940A6D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82408893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380E8D61-1EA5-14E5-0702-18EECBB0896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94835460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2857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1"/>
            <a:ext cx="5111751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9C2A65-A859-7E1A-8417-C91B085B29C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643223402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2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3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0EF4BA-F53F-F3D2-1D54-D7AE4ED79D0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07744574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Always Learning">
            <a:extLst>
              <a:ext uri="{FF2B5EF4-FFF2-40B4-BE49-F238E27FC236}">
                <a16:creationId xmlns:a16="http://schemas.microsoft.com/office/drawing/2014/main" id="{72A94101-9C10-AC43-631D-B130F3EDCA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8204925-FB21-09A7-4501-B5ACE768723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459538"/>
            <a:ext cx="9144000" cy="287337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</a:t>
            </a:r>
          </a:p>
        </p:txBody>
      </p:sp>
      <p:sp>
        <p:nvSpPr>
          <p:cNvPr id="1028" name="TextBox 1">
            <a:extLst>
              <a:ext uri="{FF2B5EF4-FFF2-40B4-BE49-F238E27FC236}">
                <a16:creationId xmlns:a16="http://schemas.microsoft.com/office/drawing/2014/main" id="{08DA55BB-CC11-8510-DB3C-EB523CAAF1D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-25400" y="0"/>
            <a:ext cx="9169400" cy="493713"/>
          </a:xfrm>
          <a:prstGeom prst="rect">
            <a:avLst/>
          </a:prstGeom>
          <a:solidFill>
            <a:srgbClr val="AF4886">
              <a:alpha val="50000"/>
            </a:srgbClr>
          </a:solidFill>
          <a:ln>
            <a:noFill/>
          </a:ln>
        </p:spPr>
        <p:txBody>
          <a:bodyPr anchor="ctr"/>
          <a:lstStyle>
            <a:lvl1pPr marL="358775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600" b="1" dirty="0"/>
              <a:t>Y10-01-P2: Binary</a:t>
            </a:r>
            <a:endParaRPr lang="en-GB" altLang="en-US" sz="1600" b="1" kern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28" r:id="rId1"/>
    <p:sldLayoutId id="2147485029" r:id="rId2"/>
    <p:sldLayoutId id="2147485030" r:id="rId3"/>
    <p:sldLayoutId id="2147485031" r:id="rId4"/>
    <p:sldLayoutId id="2147485032" r:id="rId5"/>
    <p:sldLayoutId id="2147485033" r:id="rId6"/>
    <p:sldLayoutId id="2147485034" r:id="rId7"/>
    <p:sldLayoutId id="2147485035" r:id="rId8"/>
    <p:sldLayoutId id="2147485036" r:id="rId9"/>
    <p:sldLayoutId id="2147485037" r:id="rId10"/>
    <p:sldLayoutId id="2147485038" r:id="rId11"/>
    <p:sldLayoutId id="2147485039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>
            <a:extLst>
              <a:ext uri="{FF2B5EF4-FFF2-40B4-BE49-F238E27FC236}">
                <a16:creationId xmlns:a16="http://schemas.microsoft.com/office/drawing/2014/main" id="{701EDE64-2F52-35D0-6FED-DCAD995803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7938"/>
            <a:ext cx="9136063" cy="900112"/>
          </a:xfrm>
          <a:prstGeom prst="rect">
            <a:avLst/>
          </a:prstGeom>
          <a:solidFill>
            <a:srgbClr val="B445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358775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GB" altLang="en-US" sz="2000"/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ooter Placeholder 1">
            <a:extLst>
              <a:ext uri="{FF2B5EF4-FFF2-40B4-BE49-F238E27FC236}">
                <a16:creationId xmlns:a16="http://schemas.microsoft.com/office/drawing/2014/main" id="{64B1BDC7-52B6-28CB-D0B3-85E57C628D3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33795" name="Title 2">
            <a:extLst>
              <a:ext uri="{FF2B5EF4-FFF2-40B4-BE49-F238E27FC236}">
                <a16:creationId xmlns:a16="http://schemas.microsoft.com/office/drawing/2014/main" id="{93CEF4DB-2194-C2A5-2A85-98044BC6CF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35025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Wrap up: you have learned how to…</a:t>
            </a:r>
            <a:endParaRPr lang="en-GB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F8C703-032E-3C63-9C2B-BCCE8E35A6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6263" y="1698625"/>
            <a:ext cx="7991475" cy="4654550"/>
          </a:xfrm>
        </p:spPr>
        <p:txBody>
          <a:bodyPr/>
          <a:lstStyle/>
          <a:p>
            <a:pPr>
              <a:spcBef>
                <a:spcPts val="600"/>
              </a:spcBef>
              <a:buFont typeface="Wingdings" pitchFamily="2" charset="2"/>
              <a:buChar char="ü"/>
              <a:defRPr/>
            </a:pPr>
            <a:r>
              <a:rPr lang="en-GB" altLang="en-US" dirty="0"/>
              <a:t>Define the terms 'binary' and 'bit’.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GB" altLang="en-US" dirty="0">
                <a:latin typeface="Arial" panose="020B0604020202020204" pitchFamily="34" charset="0"/>
              </a:rPr>
              <a:t>Binary is a number system that uses 2 digits, 1 and 0.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GB" altLang="en-US" dirty="0">
                <a:latin typeface="Arial" panose="020B0604020202020204" pitchFamily="34" charset="0"/>
              </a:rPr>
              <a:t>A bit is one digit of a binary number. It is a shortened version of the phrase ‘binary digit’.</a:t>
            </a:r>
          </a:p>
          <a:p>
            <a:pPr>
              <a:spcBef>
                <a:spcPts val="600"/>
              </a:spcBef>
              <a:buFont typeface="Wingdings" pitchFamily="2" charset="2"/>
              <a:buChar char="ü"/>
              <a:defRPr/>
            </a:pPr>
            <a:r>
              <a:rPr lang="en-GB" altLang="en-US" dirty="0"/>
              <a:t>Explain why computers use binary to </a:t>
            </a:r>
            <a:r>
              <a:rPr lang="en-GB" altLang="en-US"/>
              <a:t>represent data</a:t>
            </a:r>
            <a:endParaRPr lang="en-GB" altLang="en-US" dirty="0"/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GB" altLang="en-US" dirty="0">
                <a:latin typeface="Arial" panose="020B0604020202020204" pitchFamily="34" charset="0"/>
              </a:rPr>
              <a:t>Digital computers are based on transistors which have two discrete states. We use 1 and 0 to represent these states</a:t>
            </a:r>
            <a:r>
              <a:rPr lang="en-GB" altLang="en-US" dirty="0"/>
              <a:t>.</a:t>
            </a:r>
          </a:p>
          <a:p>
            <a:pPr>
              <a:spcBef>
                <a:spcPts val="600"/>
              </a:spcBef>
              <a:buFont typeface="Wingdings" pitchFamily="2" charset="2"/>
              <a:buChar char="ü"/>
              <a:defRPr/>
            </a:pPr>
            <a:r>
              <a:rPr lang="en-GB" altLang="en-US" dirty="0">
                <a:latin typeface="Arial" panose="020B0604020202020204" pitchFamily="34" charset="0"/>
              </a:rPr>
              <a:t>Determine the number of values that can be represented by a binary pattern of length </a:t>
            </a:r>
            <a:r>
              <a:rPr lang="en-GB" altLang="en-US" i="1" dirty="0">
                <a:latin typeface="Arial" panose="020B0604020202020204" pitchFamily="34" charset="0"/>
              </a:rPr>
              <a:t>n </a:t>
            </a:r>
            <a:r>
              <a:rPr lang="en-GB" altLang="en-US" dirty="0">
                <a:latin typeface="Arial" panose="020B0604020202020204" pitchFamily="34" charset="0"/>
              </a:rPr>
              <a:t>bits.</a:t>
            </a:r>
          </a:p>
          <a:p>
            <a:pPr marL="0" indent="0">
              <a:buFont typeface="Wingdings" pitchFamily="2" charset="2"/>
              <a:buNone/>
              <a:defRPr/>
            </a:pPr>
            <a:endParaRPr lang="en-US" dirty="0"/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oter Placeholder 1">
            <a:extLst>
              <a:ext uri="{FF2B5EF4-FFF2-40B4-BE49-F238E27FC236}">
                <a16:creationId xmlns:a16="http://schemas.microsoft.com/office/drawing/2014/main" id="{54701A68-01BB-B630-103D-B7E4DBD9BE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17411" name="Title 2">
            <a:extLst>
              <a:ext uri="{FF2B5EF4-FFF2-40B4-BE49-F238E27FC236}">
                <a16:creationId xmlns:a16="http://schemas.microsoft.com/office/drawing/2014/main" id="{2CA19D3A-0D0B-A517-5AEE-35934267C9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038225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Learning objectives</a:t>
            </a:r>
            <a:endParaRPr lang="en-GB" altLang="en-US"/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F28B3404-7755-E1B9-6DD7-1667C5CD88A9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576262" y="1933286"/>
            <a:ext cx="7991475" cy="4029322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en-GB" altLang="en-US" dirty="0"/>
              <a:t>In this lesson you will learn to:</a:t>
            </a:r>
          </a:p>
          <a:p>
            <a:pPr marL="0" indent="0">
              <a:buNone/>
              <a:defRPr/>
            </a:pPr>
            <a:endParaRPr lang="en-GB" altLang="en-US" sz="1400" dirty="0"/>
          </a:p>
          <a:p>
            <a:pPr lvl="1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altLang="en-US" dirty="0">
                <a:latin typeface="Arial" panose="020B0604020202020204" pitchFamily="34" charset="0"/>
              </a:rPr>
              <a:t>define what is meant by the terms: 'binary' and 'bit’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altLang="en-US" dirty="0">
                <a:latin typeface="Arial" panose="020B0604020202020204" pitchFamily="34" charset="0"/>
              </a:rPr>
              <a:t>explain why computers use binary to represent data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determine the number of unique values that can be represented by a binary pattern of a given length.</a:t>
            </a:r>
          </a:p>
          <a:p>
            <a:pPr marL="457200" lvl="1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endParaRPr lang="en-GB" sz="14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5715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GB" dirty="0">
                <a:latin typeface="Arial" panose="020B0604020202020204" pitchFamily="34" charset="0"/>
              </a:rPr>
              <a:t>For more detail on this topic, and additional student activities, refer to Topic 2 of the student book.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GB" altLang="en-US" dirty="0">
              <a:latin typeface="Arial" panose="020B0604020202020204" pitchFamily="34" charset="0"/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en-US" altLang="en-US" dirty="0"/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ooter Placeholder 1">
            <a:extLst>
              <a:ext uri="{FF2B5EF4-FFF2-40B4-BE49-F238E27FC236}">
                <a16:creationId xmlns:a16="http://schemas.microsoft.com/office/drawing/2014/main" id="{64B07CEF-64A6-2C60-FA2B-2F04C5F083A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19459" name="Title 2">
            <a:extLst>
              <a:ext uri="{FF2B5EF4-FFF2-40B4-BE49-F238E27FC236}">
                <a16:creationId xmlns:a16="http://schemas.microsoft.com/office/drawing/2014/main" id="{308A77F1-D7F6-2A4C-BAA7-FD087CF597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92150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What is binary and why do we use it?</a:t>
            </a:r>
            <a:endParaRPr lang="en-GB" altLang="en-US"/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7DC886EC-179B-D086-AD51-E3877A38241C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11188" y="1557338"/>
            <a:ext cx="5256212" cy="4608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Aft>
                <a:spcPts val="600"/>
              </a:spcAft>
              <a:buFont typeface="Wingdings" pitchFamily="2" charset="2"/>
              <a:buNone/>
            </a:pPr>
            <a:r>
              <a:rPr lang="en-GB" altLang="en-US"/>
              <a:t>These are transistors.</a:t>
            </a:r>
          </a:p>
          <a:p>
            <a:pPr marL="0" indent="0">
              <a:spcAft>
                <a:spcPts val="600"/>
              </a:spcAft>
              <a:buFont typeface="Wingdings" pitchFamily="2" charset="2"/>
              <a:buNone/>
            </a:pPr>
            <a:r>
              <a:rPr lang="en-GB" altLang="en-US"/>
              <a:t>They are tiny electrical components that form the basis of all digital computing devices.</a:t>
            </a:r>
          </a:p>
          <a:p>
            <a:pPr marL="0" indent="0">
              <a:spcAft>
                <a:spcPts val="600"/>
              </a:spcAft>
              <a:buFont typeface="Wingdings" pitchFamily="2" charset="2"/>
              <a:buNone/>
            </a:pPr>
            <a:r>
              <a:rPr lang="en-GB" altLang="en-US"/>
              <a:t>They have two distinct states (on and off) that we use the binary digits 1 and 0 to represent.</a:t>
            </a:r>
          </a:p>
          <a:p>
            <a:pPr marL="0" indent="0">
              <a:spcAft>
                <a:spcPts val="600"/>
              </a:spcAft>
              <a:buFont typeface="Wingdings" pitchFamily="2" charset="2"/>
              <a:buNone/>
            </a:pPr>
            <a:r>
              <a:rPr lang="en-GB" altLang="en-US"/>
              <a:t>Why is it called </a:t>
            </a:r>
            <a:r>
              <a:rPr lang="en-GB" altLang="en-US" b="1">
                <a:solidFill>
                  <a:srgbClr val="D60093"/>
                </a:solidFill>
              </a:rPr>
              <a:t>binary</a:t>
            </a:r>
            <a:r>
              <a:rPr lang="en-GB" altLang="en-US"/>
              <a:t>? </a:t>
            </a:r>
          </a:p>
          <a:p>
            <a:pPr marL="0" indent="0">
              <a:spcAft>
                <a:spcPts val="600"/>
              </a:spcAft>
              <a:buFont typeface="Wingdings" pitchFamily="2" charset="2"/>
              <a:buNone/>
            </a:pPr>
            <a:r>
              <a:rPr lang="en-GB" altLang="en-US"/>
              <a:t>Because ‘bi’ means two. There are two available digits that we can use (1 and 0), so the number system is called binary.</a:t>
            </a:r>
          </a:p>
          <a:p>
            <a:pPr marL="0" indent="0">
              <a:buFont typeface="Wingdings" pitchFamily="2" charset="2"/>
              <a:buNone/>
            </a:pPr>
            <a:r>
              <a:rPr lang="en-GB" altLang="en-US"/>
              <a:t>The normal numbers that we are familiar with (0-9) are known as </a:t>
            </a:r>
            <a:r>
              <a:rPr lang="en-GB" altLang="en-US" b="1">
                <a:solidFill>
                  <a:srgbClr val="D60093"/>
                </a:solidFill>
              </a:rPr>
              <a:t>denary</a:t>
            </a:r>
            <a:r>
              <a:rPr lang="en-GB" altLang="en-US"/>
              <a:t> (ten) digits.</a:t>
            </a:r>
          </a:p>
          <a:p>
            <a:pPr marL="0" indent="0">
              <a:buFont typeface="Wingdings" pitchFamily="2" charset="2"/>
              <a:buNone/>
            </a:pPr>
            <a:endParaRPr lang="en-GB" altLang="en-US"/>
          </a:p>
        </p:txBody>
      </p:sp>
      <p:pic>
        <p:nvPicPr>
          <p:cNvPr id="19461" name="Picture 2">
            <a:extLst>
              <a:ext uri="{FF2B5EF4-FFF2-40B4-BE49-F238E27FC236}">
                <a16:creationId xmlns:a16="http://schemas.microsoft.com/office/drawing/2014/main" id="{51D59443-39B3-D9CB-F702-469F57208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4" t="28851" r="15248" b="6888"/>
          <a:stretch>
            <a:fillRect/>
          </a:stretch>
        </p:blipFill>
        <p:spPr bwMode="auto">
          <a:xfrm>
            <a:off x="5762625" y="2354263"/>
            <a:ext cx="2924175" cy="214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1">
            <a:extLst>
              <a:ext uri="{FF2B5EF4-FFF2-40B4-BE49-F238E27FC236}">
                <a16:creationId xmlns:a16="http://schemas.microsoft.com/office/drawing/2014/main" id="{D4562CE2-5514-6A25-A1A1-5D7FB86F76D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21507" name="Title 2">
            <a:extLst>
              <a:ext uri="{FF2B5EF4-FFF2-40B4-BE49-F238E27FC236}">
                <a16:creationId xmlns:a16="http://schemas.microsoft.com/office/drawing/2014/main" id="{91946579-E117-F874-67B1-7E232ABE1E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96938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What kinds of data do we store?</a:t>
            </a:r>
            <a:endParaRPr lang="en-GB" altLang="en-US"/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C27DBDBC-CACD-C7EF-AABC-9B74C752B415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95325" y="1706563"/>
            <a:ext cx="7991475" cy="360997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en-GB" altLang="en-US" dirty="0"/>
              <a:t>Think about your mobile phone.</a:t>
            </a:r>
          </a:p>
          <a:p>
            <a:pPr marL="0" indent="0">
              <a:buFont typeface="Wingdings" pitchFamily="2" charset="2"/>
              <a:buNone/>
              <a:defRPr/>
            </a:pPr>
            <a:endParaRPr lang="en-GB" altLang="en-US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GB" altLang="en-US" dirty="0"/>
              <a:t>What data do you access, create or store on it?</a:t>
            </a:r>
          </a:p>
          <a:p>
            <a:pPr>
              <a:defRPr/>
            </a:pPr>
            <a:endParaRPr lang="en-GB" altLang="en-US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GB" altLang="en-US" dirty="0"/>
              <a:t>All data is represented in a computer as patterns of bits.</a:t>
            </a:r>
          </a:p>
          <a:p>
            <a:pPr>
              <a:defRPr/>
            </a:pPr>
            <a:endParaRPr lang="en-GB" altLang="en-US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GB" altLang="en-US" dirty="0"/>
              <a:t>A</a:t>
            </a:r>
            <a:r>
              <a:rPr lang="en-GB" altLang="en-US" dirty="0">
                <a:solidFill>
                  <a:srgbClr val="D60093"/>
                </a:solidFill>
              </a:rPr>
              <a:t> </a:t>
            </a:r>
            <a:r>
              <a:rPr lang="en-GB" altLang="en-US" b="1" dirty="0">
                <a:solidFill>
                  <a:srgbClr val="D60093"/>
                </a:solidFill>
              </a:rPr>
              <a:t>bit</a:t>
            </a:r>
            <a:r>
              <a:rPr lang="en-GB" altLang="en-US" dirty="0">
                <a:solidFill>
                  <a:srgbClr val="D60093"/>
                </a:solidFill>
              </a:rPr>
              <a:t> </a:t>
            </a:r>
            <a:r>
              <a:rPr lang="en-GB" altLang="en-US" dirty="0"/>
              <a:t>is the smallest unit of information that can be processed inside a computer.</a:t>
            </a:r>
          </a:p>
          <a:p>
            <a:pPr>
              <a:defRPr/>
            </a:pPr>
            <a:endParaRPr lang="en-GB" altLang="en-US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GB" altLang="en-US" dirty="0"/>
              <a:t>A bit can hold one of two symbols: </a:t>
            </a:r>
            <a:r>
              <a:rPr lang="en-GB" altLang="en-US" dirty="0">
                <a:sym typeface="Wingdings" panose="05000000000000000000" pitchFamily="2" charset="2"/>
              </a:rPr>
              <a:t>0 or 1.</a:t>
            </a:r>
            <a:endParaRPr lang="en-GB" altLang="en-US" dirty="0"/>
          </a:p>
          <a:p>
            <a:pPr marL="0" indent="0">
              <a:buFont typeface="Wingdings" pitchFamily="2" charset="2"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ooter Placeholder 1">
            <a:extLst>
              <a:ext uri="{FF2B5EF4-FFF2-40B4-BE49-F238E27FC236}">
                <a16:creationId xmlns:a16="http://schemas.microsoft.com/office/drawing/2014/main" id="{E5B0AEEA-0967-ED32-B429-DC19273A8A3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23555" name="Title 2">
            <a:extLst>
              <a:ext uri="{FF2B5EF4-FFF2-40B4-BE49-F238E27FC236}">
                <a16:creationId xmlns:a16="http://schemas.microsoft.com/office/drawing/2014/main" id="{52440C79-DC98-1298-D163-FCF5BACFCB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96938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So what are we looking at?</a:t>
            </a:r>
            <a:endParaRPr lang="en-GB" altLang="en-US"/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A4C964CB-EE9D-D8C0-3E4C-B353CA3A730E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95325" y="3173413"/>
            <a:ext cx="7991475" cy="3251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Aft>
                <a:spcPts val="600"/>
              </a:spcAft>
              <a:buFont typeface="Wingdings" pitchFamily="2" charset="2"/>
              <a:buNone/>
            </a:pPr>
            <a:r>
              <a:rPr lang="en-GB" altLang="en-US"/>
              <a:t>What might this binary pattern represent?</a:t>
            </a:r>
          </a:p>
          <a:p>
            <a:pPr marL="0" indent="0">
              <a:spcAft>
                <a:spcPts val="600"/>
              </a:spcAft>
              <a:buFont typeface="Wingdings" pitchFamily="2" charset="2"/>
              <a:buNone/>
            </a:pPr>
            <a:r>
              <a:rPr lang="en-GB" altLang="en-US"/>
              <a:t>How does a computer know how to interpret it? </a:t>
            </a:r>
          </a:p>
          <a:p>
            <a:pPr marL="0" indent="0">
              <a:spcAft>
                <a:spcPts val="600"/>
              </a:spcAft>
              <a:buFont typeface="Wingdings" pitchFamily="2" charset="2"/>
              <a:buNone/>
            </a:pPr>
            <a:r>
              <a:rPr lang="en-GB" altLang="en-US"/>
              <a:t>Every type of data has to be </a:t>
            </a:r>
            <a:r>
              <a:rPr lang="en-GB" altLang="en-US" b="1">
                <a:solidFill>
                  <a:srgbClr val="D60093"/>
                </a:solidFill>
              </a:rPr>
              <a:t>encoded</a:t>
            </a:r>
            <a:r>
              <a:rPr lang="en-GB" altLang="en-US" b="1"/>
              <a:t> </a:t>
            </a:r>
            <a:r>
              <a:rPr lang="en-GB" altLang="en-US"/>
              <a:t>using an agreed method (or standard) so that the computer is able to handle it. </a:t>
            </a:r>
          </a:p>
          <a:p>
            <a:pPr marL="0" indent="0">
              <a:buFont typeface="Wingdings" pitchFamily="2" charset="2"/>
              <a:buNone/>
            </a:pPr>
            <a:r>
              <a:rPr lang="en-GB" altLang="en-US"/>
              <a:t>Different types of files use different methods to encode data. For example, JPEGs are organised in one way and text files in a completely different way. But the data in all types of file is represented in binary.</a:t>
            </a:r>
          </a:p>
          <a:p>
            <a:pPr marL="0" indent="0">
              <a:buFont typeface="Wingdings" pitchFamily="2" charset="2"/>
              <a:buNone/>
            </a:pPr>
            <a:endParaRPr lang="en-GB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63F4ED6-4045-28F0-84F8-68A91E653ADC}"/>
              </a:ext>
            </a:extLst>
          </p:cNvPr>
          <p:cNvSpPr/>
          <p:nvPr/>
        </p:nvSpPr>
        <p:spPr>
          <a:xfrm>
            <a:off x="2795588" y="1628775"/>
            <a:ext cx="3790950" cy="13192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defRPr/>
            </a:pPr>
            <a:r>
              <a:rPr lang="en-GB" sz="2000" dirty="0"/>
              <a:t>0110100001100101011011000110110001101111001000000111011101101111011100100110110001100100 </a:t>
            </a: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ooter Placeholder 1">
            <a:extLst>
              <a:ext uri="{FF2B5EF4-FFF2-40B4-BE49-F238E27FC236}">
                <a16:creationId xmlns:a16="http://schemas.microsoft.com/office/drawing/2014/main" id="{0F3A9970-F195-0131-2AA6-14664BC505E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25603" name="Title 2">
            <a:extLst>
              <a:ext uri="{FF2B5EF4-FFF2-40B4-BE49-F238E27FC236}">
                <a16:creationId xmlns:a16="http://schemas.microsoft.com/office/drawing/2014/main" id="{9D73DDEE-502A-1F1C-FF96-EF78C18A4D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5175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Encoding</a:t>
            </a:r>
            <a:endParaRPr lang="en-GB" altLang="en-US"/>
          </a:p>
        </p:txBody>
      </p:sp>
      <p:sp>
        <p:nvSpPr>
          <p:cNvPr id="25604" name="Content Placeholder 3">
            <a:extLst>
              <a:ext uri="{FF2B5EF4-FFF2-40B4-BE49-F238E27FC236}">
                <a16:creationId xmlns:a16="http://schemas.microsoft.com/office/drawing/2014/main" id="{15E58CA6-0589-E532-5373-3378A59F2C0E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863600" y="1412875"/>
            <a:ext cx="7416800" cy="14398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Wingdings" pitchFamily="2" charset="2"/>
              <a:buNone/>
            </a:pPr>
            <a:r>
              <a:rPr lang="en-GB" altLang="en-US"/>
              <a:t>Let’s say you want to use binary to represent and uniquely identify pets.</a:t>
            </a:r>
          </a:p>
          <a:p>
            <a:pPr marL="0" indent="0">
              <a:buFont typeface="Wingdings" pitchFamily="2" charset="2"/>
              <a:buNone/>
            </a:pPr>
            <a:r>
              <a:rPr lang="en-GB" altLang="en-US"/>
              <a:t>If you have 4 pets, you can represent them using 2 binary digits (or </a:t>
            </a:r>
            <a:r>
              <a:rPr lang="en-GB" altLang="en-US" b="1">
                <a:solidFill>
                  <a:srgbClr val="D60093"/>
                </a:solidFill>
              </a:rPr>
              <a:t>bits</a:t>
            </a:r>
            <a:r>
              <a:rPr lang="en-GB" altLang="en-US"/>
              <a:t>) like so:</a:t>
            </a:r>
          </a:p>
          <a:p>
            <a:pPr marL="0" indent="0">
              <a:buFont typeface="Wingdings" pitchFamily="2" charset="2"/>
              <a:buNone/>
            </a:pPr>
            <a:endParaRPr lang="en-GB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1562B0-C8D1-3AC0-87B0-525E5E7217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600" y="5091113"/>
            <a:ext cx="6892925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GB" altLang="en-US" sz="2000"/>
              <a:t>What if you want to represent goldfish or ferrets as well? </a:t>
            </a:r>
          </a:p>
          <a:p>
            <a:r>
              <a:rPr lang="en-GB" altLang="en-US" sz="2000"/>
              <a:t>How could you improve this encoding system? </a:t>
            </a:r>
          </a:p>
        </p:txBody>
      </p:sp>
      <p:grpSp>
        <p:nvGrpSpPr>
          <p:cNvPr id="25606" name="Group 17">
            <a:extLst>
              <a:ext uri="{FF2B5EF4-FFF2-40B4-BE49-F238E27FC236}">
                <a16:creationId xmlns:a16="http://schemas.microsoft.com/office/drawing/2014/main" id="{F9F15298-DBE0-1C6B-6E32-AF6BB1DD65C8}"/>
              </a:ext>
            </a:extLst>
          </p:cNvPr>
          <p:cNvGrpSpPr>
            <a:grpSpLocks/>
          </p:cNvGrpSpPr>
          <p:nvPr/>
        </p:nvGrpSpPr>
        <p:grpSpPr bwMode="auto">
          <a:xfrm>
            <a:off x="1136650" y="3173413"/>
            <a:ext cx="1042988" cy="1385887"/>
            <a:chOff x="1836646" y="3050972"/>
            <a:chExt cx="1103477" cy="1836544"/>
          </a:xfrm>
        </p:grpSpPr>
        <p:sp>
          <p:nvSpPr>
            <p:cNvPr id="25616" name="TextBox 8">
              <a:extLst>
                <a:ext uri="{FF2B5EF4-FFF2-40B4-BE49-F238E27FC236}">
                  <a16:creationId xmlns:a16="http://schemas.microsoft.com/office/drawing/2014/main" id="{9882B506-AD92-0479-2851-8AD668582F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38208" y="4425606"/>
              <a:ext cx="700353" cy="461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GB" altLang="en-US" sz="2400">
                  <a:latin typeface="Verdana" panose="020B0604030504040204" pitchFamily="34" charset="0"/>
                  <a:ea typeface="MS PGothic" panose="020B0600070205080204" pitchFamily="34" charset="-128"/>
                </a:rPr>
                <a:t>00</a:t>
              </a:r>
            </a:p>
          </p:txBody>
        </p:sp>
        <p:pic>
          <p:nvPicPr>
            <p:cNvPr id="25617" name="Picture 2">
              <a:extLst>
                <a:ext uri="{FF2B5EF4-FFF2-40B4-BE49-F238E27FC236}">
                  <a16:creationId xmlns:a16="http://schemas.microsoft.com/office/drawing/2014/main" id="{3BF58768-E770-806E-7173-5D24118FAB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48" t="8331" r="15666" b="5737"/>
            <a:stretch>
              <a:fillRect/>
            </a:stretch>
          </p:blipFill>
          <p:spPr bwMode="auto">
            <a:xfrm>
              <a:off x="1836646" y="3050972"/>
              <a:ext cx="1103477" cy="136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607" name="Group 20">
            <a:extLst>
              <a:ext uri="{FF2B5EF4-FFF2-40B4-BE49-F238E27FC236}">
                <a16:creationId xmlns:a16="http://schemas.microsoft.com/office/drawing/2014/main" id="{B0B32807-DC01-03A7-D9E8-08FDBB31044E}"/>
              </a:ext>
            </a:extLst>
          </p:cNvPr>
          <p:cNvGrpSpPr>
            <a:grpSpLocks/>
          </p:cNvGrpSpPr>
          <p:nvPr/>
        </p:nvGrpSpPr>
        <p:grpSpPr bwMode="auto">
          <a:xfrm>
            <a:off x="2652713" y="3587750"/>
            <a:ext cx="1042987" cy="1030288"/>
            <a:chOff x="3850077" y="3798213"/>
            <a:chExt cx="1043391" cy="1089110"/>
          </a:xfrm>
        </p:grpSpPr>
        <p:sp>
          <p:nvSpPr>
            <p:cNvPr id="25614" name="TextBox 15">
              <a:extLst>
                <a:ext uri="{FF2B5EF4-FFF2-40B4-BE49-F238E27FC236}">
                  <a16:creationId xmlns:a16="http://schemas.microsoft.com/office/drawing/2014/main" id="{8EF81AE5-93F9-FA14-D674-9F61FE4CB7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22026" y="4425799"/>
              <a:ext cx="699493" cy="46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GB" altLang="en-US" sz="2400">
                  <a:latin typeface="Verdana" panose="020B0604030504040204" pitchFamily="34" charset="0"/>
                  <a:ea typeface="MS PGothic" panose="020B0600070205080204" pitchFamily="34" charset="-128"/>
                </a:rPr>
                <a:t>01</a:t>
              </a:r>
            </a:p>
          </p:txBody>
        </p:sp>
        <p:pic>
          <p:nvPicPr>
            <p:cNvPr id="25615" name="Picture 4">
              <a:extLst>
                <a:ext uri="{FF2B5EF4-FFF2-40B4-BE49-F238E27FC236}">
                  <a16:creationId xmlns:a16="http://schemas.microsoft.com/office/drawing/2014/main" id="{97F55FF8-0397-0496-E618-1718EE2B9A5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535" r="72083"/>
            <a:stretch>
              <a:fillRect/>
            </a:stretch>
          </p:blipFill>
          <p:spPr bwMode="auto">
            <a:xfrm>
              <a:off x="3850077" y="3798213"/>
              <a:ext cx="1043391" cy="617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608" name="Group 23">
            <a:extLst>
              <a:ext uri="{FF2B5EF4-FFF2-40B4-BE49-F238E27FC236}">
                <a16:creationId xmlns:a16="http://schemas.microsoft.com/office/drawing/2014/main" id="{950DEB0B-C2E5-4770-BA6C-394E07A571FF}"/>
              </a:ext>
            </a:extLst>
          </p:cNvPr>
          <p:cNvGrpSpPr>
            <a:grpSpLocks/>
          </p:cNvGrpSpPr>
          <p:nvPr/>
        </p:nvGrpSpPr>
        <p:grpSpPr bwMode="auto">
          <a:xfrm>
            <a:off x="4122738" y="2978150"/>
            <a:ext cx="1955800" cy="1593850"/>
            <a:chOff x="5773713" y="2691585"/>
            <a:chExt cx="2331227" cy="2195844"/>
          </a:xfrm>
        </p:grpSpPr>
        <p:sp>
          <p:nvSpPr>
            <p:cNvPr id="25612" name="TextBox 16">
              <a:extLst>
                <a:ext uri="{FF2B5EF4-FFF2-40B4-BE49-F238E27FC236}">
                  <a16:creationId xmlns:a16="http://schemas.microsoft.com/office/drawing/2014/main" id="{4FE9FCBA-7E37-52F4-3A9D-F2134557BE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89231" y="4425694"/>
              <a:ext cx="700191" cy="461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GB" altLang="en-US" sz="2400">
                  <a:latin typeface="Verdana" panose="020B0604030504040204" pitchFamily="34" charset="0"/>
                  <a:ea typeface="MS PGothic" panose="020B0600070205080204" pitchFamily="34" charset="-128"/>
                </a:rPr>
                <a:t>10</a:t>
              </a:r>
            </a:p>
          </p:txBody>
        </p:sp>
        <p:pic>
          <p:nvPicPr>
            <p:cNvPr id="25613" name="Picture 10">
              <a:extLst>
                <a:ext uri="{FF2B5EF4-FFF2-40B4-BE49-F238E27FC236}">
                  <a16:creationId xmlns:a16="http://schemas.microsoft.com/office/drawing/2014/main" id="{C3629B7D-A645-AA86-479B-9AE8C2C42B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59" r="13576"/>
            <a:stretch>
              <a:fillRect/>
            </a:stretch>
          </p:blipFill>
          <p:spPr bwMode="auto">
            <a:xfrm>
              <a:off x="5773713" y="2691585"/>
              <a:ext cx="2331227" cy="1724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609" name="Group 26">
            <a:extLst>
              <a:ext uri="{FF2B5EF4-FFF2-40B4-BE49-F238E27FC236}">
                <a16:creationId xmlns:a16="http://schemas.microsoft.com/office/drawing/2014/main" id="{150D9774-DBA8-0774-E9BE-9351BF348BF6}"/>
              </a:ext>
            </a:extLst>
          </p:cNvPr>
          <p:cNvGrpSpPr>
            <a:grpSpLocks/>
          </p:cNvGrpSpPr>
          <p:nvPr/>
        </p:nvGrpSpPr>
        <p:grpSpPr bwMode="auto">
          <a:xfrm>
            <a:off x="6484938" y="2854325"/>
            <a:ext cx="1077912" cy="1771650"/>
            <a:chOff x="9034762" y="2611385"/>
            <a:chExt cx="1234196" cy="2276131"/>
          </a:xfrm>
        </p:grpSpPr>
        <p:sp>
          <p:nvSpPr>
            <p:cNvPr id="25610" name="TextBox 17">
              <a:extLst>
                <a:ext uri="{FF2B5EF4-FFF2-40B4-BE49-F238E27FC236}">
                  <a16:creationId xmlns:a16="http://schemas.microsoft.com/office/drawing/2014/main" id="{297A0E9E-5522-57FE-0EA3-7220C06B45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01577" y="4425606"/>
              <a:ext cx="700566" cy="461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GB" altLang="en-US" sz="2400">
                  <a:latin typeface="Verdana" panose="020B0604030504040204" pitchFamily="34" charset="0"/>
                  <a:ea typeface="MS PGothic" panose="020B0600070205080204" pitchFamily="34" charset="-128"/>
                </a:rPr>
                <a:t>11</a:t>
              </a:r>
            </a:p>
          </p:txBody>
        </p:sp>
        <p:pic>
          <p:nvPicPr>
            <p:cNvPr id="25611" name="Picture 12">
              <a:extLst>
                <a:ext uri="{FF2B5EF4-FFF2-40B4-BE49-F238E27FC236}">
                  <a16:creationId xmlns:a16="http://schemas.microsoft.com/office/drawing/2014/main" id="{92184E99-9274-180B-7C9A-64AEC2B118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45" t="10213" b="19537"/>
            <a:stretch>
              <a:fillRect/>
            </a:stretch>
          </p:blipFill>
          <p:spPr bwMode="auto">
            <a:xfrm>
              <a:off x="9034762" y="2611385"/>
              <a:ext cx="1234196" cy="1804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ooter Placeholder 1">
            <a:extLst>
              <a:ext uri="{FF2B5EF4-FFF2-40B4-BE49-F238E27FC236}">
                <a16:creationId xmlns:a16="http://schemas.microsoft.com/office/drawing/2014/main" id="{B769CF64-2E1D-1CB9-2D78-3623C07FBE4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27651" name="Title 2">
            <a:extLst>
              <a:ext uri="{FF2B5EF4-FFF2-40B4-BE49-F238E27FC236}">
                <a16:creationId xmlns:a16="http://schemas.microsoft.com/office/drawing/2014/main" id="{A83AB360-4E0F-1335-3E8F-5D9E5810BF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195388"/>
            <a:ext cx="8229600" cy="5508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2400"/>
              </a:spcBef>
              <a:spcAft>
                <a:spcPts val="1200"/>
              </a:spcAft>
            </a:pPr>
            <a:r>
              <a:rPr lang="en-GB" altLang="en-US"/>
              <a:t>What if we want more?</a:t>
            </a:r>
          </a:p>
        </p:txBody>
      </p:sp>
      <p:sp>
        <p:nvSpPr>
          <p:cNvPr id="27652" name="Content Placeholder 3">
            <a:extLst>
              <a:ext uri="{FF2B5EF4-FFF2-40B4-BE49-F238E27FC236}">
                <a16:creationId xmlns:a16="http://schemas.microsoft.com/office/drawing/2014/main" id="{7BEB91BA-75F2-2DF9-0808-C78DDF2D95BF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457200" y="1952625"/>
            <a:ext cx="8218488" cy="42751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Aft>
                <a:spcPts val="600"/>
              </a:spcAft>
              <a:buFont typeface="Wingdings" pitchFamily="2" charset="2"/>
              <a:buNone/>
            </a:pPr>
            <a:r>
              <a:rPr lang="en-GB" altLang="en-US"/>
              <a:t>With 3 bits, we can represent and uniquely identify eight different types of pet. But what if we want to do more than that?</a:t>
            </a:r>
          </a:p>
          <a:p>
            <a:pPr marL="0" indent="0">
              <a:spcAft>
                <a:spcPts val="600"/>
              </a:spcAft>
              <a:buFont typeface="Wingdings" pitchFamily="2" charset="2"/>
              <a:buNone/>
            </a:pPr>
            <a:r>
              <a:rPr lang="en-GB" altLang="en-US"/>
              <a:t>All encoding schemes have this same limitation: the number of available bits constrains the number of possible unique values that can be represented.</a:t>
            </a:r>
          </a:p>
          <a:p>
            <a:pPr marL="0" indent="0">
              <a:spcAft>
                <a:spcPts val="600"/>
              </a:spcAft>
              <a:buFont typeface="Wingdings" pitchFamily="2" charset="2"/>
              <a:buNone/>
            </a:pPr>
            <a:r>
              <a:rPr lang="en-GB" altLang="en-US"/>
              <a:t>Sometimes, compromises have to be made – in this instance, not all pets can be given their own identifier. </a:t>
            </a:r>
          </a:p>
          <a:p>
            <a:pPr marL="0" indent="0">
              <a:buFont typeface="Wingdings" pitchFamily="2" charset="2"/>
              <a:buNone/>
            </a:pPr>
            <a:r>
              <a:rPr lang="en-GB" altLang="en-US"/>
              <a:t>Rather than identifying individual pets perhaps it would be better to identify groups of animals with similar characteristics, e.g. animals with 4 legs and fur, creatures with no legs, creatures with 8 legs, etc. …).</a:t>
            </a: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ooter Placeholder 1">
            <a:extLst>
              <a:ext uri="{FF2B5EF4-FFF2-40B4-BE49-F238E27FC236}">
                <a16:creationId xmlns:a16="http://schemas.microsoft.com/office/drawing/2014/main" id="{F7A5B9D8-B989-F472-0A05-E4639B9F29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29699" name="Title 2">
            <a:extLst>
              <a:ext uri="{FF2B5EF4-FFF2-40B4-BE49-F238E27FC236}">
                <a16:creationId xmlns:a16="http://schemas.microsoft.com/office/drawing/2014/main" id="{B8F5E0EB-680B-0AD9-9561-A1B3B5C1E1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11213"/>
            <a:ext cx="8229600" cy="793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How many patterns?</a:t>
            </a:r>
            <a:endParaRPr lang="en-GB" altLang="en-US"/>
          </a:p>
        </p:txBody>
      </p:sp>
      <p:sp>
        <p:nvSpPr>
          <p:cNvPr id="29700" name="Content Placeholder 3">
            <a:extLst>
              <a:ext uri="{FF2B5EF4-FFF2-40B4-BE49-F238E27FC236}">
                <a16:creationId xmlns:a16="http://schemas.microsoft.com/office/drawing/2014/main" id="{8224272D-37FA-BE94-4CA8-5939B97ADC0A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198438" y="1557338"/>
            <a:ext cx="8694737" cy="48244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Aft>
                <a:spcPts val="600"/>
              </a:spcAft>
              <a:buFont typeface="Wingdings" pitchFamily="2" charset="2"/>
              <a:buNone/>
            </a:pPr>
            <a:r>
              <a:rPr lang="en-GB" altLang="en-US"/>
              <a:t>It is possible to calculate how many unique bit patterns are available for a set number of bits.</a:t>
            </a:r>
          </a:p>
          <a:p>
            <a:pPr marL="0" indent="0">
              <a:buFont typeface="Wingdings" pitchFamily="2" charset="2"/>
              <a:buNone/>
            </a:pPr>
            <a:endParaRPr lang="en-GB" altLang="en-US"/>
          </a:p>
          <a:p>
            <a:pPr marL="0" indent="0">
              <a:buFont typeface="Wingdings" pitchFamily="2" charset="2"/>
              <a:buNone/>
            </a:pPr>
            <a:endParaRPr lang="en-GB" altLang="en-US"/>
          </a:p>
          <a:p>
            <a:pPr marL="0" indent="0">
              <a:buFont typeface="Wingdings" pitchFamily="2" charset="2"/>
              <a:buNone/>
            </a:pPr>
            <a:endParaRPr lang="en-GB" altLang="en-US"/>
          </a:p>
          <a:p>
            <a:pPr marL="0" indent="0">
              <a:buFont typeface="Wingdings" pitchFamily="2" charset="2"/>
              <a:buNone/>
            </a:pPr>
            <a:endParaRPr lang="en-GB" altLang="en-US"/>
          </a:p>
          <a:p>
            <a:pPr marL="0" indent="0">
              <a:buFont typeface="Wingdings" pitchFamily="2" charset="2"/>
              <a:buNone/>
            </a:pPr>
            <a:endParaRPr lang="en-GB" altLang="en-US"/>
          </a:p>
          <a:p>
            <a:pPr marL="0" indent="0">
              <a:buFont typeface="Wingdings" pitchFamily="2" charset="2"/>
              <a:buNone/>
            </a:pPr>
            <a:endParaRPr lang="en-GB" altLang="en-US"/>
          </a:p>
          <a:p>
            <a:pPr marL="0" indent="0">
              <a:buFont typeface="Wingdings" pitchFamily="2" charset="2"/>
              <a:buNone/>
            </a:pPr>
            <a:endParaRPr lang="en-GB" altLang="en-US"/>
          </a:p>
          <a:p>
            <a:pPr marL="0" indent="0">
              <a:buFont typeface="Wingdings" pitchFamily="2" charset="2"/>
              <a:buNone/>
            </a:pPr>
            <a:endParaRPr lang="en-GB" altLang="en-US"/>
          </a:p>
          <a:p>
            <a:pPr marL="0" indent="0">
              <a:buFont typeface="Wingdings" pitchFamily="2" charset="2"/>
              <a:buNone/>
            </a:pPr>
            <a:endParaRPr lang="en-GB" altLang="en-US"/>
          </a:p>
          <a:p>
            <a:pPr marL="0" indent="0">
              <a:buFont typeface="Wingdings" pitchFamily="2" charset="2"/>
              <a:buNone/>
            </a:pPr>
            <a:endParaRPr lang="en-GB" altLang="en-US"/>
          </a:p>
          <a:p>
            <a:pPr marL="0" indent="0">
              <a:buFont typeface="Wingdings" pitchFamily="2" charset="2"/>
              <a:buNone/>
            </a:pPr>
            <a:r>
              <a:rPr lang="en-GB" altLang="en-US"/>
              <a:t>This can be generalised to </a:t>
            </a:r>
            <a:r>
              <a:rPr lang="en-GB" altLang="en-US" b="1">
                <a:solidFill>
                  <a:srgbClr val="AE4886"/>
                </a:solidFill>
              </a:rPr>
              <a:t>2</a:t>
            </a:r>
            <a:r>
              <a:rPr lang="en-GB" altLang="en-US" b="1" i="1" baseline="30000">
                <a:solidFill>
                  <a:srgbClr val="AE4886"/>
                </a:solidFill>
              </a:rPr>
              <a:t>n</a:t>
            </a:r>
            <a:r>
              <a:rPr lang="en-GB" altLang="en-US"/>
              <a:t> where </a:t>
            </a:r>
            <a:r>
              <a:rPr lang="en-GB" altLang="en-US" i="1"/>
              <a:t>n</a:t>
            </a:r>
            <a:r>
              <a:rPr lang="en-GB" altLang="en-US"/>
              <a:t> is the number of bits available</a:t>
            </a:r>
          </a:p>
          <a:p>
            <a:pPr marL="339725" lvl="1" indent="0">
              <a:buFont typeface="Wingdings" pitchFamily="2" charset="2"/>
              <a:buNone/>
            </a:pPr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7C72F236-3028-044B-C388-585D57B66760}"/>
              </a:ext>
            </a:extLst>
          </p:cNvPr>
          <p:cNvSpPr txBox="1">
            <a:spLocks/>
          </p:cNvSpPr>
          <p:nvPr/>
        </p:nvSpPr>
        <p:spPr>
          <a:xfrm>
            <a:off x="198438" y="2438400"/>
            <a:ext cx="3657600" cy="336708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 sz="24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defRPr sz="24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defRPr sz="24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defRPr sz="24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defRPr sz="2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  <a:defRPr/>
            </a:pPr>
            <a:r>
              <a:rPr lang="en-GB" sz="2000" kern="0" dirty="0"/>
              <a:t>Let’s see if you can spot the pattern: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latin typeface="Arial" panose="020B0604020202020204" pitchFamily="34" charset="0"/>
              </a:rPr>
              <a:t>With 1 bit, you can represent 2 values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latin typeface="Arial" panose="020B0604020202020204" pitchFamily="34" charset="0"/>
              </a:rPr>
              <a:t>With 2 bits, you can represent 4 values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latin typeface="Arial" panose="020B0604020202020204" pitchFamily="34" charset="0"/>
              </a:rPr>
              <a:t>With 3 bits, you can represent 8 values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latin typeface="Arial" panose="020B0604020202020204" pitchFamily="34" charset="0"/>
              </a:rPr>
              <a:t>With 4 bits, you can represent 16 values</a:t>
            </a:r>
          </a:p>
          <a:p>
            <a:pPr>
              <a:defRPr/>
            </a:pPr>
            <a:endParaRPr lang="en-GB" kern="0" dirty="0"/>
          </a:p>
        </p:txBody>
      </p:sp>
      <p:pic>
        <p:nvPicPr>
          <p:cNvPr id="29702" name="Chart 6">
            <a:extLst>
              <a:ext uri="{FF2B5EF4-FFF2-40B4-BE49-F238E27FC236}">
                <a16:creationId xmlns:a16="http://schemas.microsoft.com/office/drawing/2014/main" id="{AC8EC08A-ACF9-FAB9-FE21-346E2CAB5CFA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00" y="2743200"/>
            <a:ext cx="4584700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ooter Placeholder 1">
            <a:extLst>
              <a:ext uri="{FF2B5EF4-FFF2-40B4-BE49-F238E27FC236}">
                <a16:creationId xmlns:a16="http://schemas.microsoft.com/office/drawing/2014/main" id="{F1AD8565-1AF0-0BC4-ACF2-A185057BBDE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31747" name="Title 2">
            <a:extLst>
              <a:ext uri="{FF2B5EF4-FFF2-40B4-BE49-F238E27FC236}">
                <a16:creationId xmlns:a16="http://schemas.microsoft.com/office/drawing/2014/main" id="{8A920222-EF3B-5B64-2400-7302925EEC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41350"/>
            <a:ext cx="8229600" cy="6492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How many bits?</a:t>
            </a:r>
            <a:endParaRPr lang="en-GB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BE56B6-189C-8334-1E7D-C4AEAF40490C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495300" y="1290638"/>
            <a:ext cx="7775575" cy="4608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Aft>
                <a:spcPts val="600"/>
              </a:spcAft>
              <a:buFont typeface="Wingdings" pitchFamily="2" charset="2"/>
              <a:buNone/>
            </a:pPr>
            <a:r>
              <a:rPr lang="en-GB" altLang="en-US"/>
              <a:t>You may also need to decide how many bits you need to use to represent a given number of values.</a:t>
            </a:r>
          </a:p>
          <a:p>
            <a:pPr marL="0" indent="0">
              <a:spcAft>
                <a:spcPts val="600"/>
              </a:spcAft>
              <a:buFont typeface="Wingdings" pitchFamily="2" charset="2"/>
              <a:buNone/>
            </a:pPr>
            <a:r>
              <a:rPr lang="en-GB" altLang="en-US"/>
              <a:t>A simple way to do this is find the closest number using the previous calculation.</a:t>
            </a:r>
          </a:p>
          <a:p>
            <a:pPr marL="0" indent="0">
              <a:buFont typeface="Wingdings" pitchFamily="2" charset="2"/>
              <a:buNone/>
            </a:pPr>
            <a:r>
              <a:rPr lang="en-GB" altLang="en-US"/>
              <a:t>For example:</a:t>
            </a:r>
          </a:p>
          <a:p>
            <a:pPr marL="0" indent="0">
              <a:spcAft>
                <a:spcPts val="600"/>
              </a:spcAft>
              <a:buFont typeface="Wingdings" pitchFamily="2" charset="2"/>
              <a:buNone/>
            </a:pPr>
            <a:r>
              <a:rPr lang="en-GB" altLang="en-US"/>
              <a:t>We need to represent 19 values in binary.</a:t>
            </a:r>
          </a:p>
          <a:p>
            <a:pPr marL="0" indent="0">
              <a:buFont typeface="Wingdings" pitchFamily="2" charset="2"/>
              <a:buNone/>
            </a:pPr>
            <a:r>
              <a:rPr lang="en-GB" altLang="en-US"/>
              <a:t>Using </a:t>
            </a:r>
            <a:r>
              <a:rPr lang="en-GB" altLang="en-US" b="1">
                <a:solidFill>
                  <a:srgbClr val="D60093"/>
                </a:solidFill>
              </a:rPr>
              <a:t>2</a:t>
            </a:r>
            <a:r>
              <a:rPr lang="en-GB" altLang="en-US" b="1" i="1" baseline="30000">
                <a:solidFill>
                  <a:srgbClr val="D60093"/>
                </a:solidFill>
              </a:rPr>
              <a:t>n</a:t>
            </a:r>
            <a:r>
              <a:rPr lang="en-GB" altLang="en-US">
                <a:solidFill>
                  <a:srgbClr val="D60093"/>
                </a:solidFill>
              </a:rPr>
              <a:t> </a:t>
            </a:r>
            <a:r>
              <a:rPr lang="en-GB" altLang="en-US"/>
              <a:t>we know that:								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5AE966-581B-1806-0CFF-EF741325A1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663" y="4105275"/>
            <a:ext cx="8229600" cy="400050"/>
          </a:xfrm>
          <a:prstGeom prst="rect">
            <a:avLst/>
          </a:prstGeom>
          <a:noFill/>
          <a:ln w="9525">
            <a:solidFill>
              <a:srgbClr val="AE488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 sz="2000"/>
              <a:t>2 bits can represent 4 values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BB001A5-432C-88CD-2E0C-2D5C726631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663" y="4505325"/>
            <a:ext cx="8229600" cy="1016000"/>
          </a:xfrm>
          <a:prstGeom prst="rect">
            <a:avLst/>
          </a:prstGeom>
          <a:noFill/>
          <a:ln w="9525">
            <a:solidFill>
              <a:srgbClr val="AE488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000"/>
              <a:t>4 bits can represent 16 values	This value is the closest, but there are 				 not enough bits to represent all of the 				 values.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B95C12-17FA-3FD3-81E2-0FB07287D4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663" y="5521325"/>
            <a:ext cx="8229600" cy="708025"/>
          </a:xfrm>
          <a:prstGeom prst="rect">
            <a:avLst/>
          </a:prstGeom>
          <a:noFill/>
          <a:ln w="9525">
            <a:solidFill>
              <a:srgbClr val="AE488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000"/>
              <a:t>5 bits can represent 32 values	We need to use 5 bits to represent   				them all.</a:t>
            </a: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445713FB5B7C4BB838FCEE59ABF373" ma:contentTypeVersion="17" ma:contentTypeDescription="Create a new document." ma:contentTypeScope="" ma:versionID="0d2b6d9a31f9fa374f3e766df5c62321">
  <xsd:schema xmlns:xsd="http://www.w3.org/2001/XMLSchema" xmlns:xs="http://www.w3.org/2001/XMLSchema" xmlns:p="http://schemas.microsoft.com/office/2006/metadata/properties" xmlns:ns1="http://schemas.microsoft.com/sharepoint/v3" xmlns:ns2="b1883433-fcc7-4bbe-ae93-e29d6b108da2" xmlns:ns3="8ecf16e9-73c6-43f7-b032-03e975447558" targetNamespace="http://schemas.microsoft.com/office/2006/metadata/properties" ma:root="true" ma:fieldsID="5f3e6879f86f3d68a1ba890f83f31864" ns1:_="" ns2:_="" ns3:_="">
    <xsd:import namespace="http://schemas.microsoft.com/sharepoint/v3"/>
    <xsd:import namespace="b1883433-fcc7-4bbe-ae93-e29d6b108da2"/>
    <xsd:import namespace="8ecf16e9-73c6-43f7-b032-03e97544755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ObjectDetectorVersions" minOccurs="0"/>
                <xsd:element ref="ns3:MediaServiceSearchProperties" minOccurs="0"/>
                <xsd:element ref="ns3:MediaServiceLocation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883433-fcc7-4bbe-ae93-e29d6b108da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134dc36b-0fb2-472b-9e08-6a8a9c8c3fe8}" ma:internalName="TaxCatchAll" ma:showField="CatchAllData" ma:web="b1883433-fcc7-4bbe-ae93-e29d6b108da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cf16e9-73c6-43f7-b032-03e9754475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46342d94-4a90-4c9b-8c88-cb4c8647e98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TaxCatchAll xmlns="b1883433-fcc7-4bbe-ae93-e29d6b108da2" xsi:nil="true"/>
    <_ip_UnifiedCompliancePolicyProperties xmlns="http://schemas.microsoft.com/sharepoint/v3" xsi:nil="true"/>
    <lcf76f155ced4ddcb4097134ff3c332f xmlns="8ecf16e9-73c6-43f7-b032-03e97544755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FB14208-F67E-5F45-B6C3-63F9FA182BF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0977E8B-927D-44B5-BB22-7FA4AA9B132C}"/>
</file>

<file path=customXml/itemProps3.xml><?xml version="1.0" encoding="utf-8"?>
<ds:datastoreItem xmlns:ds="http://schemas.openxmlformats.org/officeDocument/2006/customXml" ds:itemID="{E9C831A5-530D-4576-81D7-A8B30CB06F60}"/>
</file>

<file path=docProps/app.xml><?xml version="1.0" encoding="utf-8"?>
<Properties xmlns="http://schemas.openxmlformats.org/officeDocument/2006/extended-properties" xmlns:vt="http://schemas.openxmlformats.org/officeDocument/2006/docPropsVTypes">
  <TotalTime>3654</TotalTime>
  <Words>1037</Words>
  <Application>Microsoft Macintosh PowerPoint</Application>
  <PresentationFormat>On-screen Show (4:3)</PresentationFormat>
  <Paragraphs>106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Verdana</vt:lpstr>
      <vt:lpstr>Wingdings</vt:lpstr>
      <vt:lpstr>1_TitleSlide</vt:lpstr>
      <vt:lpstr>PowerPoint Presentation</vt:lpstr>
      <vt:lpstr>Learning objectives</vt:lpstr>
      <vt:lpstr>What is binary and why do we use it?</vt:lpstr>
      <vt:lpstr>What kinds of data do we store?</vt:lpstr>
      <vt:lpstr>So what are we looking at?</vt:lpstr>
      <vt:lpstr>Encoding</vt:lpstr>
      <vt:lpstr>What if we want more?</vt:lpstr>
      <vt:lpstr>How many patterns?</vt:lpstr>
      <vt:lpstr>How many bits?</vt:lpstr>
      <vt:lpstr>Wrap up: you have learned how to…</vt:lpstr>
    </vt:vector>
  </TitlesOfParts>
  <Company>Pearson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2016</dc:title>
  <dc:creator>Pearson Education</dc:creator>
  <cp:lastModifiedBy>Ann Weidmann</cp:lastModifiedBy>
  <cp:revision>338</cp:revision>
  <cp:lastPrinted>2020-05-14T16:41:42Z</cp:lastPrinted>
  <dcterms:created xsi:type="dcterms:W3CDTF">2010-12-13T13:21:58Z</dcterms:created>
  <dcterms:modified xsi:type="dcterms:W3CDTF">2022-10-28T09:51:41Z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  <property fmtid="{D5CDD505-2E9C-101B-9397-08002B2CF9AE}" pid="3" name="ContentTypeId">
    <vt:lpwstr>0x01010077445713FB5B7C4BB838FCEE59ABF373</vt:lpwstr>
  </property>
</Properties>
</file>