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3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>
  <p:sldMasterIdLst>
    <p:sldMasterId id="2147484135" r:id="rId3"/>
  </p:sldMasterIdLst>
  <p:notesMasterIdLst>
    <p:notesMasterId r:id="rId14"/>
  </p:notesMasterIdLst>
  <p:sldIdLst>
    <p:sldId id="256" r:id="rId4"/>
    <p:sldId id="257" r:id="rId5"/>
    <p:sldId id="258" r:id="rId6"/>
    <p:sldId id="259" r:id="rId7"/>
    <p:sldId id="260" r:id="rId8"/>
    <p:sldId id="261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5">
          <p15:clr>
            <a:srgbClr val="A4A3A4"/>
          </p15:clr>
        </p15:guide>
        <p15:guide id="4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91" autoAdjust="0"/>
    <p:restoredTop sz="86382" autoAdjust="0"/>
  </p:normalViewPr>
  <p:slideViewPr>
    <p:cSldViewPr showGuides="1">
      <p:cViewPr varScale="1">
        <p:scale>
          <a:sx n="68" d="100"/>
          <a:sy n="68" d="100"/>
        </p:scale>
        <p:origin x="200" y="1008"/>
      </p:cViewPr>
      <p:guideLst>
        <p:guide orient="horz" pos="2160"/>
        <p:guide pos="2880"/>
        <p:guide pos="295"/>
        <p:guide pos="54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howGuides="1">
      <p:cViewPr varScale="1">
        <p:scale>
          <a:sx n="97" d="100"/>
          <a:sy n="97" d="100"/>
        </p:scale>
        <p:origin x="3120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customXml" Target="../customXml/item3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EF2D61E9-7096-423D-E095-A0D6A9A626D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A8A31026-FADC-C11D-BA07-38FAAD46FF0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71050E05-71C4-92D6-AA4E-86AC63E9E055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BE8BA20E-25D1-E22F-6E33-5DC7F7D70E9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A32A5A6-014B-708E-2E01-25AB661CE5C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64A8893C-2560-9391-25F7-54E313A476C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F5D4DE8-9D0C-324F-88BA-3175227DDC2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omputer.howstuffworks.com/mouse.htm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5BEDC05A-7B1A-08B9-5548-801FD7882F2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0A25D4A3-E0CA-CEF1-AA2F-B08777F375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2C2219BF-1147-781A-9D3F-AC7D2F9F782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B88ADDF-5F83-5341-A8AA-FB8A25580297}" type="slidenum">
              <a:rPr lang="en-GB" altLang="en-US" smtClean="0"/>
              <a:pPr/>
              <a:t>1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6F33558E-F517-E02D-D4A4-5346ADFD46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4831EB6F-6313-887C-4404-C309B4F1B4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EA9AE4DE-E7E4-0C6C-B89C-829E9AD80C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6572DA2-6203-0E4B-8EA3-56FBA414B35A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57DE4485-6A56-4A25-2EC6-866E6D2AAF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F9E96821-D0BA-0060-1BC5-E53B2BB39B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D6257948-C4D3-8D98-F350-0387B7175B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1DB557A-2361-6B48-9AD1-685F00EA547B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>
            <a:extLst>
              <a:ext uri="{FF2B5EF4-FFF2-40B4-BE49-F238E27FC236}">
                <a16:creationId xmlns:a16="http://schemas.microsoft.com/office/drawing/2014/main" id="{2E31F8FD-694A-4AB5-11C0-A41568C350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>
            <a:extLst>
              <a:ext uri="{FF2B5EF4-FFF2-40B4-BE49-F238E27FC236}">
                <a16:creationId xmlns:a16="http://schemas.microsoft.com/office/drawing/2014/main" id="{1DF21846-00A4-77DC-D647-20124A7110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latin typeface="Arial" panose="020B0604020202020204" pitchFamily="34" charset="0"/>
              </a:rPr>
              <a:t>Use this lesson to give students an overview of what they will be learning during the course. Explain how the course is organised into two strands – a theory strand and a practical strand.</a:t>
            </a:r>
          </a:p>
        </p:txBody>
      </p:sp>
      <p:sp>
        <p:nvSpPr>
          <p:cNvPr id="19460" name="Slide Number Placeholder 3">
            <a:extLst>
              <a:ext uri="{FF2B5EF4-FFF2-40B4-BE49-F238E27FC236}">
                <a16:creationId xmlns:a16="http://schemas.microsoft.com/office/drawing/2014/main" id="{430FF598-9661-9350-96DE-D3C1ADC407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0842580-E9E1-834E-98FB-7E383E2B357C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45D4A284-E40F-9F8D-5F21-7A84467497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17BE2AAF-59E5-378B-CBAC-1E8C9E9326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1413" y="4500563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latin typeface="Arial" panose="020B0604020202020204" pitchFamily="34" charset="0"/>
              </a:rPr>
              <a:t>Have a range of digital computers for students to look at, such as mobile phone, tablet, Raspberry Pi, PC, laptop, embedded computer, games console, etc. </a:t>
            </a:r>
          </a:p>
          <a:p>
            <a:r>
              <a:rPr lang="en-GB" altLang="en-US">
                <a:latin typeface="Arial" panose="020B0604020202020204" pitchFamily="34" charset="0"/>
              </a:rPr>
              <a:t>Activity 1</a:t>
            </a: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FD276C7C-8430-24AA-286F-68E1B390EB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E3B6484-A848-0642-8B46-53DB07353B64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id="{E0CDCA72-FFA9-02D3-B5F2-6E21B10B762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id="{E8FC93D4-9AFA-F163-9B79-8188F9A557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>
                <a:latin typeface="Arial" panose="020B0604020202020204" pitchFamily="34" charset="0"/>
              </a:rPr>
              <a:t>Discussion here. What do students already know (or think they know)?</a:t>
            </a:r>
          </a:p>
          <a:p>
            <a:r>
              <a:rPr lang="en-GB" altLang="en-US" dirty="0">
                <a:latin typeface="Arial" panose="020B0604020202020204" pitchFamily="34" charset="0"/>
              </a:rPr>
              <a:t>Define the term ‘peripheral device’.</a:t>
            </a:r>
          </a:p>
          <a:p>
            <a:r>
              <a:rPr lang="en-GB" altLang="en-US" dirty="0">
                <a:latin typeface="Arial" panose="020B0604020202020204" pitchFamily="34" charset="0"/>
              </a:rPr>
              <a:t>Great article here: </a:t>
            </a:r>
            <a:r>
              <a:rPr lang="en-GB" altLang="en-US" dirty="0">
                <a:latin typeface="Arial" panose="020B0604020202020204" pitchFamily="34" charset="0"/>
                <a:hlinkClick r:id="rId3"/>
              </a:rPr>
              <a:t>https://computer.howstuffworks.com/mouse.htm</a:t>
            </a:r>
            <a:endParaRPr lang="en-GB" altLang="en-US" dirty="0">
              <a:latin typeface="Arial" panose="020B0604020202020204" pitchFamily="34" charset="0"/>
            </a:endParaRPr>
          </a:p>
          <a:p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id="{A439A329-61E3-1BD1-EA52-C11EF47686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2996A03-E633-BA42-AACF-732F336E8B2E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id="{4C560825-9E0B-F40C-0CBE-BCF9D9C3C7D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id="{D9140EA5-16A8-728B-82BC-395CC5CCCF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id="{03A8B0D1-D6B3-3A34-2752-9C65308B19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F4FB66A-44C6-ED46-9575-9B3FFD552D2B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5901A603-16B4-1CEE-B5C0-A5C2FAF241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0D0DE86D-1D48-DBCC-4576-F04D02226F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146FF174-A797-CBAC-9846-3794BE0B060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3DB01-2B7D-CB4B-85A8-93B528B10E7A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4E807926-5582-CF10-F297-E23EFEA857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C2A64EAA-6964-B70D-879E-9090999A75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AD89A030-46D2-1127-0587-B02FA90C4DD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6F7D7F5-54E0-194F-BFBD-C3CC541E0109}" type="slidenum">
              <a:rPr lang="en-GB" altLang="en-US" smtClean="0"/>
              <a:pPr/>
              <a:t>8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3D1CF422-1783-C788-355D-0064EA418AF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6664AAFD-03EC-2917-95E7-D3996C9BF3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7200"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</a:rPr>
              <a:t>Activity 2</a:t>
            </a:r>
          </a:p>
          <a:p>
            <a:pPr defTabSz="457200"/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C765C12C-52BC-F85C-CE55-C5A15417998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A122C5C-85C0-3542-9BB4-A1D4291B745B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7294D-C847-9550-E326-79AD15FB6842}"/>
              </a:ext>
            </a:extLst>
          </p:cNvPr>
          <p:cNvSpPr txBox="1">
            <a:spLocks/>
          </p:cNvSpPr>
          <p:nvPr userDrawn="1"/>
        </p:nvSpPr>
        <p:spPr>
          <a:xfrm>
            <a:off x="-11113" y="2492375"/>
            <a:ext cx="9144001" cy="18732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endParaRPr lang="en-GB" altLang="en-US" dirty="0" err="1"/>
          </a:p>
          <a:p>
            <a:pPr>
              <a:defRPr/>
            </a:pPr>
            <a:r>
              <a:rPr lang="en-GB" altLang="en-US" dirty="0"/>
              <a:t>Y10-01-P1: Course introduction</a:t>
            </a:r>
            <a:endParaRPr lang="en-GB" altLang="en-US" kern="0" dirty="0"/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54A1BBDA-516D-C827-4625-5E1DDA89A3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7938"/>
            <a:ext cx="9136063" cy="900112"/>
          </a:xfrm>
          <a:prstGeom prst="rect">
            <a:avLst/>
          </a:prstGeom>
          <a:solidFill>
            <a:srgbClr val="B44589"/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GB" altLang="en-US" sz="200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CB76C82-E7B8-7DB7-8DA9-26E0A25DABF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23507390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4" y="2196001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15A9FBA-F01F-95FD-B602-490324FC595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4524211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1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1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EA52549-A65A-0FE9-651E-B36265C3D68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1082852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6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AD024D3-3AA0-9DB1-7AA2-3F9FC3C0B5B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87073191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half" idx="1"/>
          </p:nvPr>
        </p:nvSpPr>
        <p:spPr>
          <a:xfrm>
            <a:off x="468313" y="2212975"/>
            <a:ext cx="2303462" cy="3592513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0"/>
          </p:nvPr>
        </p:nvSpPr>
        <p:spPr>
          <a:xfrm>
            <a:off x="3421063" y="2212975"/>
            <a:ext cx="2303462" cy="3449638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8" name="Content Placeholder 6"/>
          <p:cNvSpPr>
            <a:spLocks noGrp="1"/>
          </p:cNvSpPr>
          <p:nvPr>
            <p:ph sz="half" idx="11"/>
          </p:nvPr>
        </p:nvSpPr>
        <p:spPr>
          <a:xfrm>
            <a:off x="6156325" y="2212975"/>
            <a:ext cx="2592388" cy="3736975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D9F1F7C3-73AA-2742-5361-3B888B5A40C7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34821148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195388"/>
            <a:ext cx="91440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DCD157F3-2FFC-989D-AF6D-8188C540AA2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66595538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684213" y="2195513"/>
            <a:ext cx="7991475" cy="3609975"/>
          </a:xfrm>
          <a:prstGeom prst="rect">
            <a:avLst/>
          </a:prstGeom>
        </p:spPr>
        <p:txBody>
          <a:bodyPr/>
          <a:lstStyle/>
          <a:p>
            <a:r>
              <a:rPr lang="en-GB" altLang="en-US" dirty="0"/>
              <a:t>Body text </a:t>
            </a:r>
            <a:r>
              <a:rPr lang="en-GB" altLang="en-US" dirty="0" err="1"/>
              <a:t>xxxxxxxxxxxxxxxxxxxxxxxxxxxxxxxxxxxxxxxxx</a:t>
            </a:r>
            <a:r>
              <a:rPr lang="en-GB" altLang="en-US" dirty="0"/>
              <a:t>: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endParaRPr lang="en-GB" altLang="en-US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B22C6772-84FF-210F-4783-A6DC43882A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05491353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Always Learning">
            <a:extLst>
              <a:ext uri="{FF2B5EF4-FFF2-40B4-BE49-F238E27FC236}">
                <a16:creationId xmlns:a16="http://schemas.microsoft.com/office/drawing/2014/main" id="{5A92C4BF-32EB-F129-7A41-55352194607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/>
          <a:p>
            <a:r>
              <a:rPr lang="en-US" altLang="en-US" dirty="0"/>
              <a:t>Heading</a:t>
            </a:r>
            <a:endParaRPr lang="en-GB" alt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5513"/>
            <a:ext cx="4027487" cy="3681412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5512"/>
            <a:ext cx="4027488" cy="3681411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E63BBE3-AAB5-FCA5-E12E-105A3BC860A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47892171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5F266E4-32E6-CBA9-BEDF-E8D3B45393A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640818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738C6C8B-A8DA-2368-B622-5927EA966EF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97492686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2857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1"/>
            <a:ext cx="5111751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FE4E85-7E10-0510-56CF-9DAF20733BD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411523515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2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3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4C02A3-E7C2-8093-45DC-18377F9570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71773143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Always Learning">
            <a:extLst>
              <a:ext uri="{FF2B5EF4-FFF2-40B4-BE49-F238E27FC236}">
                <a16:creationId xmlns:a16="http://schemas.microsoft.com/office/drawing/2014/main" id="{9B0E43AA-4ABA-DB01-A83C-5070D8F09E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F9E2191-B9BF-27E9-021F-0CBD6CDAC4D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570663"/>
            <a:ext cx="9144000" cy="287337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 </a:t>
            </a:r>
          </a:p>
        </p:txBody>
      </p:sp>
      <p:sp>
        <p:nvSpPr>
          <p:cNvPr id="1028" name="TextBox 1">
            <a:extLst>
              <a:ext uri="{FF2B5EF4-FFF2-40B4-BE49-F238E27FC236}">
                <a16:creationId xmlns:a16="http://schemas.microsoft.com/office/drawing/2014/main" id="{D7CAE1B0-0828-D4FD-3015-99A96FC52D5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-11113"/>
            <a:ext cx="9144000" cy="493713"/>
          </a:xfrm>
          <a:prstGeom prst="rect">
            <a:avLst/>
          </a:prstGeom>
          <a:solidFill>
            <a:srgbClr val="AE4886">
              <a:alpha val="50000"/>
            </a:srgbClr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600" b="1" dirty="0"/>
              <a:t>Y10-01-P1: Course introduction</a:t>
            </a:r>
            <a:endParaRPr lang="en-GB" altLang="en-US" sz="1600" b="1" kern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52" r:id="rId1"/>
    <p:sldLayoutId id="2147485053" r:id="rId2"/>
    <p:sldLayoutId id="2147485054" r:id="rId3"/>
    <p:sldLayoutId id="2147485055" r:id="rId4"/>
    <p:sldLayoutId id="2147485056" r:id="rId5"/>
    <p:sldLayoutId id="2147485057" r:id="rId6"/>
    <p:sldLayoutId id="2147485058" r:id="rId7"/>
    <p:sldLayoutId id="2147485059" r:id="rId8"/>
    <p:sldLayoutId id="2147485060" r:id="rId9"/>
    <p:sldLayoutId id="2147485061" r:id="rId10"/>
    <p:sldLayoutId id="2147485062" r:id="rId11"/>
    <p:sldLayoutId id="2147485063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oter Placeholder 1">
            <a:extLst>
              <a:ext uri="{FF2B5EF4-FFF2-40B4-BE49-F238E27FC236}">
                <a16:creationId xmlns:a16="http://schemas.microsoft.com/office/drawing/2014/main" id="{3BF8DFEC-C738-7563-D08A-49BCF9B2598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32771" name="Title 2">
            <a:extLst>
              <a:ext uri="{FF2B5EF4-FFF2-40B4-BE49-F238E27FC236}">
                <a16:creationId xmlns:a16="http://schemas.microsoft.com/office/drawing/2014/main" id="{2C262EBE-C350-99C1-5C89-CD5038F27B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92150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Wrap up: you have…</a:t>
            </a:r>
            <a:endParaRPr lang="en-GB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57569D-D863-B32F-AEB3-8B944A3965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6263" y="1916113"/>
            <a:ext cx="7991475" cy="3609975"/>
          </a:xfrm>
        </p:spPr>
        <p:txBody>
          <a:bodyPr/>
          <a:lstStyle/>
          <a:p>
            <a:pPr>
              <a:buFont typeface="Wingdings" pitchFamily="2" charset="2"/>
              <a:buChar char="ü"/>
              <a:defRPr/>
            </a:pPr>
            <a:r>
              <a:rPr lang="en-GB" altLang="en-US" sz="2000" dirty="0"/>
              <a:t>Defined what is meant by the term 'digital computer’ and given examples.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altLang="en-US" sz="2000" dirty="0">
                <a:latin typeface="Arial" panose="020B0604020202020204" pitchFamily="34" charset="0"/>
              </a:rPr>
              <a:t>A device that accepts and processes information represented in binary.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altLang="en-US" sz="2000" dirty="0"/>
          </a:p>
          <a:p>
            <a:pPr>
              <a:buFont typeface="Wingdings" pitchFamily="2" charset="2"/>
              <a:buChar char="ü"/>
              <a:defRPr/>
            </a:pPr>
            <a:r>
              <a:rPr lang="en-GB" altLang="en-US" sz="2000" dirty="0"/>
              <a:t>Looked briefly at each of the topics you will cover in the Principles strand of the course.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altLang="en-US" sz="2000" dirty="0">
                <a:latin typeface="Arial" panose="020B0604020202020204" pitchFamily="34" charset="0"/>
              </a:rPr>
              <a:t>Topic 2: Data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altLang="en-US" sz="2000" dirty="0">
                <a:latin typeface="Arial" panose="020B0604020202020204" pitchFamily="34" charset="0"/>
              </a:rPr>
              <a:t>Topic 3: Computers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altLang="en-US" sz="2000" dirty="0">
                <a:latin typeface="Arial" panose="020B0604020202020204" pitchFamily="34" charset="0"/>
              </a:rPr>
              <a:t>Topic 4: Networks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altLang="en-US" sz="2000" dirty="0">
                <a:latin typeface="Arial" panose="020B0604020202020204" pitchFamily="34" charset="0"/>
              </a:rPr>
              <a:t>Topic </a:t>
            </a:r>
            <a:r>
              <a:rPr lang="en-GB" altLang="en-US" sz="2000">
                <a:latin typeface="Arial" panose="020B0604020202020204" pitchFamily="34" charset="0"/>
              </a:rPr>
              <a:t>5: Issues</a:t>
            </a:r>
            <a:endParaRPr lang="en-GB" altLang="en-US" sz="2000" dirty="0">
              <a:latin typeface="Arial" panose="020B0604020202020204" pitchFamily="34" charset="0"/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en-US" dirty="0"/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oter Placeholder 1">
            <a:extLst>
              <a:ext uri="{FF2B5EF4-FFF2-40B4-BE49-F238E27FC236}">
                <a16:creationId xmlns:a16="http://schemas.microsoft.com/office/drawing/2014/main" id="{411CF919-2A8A-5938-FA91-CFF7A21987A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16387" name="Title 2">
            <a:extLst>
              <a:ext uri="{FF2B5EF4-FFF2-40B4-BE49-F238E27FC236}">
                <a16:creationId xmlns:a16="http://schemas.microsoft.com/office/drawing/2014/main" id="{5D57E5C7-5D24-1A22-613B-744C492DF2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3588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Learning objectives</a:t>
            </a:r>
            <a:endParaRPr lang="en-GB" altLang="en-US"/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A406C80D-06AA-CE29-7002-03E105027B5E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576263" y="1622425"/>
            <a:ext cx="7991475" cy="360997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GB" altLang="en-US" sz="2000" dirty="0"/>
              <a:t>In this lesson you will learn to:</a:t>
            </a:r>
          </a:p>
          <a:p>
            <a:pPr>
              <a:defRPr/>
            </a:pPr>
            <a:endParaRPr lang="en-GB" altLang="en-US" sz="2000" dirty="0"/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sz="2000" dirty="0"/>
              <a:t>define what is meant by the term 'digital computer’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sz="2000" dirty="0"/>
              <a:t>give examples of different types of computer</a:t>
            </a:r>
            <a:endParaRPr lang="en-US" altLang="en-US" sz="2000" dirty="0"/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1">
            <a:extLst>
              <a:ext uri="{FF2B5EF4-FFF2-40B4-BE49-F238E27FC236}">
                <a16:creationId xmlns:a16="http://schemas.microsoft.com/office/drawing/2014/main" id="{1AB7CDA3-C640-E178-AC77-FDCAD8F21EA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18435" name="Title 2">
            <a:extLst>
              <a:ext uri="{FF2B5EF4-FFF2-40B4-BE49-F238E27FC236}">
                <a16:creationId xmlns:a16="http://schemas.microsoft.com/office/drawing/2014/main" id="{577F927D-77DC-7F84-3C2C-5057F69022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66750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GCSE Computer Science</a:t>
            </a:r>
            <a:endParaRPr lang="en-GB" altLang="en-US"/>
          </a:p>
        </p:txBody>
      </p:sp>
      <p:pic>
        <p:nvPicPr>
          <p:cNvPr id="18436" name="Content Placeholder 5">
            <a:extLst>
              <a:ext uri="{FF2B5EF4-FFF2-40B4-BE49-F238E27FC236}">
                <a16:creationId xmlns:a16="http://schemas.microsoft.com/office/drawing/2014/main" id="{16157F23-FA80-1EDD-F8FB-FC02CC86E6C4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9100" y="1511300"/>
            <a:ext cx="9982200" cy="436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1">
            <a:extLst>
              <a:ext uri="{FF2B5EF4-FFF2-40B4-BE49-F238E27FC236}">
                <a16:creationId xmlns:a16="http://schemas.microsoft.com/office/drawing/2014/main" id="{6792C5B5-B5AD-8541-9EE9-2D583D89FE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0483" name="Title 2">
            <a:extLst>
              <a:ext uri="{FF2B5EF4-FFF2-40B4-BE49-F238E27FC236}">
                <a16:creationId xmlns:a16="http://schemas.microsoft.com/office/drawing/2014/main" id="{90585823-007B-4595-ADA9-50B629C04D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2071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What is a digital computer?</a:t>
            </a:r>
            <a:endParaRPr lang="en-GB" altLang="en-US"/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5C28FC48-824C-16A8-8E53-9F5916F90558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2771775" y="2500313"/>
            <a:ext cx="3600450" cy="2351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 sz="2000" b="1"/>
              <a:t>Digital computer</a:t>
            </a:r>
          </a:p>
          <a:p>
            <a:pPr marL="0" indent="0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 sz="2000"/>
              <a:t>A computer that accepts and processes data that has been converted into binary numbers.</a:t>
            </a:r>
          </a:p>
          <a:p>
            <a:pPr marL="0" indent="0">
              <a:buFont typeface="Wingdings" pitchFamily="2" charset="2"/>
              <a:buNone/>
            </a:pPr>
            <a:r>
              <a:rPr lang="en-GB" altLang="en-US" sz="2000"/>
              <a:t>Most computers are digital.</a:t>
            </a:r>
          </a:p>
        </p:txBody>
      </p:sp>
      <p:pic>
        <p:nvPicPr>
          <p:cNvPr id="20485" name="Picture 4">
            <a:extLst>
              <a:ext uri="{FF2B5EF4-FFF2-40B4-BE49-F238E27FC236}">
                <a16:creationId xmlns:a16="http://schemas.microsoft.com/office/drawing/2014/main" id="{2176F70A-A5F2-0584-9164-17472C036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775" y="1322388"/>
            <a:ext cx="258445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5">
            <a:extLst>
              <a:ext uri="{FF2B5EF4-FFF2-40B4-BE49-F238E27FC236}">
                <a16:creationId xmlns:a16="http://schemas.microsoft.com/office/drawing/2014/main" id="{64087946-07B2-6737-CE93-CAF40644C5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1398588"/>
            <a:ext cx="2038350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6">
            <a:extLst>
              <a:ext uri="{FF2B5EF4-FFF2-40B4-BE49-F238E27FC236}">
                <a16:creationId xmlns:a16="http://schemas.microsoft.com/office/drawing/2014/main" id="{6DEAF89F-880A-335E-C845-715F0C88E9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800" y="4092575"/>
            <a:ext cx="1727200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7">
            <a:extLst>
              <a:ext uri="{FF2B5EF4-FFF2-40B4-BE49-F238E27FC236}">
                <a16:creationId xmlns:a16="http://schemas.microsoft.com/office/drawing/2014/main" id="{5AFE8016-9838-E473-AD19-8145C42A4B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550" y="5014913"/>
            <a:ext cx="2374900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9">
            <a:extLst>
              <a:ext uri="{FF2B5EF4-FFF2-40B4-BE49-F238E27FC236}">
                <a16:creationId xmlns:a16="http://schemas.microsoft.com/office/drawing/2014/main" id="{EFB9B12C-63E7-2F1A-1D36-E3E9138C78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2" t="4231" r="8812" b="6718"/>
          <a:stretch>
            <a:fillRect/>
          </a:stretch>
        </p:blipFill>
        <p:spPr bwMode="auto">
          <a:xfrm>
            <a:off x="666750" y="1895475"/>
            <a:ext cx="1892300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0">
            <a:extLst>
              <a:ext uri="{FF2B5EF4-FFF2-40B4-BE49-F238E27FC236}">
                <a16:creationId xmlns:a16="http://schemas.microsoft.com/office/drawing/2014/main" id="{C024350B-F0B7-36CB-44C4-6903F0B2BC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221163"/>
            <a:ext cx="2374900" cy="148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oter Placeholder 1">
            <a:extLst>
              <a:ext uri="{FF2B5EF4-FFF2-40B4-BE49-F238E27FC236}">
                <a16:creationId xmlns:a16="http://schemas.microsoft.com/office/drawing/2014/main" id="{9B693E57-CFF4-15FD-B006-982F88D95CF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2531" name="Title 2">
            <a:extLst>
              <a:ext uri="{FF2B5EF4-FFF2-40B4-BE49-F238E27FC236}">
                <a16:creationId xmlns:a16="http://schemas.microsoft.com/office/drawing/2014/main" id="{06E5F86C-5164-CB60-F2DB-F08E792882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49325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What will we learn?</a:t>
            </a:r>
            <a:endParaRPr lang="en-GB" altLang="en-US"/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103E3874-58AA-207A-BAB0-65AD840F4116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/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GB" altLang="en-US" sz="2000" dirty="0"/>
              <a:t>Let us consider this common computing </a:t>
            </a:r>
            <a:r>
              <a:rPr lang="en-GB" altLang="en-US" sz="2000" b="1" dirty="0">
                <a:solidFill>
                  <a:srgbClr val="D60093"/>
                </a:solidFill>
              </a:rPr>
              <a:t>peripheral device</a:t>
            </a:r>
            <a:r>
              <a:rPr lang="en-GB" altLang="en-US" sz="2000" dirty="0">
                <a:solidFill>
                  <a:schemeClr val="tx2"/>
                </a:solidFill>
              </a:rPr>
              <a:t>.</a:t>
            </a:r>
          </a:p>
          <a:p>
            <a:pPr>
              <a:defRPr/>
            </a:pPr>
            <a:endParaRPr lang="en-GB" altLang="en-US" sz="2000" dirty="0"/>
          </a:p>
          <a:p>
            <a:pPr>
              <a:defRPr/>
            </a:pPr>
            <a:endParaRPr lang="en-GB" altLang="en-US" sz="2000" dirty="0"/>
          </a:p>
          <a:p>
            <a:pPr marL="0" indent="0">
              <a:buFont typeface="Wingdings" pitchFamily="2" charset="2"/>
              <a:buNone/>
              <a:defRPr/>
            </a:pPr>
            <a:endParaRPr lang="en-GB" altLang="en-US" sz="2000" dirty="0"/>
          </a:p>
          <a:p>
            <a:pPr>
              <a:defRPr/>
            </a:pPr>
            <a:endParaRPr lang="en-GB" altLang="en-US" sz="2000" dirty="0"/>
          </a:p>
          <a:p>
            <a:pPr>
              <a:defRPr/>
            </a:pPr>
            <a:endParaRPr lang="en-GB" altLang="en-US" sz="2000" dirty="0"/>
          </a:p>
          <a:p>
            <a:pPr>
              <a:defRPr/>
            </a:pPr>
            <a:endParaRPr lang="en-GB" altLang="en-US" sz="2000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GB" altLang="en-US" sz="2000" dirty="0"/>
              <a:t>How does a device like this actually work?</a:t>
            </a:r>
          </a:p>
          <a:p>
            <a:pPr>
              <a:defRPr/>
            </a:pPr>
            <a:endParaRPr lang="en-GB" altLang="en-US" dirty="0"/>
          </a:p>
        </p:txBody>
      </p:sp>
      <p:pic>
        <p:nvPicPr>
          <p:cNvPr id="22533" name="Picture 5">
            <a:extLst>
              <a:ext uri="{FF2B5EF4-FFF2-40B4-BE49-F238E27FC236}">
                <a16:creationId xmlns:a16="http://schemas.microsoft.com/office/drawing/2014/main" id="{795D7F99-C0A2-7B2A-7725-55CF662669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7900" y="2847975"/>
            <a:ext cx="210820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1">
            <a:extLst>
              <a:ext uri="{FF2B5EF4-FFF2-40B4-BE49-F238E27FC236}">
                <a16:creationId xmlns:a16="http://schemas.microsoft.com/office/drawing/2014/main" id="{4AF457D8-8F20-C138-1BED-1AE2F0900F5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4579" name="Title 2">
            <a:extLst>
              <a:ext uri="{FF2B5EF4-FFF2-40B4-BE49-F238E27FC236}">
                <a16:creationId xmlns:a16="http://schemas.microsoft.com/office/drawing/2014/main" id="{5D85CA7C-AB72-A874-4B73-39C8D75A01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41388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Topic 2: Data</a:t>
            </a:r>
            <a:endParaRPr lang="en-GB" alt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541B4E-74AB-3E41-2BEB-0C27A438344E}"/>
              </a:ext>
            </a:extLst>
          </p:cNvPr>
          <p:cNvSpPr txBox="1">
            <a:spLocks noChangeArrowheads="1"/>
          </p:cNvSpPr>
          <p:nvPr/>
        </p:nvSpPr>
        <p:spPr>
          <a:xfrm>
            <a:off x="900113" y="1804988"/>
            <a:ext cx="7680325" cy="324802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 sz="24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en-GB" altLang="en-US" sz="2000" kern="0" dirty="0"/>
              <a:t>A wireless mouse translates spatial data (about its movement) from its sensor into a signal that is sent to the computer.</a:t>
            </a:r>
          </a:p>
          <a:p>
            <a:pPr marL="0" indent="0"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en-GB" altLang="en-US" sz="2000" kern="0" dirty="0"/>
              <a:t>That message is translated into binary code by the computer.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 altLang="en-US" sz="2000" kern="0" dirty="0"/>
              <a:t>You will learn about binary in Topic 2: Data.</a:t>
            </a:r>
          </a:p>
          <a:p>
            <a:pPr>
              <a:defRPr/>
            </a:pPr>
            <a:endParaRPr lang="en-GB" altLang="en-US" kern="0" dirty="0"/>
          </a:p>
        </p:txBody>
      </p:sp>
      <p:pic>
        <p:nvPicPr>
          <p:cNvPr id="24581" name="Picture 2">
            <a:extLst>
              <a:ext uri="{FF2B5EF4-FFF2-40B4-BE49-F238E27FC236}">
                <a16:creationId xmlns:a16="http://schemas.microsoft.com/office/drawing/2014/main" id="{6B7A95C0-ABF8-FB1B-C541-A88A8444E5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050" y="3716338"/>
            <a:ext cx="224790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1">
            <a:extLst>
              <a:ext uri="{FF2B5EF4-FFF2-40B4-BE49-F238E27FC236}">
                <a16:creationId xmlns:a16="http://schemas.microsoft.com/office/drawing/2014/main" id="{6A288787-DCDF-BAC1-D679-7D5133D3BD3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6627" name="Title 2">
            <a:extLst>
              <a:ext uri="{FF2B5EF4-FFF2-40B4-BE49-F238E27FC236}">
                <a16:creationId xmlns:a16="http://schemas.microsoft.com/office/drawing/2014/main" id="{0D36AAC6-A5C4-C65D-ED50-29206F654D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6763"/>
            <a:ext cx="82296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2400"/>
              </a:spcBef>
              <a:spcAft>
                <a:spcPts val="1200"/>
              </a:spcAft>
            </a:pPr>
            <a:r>
              <a:rPr lang="en-GB" altLang="en-US"/>
              <a:t>Topic 3: Computers</a:t>
            </a:r>
          </a:p>
        </p:txBody>
      </p:sp>
      <p:sp>
        <p:nvSpPr>
          <p:cNvPr id="26628" name="Content Placeholder 3">
            <a:extLst>
              <a:ext uri="{FF2B5EF4-FFF2-40B4-BE49-F238E27FC236}">
                <a16:creationId xmlns:a16="http://schemas.microsoft.com/office/drawing/2014/main" id="{082A884A-6734-D030-4BB9-D7B854030DD3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468313" y="1628775"/>
            <a:ext cx="8218487" cy="3097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 sz="2000"/>
              <a:t>As we discussed earlier, a mouse is a peripheral device.</a:t>
            </a:r>
          </a:p>
          <a:p>
            <a:pPr marL="0" indent="0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 sz="2000"/>
              <a:t>This is just one of many important components of a computer system.</a:t>
            </a:r>
          </a:p>
          <a:p>
            <a:pPr marL="0" indent="0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 sz="2000"/>
              <a:t>You will learn more about the hardware and software that make computers work in Topic 3: Computers.</a:t>
            </a:r>
          </a:p>
          <a:p>
            <a:pPr marL="0" indent="0">
              <a:buFont typeface="Wingdings" pitchFamily="2" charset="2"/>
              <a:buNone/>
            </a:pPr>
            <a:endParaRPr lang="en-GB" altLang="en-US"/>
          </a:p>
        </p:txBody>
      </p:sp>
      <p:pic>
        <p:nvPicPr>
          <p:cNvPr id="26629" name="Picture 2">
            <a:extLst>
              <a:ext uri="{FF2B5EF4-FFF2-40B4-BE49-F238E27FC236}">
                <a16:creationId xmlns:a16="http://schemas.microsoft.com/office/drawing/2014/main" id="{AFCB5B66-C993-F0DC-B2DA-8A94B0EFA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3429000"/>
            <a:ext cx="3311525" cy="226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oter Placeholder 1">
            <a:extLst>
              <a:ext uri="{FF2B5EF4-FFF2-40B4-BE49-F238E27FC236}">
                <a16:creationId xmlns:a16="http://schemas.microsoft.com/office/drawing/2014/main" id="{70A21E22-90E4-4FD3-6A9C-4BAAA1F20E5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8675" name="Title 2">
            <a:extLst>
              <a:ext uri="{FF2B5EF4-FFF2-40B4-BE49-F238E27FC236}">
                <a16:creationId xmlns:a16="http://schemas.microsoft.com/office/drawing/2014/main" id="{8CCCD9CD-6BD0-973D-6359-605E33A614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38188"/>
            <a:ext cx="8229600" cy="793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Topic 4: Networks</a:t>
            </a:r>
            <a:endParaRPr lang="en-GB" altLang="en-US"/>
          </a:p>
        </p:txBody>
      </p:sp>
      <p:sp>
        <p:nvSpPr>
          <p:cNvPr id="32771" name="Content Placeholder 3">
            <a:extLst>
              <a:ext uri="{FF2B5EF4-FFF2-40B4-BE49-F238E27FC236}">
                <a16:creationId xmlns:a16="http://schemas.microsoft.com/office/drawing/2014/main" id="{725262D0-5470-8CCC-0E92-9EBD48B3C1ED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47700" y="1531938"/>
            <a:ext cx="7848600" cy="2087562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en-GB" sz="2000" dirty="0"/>
              <a:t>The mouse transmits data wirelessly.</a:t>
            </a:r>
          </a:p>
          <a:p>
            <a:pPr marL="0" indent="0"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en-GB" sz="2000" dirty="0"/>
              <a:t>This is done using a </a:t>
            </a:r>
            <a:r>
              <a:rPr lang="en-GB" sz="2000" b="1" dirty="0">
                <a:solidFill>
                  <a:srgbClr val="D60093"/>
                </a:solidFill>
              </a:rPr>
              <a:t>protocol</a:t>
            </a:r>
            <a:r>
              <a:rPr lang="en-GB" sz="2000" b="1" dirty="0">
                <a:solidFill>
                  <a:schemeClr val="accent6"/>
                </a:solidFill>
              </a:rPr>
              <a:t> </a:t>
            </a:r>
            <a:r>
              <a:rPr lang="en-GB" sz="2000" dirty="0"/>
              <a:t>or set of rules that enable the mouse and a receiver in the computer to communicate with each other.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 sz="2000" dirty="0"/>
              <a:t>You’ll learn more about protocols in Topic 4: Networks.</a:t>
            </a:r>
          </a:p>
        </p:txBody>
      </p:sp>
      <p:pic>
        <p:nvPicPr>
          <p:cNvPr id="28677" name="Picture 2">
            <a:extLst>
              <a:ext uri="{FF2B5EF4-FFF2-40B4-BE49-F238E27FC236}">
                <a16:creationId xmlns:a16="http://schemas.microsoft.com/office/drawing/2014/main" id="{214ECAB7-68F3-4A8E-EC86-77A8364A3E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9538" y="3429000"/>
            <a:ext cx="3844925" cy="269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ooter Placeholder 1">
            <a:extLst>
              <a:ext uri="{FF2B5EF4-FFF2-40B4-BE49-F238E27FC236}">
                <a16:creationId xmlns:a16="http://schemas.microsoft.com/office/drawing/2014/main" id="{9C2F30D9-36B8-1D23-F22B-AD73F98A22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30723" name="Title 2">
            <a:extLst>
              <a:ext uri="{FF2B5EF4-FFF2-40B4-BE49-F238E27FC236}">
                <a16:creationId xmlns:a16="http://schemas.microsoft.com/office/drawing/2014/main" id="{5BF828C4-4D24-582E-0639-40B30BCB58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7626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Topic 5: Issues and impact</a:t>
            </a:r>
            <a:endParaRPr lang="en-GB" altLang="en-US"/>
          </a:p>
        </p:txBody>
      </p:sp>
      <p:sp>
        <p:nvSpPr>
          <p:cNvPr id="30724" name="Content Placeholder 3">
            <a:extLst>
              <a:ext uri="{FF2B5EF4-FFF2-40B4-BE49-F238E27FC236}">
                <a16:creationId xmlns:a16="http://schemas.microsoft.com/office/drawing/2014/main" id="{9E724912-7638-AA7C-882D-E6298E44CD0A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84213" y="1246188"/>
            <a:ext cx="7775575" cy="2881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 sz="2000"/>
              <a:t>Do you know who created the computer mouse? Was this invention protected? How?</a:t>
            </a:r>
          </a:p>
          <a:p>
            <a:pPr marL="0" indent="0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 sz="2000"/>
              <a:t>What about the energy and resources used to manufacture the mouse?   </a:t>
            </a:r>
          </a:p>
          <a:p>
            <a:pPr marL="0" indent="0">
              <a:spcAft>
                <a:spcPts val="600"/>
              </a:spcAft>
              <a:buFont typeface="Wingdings" pitchFamily="2" charset="2"/>
              <a:buNone/>
            </a:pPr>
            <a:r>
              <a:rPr lang="en-GB" altLang="en-US" sz="2000"/>
              <a:t>Do you leave a digital trail when you use a mouse? How would you find out?</a:t>
            </a:r>
          </a:p>
          <a:p>
            <a:pPr marL="0" indent="0">
              <a:buFont typeface="Wingdings" pitchFamily="2" charset="2"/>
              <a:buNone/>
            </a:pPr>
            <a:r>
              <a:rPr lang="en-GB" altLang="en-US" sz="2000"/>
              <a:t>These are the kinds of questions you will examine in Topic 5: Issues and impact.</a:t>
            </a:r>
          </a:p>
        </p:txBody>
      </p:sp>
      <p:pic>
        <p:nvPicPr>
          <p:cNvPr id="30725" name="Picture 2">
            <a:extLst>
              <a:ext uri="{FF2B5EF4-FFF2-40B4-BE49-F238E27FC236}">
                <a16:creationId xmlns:a16="http://schemas.microsoft.com/office/drawing/2014/main" id="{F4F16343-7281-D87E-09D4-A9DDFA3D29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25" y="4292600"/>
            <a:ext cx="307975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3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445713FB5B7C4BB838FCEE59ABF373" ma:contentTypeVersion="17" ma:contentTypeDescription="Create a new document." ma:contentTypeScope="" ma:versionID="0d2b6d9a31f9fa374f3e766df5c62321">
  <xsd:schema xmlns:xsd="http://www.w3.org/2001/XMLSchema" xmlns:xs="http://www.w3.org/2001/XMLSchema" xmlns:p="http://schemas.microsoft.com/office/2006/metadata/properties" xmlns:ns1="http://schemas.microsoft.com/sharepoint/v3" xmlns:ns2="b1883433-fcc7-4bbe-ae93-e29d6b108da2" xmlns:ns3="8ecf16e9-73c6-43f7-b032-03e975447558" targetNamespace="http://schemas.microsoft.com/office/2006/metadata/properties" ma:root="true" ma:fieldsID="5f3e6879f86f3d68a1ba890f83f31864" ns1:_="" ns2:_="" ns3:_="">
    <xsd:import namespace="http://schemas.microsoft.com/sharepoint/v3"/>
    <xsd:import namespace="b1883433-fcc7-4bbe-ae93-e29d6b108da2"/>
    <xsd:import namespace="8ecf16e9-73c6-43f7-b032-03e97544755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ObjectDetectorVersions" minOccurs="0"/>
                <xsd:element ref="ns3:MediaServiceSearchProperties" minOccurs="0"/>
                <xsd:element ref="ns3:MediaServiceLocation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883433-fcc7-4bbe-ae93-e29d6b108da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134dc36b-0fb2-472b-9e08-6a8a9c8c3fe8}" ma:internalName="TaxCatchAll" ma:showField="CatchAllData" ma:web="b1883433-fcc7-4bbe-ae93-e29d6b108da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cf16e9-73c6-43f7-b032-03e9754475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46342d94-4a90-4c9b-8c88-cb4c8647e9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axCatchAll xmlns="b1883433-fcc7-4bbe-ae93-e29d6b108da2" xsi:nil="true"/>
    <_ip_UnifiedCompliancePolicyProperties xmlns="http://schemas.microsoft.com/sharepoint/v3" xsi:nil="true"/>
    <lcf76f155ced4ddcb4097134ff3c332f xmlns="8ecf16e9-73c6-43f7-b032-03e97544755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931FE33-6DB0-C64E-9DD4-FF6139E10E4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D7FC8E6-3D08-4AEF-80E2-4EE65E358AAD}"/>
</file>

<file path=customXml/itemProps3.xml><?xml version="1.0" encoding="utf-8"?>
<ds:datastoreItem xmlns:ds="http://schemas.openxmlformats.org/officeDocument/2006/customXml" ds:itemID="{5F904FF1-D79E-4AD1-9147-D2FA25E1023B}"/>
</file>

<file path=docProps/app.xml><?xml version="1.0" encoding="utf-8"?>
<Properties xmlns="http://schemas.openxmlformats.org/officeDocument/2006/extended-properties" xmlns:vt="http://schemas.openxmlformats.org/officeDocument/2006/docPropsVTypes">
  <TotalTime>4015</TotalTime>
  <Words>597</Words>
  <Application>Microsoft Macintosh PowerPoint</Application>
  <PresentationFormat>On-screen Show (4:3)</PresentationFormat>
  <Paragraphs>71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Wingdings</vt:lpstr>
      <vt:lpstr>Verdana</vt:lpstr>
      <vt:lpstr>1_TitleSlide</vt:lpstr>
      <vt:lpstr>PowerPoint Presentation</vt:lpstr>
      <vt:lpstr>Learning objectives</vt:lpstr>
      <vt:lpstr>GCSE Computer Science</vt:lpstr>
      <vt:lpstr>What is a digital computer?</vt:lpstr>
      <vt:lpstr>What will we learn?</vt:lpstr>
      <vt:lpstr>Topic 2: Data</vt:lpstr>
      <vt:lpstr>Topic 3: Computers</vt:lpstr>
      <vt:lpstr>Topic 4: Networks</vt:lpstr>
      <vt:lpstr>Topic 5: Issues and impact</vt:lpstr>
      <vt:lpstr>Wrap up: you have…</vt:lpstr>
    </vt:vector>
  </TitlesOfParts>
  <Company>Pearson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2016</dc:title>
  <dc:creator>Pearson Education</dc:creator>
  <cp:lastModifiedBy>Ann Weidmann</cp:lastModifiedBy>
  <cp:revision>333</cp:revision>
  <cp:lastPrinted>2020-05-14T16:41:42Z</cp:lastPrinted>
  <dcterms:created xsi:type="dcterms:W3CDTF">2010-12-13T13:21:58Z</dcterms:created>
  <dcterms:modified xsi:type="dcterms:W3CDTF">2022-10-27T15:39:49Z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  <property fmtid="{D5CDD505-2E9C-101B-9397-08002B2CF9AE}" pid="3" name="ContentTypeId">
    <vt:lpwstr>0x01010077445713FB5B7C4BB838FCEE59ABF373</vt:lpwstr>
  </property>
</Properties>
</file>