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1.xml" ContentType="application/vnd.openxmlformats-officedocument.customXmlProperties+xml"/>
  <Override PartName="/customXml/itemProps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135" r:id="rId3"/>
  </p:sldMasterIdLst>
  <p:notesMasterIdLst>
    <p:notesMasterId r:id="rId12"/>
  </p:notesMasterIdLst>
  <p:sldIdLst>
    <p:sldId id="256" r:id="rId4"/>
    <p:sldId id="257" r:id="rId5"/>
    <p:sldId id="258" r:id="rId6"/>
    <p:sldId id="259" r:id="rId7"/>
    <p:sldId id="260" r:id="rId8"/>
    <p:sldId id="261" r:id="rId9"/>
    <p:sldId id="263" r:id="rId10"/>
    <p:sldId id="264" r:id="rId11"/>
  </p:sldIdLst>
  <p:sldSz cx="9144000" cy="6858000" type="screen4x3"/>
  <p:notesSz cx="6858000" cy="9144000"/>
  <p:embeddedFontLst>
    <p:embeddedFont>
      <p:font typeface="Consolas" panose="020B0609020204030204" pitchFamily="49" charset="0"/>
      <p:regular r:id="rId13"/>
      <p:bold r:id="rId14"/>
      <p:italic r:id="rId15"/>
      <p:boldItalic r:id="rId16"/>
    </p:embeddedFont>
    <p:embeddedFont>
      <p:font typeface="Verdana" panose="020B0604030504040204" pitchFamily="34" charset="0"/>
      <p:regular r:id="rId17"/>
      <p:bold r:id="rId18"/>
      <p:italic r:id="rId19"/>
      <p:boldItalic r:id="rId20"/>
    </p:embeddedFont>
  </p:embeddedFont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5">
          <p15:clr>
            <a:srgbClr val="A4A3A4"/>
          </p15:clr>
        </p15:guide>
        <p15:guide id="4"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72" autoAdjust="0"/>
    <p:restoredTop sz="86392" autoAdjust="0"/>
  </p:normalViewPr>
  <p:slideViewPr>
    <p:cSldViewPr>
      <p:cViewPr varScale="1">
        <p:scale>
          <a:sx n="63" d="100"/>
          <a:sy n="63" d="100"/>
        </p:scale>
        <p:origin x="1296" y="72"/>
      </p:cViewPr>
      <p:guideLst>
        <p:guide orient="horz" pos="2160"/>
        <p:guide pos="2880"/>
        <p:guide pos="295"/>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p:cViewPr varScale="1">
        <p:scale>
          <a:sx n="97" d="100"/>
          <a:sy n="97" d="100"/>
        </p:scale>
        <p:origin x="312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Master" Target="slideMasters/slideMaster1.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customXml" Target="../customXml/item3.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001D2247-BDB1-D81B-1AA6-6CB6482630C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099" name="Rectangle 3">
            <a:extLst>
              <a:ext uri="{FF2B5EF4-FFF2-40B4-BE49-F238E27FC236}">
                <a16:creationId xmlns:a16="http://schemas.microsoft.com/office/drawing/2014/main" id="{10EDBBCB-F99C-85EF-D08D-C62C3170A9D1}"/>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GB"/>
          </a:p>
        </p:txBody>
      </p:sp>
      <p:sp>
        <p:nvSpPr>
          <p:cNvPr id="14340" name="Rectangle 4">
            <a:extLst>
              <a:ext uri="{FF2B5EF4-FFF2-40B4-BE49-F238E27FC236}">
                <a16:creationId xmlns:a16="http://schemas.microsoft.com/office/drawing/2014/main" id="{D9C10399-7DD7-050D-FEB6-FCF32AF9373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E939DB8-BFA4-3AB1-B035-D4732BE05C6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5F686C2-B704-B71C-1F79-E4308EE10AA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GB"/>
          </a:p>
        </p:txBody>
      </p:sp>
      <p:sp>
        <p:nvSpPr>
          <p:cNvPr id="4103" name="Rectangle 7">
            <a:extLst>
              <a:ext uri="{FF2B5EF4-FFF2-40B4-BE49-F238E27FC236}">
                <a16:creationId xmlns:a16="http://schemas.microsoft.com/office/drawing/2014/main" id="{2B15229D-A13E-3378-0BA4-A94EBD98D36C}"/>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8B677FF0-DBC6-4114-BC47-D56C298C1F26}"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Arial" charset="0"/>
        <a:ea typeface="+mn-ea"/>
        <a:cs typeface="+mn-cs"/>
      </a:defRPr>
    </a:lvl1pPr>
    <a:lvl2pPr marL="457200" algn="l" rtl="0" eaLnBrk="0" fontAlgn="base" hangingPunct="0">
      <a:spcBef>
        <a:spcPct val="30000"/>
      </a:spcBef>
      <a:spcAft>
        <a:spcPct val="0"/>
      </a:spcAft>
      <a:defRPr sz="1400" kern="1200">
        <a:solidFill>
          <a:schemeClr val="tx1"/>
        </a:solidFill>
        <a:latin typeface="Arial" charset="0"/>
        <a:ea typeface="+mn-ea"/>
        <a:cs typeface="+mn-cs"/>
      </a:defRPr>
    </a:lvl2pPr>
    <a:lvl3pPr marL="914400" algn="l" rtl="0" eaLnBrk="0" fontAlgn="base" hangingPunct="0">
      <a:spcBef>
        <a:spcPct val="30000"/>
      </a:spcBef>
      <a:spcAft>
        <a:spcPct val="0"/>
      </a:spcAft>
      <a:defRPr sz="1400" kern="1200">
        <a:solidFill>
          <a:schemeClr val="tx1"/>
        </a:solidFill>
        <a:latin typeface="Arial" charset="0"/>
        <a:ea typeface="+mn-ea"/>
        <a:cs typeface="+mn-cs"/>
      </a:defRPr>
    </a:lvl3pPr>
    <a:lvl4pPr marL="1371600" algn="l" rtl="0" eaLnBrk="0" fontAlgn="base" hangingPunct="0">
      <a:spcBef>
        <a:spcPct val="30000"/>
      </a:spcBef>
      <a:spcAft>
        <a:spcPct val="0"/>
      </a:spcAft>
      <a:defRPr sz="1400" kern="1200">
        <a:solidFill>
          <a:schemeClr val="tx1"/>
        </a:solidFill>
        <a:latin typeface="Arial" charset="0"/>
        <a:ea typeface="+mn-ea"/>
        <a:cs typeface="+mn-cs"/>
      </a:defRPr>
    </a:lvl4pPr>
    <a:lvl5pPr marL="1828800" algn="l" rtl="0" eaLnBrk="0" fontAlgn="base" hangingPunct="0">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07DE183B-8FB0-3C49-3DC0-CA536545FE9B}"/>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12B90DFE-B0BA-8DBB-4AA9-0DBE889DC457}"/>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Notes:</a:t>
            </a:r>
          </a:p>
          <a:p>
            <a:endParaRPr lang="en-GB" altLang="en-US">
              <a:latin typeface="Arial" panose="020B0604020202020204" pitchFamily="34" charset="0"/>
            </a:endParaRPr>
          </a:p>
          <a:p>
            <a:endParaRPr lang="en-GB"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2A4D7D91-9CCE-A287-9418-2327091ACA8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18FFB35-868B-44E7-9ADD-BC185FFDC904}" type="slidenum">
              <a:rPr lang="en-GB" altLang="en-US" smtClean="0"/>
              <a:pPr/>
              <a:t>1</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E136A39-1F47-63C0-EFFC-A6C4A5FB8502}"/>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3C298D0B-3577-C804-3288-1AC8768AEA87}"/>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Specification content: 1.2.2 1.2.5 6.1.4 6.1.5 6.2.1 6.3.1 6.3.2</a:t>
            </a:r>
          </a:p>
          <a:p>
            <a:endParaRPr lang="en-GB"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DFDE4B21-2D6B-9D8B-DFE4-1B8685A98EC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FB82597-ED01-42A0-8F66-C50F7A6B9E91}" type="slidenum">
              <a:rPr lang="en-GB" altLang="en-US" smtClean="0"/>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E7FA65BD-2D0D-89A4-51B7-5699BEF74B16}"/>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281F31B-8648-B7E9-06F8-57AAA7D1A0E5}"/>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20484" name="Slide Number Placeholder 3">
            <a:extLst>
              <a:ext uri="{FF2B5EF4-FFF2-40B4-BE49-F238E27FC236}">
                <a16:creationId xmlns:a16="http://schemas.microsoft.com/office/drawing/2014/main" id="{69F9605B-2BEF-64AF-29E6-D273E086AE5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AEE36BB-FA68-4E38-95E1-8078ACD2F53E}" type="slidenum">
              <a:rPr lang="en-GB" altLang="en-US" smtClean="0"/>
              <a:pPr/>
              <a:t>3</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C2134C59-6A8F-F58D-2EBE-BC6E9C242563}"/>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AD7DC807-C510-A0C0-EF6E-1C419E58D2A5}"/>
              </a:ext>
            </a:extLst>
          </p:cNvPr>
          <p:cNvSpPr>
            <a:spLocks noGrp="1" noChangeArrowheads="1"/>
          </p:cNvSpPr>
          <p:nvPr>
            <p:ph type="body" idx="1"/>
          </p:nvPr>
        </p:nvSpPr>
        <p:spPr>
          <a:xfrm>
            <a:off x="1141413" y="4500563"/>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Student book In Action: </a:t>
            </a:r>
            <a:r>
              <a:rPr lang="en-GB" altLang="en-US">
                <a:solidFill>
                  <a:srgbClr val="FF0000"/>
                </a:solidFill>
                <a:latin typeface="Arial" panose="020B0604020202020204" pitchFamily="34" charset="0"/>
              </a:rPr>
              <a:t>camelCase (formally known as medial capitals) is </a:t>
            </a:r>
            <a:r>
              <a:rPr lang="en-GB" altLang="en-US">
                <a:latin typeface="Arial" panose="020B0604020202020204" pitchFamily="34" charset="0"/>
              </a:rPr>
              <a:t>used in many programming languages to enable compound names (two or more words combined) to be read easily. Names of functions and variables cannot contain spaces in most programming languages, so camelCase is used when a name needs to contain more than one word. Its earliest technical use was in the labelling of chemical compounds, for example NaCl.</a:t>
            </a:r>
          </a:p>
        </p:txBody>
      </p:sp>
      <p:sp>
        <p:nvSpPr>
          <p:cNvPr id="22532" name="Slide Number Placeholder 3">
            <a:extLst>
              <a:ext uri="{FF2B5EF4-FFF2-40B4-BE49-F238E27FC236}">
                <a16:creationId xmlns:a16="http://schemas.microsoft.com/office/drawing/2014/main" id="{87F0AC88-509C-1138-9B86-FD8234741D2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0D6692-CF02-4104-84B8-70135CCE7A2F}" type="slidenum">
              <a:rPr lang="en-GB" altLang="en-US" smtClean="0"/>
              <a:pPr/>
              <a:t>4</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A3213154-EB6F-74E9-2974-39B243681540}"/>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12FA1B1A-1E7F-B59D-A278-AF66F2349136}"/>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rPr>
              <a:t>Student book In Action: Why is it called Boolean? Lots of things are referred to as “Boolean” - logic, algebra, data, domain, expression etc. The list goes on. They all have George Boole in common. He was an English mathematician born in 1815. He was a pioneer in developing our understanding of logical thought - he developed the algebra of logic that we know as AND, OR, and NOT. As he was the first to establish this branch of mathematics, anything that builds upon his work uses his name.</a:t>
            </a:r>
          </a:p>
          <a:p>
            <a:endParaRPr lang="en-GB" altLang="en-US">
              <a:latin typeface="Arial" panose="020B0604020202020204" pitchFamily="34" charset="0"/>
            </a:endParaRPr>
          </a:p>
          <a:p>
            <a:r>
              <a:rPr lang="en-GB" altLang="en-US">
                <a:latin typeface="Arial" panose="020B0604020202020204" pitchFamily="34" charset="0"/>
              </a:rPr>
              <a:t>Student Activity 1</a:t>
            </a:r>
          </a:p>
          <a:p>
            <a:endParaRPr lang="en-GB" altLang="en-US">
              <a:latin typeface="Arial" panose="020B0604020202020204" pitchFamily="34" charset="0"/>
            </a:endParaRPr>
          </a:p>
        </p:txBody>
      </p:sp>
      <p:sp>
        <p:nvSpPr>
          <p:cNvPr id="24580" name="Slide Number Placeholder 3">
            <a:extLst>
              <a:ext uri="{FF2B5EF4-FFF2-40B4-BE49-F238E27FC236}">
                <a16:creationId xmlns:a16="http://schemas.microsoft.com/office/drawing/2014/main" id="{9B0DA10D-5E1E-2666-4D8B-77AC803CE2F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B806B07-7B34-4D57-99B4-8F8B5F60CAA6}" type="slidenum">
              <a:rPr lang="en-GB" altLang="en-US" smtClean="0"/>
              <a:pPr/>
              <a:t>5</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DE422AAB-4273-6C5D-34F3-20136824A3DD}"/>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54AA3FE4-0B6B-34D1-03F0-7E72A9D9C903}"/>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Student Activities 2 and 3</a:t>
            </a:r>
          </a:p>
          <a:p>
            <a:endParaRPr lang="en-GB" altLang="en-US">
              <a:latin typeface="Arial" panose="020B0604020202020204" pitchFamily="34" charset="0"/>
            </a:endParaRPr>
          </a:p>
        </p:txBody>
      </p:sp>
      <p:sp>
        <p:nvSpPr>
          <p:cNvPr id="26628" name="Slide Number Placeholder 3">
            <a:extLst>
              <a:ext uri="{FF2B5EF4-FFF2-40B4-BE49-F238E27FC236}">
                <a16:creationId xmlns:a16="http://schemas.microsoft.com/office/drawing/2014/main" id="{7FAE5AED-9D22-E707-22E1-761ED3A2097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C794CE9-1FDD-49A7-8856-D68A8B2323E8}" type="slidenum">
              <a:rPr lang="en-GB" altLang="en-US" smtClean="0"/>
              <a:pPr/>
              <a:t>6</a:t>
            </a:fld>
            <a:endParaRPr lang="en-GB"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468647EB-FCB2-7B35-308D-6CE4DF0865D8}"/>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7CE27819-8D1A-BF42-127E-9F66B94ED2BD}"/>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a:p>
            <a:endParaRPr lang="en-GB"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B1B11CC7-B0DA-4ADA-C784-44529B3E207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C88464-FEBF-4A92-8897-9EB570FC631D}" type="slidenum">
              <a:rPr lang="en-GB" altLang="en-US" smtClean="0"/>
              <a:pPr/>
              <a:t>7</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6FBE596D-D5C4-EE37-3AF8-3152F33CB0C6}"/>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9D3B149F-FA90-055F-D0EA-9EF5C0A76FED}"/>
              </a:ext>
            </a:extLst>
          </p:cNvPr>
          <p:cNvSpPr>
            <a:spLocks noGrp="1" noChangeArrowheads="1"/>
          </p:cNvSpPr>
          <p:nvPr>
            <p:ph type="body" idx="1"/>
          </p:nvPr>
        </p:nvSpPr>
        <p:spPr>
          <a:xfrm>
            <a:off x="1143000" y="4343400"/>
            <a:ext cx="4572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8AE41602-2570-9EF1-F1F3-F8B8AC5C67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B567D6E-5244-492F-864D-73F79CCFFD44}" type="slidenum">
              <a:rPr lang="en-GB" altLang="en-US" smtClean="0"/>
              <a:pPr/>
              <a:t>8</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D29ED-7EAF-A878-4029-EE045565BA7F}"/>
              </a:ext>
            </a:extLst>
          </p:cNvPr>
          <p:cNvSpPr txBox="1">
            <a:spLocks/>
          </p:cNvSpPr>
          <p:nvPr userDrawn="1"/>
        </p:nvSpPr>
        <p:spPr>
          <a:xfrm>
            <a:off x="-11113" y="2492375"/>
            <a:ext cx="9144001" cy="1873250"/>
          </a:xfrm>
          <a:prstGeom prst="rect">
            <a:avLst/>
          </a:prstGeom>
        </p:spPr>
        <p:txBody>
          <a:bodyPr/>
          <a:lstStyle>
            <a:lvl1pPr algn="ctr" rtl="0" eaLnBrk="0" fontAlgn="base" hangingPunct="0">
              <a:spcBef>
                <a:spcPct val="0"/>
              </a:spcBef>
              <a:spcAft>
                <a:spcPct val="0"/>
              </a:spcAft>
              <a:defRPr sz="36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a:lstStyle>
          <a:p>
            <a:pPr>
              <a:defRPr/>
            </a:pPr>
            <a:endParaRPr lang="en-GB" altLang="en-US" dirty="0" err="1"/>
          </a:p>
          <a:p>
            <a:pPr>
              <a:defRPr/>
            </a:pPr>
            <a:r>
              <a:rPr lang="en-GB" altLang="en-US" sz="4400" dirty="0"/>
              <a:t>Y10-01-CT3: Data types and variables</a:t>
            </a:r>
            <a:endParaRPr lang="en-GB" altLang="en-US" sz="4400" kern="0" dirty="0"/>
          </a:p>
        </p:txBody>
      </p:sp>
      <p:sp>
        <p:nvSpPr>
          <p:cNvPr id="3" name="Footer Placeholder 4">
            <a:extLst>
              <a:ext uri="{FF2B5EF4-FFF2-40B4-BE49-F238E27FC236}">
                <a16:creationId xmlns:a16="http://schemas.microsoft.com/office/drawing/2014/main" id="{5B47B2CB-ACB8-8FFC-7729-CFBC2A5FBA98}"/>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960416505"/>
      </p:ext>
    </p:extLst>
  </p:cSld>
  <p:clrMapOvr>
    <a:masterClrMapping/>
  </p:clrMapOvr>
  <p:transition>
    <p:sndAc>
      <p:stSnd>
        <p:snd r:embed="rId1" name="click.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68314" y="2196001"/>
            <a:ext cx="8207375" cy="3950444"/>
          </a:xfrm>
          <a:prstGeom prst="rect">
            <a:avLst/>
          </a:prstGeom>
        </p:spPr>
        <p:txBody>
          <a:bodyPr vert="eaVert"/>
          <a:lstStyle>
            <a:lvl1pPr>
              <a:buFont typeface="Wingdings" pitchFamily="2" charset="2"/>
              <a:buChar cha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2ED40A6E-1BDF-B6C8-AF57-208900BACD5A}"/>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288899904"/>
      </p:ext>
    </p:extLst>
  </p:cSld>
  <p:clrMapOvr>
    <a:masterClrMapping/>
  </p:clrMapOvr>
  <p:transition>
    <p:sndAc>
      <p:stSnd>
        <p:snd r:embed="rId1" name="click.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195201"/>
            <a:ext cx="2057400" cy="4814540"/>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195201"/>
            <a:ext cx="6019800" cy="4814540"/>
          </a:xfrm>
          <a:prstGeom prst="rect">
            <a:avLst/>
          </a:prstGeom>
        </p:spPr>
        <p:txBody>
          <a:bodyPr vert="eaVert"/>
          <a:lstStyle>
            <a:lvl1pPr>
              <a:defRPr>
                <a:latin typeface="Arial" panose="020B0604020202020204" pitchFamily="34" charset="0"/>
                <a:cs typeface="Arial" panose="020B0604020202020204" pitchFamily="34" charset="0"/>
              </a:defRPr>
            </a:lvl1pPr>
            <a:lvl2pPr>
              <a:buFont typeface="Wingdings" pitchFamily="2" charset="2"/>
              <a:buChar char="§"/>
              <a:defRPr>
                <a:latin typeface="Arial" panose="020B0604020202020204" pitchFamily="34" charset="0"/>
                <a:cs typeface="Arial" panose="020B0604020202020204" pitchFamily="34" charset="0"/>
              </a:defRPr>
            </a:lvl2pPr>
            <a:lvl3pPr>
              <a:buFont typeface="Wingdings" pitchFamily="2" charset="2"/>
              <a:buChar char="§"/>
              <a:defRPr>
                <a:latin typeface="Arial" panose="020B0604020202020204" pitchFamily="34" charset="0"/>
                <a:cs typeface="Arial" panose="020B0604020202020204" pitchFamily="34" charset="0"/>
              </a:defRPr>
            </a:lvl3pPr>
            <a:lvl4pPr>
              <a:buFont typeface="Wingdings" pitchFamily="2" charset="2"/>
              <a:buChar char="§"/>
              <a:defRPr>
                <a:latin typeface="Arial" panose="020B0604020202020204" pitchFamily="34" charset="0"/>
                <a:cs typeface="Arial" panose="020B0604020202020204" pitchFamily="34" charset="0"/>
              </a:defRPr>
            </a:lvl4pPr>
            <a:lvl5pPr>
              <a:buFont typeface="Wingdings" pitchFamily="2" charset="2"/>
              <a:buChar cha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4">
            <a:extLst>
              <a:ext uri="{FF2B5EF4-FFF2-40B4-BE49-F238E27FC236}">
                <a16:creationId xmlns:a16="http://schemas.microsoft.com/office/drawing/2014/main" id="{5CFF26B8-A12A-0FBA-ABA6-E6B5BF051B1E}"/>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70570439"/>
      </p:ext>
    </p:extLst>
  </p:cSld>
  <p:clrMapOvr>
    <a:masterClrMapping/>
  </p:clrMapOvr>
  <p:transition>
    <p:sndAc>
      <p:stSnd>
        <p:snd r:embed="rId1" name="click.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p>
            <a:r>
              <a:rPr lang="en-US"/>
              <a:t>Click to edit Master title style</a:t>
            </a:r>
            <a:endParaRPr lang="en-GB"/>
          </a:p>
        </p:txBody>
      </p:sp>
      <p:sp>
        <p:nvSpPr>
          <p:cNvPr id="3" name="Table Placeholder 2"/>
          <p:cNvSpPr>
            <a:spLocks noGrp="1"/>
          </p:cNvSpPr>
          <p:nvPr>
            <p:ph type="tbl" idx="1"/>
          </p:nvPr>
        </p:nvSpPr>
        <p:spPr>
          <a:xfrm>
            <a:off x="479426" y="2196000"/>
            <a:ext cx="8207375" cy="4041312"/>
          </a:xfrm>
          <a:prstGeom prst="rect">
            <a:avLst/>
          </a:prstGeom>
        </p:spPr>
        <p:txBody>
          <a:bodyPr rtlCol="0">
            <a:normAutofit/>
          </a:bodyPr>
          <a:lstStyle/>
          <a:p>
            <a:pPr lvl="0"/>
            <a:endParaRPr lang="en-GB" noProof="0" dirty="0"/>
          </a:p>
        </p:txBody>
      </p:sp>
      <p:sp>
        <p:nvSpPr>
          <p:cNvPr id="4" name="Footer Placeholder 4">
            <a:extLst>
              <a:ext uri="{FF2B5EF4-FFF2-40B4-BE49-F238E27FC236}">
                <a16:creationId xmlns:a16="http://schemas.microsoft.com/office/drawing/2014/main" id="{F70FCFA7-C3D7-5CE3-22AA-7F850A298C35}"/>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88531082"/>
      </p:ext>
    </p:extLst>
  </p:cSld>
  <p:clrMapOvr>
    <a:masterClrMapping/>
  </p:clrMapOvr>
  <p:transition>
    <p:sndAc>
      <p:stSnd>
        <p:snd r:embed="rId1" name="click.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6" name="Content Placeholder 6"/>
          <p:cNvSpPr>
            <a:spLocks noGrp="1"/>
          </p:cNvSpPr>
          <p:nvPr>
            <p:ph sz="half" idx="1"/>
          </p:nvPr>
        </p:nvSpPr>
        <p:spPr>
          <a:xfrm>
            <a:off x="468313" y="2212975"/>
            <a:ext cx="2303462" cy="3592513"/>
          </a:xfrm>
          <a:prstGeom prst="rect">
            <a:avLst/>
          </a:prstGeom>
        </p:spPr>
        <p:txBody>
          <a:bodyPr/>
          <a:lstStyle/>
          <a:p>
            <a:r>
              <a:rPr lang="en-GB" dirty="0"/>
              <a:t>Subhead</a:t>
            </a:r>
          </a:p>
          <a:p>
            <a:r>
              <a:rPr lang="en-GB" dirty="0"/>
              <a:t>Bullet text</a:t>
            </a:r>
          </a:p>
          <a:p>
            <a:endParaRPr lang="en-GB" dirty="0"/>
          </a:p>
        </p:txBody>
      </p:sp>
      <p:sp>
        <p:nvSpPr>
          <p:cNvPr id="7" name="Content Placeholder 6"/>
          <p:cNvSpPr>
            <a:spLocks noGrp="1"/>
          </p:cNvSpPr>
          <p:nvPr>
            <p:ph sz="half" idx="10"/>
          </p:nvPr>
        </p:nvSpPr>
        <p:spPr>
          <a:xfrm>
            <a:off x="3421063" y="2212975"/>
            <a:ext cx="2303462" cy="3449638"/>
          </a:xfrm>
          <a:prstGeom prst="rect">
            <a:avLst/>
          </a:prstGeom>
        </p:spPr>
        <p:txBody>
          <a:bodyPr/>
          <a:lstStyle/>
          <a:p>
            <a:r>
              <a:rPr lang="en-GB" dirty="0"/>
              <a:t>Subhead</a:t>
            </a:r>
          </a:p>
          <a:p>
            <a:r>
              <a:rPr lang="en-GB" dirty="0"/>
              <a:t>Bullet text</a:t>
            </a:r>
          </a:p>
          <a:p>
            <a:endParaRPr lang="en-GB" dirty="0"/>
          </a:p>
        </p:txBody>
      </p:sp>
      <p:sp>
        <p:nvSpPr>
          <p:cNvPr id="8" name="Content Placeholder 6"/>
          <p:cNvSpPr>
            <a:spLocks noGrp="1"/>
          </p:cNvSpPr>
          <p:nvPr>
            <p:ph sz="half" idx="11"/>
          </p:nvPr>
        </p:nvSpPr>
        <p:spPr>
          <a:xfrm>
            <a:off x="6156325" y="2212975"/>
            <a:ext cx="2592388" cy="3736975"/>
          </a:xfrm>
          <a:prstGeom prst="rect">
            <a:avLst/>
          </a:prstGeom>
        </p:spPr>
        <p:txBody>
          <a:bodyPr/>
          <a:lstStyle/>
          <a:p>
            <a:r>
              <a:rPr lang="en-GB" dirty="0"/>
              <a:t>Subhead</a:t>
            </a:r>
          </a:p>
          <a:p>
            <a:r>
              <a:rPr lang="en-GB" dirty="0"/>
              <a:t>Bullet text</a:t>
            </a:r>
          </a:p>
        </p:txBody>
      </p:sp>
      <p:sp>
        <p:nvSpPr>
          <p:cNvPr id="2" name="Footer Placeholder 4">
            <a:extLst>
              <a:ext uri="{FF2B5EF4-FFF2-40B4-BE49-F238E27FC236}">
                <a16:creationId xmlns:a16="http://schemas.microsoft.com/office/drawing/2014/main" id="{0A769820-8265-688D-D7BF-8BBED2D22265}"/>
              </a:ext>
            </a:extLst>
          </p:cNvPr>
          <p:cNvSpPr>
            <a:spLocks noGrp="1" noChangeArrowheads="1"/>
          </p:cNvSpPr>
          <p:nvPr>
            <p:ph type="ftr" sz="quarter" idx="12"/>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876371390"/>
      </p:ext>
    </p:extLst>
  </p:cSld>
  <p:clrMapOvr>
    <a:masterClrMapping/>
  </p:clrMapOvr>
  <p:transition>
    <p:sndAc>
      <p:stSnd>
        <p:snd r:embed="rId1" name="click.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Title 1"/>
          <p:cNvSpPr>
            <a:spLocks noGrp="1"/>
          </p:cNvSpPr>
          <p:nvPr>
            <p:ph type="title"/>
          </p:nvPr>
        </p:nvSpPr>
        <p:spPr>
          <a:xfrm>
            <a:off x="0" y="1195388"/>
            <a:ext cx="9144000" cy="863600"/>
          </a:xfrm>
          <a:prstGeom prst="rect">
            <a:avLst/>
          </a:prstGeom>
        </p:spPr>
        <p:txBody>
          <a:bodyPr/>
          <a:lstStyle>
            <a:lvl1pPr>
              <a:defRPr sz="3000"/>
            </a:lvl1pPr>
          </a:lstStyle>
          <a:p>
            <a:r>
              <a:rPr lang="en-GB" altLang="en-US" dirty="0"/>
              <a:t>Heading</a:t>
            </a:r>
          </a:p>
        </p:txBody>
      </p:sp>
      <p:sp>
        <p:nvSpPr>
          <p:cNvPr id="2" name="Footer Placeholder 4">
            <a:extLst>
              <a:ext uri="{FF2B5EF4-FFF2-40B4-BE49-F238E27FC236}">
                <a16:creationId xmlns:a16="http://schemas.microsoft.com/office/drawing/2014/main" id="{2CCD6D37-3579-699E-9CE0-1F5D39DBCF5F}"/>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150924067"/>
      </p:ext>
    </p:extLst>
  </p:cSld>
  <p:clrMapOvr>
    <a:masterClrMapping/>
  </p:clrMapOvr>
  <p:transition>
    <p:sndAc>
      <p:stSnd>
        <p:snd r:embed="rId1" name="click.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itle 1"/>
          <p:cNvSpPr>
            <a:spLocks noGrp="1"/>
          </p:cNvSpPr>
          <p:nvPr>
            <p:ph type="title"/>
          </p:nvPr>
        </p:nvSpPr>
        <p:spPr>
          <a:xfrm>
            <a:off x="457200" y="1195388"/>
            <a:ext cx="8229600" cy="863600"/>
          </a:xfrm>
          <a:prstGeom prst="rect">
            <a:avLst/>
          </a:prstGeom>
        </p:spPr>
        <p:txBody>
          <a:bodyPr/>
          <a:lstStyle>
            <a:lvl1pPr>
              <a:defRPr sz="3000"/>
            </a:lvl1pPr>
          </a:lstStyle>
          <a:p>
            <a:r>
              <a:rPr lang="en-GB" altLang="en-US" dirty="0"/>
              <a:t>Heading</a:t>
            </a:r>
          </a:p>
        </p:txBody>
      </p:sp>
      <p:sp>
        <p:nvSpPr>
          <p:cNvPr id="7" name="Content Placeholder 3"/>
          <p:cNvSpPr>
            <a:spLocks noGrp="1"/>
          </p:cNvSpPr>
          <p:nvPr>
            <p:ph sz="half" idx="2"/>
          </p:nvPr>
        </p:nvSpPr>
        <p:spPr>
          <a:xfrm>
            <a:off x="684213" y="2195513"/>
            <a:ext cx="7991475" cy="3609975"/>
          </a:xfrm>
          <a:prstGeom prst="rect">
            <a:avLst/>
          </a:prstGeom>
        </p:spPr>
        <p:txBody>
          <a:bodyPr/>
          <a:lstStyle>
            <a:lvl1pPr>
              <a:defRPr sz="2000"/>
            </a:lvl1pPr>
            <a:lvl2pPr>
              <a:defRPr sz="2000"/>
            </a:lvl2pPr>
          </a:lstStyle>
          <a:p>
            <a:r>
              <a:rPr lang="en-GB" altLang="en-US" dirty="0"/>
              <a:t>Body text </a:t>
            </a:r>
            <a:r>
              <a:rPr lang="en-GB" altLang="en-US" dirty="0" err="1"/>
              <a:t>xxxxxxxxxxxxxxxxxxxxxxxxxxxxxxxxxxxxxxxxx</a:t>
            </a:r>
            <a:r>
              <a:rPr lang="en-GB" altLang="en-US" dirty="0"/>
              <a:t>:</a:t>
            </a:r>
          </a:p>
          <a:p>
            <a:pPr lvl="1"/>
            <a:r>
              <a:rPr lang="en-GB" altLang="en-US" dirty="0"/>
              <a:t>Bullet text</a:t>
            </a:r>
          </a:p>
          <a:p>
            <a:pPr lvl="1"/>
            <a:r>
              <a:rPr lang="en-GB" altLang="en-US" dirty="0"/>
              <a:t>Bullet text</a:t>
            </a:r>
          </a:p>
          <a:p>
            <a:pPr lvl="1"/>
            <a:endParaRPr lang="en-GB" altLang="en-US" dirty="0"/>
          </a:p>
        </p:txBody>
      </p:sp>
      <p:sp>
        <p:nvSpPr>
          <p:cNvPr id="2" name="Footer Placeholder 4">
            <a:extLst>
              <a:ext uri="{FF2B5EF4-FFF2-40B4-BE49-F238E27FC236}">
                <a16:creationId xmlns:a16="http://schemas.microsoft.com/office/drawing/2014/main" id="{CC0A4C53-36F0-4AE2-0181-FDDDBA21EBC8}"/>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456865353"/>
      </p:ext>
    </p:extLst>
  </p:cSld>
  <p:clrMapOvr>
    <a:masterClrMapping/>
  </p:clrMapOvr>
  <p:transition>
    <p:sndAc>
      <p:stSnd>
        <p:snd r:embed="rId1" name="click.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5" descr="Always Learning">
            <a:extLst>
              <a:ext uri="{FF2B5EF4-FFF2-40B4-BE49-F238E27FC236}">
                <a16:creationId xmlns:a16="http://schemas.microsoft.com/office/drawing/2014/main" id="{7BFC1BD3-B17E-0160-140E-66F5D96C01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nvPr>
        </p:nvSpPr>
        <p:spPr>
          <a:xfrm>
            <a:off x="457200" y="1195388"/>
            <a:ext cx="8229600" cy="863600"/>
          </a:xfrm>
          <a:prstGeom prst="rect">
            <a:avLst/>
          </a:prstGeom>
        </p:spPr>
        <p:txBody>
          <a:bodyPr/>
          <a:lstStyle>
            <a:lvl1pPr>
              <a:defRPr sz="3000"/>
            </a:lvl1pPr>
          </a:lstStyle>
          <a:p>
            <a:r>
              <a:rPr lang="en-US" altLang="en-US" dirty="0"/>
              <a:t>Heading</a:t>
            </a:r>
            <a:endParaRPr lang="en-GB" altLang="en-US" dirty="0"/>
          </a:p>
        </p:txBody>
      </p:sp>
      <p:sp>
        <p:nvSpPr>
          <p:cNvPr id="10" name="Content Placeholder 2"/>
          <p:cNvSpPr>
            <a:spLocks noGrp="1"/>
          </p:cNvSpPr>
          <p:nvPr>
            <p:ph sz="half" idx="1"/>
          </p:nvPr>
        </p:nvSpPr>
        <p:spPr>
          <a:xfrm>
            <a:off x="468313" y="2195513"/>
            <a:ext cx="4027487" cy="3681412"/>
          </a:xfrm>
          <a:prstGeom prst="rect">
            <a:avLst/>
          </a:prstGeom>
        </p:spPr>
        <p:txBody>
          <a:bodyPr/>
          <a:lstStyle/>
          <a:p>
            <a:r>
              <a:rPr lang="en-GB" dirty="0"/>
              <a:t>Blue subhead</a:t>
            </a:r>
          </a:p>
          <a:p>
            <a:r>
              <a:rPr lang="en-GB" dirty="0"/>
              <a:t>Bullet text</a:t>
            </a:r>
          </a:p>
          <a:p>
            <a:endParaRPr lang="en-GB" dirty="0"/>
          </a:p>
          <a:p>
            <a:endParaRPr lang="en-GB" dirty="0"/>
          </a:p>
        </p:txBody>
      </p:sp>
      <p:sp>
        <p:nvSpPr>
          <p:cNvPr id="11" name="Content Placeholder 3"/>
          <p:cNvSpPr>
            <a:spLocks noGrp="1"/>
          </p:cNvSpPr>
          <p:nvPr>
            <p:ph sz="half" idx="2"/>
          </p:nvPr>
        </p:nvSpPr>
        <p:spPr>
          <a:xfrm>
            <a:off x="4648200" y="2195512"/>
            <a:ext cx="4027488" cy="3681411"/>
          </a:xfrm>
          <a:prstGeom prst="rect">
            <a:avLst/>
          </a:prstGeom>
        </p:spPr>
        <p:txBody>
          <a:bodyPr/>
          <a:lstStyle/>
          <a:p>
            <a:r>
              <a:rPr lang="en-GB" dirty="0"/>
              <a:t>Blue subhead</a:t>
            </a:r>
          </a:p>
          <a:p>
            <a:r>
              <a:rPr lang="en-GB" dirty="0"/>
              <a:t>Bullet text</a:t>
            </a:r>
          </a:p>
        </p:txBody>
      </p:sp>
      <p:sp>
        <p:nvSpPr>
          <p:cNvPr id="3" name="Footer Placeholder 4">
            <a:extLst>
              <a:ext uri="{FF2B5EF4-FFF2-40B4-BE49-F238E27FC236}">
                <a16:creationId xmlns:a16="http://schemas.microsoft.com/office/drawing/2014/main" id="{5F0FA902-55AD-8EFD-F58D-1299EC921EB9}"/>
              </a:ext>
            </a:extLst>
          </p:cNvPr>
          <p:cNvSpPr>
            <a:spLocks noGrp="1" noChangeArrowheads="1"/>
          </p:cNvSpPr>
          <p:nvPr>
            <p:ph type="ftr" sz="quarter" idx="10"/>
          </p:nvPr>
        </p:nvSpPr>
        <p:spPr/>
        <p:txBody>
          <a:bodyPr/>
          <a:lstStyle>
            <a:lvl1pPr>
              <a:spcBef>
                <a:spcPct val="0"/>
              </a:spcBef>
              <a:buFontTx/>
              <a:buNone/>
              <a:defRPr sz="18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681713402"/>
      </p:ext>
    </p:extLst>
  </p:cSld>
  <p:clrMapOvr>
    <a:masterClrMapping/>
  </p:clrMapOvr>
  <p:transition>
    <p:sndAc>
      <p:stSnd>
        <p:snd r:embed="rId1" name="click.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95200"/>
            <a:ext cx="8229600" cy="864000"/>
          </a:xfrm>
          <a:prstGeom prst="rect">
            <a:avLst/>
          </a:prstGeom>
        </p:spPr>
        <p:txBody>
          <a:bodyPr/>
          <a:lstStyle>
            <a:lvl1pPr>
              <a:defRPr sz="3000"/>
            </a:lvl1pPr>
          </a:lstStyle>
          <a:p>
            <a:r>
              <a:rPr lang="en-US" dirty="0"/>
              <a:t>Click to edit Master title style</a:t>
            </a:r>
            <a:endParaRPr lang="en-GB" dirty="0"/>
          </a:p>
        </p:txBody>
      </p:sp>
      <p:sp>
        <p:nvSpPr>
          <p:cNvPr id="3" name="Footer Placeholder 4">
            <a:extLst>
              <a:ext uri="{FF2B5EF4-FFF2-40B4-BE49-F238E27FC236}">
                <a16:creationId xmlns:a16="http://schemas.microsoft.com/office/drawing/2014/main" id="{3475CBF7-4305-289B-D95E-A9DF80A49A76}"/>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1717986593"/>
      </p:ext>
    </p:extLst>
  </p:cSld>
  <p:clrMapOvr>
    <a:masterClrMapping/>
  </p:clrMapOvr>
  <p:transition>
    <p:sndAc>
      <p:stSnd>
        <p:snd r:embed="rId1" name="click.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1083AE51-A44D-F658-F0E4-1DCE288C8F21}"/>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2166131150"/>
      </p:ext>
    </p:extLst>
  </p:cSld>
  <p:clrMapOvr>
    <a:masterClrMapping/>
  </p:clrMapOvr>
  <p:transition>
    <p:sndAc>
      <p:stSnd>
        <p:snd r:embed="rId1" name="click.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195200"/>
            <a:ext cx="3008313" cy="86564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457201" y="2132857"/>
            <a:ext cx="3008313" cy="399330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Content Placeholder 2"/>
          <p:cNvSpPr>
            <a:spLocks noGrp="1"/>
          </p:cNvSpPr>
          <p:nvPr>
            <p:ph idx="1"/>
          </p:nvPr>
        </p:nvSpPr>
        <p:spPr>
          <a:xfrm>
            <a:off x="3575050" y="1195201"/>
            <a:ext cx="5111751" cy="4785395"/>
          </a:xfrm>
          <a:prstGeom prst="rect">
            <a:avLst/>
          </a:prstGeom>
        </p:spPr>
        <p:txBody>
          <a:bodyPr/>
          <a:lstStyle>
            <a:lvl1pPr>
              <a:buFont typeface="Wingdings" pitchFamily="2" charset="2"/>
              <a:buChar char="§"/>
              <a:defRPr sz="2400">
                <a:latin typeface="Arial" panose="020B0604020202020204" pitchFamily="34" charset="0"/>
                <a:cs typeface="Arial" panose="020B0604020202020204" pitchFamily="34" charset="0"/>
              </a:defRPr>
            </a:lvl1pPr>
            <a:lvl2pPr>
              <a:buFont typeface="Wingdings" pitchFamily="2" charset="2"/>
              <a:buChar char="§"/>
              <a:defRPr sz="2400">
                <a:latin typeface="Arial" panose="020B0604020202020204" pitchFamily="34" charset="0"/>
                <a:cs typeface="Arial" panose="020B0604020202020204" pitchFamily="34" charset="0"/>
              </a:defRPr>
            </a:lvl2pPr>
            <a:lvl3pPr>
              <a:buFont typeface="Wingdings" pitchFamily="2" charset="2"/>
              <a:buChar char="§"/>
              <a:defRPr sz="2400">
                <a:latin typeface="Arial" panose="020B0604020202020204" pitchFamily="34" charset="0"/>
                <a:cs typeface="Arial" panose="020B0604020202020204" pitchFamily="34" charset="0"/>
              </a:defRPr>
            </a:lvl3pPr>
            <a:lvl4pPr>
              <a:buFont typeface="Wingdings" pitchFamily="2" charset="2"/>
              <a:buChar char="§"/>
              <a:defRPr sz="2400">
                <a:latin typeface="Arial" panose="020B0604020202020204" pitchFamily="34" charset="0"/>
                <a:cs typeface="Arial" panose="020B0604020202020204" pitchFamily="34" charset="0"/>
              </a:defRPr>
            </a:lvl4pPr>
            <a:lvl5pPr>
              <a:buFont typeface="Wingdings" pitchFamily="2" charset="2"/>
              <a:buChar char="§"/>
              <a:defRPr sz="24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99F23C95-BD96-22C7-8751-BD761779846E}"/>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935840521"/>
      </p:ext>
    </p:extLst>
  </p:cSld>
  <p:clrMapOvr>
    <a:masterClrMapping/>
  </p:clrMapOvr>
  <p:transition>
    <p:sndAc>
      <p:stSnd>
        <p:snd r:embed="rId1" name="click.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96752"/>
            <a:ext cx="5486400" cy="3530823"/>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1"/>
            <a:ext cx="5486400" cy="566738"/>
          </a:xfrm>
          <a:prstGeom prst="rect">
            <a:avLst/>
          </a:prstGeom>
        </p:spPr>
        <p:txBody>
          <a:bodyPr anchor="b"/>
          <a:lstStyle>
            <a:lvl1pPr algn="l">
              <a:defRPr sz="2000" b="1"/>
            </a:lvl1pPr>
          </a:lstStyle>
          <a:p>
            <a:r>
              <a:rPr lang="en-US" dirty="0"/>
              <a:t>Click to edit Master title style</a:t>
            </a:r>
            <a:endParaRPr lang="en-GB" dirty="0"/>
          </a:p>
        </p:txBody>
      </p:sp>
      <p:sp>
        <p:nvSpPr>
          <p:cNvPr id="4" name="Text Placeholder 3"/>
          <p:cNvSpPr>
            <a:spLocks noGrp="1"/>
          </p:cNvSpPr>
          <p:nvPr>
            <p:ph type="body" sz="half" idx="2"/>
          </p:nvPr>
        </p:nvSpPr>
        <p:spPr>
          <a:xfrm>
            <a:off x="1792288" y="5440363"/>
            <a:ext cx="5486400" cy="7318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Footer Placeholder 4">
            <a:extLst>
              <a:ext uri="{FF2B5EF4-FFF2-40B4-BE49-F238E27FC236}">
                <a16:creationId xmlns:a16="http://schemas.microsoft.com/office/drawing/2014/main" id="{EA6340CC-4AEC-FCCF-F82A-0E303D6F9950}"/>
              </a:ext>
            </a:extLst>
          </p:cNvPr>
          <p:cNvSpPr>
            <a:spLocks noGrp="1" noChangeArrowheads="1"/>
          </p:cNvSpPr>
          <p:nvPr>
            <p:ph type="ftr" sz="quarter" idx="10"/>
          </p:nvPr>
        </p:nvSpPr>
        <p:spPr/>
        <p:txBody>
          <a:bodyPr/>
          <a:lstStyle>
            <a:lvl1pPr>
              <a:defRPr/>
            </a:lvl1pPr>
          </a:lstStyle>
          <a:p>
            <a:pPr>
              <a:defRPr/>
            </a:pPr>
            <a:r>
              <a:rPr lang="en-GB" altLang="en-US"/>
              <a:t>© Pearson Education Ltd 2020. Copying permitted for purchasing institution only. </a:t>
            </a:r>
          </a:p>
        </p:txBody>
      </p:sp>
    </p:spTree>
    <p:extLst>
      <p:ext uri="{BB962C8B-B14F-4D97-AF65-F5344CB8AC3E}">
        <p14:creationId xmlns:p14="http://schemas.microsoft.com/office/powerpoint/2010/main" val="3304420024"/>
      </p:ext>
    </p:extLst>
  </p:cSld>
  <p:clrMapOvr>
    <a:masterClrMapping/>
  </p:clrMapOvr>
  <p:transition>
    <p:sndAc>
      <p:stSnd>
        <p:snd r:embed="rId1" name="click.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5" descr="Always Learning">
            <a:extLst>
              <a:ext uri="{FF2B5EF4-FFF2-40B4-BE49-F238E27FC236}">
                <a16:creationId xmlns:a16="http://schemas.microsoft.com/office/drawing/2014/main" id="{A1AA1EE1-051C-F633-8AA9-2F5871F4D3F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356350"/>
            <a:ext cx="17621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4">
            <a:extLst>
              <a:ext uri="{FF2B5EF4-FFF2-40B4-BE49-F238E27FC236}">
                <a16:creationId xmlns:a16="http://schemas.microsoft.com/office/drawing/2014/main" id="{96414887-E7AF-42AA-D20B-173858F1C060}"/>
              </a:ext>
            </a:extLst>
          </p:cNvPr>
          <p:cNvSpPr>
            <a:spLocks noGrp="1" noChangeArrowheads="1"/>
          </p:cNvSpPr>
          <p:nvPr>
            <p:ph type="ftr" sz="quarter" idx="3"/>
          </p:nvPr>
        </p:nvSpPr>
        <p:spPr bwMode="auto">
          <a:xfrm>
            <a:off x="0" y="6459538"/>
            <a:ext cx="9144000" cy="287337"/>
          </a:xfrm>
          <a:prstGeom prst="rect">
            <a:avLst/>
          </a:prstGeom>
          <a:noFill/>
        </p:spPr>
        <p:txBody>
          <a:bodyPr vert="horz" wrap="square" lIns="91440" tIns="45720" rIns="91440" bIns="45720" numCol="1" anchor="t" anchorCtr="0" compatLnSpc="1">
            <a:prstTxWarp prst="textNoShape">
              <a:avLst/>
            </a:prstTxWarp>
          </a:bodyPr>
          <a:lstStyle>
            <a:lvl1pPr algn="ctr">
              <a:spcBef>
                <a:spcPct val="0"/>
              </a:spcBef>
              <a:buFontTx/>
              <a:buNone/>
              <a:defRPr sz="1000">
                <a:solidFill>
                  <a:schemeClr val="bg2"/>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Wingdings" panose="05000000000000000000" pitchFamily="2" charset="2"/>
              <a:buChar char="»"/>
              <a:defRPr sz="2400">
                <a:solidFill>
                  <a:schemeClr val="tx1"/>
                </a:solidFill>
                <a:latin typeface="Verdana" panose="020B0604030504040204" pitchFamily="34" charset="0"/>
                <a:cs typeface="Arial" panose="020B0604020202020204" pitchFamily="34" charset="0"/>
              </a:defRPr>
            </a:lvl9pPr>
          </a:lstStyle>
          <a:p>
            <a:pPr>
              <a:defRPr/>
            </a:pPr>
            <a:r>
              <a:rPr lang="en-GB" altLang="en-US"/>
              <a:t>© Pearson Education Ltd 2020. Copying permitted for purchasing institution only.</a:t>
            </a:r>
          </a:p>
        </p:txBody>
      </p:sp>
      <p:sp>
        <p:nvSpPr>
          <p:cNvPr id="1028" name="TextBox 1">
            <a:extLst>
              <a:ext uri="{FF2B5EF4-FFF2-40B4-BE49-F238E27FC236}">
                <a16:creationId xmlns:a16="http://schemas.microsoft.com/office/drawing/2014/main" id="{258BB699-BD4D-5E75-4E46-7F85EC33268D}"/>
              </a:ext>
            </a:extLst>
          </p:cNvPr>
          <p:cNvSpPr txBox="1">
            <a:spLocks noChangeArrowheads="1"/>
          </p:cNvSpPr>
          <p:nvPr userDrawn="1"/>
        </p:nvSpPr>
        <p:spPr bwMode="auto">
          <a:xfrm>
            <a:off x="3175" y="0"/>
            <a:ext cx="9136063" cy="493713"/>
          </a:xfrm>
          <a:prstGeom prst="rect">
            <a:avLst/>
          </a:prstGeom>
          <a:solidFill>
            <a:srgbClr val="F9C73E">
              <a:alpha val="50000"/>
            </a:srgbClr>
          </a:solidFill>
          <a:ln>
            <a:noFill/>
          </a:ln>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pPr>
              <a:defRPr/>
            </a:pPr>
            <a:r>
              <a:rPr lang="en-GB" altLang="en-US" sz="1600" b="1" dirty="0"/>
              <a:t>Y10-01-CT3: Data types and variables</a:t>
            </a:r>
            <a:endParaRPr lang="en-GB" altLang="en-US" sz="1600" dirty="0"/>
          </a:p>
        </p:txBody>
      </p:sp>
    </p:spTree>
  </p:cSld>
  <p:clrMap bg1="lt1" tx1="dk1" bg2="lt2" tx2="dk2" accent1="accent1" accent2="accent2" accent3="accent3" accent4="accent4" accent5="accent5" accent6="accent6" hlink="hlink" folHlink="folHlink"/>
  <p:sldLayoutIdLst>
    <p:sldLayoutId id="2147484932" r:id="rId1"/>
    <p:sldLayoutId id="2147484933" r:id="rId2"/>
    <p:sldLayoutId id="2147484934" r:id="rId3"/>
    <p:sldLayoutId id="2147484935" r:id="rId4"/>
    <p:sldLayoutId id="2147484936" r:id="rId5"/>
    <p:sldLayoutId id="2147484937" r:id="rId6"/>
    <p:sldLayoutId id="2147484938" r:id="rId7"/>
    <p:sldLayoutId id="2147484939" r:id="rId8"/>
    <p:sldLayoutId id="2147484940" r:id="rId9"/>
    <p:sldLayoutId id="2147484941" r:id="rId10"/>
    <p:sldLayoutId id="2147484942" r:id="rId11"/>
    <p:sldLayoutId id="2147484943" r:id="rId12"/>
  </p:sldLayoutIdLst>
  <p:transition>
    <p:sndAc>
      <p:stSnd>
        <p:snd r:embed="rId14" name="click.wav"/>
      </p:stSnd>
    </p:sndAc>
  </p:transition>
  <p:hf sldNum="0" hdr="0" dt="0"/>
  <p:txStyles>
    <p:titleStyle>
      <a:lvl1pPr algn="ctr" rtl="0" eaLnBrk="0" fontAlgn="base" hangingPunct="0">
        <a:spcBef>
          <a:spcPct val="0"/>
        </a:spcBef>
        <a:spcAft>
          <a:spcPct val="0"/>
        </a:spcAft>
        <a:defRPr sz="4400" b="1">
          <a:solidFill>
            <a:schemeClr val="tx2"/>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Font typeface="Wingdings" panose="05000000000000000000" pitchFamily="2" charset="2"/>
        <a:buChar char="§"/>
        <a:defRPr sz="24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2pPr>
      <a:lvl3pPr marL="11430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3pPr>
      <a:lvl4pPr marL="16002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4pPr>
      <a:lvl5pPr marL="2057400" indent="-228600" algn="l" rtl="0" eaLnBrk="0" fontAlgn="base" hangingPunct="0">
        <a:spcBef>
          <a:spcPct val="20000"/>
        </a:spcBef>
        <a:spcAft>
          <a:spcPct val="0"/>
        </a:spcAft>
        <a:buFont typeface="Wingdings" panose="05000000000000000000" pitchFamily="2" charset="2"/>
        <a:buChar char="»"/>
        <a:defRPr sz="2400">
          <a:solidFill>
            <a:schemeClr val="tx1"/>
          </a:solidFill>
          <a:latin typeface="+mn-lt"/>
          <a:cs typeface="Arial" panose="020B0604020202020204" pitchFamily="34" charset="0"/>
        </a:defRPr>
      </a:lvl5pPr>
      <a:lvl6pPr marL="2514600" indent="-228600" algn="l" rtl="0" fontAlgn="base">
        <a:spcBef>
          <a:spcPct val="20000"/>
        </a:spcBef>
        <a:spcAft>
          <a:spcPct val="0"/>
        </a:spcAft>
        <a:buFont typeface="Wingdings" pitchFamily="2" charset="2"/>
        <a:defRPr sz="2400">
          <a:solidFill>
            <a:schemeClr val="tx1"/>
          </a:solidFill>
          <a:latin typeface="+mn-lt"/>
        </a:defRPr>
      </a:lvl6pPr>
      <a:lvl7pPr marL="2971800" indent="-228600" algn="l" rtl="0" fontAlgn="base">
        <a:spcBef>
          <a:spcPct val="20000"/>
        </a:spcBef>
        <a:spcAft>
          <a:spcPct val="0"/>
        </a:spcAft>
        <a:buFont typeface="Wingdings" pitchFamily="2" charset="2"/>
        <a:defRPr sz="2400">
          <a:solidFill>
            <a:schemeClr val="tx1"/>
          </a:solidFill>
          <a:latin typeface="+mn-lt"/>
        </a:defRPr>
      </a:lvl7pPr>
      <a:lvl8pPr marL="3429000" indent="-228600" algn="l" rtl="0" fontAlgn="base">
        <a:spcBef>
          <a:spcPct val="20000"/>
        </a:spcBef>
        <a:spcAft>
          <a:spcPct val="0"/>
        </a:spcAft>
        <a:buFont typeface="Wingdings" pitchFamily="2" charset="2"/>
        <a:defRPr sz="2400">
          <a:solidFill>
            <a:schemeClr val="tx1"/>
          </a:solidFill>
          <a:latin typeface="+mn-lt"/>
        </a:defRPr>
      </a:lvl8pPr>
      <a:lvl9pPr marL="3886200" indent="-228600" algn="l" rtl="0" fontAlgn="base">
        <a:spcBef>
          <a:spcPct val="20000"/>
        </a:spcBef>
        <a:spcAft>
          <a:spcPct val="0"/>
        </a:spcAft>
        <a:buFont typeface="Wingdings" pitchFamily="2" charset="2"/>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
            <a:extLst>
              <a:ext uri="{FF2B5EF4-FFF2-40B4-BE49-F238E27FC236}">
                <a16:creationId xmlns:a16="http://schemas.microsoft.com/office/drawing/2014/main" id="{A624542E-DADB-5394-35C7-D972AC5117A4}"/>
              </a:ext>
            </a:extLst>
          </p:cNvPr>
          <p:cNvSpPr txBox="1">
            <a:spLocks noChangeArrowheads="1"/>
          </p:cNvSpPr>
          <p:nvPr/>
        </p:nvSpPr>
        <p:spPr bwMode="auto">
          <a:xfrm>
            <a:off x="0" y="7938"/>
            <a:ext cx="9136063" cy="900112"/>
          </a:xfrm>
          <a:prstGeom prst="rect">
            <a:avLst/>
          </a:prstGeom>
          <a:solidFill>
            <a:srgbClr val="F9C7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58775">
              <a:tabLst>
                <a:tab pos="8615363" algn="r"/>
              </a:tabLst>
              <a:defRPr>
                <a:solidFill>
                  <a:schemeClr val="tx1"/>
                </a:solidFill>
                <a:latin typeface="Arial" panose="020B0604020202020204" pitchFamily="34" charset="0"/>
                <a:cs typeface="Arial" panose="020B0604020202020204" pitchFamily="34" charset="0"/>
              </a:defRPr>
            </a:lvl1pPr>
            <a:lvl2pPr marL="742950" indent="-285750">
              <a:tabLst>
                <a:tab pos="8615363" algn="r"/>
              </a:tabLst>
              <a:defRPr>
                <a:solidFill>
                  <a:schemeClr val="tx1"/>
                </a:solidFill>
                <a:latin typeface="Arial" panose="020B0604020202020204" pitchFamily="34" charset="0"/>
                <a:cs typeface="Arial" panose="020B0604020202020204" pitchFamily="34" charset="0"/>
              </a:defRPr>
            </a:lvl2pPr>
            <a:lvl3pPr marL="1143000" indent="-228600">
              <a:tabLst>
                <a:tab pos="8615363" algn="r"/>
              </a:tabLst>
              <a:defRPr>
                <a:solidFill>
                  <a:schemeClr val="tx1"/>
                </a:solidFill>
                <a:latin typeface="Arial" panose="020B0604020202020204" pitchFamily="34" charset="0"/>
                <a:cs typeface="Arial" panose="020B0604020202020204" pitchFamily="34" charset="0"/>
              </a:defRPr>
            </a:lvl3pPr>
            <a:lvl4pPr marL="1600200" indent="-228600">
              <a:tabLst>
                <a:tab pos="8615363" algn="r"/>
              </a:tabLst>
              <a:defRPr>
                <a:solidFill>
                  <a:schemeClr val="tx1"/>
                </a:solidFill>
                <a:latin typeface="Arial" panose="020B0604020202020204" pitchFamily="34" charset="0"/>
                <a:cs typeface="Arial" panose="020B0604020202020204" pitchFamily="34" charset="0"/>
              </a:defRPr>
            </a:lvl4pPr>
            <a:lvl5pPr marL="2057400" indent="-228600">
              <a:tabLst>
                <a:tab pos="8615363" algn="r"/>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8615363" algn="r"/>
              </a:tabLst>
              <a:defRPr>
                <a:solidFill>
                  <a:schemeClr val="tx1"/>
                </a:solidFill>
                <a:latin typeface="Arial" panose="020B0604020202020204" pitchFamily="34" charset="0"/>
                <a:cs typeface="Arial" panose="020B0604020202020204" pitchFamily="34" charset="0"/>
              </a:defRPr>
            </a:lvl9pPr>
          </a:lstStyle>
          <a:p>
            <a:endParaRPr lang="en-GB" altLang="en-US" sz="2000"/>
          </a:p>
        </p:txBody>
      </p:sp>
    </p:spTree>
  </p:cSld>
  <p:clrMapOvr>
    <a:masterClrMapping/>
  </p:clrMapOvr>
  <p:transition>
    <p:sndAc>
      <p:stSnd>
        <p:snd r:embed="rId3" name="click.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1">
            <a:extLst>
              <a:ext uri="{FF2B5EF4-FFF2-40B4-BE49-F238E27FC236}">
                <a16:creationId xmlns:a16="http://schemas.microsoft.com/office/drawing/2014/main" id="{97A83F14-2F3E-3930-2D90-35057109AA26}"/>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7411" name="Title 2">
            <a:extLst>
              <a:ext uri="{FF2B5EF4-FFF2-40B4-BE49-F238E27FC236}">
                <a16:creationId xmlns:a16="http://schemas.microsoft.com/office/drawing/2014/main" id="{00A7CEC9-C6D8-721F-D388-ED666F5B8C14}"/>
              </a:ext>
            </a:extLst>
          </p:cNvPr>
          <p:cNvSpPr>
            <a:spLocks noGrp="1" noChangeArrowheads="1"/>
          </p:cNvSpPr>
          <p:nvPr>
            <p:ph type="title"/>
          </p:nvPr>
        </p:nvSpPr>
        <p:spPr bwMode="auto">
          <a:xfrm>
            <a:off x="457200" y="796925"/>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Learning objectives</a:t>
            </a:r>
            <a:endParaRPr lang="en-GB" altLang="en-US"/>
          </a:p>
        </p:txBody>
      </p:sp>
      <p:sp>
        <p:nvSpPr>
          <p:cNvPr id="2" name="Content Placeholder 3">
            <a:extLst>
              <a:ext uri="{FF2B5EF4-FFF2-40B4-BE49-F238E27FC236}">
                <a16:creationId xmlns:a16="http://schemas.microsoft.com/office/drawing/2014/main" id="{92176877-BF03-621C-CF36-05A0B03CF669}"/>
              </a:ext>
            </a:extLst>
          </p:cNvPr>
          <p:cNvSpPr>
            <a:spLocks noGrp="1" noChangeArrowheads="1"/>
          </p:cNvSpPr>
          <p:nvPr>
            <p:ph sz="half" idx="2"/>
          </p:nvPr>
        </p:nvSpPr>
        <p:spPr bwMode="auto">
          <a:xfrm>
            <a:off x="695325" y="1844675"/>
            <a:ext cx="7991475" cy="3609975"/>
          </a:xfrm>
        </p:spPr>
        <p:txBody>
          <a:bodyPr vert="horz" wrap="square" lIns="91440" tIns="45720" rIns="91440" bIns="45720" numCol="1" anchor="t" anchorCtr="0" compatLnSpc="1">
            <a:prstTxWarp prst="textNoShape">
              <a:avLst/>
            </a:prstTxWarp>
          </a:bodyPr>
          <a:lstStyle/>
          <a:p>
            <a:pPr marL="0" indent="0">
              <a:buFont typeface="Wingdings" panose="05000000000000000000" pitchFamily="2" charset="2"/>
              <a:buNone/>
              <a:defRPr/>
            </a:pPr>
            <a:r>
              <a:rPr lang="en-GB" dirty="0"/>
              <a:t>In this lesson you will learn to:</a:t>
            </a:r>
          </a:p>
          <a:p>
            <a:pPr marL="0" indent="0">
              <a:defRPr/>
            </a:pPr>
            <a:endParaRPr lang="en-GB" dirty="0"/>
          </a:p>
          <a:p>
            <a:pPr>
              <a:spcBef>
                <a:spcPts val="0"/>
              </a:spcBef>
              <a:buFont typeface="Arial" panose="020B0604020202020204" pitchFamily="34" charset="0"/>
              <a:buChar char="•"/>
              <a:defRPr/>
            </a:pPr>
            <a:r>
              <a:rPr lang="en-GB" dirty="0"/>
              <a:t>recognise primitive data types (int, real, char, string)</a:t>
            </a:r>
          </a:p>
          <a:p>
            <a:pPr>
              <a:spcBef>
                <a:spcPts val="0"/>
              </a:spcBef>
              <a:buFont typeface="Arial" panose="020B0604020202020204" pitchFamily="34" charset="0"/>
              <a:buChar char="•"/>
              <a:defRPr/>
            </a:pPr>
            <a:r>
              <a:rPr lang="en-GB" dirty="0"/>
              <a:t>define the term 'variable’</a:t>
            </a:r>
          </a:p>
          <a:p>
            <a:pPr>
              <a:spcBef>
                <a:spcPts val="0"/>
              </a:spcBef>
              <a:buFont typeface="Arial" panose="020B0604020202020204" pitchFamily="34" charset="0"/>
              <a:buChar char="•"/>
              <a:defRPr/>
            </a:pPr>
            <a:r>
              <a:rPr lang="en-GB" dirty="0"/>
              <a:t>create variables of all types with meaningful names</a:t>
            </a:r>
          </a:p>
          <a:p>
            <a:pPr>
              <a:spcBef>
                <a:spcPts val="0"/>
              </a:spcBef>
              <a:buFont typeface="Arial" panose="020B0604020202020204" pitchFamily="34" charset="0"/>
              <a:buChar char="•"/>
              <a:defRPr/>
            </a:pPr>
            <a:r>
              <a:rPr lang="en-GB" dirty="0"/>
              <a:t>view contents of memory (variable) in IDE.</a:t>
            </a:r>
          </a:p>
          <a:p>
            <a:pPr marL="0" indent="0">
              <a:spcBef>
                <a:spcPts val="0"/>
              </a:spcBef>
              <a:defRPr/>
            </a:pPr>
            <a:endParaRPr lang="en-GB" dirty="0"/>
          </a:p>
          <a:p>
            <a:pPr marL="0" indent="0">
              <a:spcBef>
                <a:spcPts val="0"/>
              </a:spcBef>
              <a:defRPr/>
            </a:pPr>
            <a:endParaRPr lang="en-GB" dirty="0"/>
          </a:p>
          <a:p>
            <a:pPr marL="0" indent="0">
              <a:spcBef>
                <a:spcPts val="0"/>
              </a:spcBef>
              <a:buFont typeface="Wingdings" panose="05000000000000000000" pitchFamily="2" charset="2"/>
              <a:buNone/>
              <a:defRPr/>
            </a:pPr>
            <a:r>
              <a:rPr lang="en-GB" dirty="0"/>
              <a:t>For more information on this topic, and additional student activities, refer to student book Topic 1.3.</a:t>
            </a:r>
          </a:p>
          <a:p>
            <a:pPr marL="0" indent="0">
              <a:buFont typeface="Wingdings" panose="05000000000000000000" pitchFamily="2" charset="2"/>
              <a:buNone/>
              <a:defRPr/>
            </a:pPr>
            <a:endParaRPr lang="en-US" altLang="en-US" dirty="0"/>
          </a:p>
        </p:txBody>
      </p:sp>
    </p:spTree>
  </p:cSld>
  <p:clrMapOvr>
    <a:masterClrMapping/>
  </p:clrMapOvr>
  <p:transition>
    <p:sndAc>
      <p:stSnd>
        <p:snd r:embed="rId3"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1">
            <a:extLst>
              <a:ext uri="{FF2B5EF4-FFF2-40B4-BE49-F238E27FC236}">
                <a16:creationId xmlns:a16="http://schemas.microsoft.com/office/drawing/2014/main" id="{B100FC92-5A9C-BCF1-F1AF-6E7D2290A96F}"/>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19459" name="Title 2">
            <a:extLst>
              <a:ext uri="{FF2B5EF4-FFF2-40B4-BE49-F238E27FC236}">
                <a16:creationId xmlns:a16="http://schemas.microsoft.com/office/drawing/2014/main" id="{77E62841-3575-E369-FA7C-FD66B50B9EC4}"/>
              </a:ext>
            </a:extLst>
          </p:cNvPr>
          <p:cNvSpPr>
            <a:spLocks noGrp="1" noChangeArrowheads="1"/>
          </p:cNvSpPr>
          <p:nvPr>
            <p:ph type="title"/>
          </p:nvPr>
        </p:nvSpPr>
        <p:spPr bwMode="auto">
          <a:xfrm>
            <a:off x="457200" y="896938"/>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Variables</a:t>
            </a:r>
            <a:endParaRPr lang="en-GB" altLang="en-US"/>
          </a:p>
        </p:txBody>
      </p:sp>
      <p:sp>
        <p:nvSpPr>
          <p:cNvPr id="2" name="Content Placeholder 3">
            <a:extLst>
              <a:ext uri="{FF2B5EF4-FFF2-40B4-BE49-F238E27FC236}">
                <a16:creationId xmlns:a16="http://schemas.microsoft.com/office/drawing/2014/main" id="{90ED7126-57E9-90F0-CDDA-26A74D6D0457}"/>
              </a:ext>
            </a:extLst>
          </p:cNvPr>
          <p:cNvSpPr>
            <a:spLocks noGrp="1" noChangeArrowheads="1"/>
          </p:cNvSpPr>
          <p:nvPr>
            <p:ph sz="half" idx="2"/>
          </p:nvPr>
        </p:nvSpPr>
        <p:spPr bwMode="auto">
          <a:xfrm>
            <a:off x="717550" y="1844675"/>
            <a:ext cx="7991475" cy="3609975"/>
          </a:xfrm>
        </p:spPr>
        <p:txBody>
          <a:bodyPr vert="horz" wrap="square" lIns="91440" tIns="45720" rIns="91440" bIns="45720" numCol="1" anchor="t" anchorCtr="0" compatLnSpc="1">
            <a:prstTxWarp prst="textNoShape">
              <a:avLst/>
            </a:prstTxWarp>
          </a:bodyPr>
          <a:lstStyle/>
          <a:p>
            <a:pPr marL="0" indent="0">
              <a:buFont typeface="Wingdings" panose="05000000000000000000" pitchFamily="2" charset="2"/>
              <a:buNone/>
              <a:defRPr/>
            </a:pPr>
            <a:r>
              <a:rPr lang="en-GB" dirty="0"/>
              <a:t>We’ve seen variables in a previous lesson. </a:t>
            </a:r>
          </a:p>
          <a:p>
            <a:pPr marL="0" indent="0">
              <a:buFont typeface="Wingdings" panose="05000000000000000000" pitchFamily="2" charset="2"/>
              <a:buNone/>
              <a:defRPr/>
            </a:pPr>
            <a:r>
              <a:rPr lang="en-GB" dirty="0"/>
              <a:t>Then we defined them as a </a:t>
            </a:r>
            <a:r>
              <a:rPr lang="en-GB" i="1" dirty="0"/>
              <a:t>named container for a value.</a:t>
            </a:r>
          </a:p>
          <a:p>
            <a:pPr>
              <a:defRPr/>
            </a:pPr>
            <a:endParaRPr lang="en-GB" dirty="0"/>
          </a:p>
          <a:p>
            <a:pPr>
              <a:defRPr/>
            </a:pPr>
            <a:endParaRPr lang="en-GB" dirty="0"/>
          </a:p>
          <a:p>
            <a:pPr marL="0" indent="0">
              <a:spcAft>
                <a:spcPts val="1200"/>
              </a:spcAft>
              <a:buFont typeface="Wingdings" panose="05000000000000000000" pitchFamily="2" charset="2"/>
              <a:buNone/>
              <a:defRPr/>
            </a:pPr>
            <a:r>
              <a:rPr lang="en-GB" dirty="0"/>
              <a:t>The technical definition of a variable in programming is:</a:t>
            </a:r>
          </a:p>
          <a:p>
            <a:pPr marL="0" indent="0" algn="ctr">
              <a:spcBef>
                <a:spcPts val="600"/>
              </a:spcBef>
              <a:buFont typeface="Wingdings" panose="05000000000000000000" pitchFamily="2" charset="2"/>
              <a:buNone/>
              <a:defRPr/>
            </a:pPr>
            <a:r>
              <a:rPr lang="en-GB" i="1" dirty="0"/>
              <a:t>A value stored in memory that is accessed using a name or label. </a:t>
            </a:r>
          </a:p>
          <a:p>
            <a:pPr marL="0" indent="0" algn="ctr">
              <a:spcBef>
                <a:spcPts val="600"/>
              </a:spcBef>
              <a:buFont typeface="Wingdings" panose="05000000000000000000" pitchFamily="2" charset="2"/>
              <a:buNone/>
              <a:defRPr/>
            </a:pPr>
            <a:r>
              <a:rPr lang="en-GB" i="1" dirty="0"/>
              <a:t>It can be changed throughout program execution.</a:t>
            </a:r>
          </a:p>
          <a:p>
            <a:pPr marL="0" indent="0">
              <a:buFont typeface="Wingdings" panose="05000000000000000000" pitchFamily="2" charset="2"/>
              <a:buNone/>
              <a:defRPr/>
            </a:pPr>
            <a:endParaRPr lang="en-GB" altLang="en-US" dirty="0"/>
          </a:p>
        </p:txBody>
      </p:sp>
    </p:spTree>
  </p:cSld>
  <p:clrMapOvr>
    <a:masterClrMapping/>
  </p:clrMapOvr>
  <p:transition>
    <p:sndAc>
      <p:stSnd>
        <p:snd r:embed="rId3" name="click.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1">
            <a:extLst>
              <a:ext uri="{FF2B5EF4-FFF2-40B4-BE49-F238E27FC236}">
                <a16:creationId xmlns:a16="http://schemas.microsoft.com/office/drawing/2014/main" id="{048AB239-FEF6-5456-CFE6-7912869A12DF}"/>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1507" name="Title 2">
            <a:extLst>
              <a:ext uri="{FF2B5EF4-FFF2-40B4-BE49-F238E27FC236}">
                <a16:creationId xmlns:a16="http://schemas.microsoft.com/office/drawing/2014/main" id="{745FBF13-F4B0-86E2-2896-96F7AED07EB1}"/>
              </a:ext>
            </a:extLst>
          </p:cNvPr>
          <p:cNvSpPr>
            <a:spLocks noGrp="1" noChangeArrowheads="1"/>
          </p:cNvSpPr>
          <p:nvPr>
            <p:ph type="title"/>
          </p:nvPr>
        </p:nvSpPr>
        <p:spPr bwMode="auto">
          <a:xfrm>
            <a:off x="446088" y="765175"/>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Variables and data types</a:t>
            </a:r>
            <a:endParaRPr lang="en-GB" altLang="en-US"/>
          </a:p>
        </p:txBody>
      </p:sp>
      <p:sp>
        <p:nvSpPr>
          <p:cNvPr id="2" name="Content Placeholder 3">
            <a:extLst>
              <a:ext uri="{FF2B5EF4-FFF2-40B4-BE49-F238E27FC236}">
                <a16:creationId xmlns:a16="http://schemas.microsoft.com/office/drawing/2014/main" id="{BF2C077D-1718-E41F-7244-6167FC32A3C4}"/>
              </a:ext>
            </a:extLst>
          </p:cNvPr>
          <p:cNvSpPr>
            <a:spLocks noGrp="1" noChangeArrowheads="1"/>
          </p:cNvSpPr>
          <p:nvPr>
            <p:ph sz="half" idx="2"/>
          </p:nvPr>
        </p:nvSpPr>
        <p:spPr bwMode="auto">
          <a:xfrm>
            <a:off x="446088" y="1687513"/>
            <a:ext cx="7991475" cy="3609975"/>
          </a:xfrm>
        </p:spPr>
        <p:txBody>
          <a:bodyPr vert="horz" wrap="square" lIns="91440" tIns="45720" rIns="91440" bIns="45720" numCol="1" anchor="t" anchorCtr="0" compatLnSpc="1">
            <a:prstTxWarp prst="textNoShape">
              <a:avLst/>
            </a:prstTxWarp>
          </a:bodyPr>
          <a:lstStyle/>
          <a:p>
            <a:pPr marL="0" indent="0">
              <a:buFont typeface="Wingdings" panose="05000000000000000000" pitchFamily="2" charset="2"/>
              <a:buNone/>
              <a:defRPr/>
            </a:pPr>
            <a:r>
              <a:rPr lang="en-GB" dirty="0"/>
              <a:t>Variables can contain all kinds of information. Let’s look at a few examples:</a:t>
            </a:r>
          </a:p>
          <a:p>
            <a:pPr>
              <a:defRPr/>
            </a:pPr>
            <a:endParaRPr lang="en-GB" dirty="0"/>
          </a:p>
          <a:p>
            <a:pPr marL="114300" indent="0">
              <a:buFont typeface="Wingdings" panose="05000000000000000000" pitchFamily="2" charset="2"/>
              <a:buNone/>
              <a:defRPr/>
            </a:pPr>
            <a:r>
              <a:rPr lang="en-GB" dirty="0" err="1">
                <a:latin typeface="Courier New" panose="02070309020205020404" pitchFamily="49" charset="0"/>
                <a:cs typeface="Courier New" panose="02070309020205020404" pitchFamily="49" charset="0"/>
              </a:rPr>
              <a:t>studentAge</a:t>
            </a:r>
            <a:r>
              <a:rPr lang="en-GB" dirty="0">
                <a:latin typeface="Courier New" panose="02070309020205020404" pitchFamily="49" charset="0"/>
                <a:cs typeface="Courier New" panose="02070309020205020404" pitchFamily="49" charset="0"/>
              </a:rPr>
              <a:t> = 14</a:t>
            </a:r>
          </a:p>
          <a:p>
            <a:pPr marL="114300" indent="0">
              <a:buFont typeface="Wingdings" panose="05000000000000000000" pitchFamily="2" charset="2"/>
              <a:buNone/>
              <a:defRPr/>
            </a:pPr>
            <a:r>
              <a:rPr lang="en-GB" dirty="0" err="1">
                <a:latin typeface="Courier New" panose="02070309020205020404" pitchFamily="49" charset="0"/>
                <a:cs typeface="Courier New" panose="02070309020205020404" pitchFamily="49" charset="0"/>
              </a:rPr>
              <a:t>heightInM</a:t>
            </a:r>
            <a:r>
              <a:rPr lang="en-GB" dirty="0">
                <a:latin typeface="Courier New" panose="02070309020205020404" pitchFamily="49" charset="0"/>
                <a:cs typeface="Courier New" panose="02070309020205020404" pitchFamily="49" charset="0"/>
              </a:rPr>
              <a:t> = 1.61</a:t>
            </a:r>
          </a:p>
          <a:p>
            <a:pPr marL="114300" indent="0">
              <a:buFont typeface="Wingdings" panose="05000000000000000000" pitchFamily="2" charset="2"/>
              <a:buNone/>
              <a:defRPr/>
            </a:pPr>
            <a:r>
              <a:rPr lang="en-GB" dirty="0" err="1">
                <a:latin typeface="Courier New" panose="02070309020205020404" pitchFamily="49" charset="0"/>
                <a:cs typeface="Courier New" panose="02070309020205020404" pitchFamily="49" charset="0"/>
              </a:rPr>
              <a:t>orderPaid</a:t>
            </a:r>
            <a:r>
              <a:rPr lang="en-GB" dirty="0">
                <a:latin typeface="Courier New" panose="02070309020205020404" pitchFamily="49" charset="0"/>
                <a:cs typeface="Courier New" panose="02070309020205020404" pitchFamily="49" charset="0"/>
              </a:rPr>
              <a:t> = True</a:t>
            </a:r>
          </a:p>
          <a:p>
            <a:pPr marL="114300" indent="0">
              <a:buFont typeface="Wingdings" panose="05000000000000000000" pitchFamily="2" charset="2"/>
              <a:buNone/>
              <a:defRPr/>
            </a:pPr>
            <a:r>
              <a:rPr lang="en-GB" dirty="0">
                <a:latin typeface="Courier New" panose="02070309020205020404" pitchFamily="49" charset="0"/>
                <a:cs typeface="Courier New" panose="02070309020205020404" pitchFamily="49" charset="0"/>
              </a:rPr>
              <a:t>gender = ‘F’</a:t>
            </a:r>
          </a:p>
          <a:p>
            <a:pPr marL="0" indent="0">
              <a:buFont typeface="Wingdings" panose="05000000000000000000" pitchFamily="2" charset="2"/>
              <a:buNone/>
              <a:defRPr/>
            </a:pPr>
            <a:endParaRPr lang="en-GB" altLang="en-US" dirty="0"/>
          </a:p>
        </p:txBody>
      </p:sp>
      <p:sp>
        <p:nvSpPr>
          <p:cNvPr id="5" name="TextBox 4">
            <a:extLst>
              <a:ext uri="{FF2B5EF4-FFF2-40B4-BE49-F238E27FC236}">
                <a16:creationId xmlns:a16="http://schemas.microsoft.com/office/drawing/2014/main" id="{3A1C463C-4BB1-F331-BE8A-EE4AC9A691B3}"/>
              </a:ext>
            </a:extLst>
          </p:cNvPr>
          <p:cNvSpPr txBox="1"/>
          <p:nvPr/>
        </p:nvSpPr>
        <p:spPr>
          <a:xfrm>
            <a:off x="3722688" y="2492375"/>
            <a:ext cx="4953000" cy="36941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GB" dirty="0">
                <a:latin typeface="Arial" panose="020B0604020202020204" pitchFamily="34" charset="0"/>
                <a:cs typeface="Arial" panose="020B0604020202020204" pitchFamily="34" charset="0"/>
              </a:rPr>
              <a:t>What do you notice about how these variables are named?</a:t>
            </a:r>
          </a:p>
          <a:p>
            <a:pPr>
              <a:defRPr/>
            </a:pPr>
            <a:endParaRPr lang="en-GB" dirty="0">
              <a:latin typeface="Arial" panose="020B0604020202020204" pitchFamily="34" charset="0"/>
              <a:cs typeface="Arial" panose="020B0604020202020204" pitchFamily="34" charset="0"/>
            </a:endParaRPr>
          </a:p>
          <a:p>
            <a:pPr>
              <a:defRPr/>
            </a:pPr>
            <a:r>
              <a:rPr lang="en-GB" dirty="0">
                <a:solidFill>
                  <a:schemeClr val="tx1"/>
                </a:solidFill>
                <a:latin typeface="Arial" panose="020B0604020202020204" pitchFamily="34" charset="0"/>
                <a:cs typeface="Arial" panose="020B0604020202020204" pitchFamily="34" charset="0"/>
              </a:rPr>
              <a:t>It is important to use </a:t>
            </a:r>
            <a:r>
              <a:rPr lang="en-GB" i="1" dirty="0">
                <a:solidFill>
                  <a:schemeClr val="tx1"/>
                </a:solidFill>
                <a:latin typeface="Arial" panose="020B0604020202020204" pitchFamily="34" charset="0"/>
                <a:cs typeface="Arial" panose="020B0604020202020204" pitchFamily="34" charset="0"/>
              </a:rPr>
              <a:t>meaningful</a:t>
            </a:r>
            <a:r>
              <a:rPr lang="en-GB" dirty="0">
                <a:solidFill>
                  <a:schemeClr val="tx1"/>
                </a:solidFill>
                <a:latin typeface="Arial" panose="020B0604020202020204" pitchFamily="34" charset="0"/>
                <a:cs typeface="Arial" panose="020B0604020202020204" pitchFamily="34" charset="0"/>
              </a:rPr>
              <a:t> names – this means that anyone can look at the code and know what the variable relates to.</a:t>
            </a:r>
          </a:p>
          <a:p>
            <a:pPr>
              <a:defRPr/>
            </a:pPr>
            <a:endParaRPr lang="en-GB" dirty="0">
              <a:latin typeface="Arial" panose="020B0604020202020204" pitchFamily="34" charset="0"/>
              <a:cs typeface="Arial" panose="020B0604020202020204" pitchFamily="34" charset="0"/>
            </a:endParaRPr>
          </a:p>
          <a:p>
            <a:pPr>
              <a:defRPr/>
            </a:pPr>
            <a:r>
              <a:rPr lang="en-GB" dirty="0">
                <a:solidFill>
                  <a:schemeClr val="tx1"/>
                </a:solidFill>
                <a:latin typeface="Arial" panose="020B0604020202020204" pitchFamily="34" charset="0"/>
                <a:cs typeface="Arial" panose="020B0604020202020204" pitchFamily="34" charset="0"/>
              </a:rPr>
              <a:t>Use</a:t>
            </a:r>
            <a:r>
              <a:rPr lang="en-GB" dirty="0">
                <a:latin typeface="Arial" panose="020B0604020202020204" pitchFamily="34" charset="0"/>
                <a:cs typeface="Arial" panose="020B0604020202020204" pitchFamily="34" charset="0"/>
              </a:rPr>
              <a:t> </a:t>
            </a:r>
            <a:r>
              <a:rPr lang="en-GB" b="1" dirty="0">
                <a:solidFill>
                  <a:srgbClr val="D60093"/>
                </a:solidFill>
                <a:latin typeface="Arial" panose="020B0604020202020204" pitchFamily="34" charset="0"/>
                <a:cs typeface="Arial" panose="020B0604020202020204" pitchFamily="34" charset="0"/>
              </a:rPr>
              <a:t>camelCase</a:t>
            </a:r>
            <a:r>
              <a:rPr lang="en-GB" dirty="0">
                <a:latin typeface="Arial" panose="020B0604020202020204" pitchFamily="34" charset="0"/>
                <a:cs typeface="Arial" panose="020B0604020202020204" pitchFamily="34" charset="0"/>
              </a:rPr>
              <a:t> to show the start of each word within the variable name.</a:t>
            </a:r>
          </a:p>
          <a:p>
            <a:pPr>
              <a:defRPr/>
            </a:pPr>
            <a:endParaRPr lang="en-GB" dirty="0">
              <a:latin typeface="Arial" panose="020B0604020202020204" pitchFamily="34" charset="0"/>
              <a:cs typeface="Arial" panose="020B0604020202020204" pitchFamily="34" charset="0"/>
            </a:endParaRPr>
          </a:p>
          <a:p>
            <a:pPr>
              <a:defRPr/>
            </a:pPr>
            <a:r>
              <a:rPr lang="en-GB" dirty="0">
                <a:latin typeface="Arial" panose="020B0604020202020204" pitchFamily="34" charset="0"/>
                <a:cs typeface="Arial" panose="020B0604020202020204" pitchFamily="34" charset="0"/>
              </a:rPr>
              <a:t>Do this in all the code you write to</a:t>
            </a:r>
            <a:r>
              <a:rPr lang="en-GB" dirty="0">
                <a:solidFill>
                  <a:schemeClr val="tx1"/>
                </a:solidFill>
                <a:latin typeface="Arial" panose="020B0604020202020204" pitchFamily="34" charset="0"/>
                <a:cs typeface="Arial" panose="020B0604020202020204" pitchFamily="34" charset="0"/>
              </a:rPr>
              <a:t> make it easy for other people (and you) to read and understand.</a:t>
            </a:r>
          </a:p>
        </p:txBody>
      </p:sp>
    </p:spTree>
  </p:cSld>
  <p:clrMapOvr>
    <a:masterClrMapping/>
  </p:clrMapOvr>
  <p:transition>
    <p:sndAc>
      <p:stSnd>
        <p:snd r:embed="rId3" name="click.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1">
            <a:extLst>
              <a:ext uri="{FF2B5EF4-FFF2-40B4-BE49-F238E27FC236}">
                <a16:creationId xmlns:a16="http://schemas.microsoft.com/office/drawing/2014/main" id="{E8E0DDC4-14EE-A88C-6B61-1E60DF76FE63}"/>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3555" name="Title 2">
            <a:extLst>
              <a:ext uri="{FF2B5EF4-FFF2-40B4-BE49-F238E27FC236}">
                <a16:creationId xmlns:a16="http://schemas.microsoft.com/office/drawing/2014/main" id="{52891D31-B411-2FB4-8608-6065E638179A}"/>
              </a:ext>
            </a:extLst>
          </p:cNvPr>
          <p:cNvSpPr>
            <a:spLocks noGrp="1" noChangeArrowheads="1"/>
          </p:cNvSpPr>
          <p:nvPr>
            <p:ph type="title"/>
          </p:nvPr>
        </p:nvSpPr>
        <p:spPr bwMode="auto">
          <a:xfrm>
            <a:off x="423863" y="677863"/>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Data types</a:t>
            </a:r>
            <a:endParaRPr lang="en-GB" altLang="en-US"/>
          </a:p>
        </p:txBody>
      </p:sp>
      <p:sp>
        <p:nvSpPr>
          <p:cNvPr id="23556" name="Content Placeholder 3">
            <a:extLst>
              <a:ext uri="{FF2B5EF4-FFF2-40B4-BE49-F238E27FC236}">
                <a16:creationId xmlns:a16="http://schemas.microsoft.com/office/drawing/2014/main" id="{644AE570-CE9E-B0C9-0F94-DAAF1F869FE9}"/>
              </a:ext>
            </a:extLst>
          </p:cNvPr>
          <p:cNvSpPr>
            <a:spLocks noGrp="1" noChangeArrowheads="1"/>
          </p:cNvSpPr>
          <p:nvPr>
            <p:ph sz="half" idx="2"/>
          </p:nvPr>
        </p:nvSpPr>
        <p:spPr bwMode="auto">
          <a:xfrm>
            <a:off x="684213" y="1412875"/>
            <a:ext cx="7991475" cy="4392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Wingdings" panose="05000000000000000000" pitchFamily="2" charset="2"/>
              <a:buNone/>
            </a:pPr>
            <a:r>
              <a:rPr lang="en-GB" altLang="en-US"/>
              <a:t>There are four main data types you need to be able to recognise and use. These are known as </a:t>
            </a:r>
            <a:r>
              <a:rPr lang="en-GB" altLang="en-US" b="1">
                <a:solidFill>
                  <a:srgbClr val="D60093"/>
                </a:solidFill>
              </a:rPr>
              <a:t>primitive</a:t>
            </a:r>
            <a:r>
              <a:rPr lang="en-GB" altLang="en-US" b="1"/>
              <a:t> </a:t>
            </a:r>
            <a:r>
              <a:rPr lang="en-GB" altLang="en-US"/>
              <a:t>data types.</a:t>
            </a:r>
          </a:p>
          <a:p>
            <a:pPr marL="0" indent="0">
              <a:buFont typeface="Wingdings" panose="05000000000000000000" pitchFamily="2" charset="2"/>
              <a:buNone/>
            </a:pPr>
            <a:endParaRPr lang="en-GB" altLang="en-US"/>
          </a:p>
        </p:txBody>
      </p:sp>
      <p:graphicFrame>
        <p:nvGraphicFramePr>
          <p:cNvPr id="5" name="Table 4">
            <a:extLst>
              <a:ext uri="{FF2B5EF4-FFF2-40B4-BE49-F238E27FC236}">
                <a16:creationId xmlns:a16="http://schemas.microsoft.com/office/drawing/2014/main" id="{98BA9A93-7E60-5805-6583-C89399855EEA}"/>
              </a:ext>
            </a:extLst>
          </p:cNvPr>
          <p:cNvGraphicFramePr>
            <a:graphicFrameLocks noGrp="1"/>
          </p:cNvGraphicFramePr>
          <p:nvPr/>
        </p:nvGraphicFramePr>
        <p:xfrm>
          <a:off x="1412875" y="2232025"/>
          <a:ext cx="6521450" cy="2492375"/>
        </p:xfrm>
        <a:graphic>
          <a:graphicData uri="http://schemas.openxmlformats.org/drawingml/2006/table">
            <a:tbl>
              <a:tblPr firstRow="1" bandRow="1">
                <a:tableStyleId>{5940675A-B579-460E-94D1-54222C63F5DA}</a:tableStyleId>
              </a:tblPr>
              <a:tblGrid>
                <a:gridCol w="1626173">
                  <a:extLst>
                    <a:ext uri="{9D8B030D-6E8A-4147-A177-3AD203B41FA5}">
                      <a16:colId xmlns:a16="http://schemas.microsoft.com/office/drawing/2014/main" val="20000"/>
                    </a:ext>
                  </a:extLst>
                </a:gridCol>
                <a:gridCol w="3246627">
                  <a:extLst>
                    <a:ext uri="{9D8B030D-6E8A-4147-A177-3AD203B41FA5}">
                      <a16:colId xmlns:a16="http://schemas.microsoft.com/office/drawing/2014/main" val="20001"/>
                    </a:ext>
                  </a:extLst>
                </a:gridCol>
                <a:gridCol w="1648650">
                  <a:extLst>
                    <a:ext uri="{9D8B030D-6E8A-4147-A177-3AD203B41FA5}">
                      <a16:colId xmlns:a16="http://schemas.microsoft.com/office/drawing/2014/main" val="20002"/>
                    </a:ext>
                  </a:extLst>
                </a:gridCol>
              </a:tblGrid>
              <a:tr h="457716">
                <a:tc>
                  <a:txBody>
                    <a:bodyPr/>
                    <a:lstStyle/>
                    <a:p>
                      <a:r>
                        <a:rPr lang="en-GB" sz="1800" b="1" dirty="0">
                          <a:latin typeface="Arial" panose="020B0604020202020204" pitchFamily="34" charset="0"/>
                          <a:cs typeface="Arial" panose="020B0604020202020204" pitchFamily="34" charset="0"/>
                        </a:rPr>
                        <a:t>Data type</a:t>
                      </a:r>
                    </a:p>
                  </a:txBody>
                  <a:tcPr marL="91450" marR="91450" marT="45707" marB="45707" anchor="ctr"/>
                </a:tc>
                <a:tc>
                  <a:txBody>
                    <a:bodyPr/>
                    <a:lstStyle/>
                    <a:p>
                      <a:r>
                        <a:rPr lang="en-GB" sz="1800" b="1" dirty="0">
                          <a:latin typeface="Arial" panose="020B0604020202020204" pitchFamily="34" charset="0"/>
                          <a:cs typeface="Arial" panose="020B0604020202020204" pitchFamily="34" charset="0"/>
                        </a:rPr>
                        <a:t>Used for</a:t>
                      </a:r>
                    </a:p>
                  </a:txBody>
                  <a:tcPr marL="91450" marR="91450" marT="45707" marB="45707" anchor="ctr"/>
                </a:tc>
                <a:tc>
                  <a:txBody>
                    <a:bodyPr/>
                    <a:lstStyle/>
                    <a:p>
                      <a:r>
                        <a:rPr lang="en-GB" sz="1800" b="1" dirty="0">
                          <a:latin typeface="Arial" panose="020B0604020202020204" pitchFamily="34" charset="0"/>
                          <a:cs typeface="Arial" panose="020B0604020202020204" pitchFamily="34" charset="0"/>
                        </a:rPr>
                        <a:t>Example</a:t>
                      </a:r>
                    </a:p>
                  </a:txBody>
                  <a:tcPr marL="91450" marR="91450" marT="45707" marB="45707" anchor="ctr"/>
                </a:tc>
                <a:extLst>
                  <a:ext uri="{0D108BD9-81ED-4DB2-BD59-A6C34878D82A}">
                    <a16:rowId xmlns:a16="http://schemas.microsoft.com/office/drawing/2014/main" val="10000"/>
                  </a:ext>
                </a:extLst>
              </a:tr>
              <a:tr h="457716">
                <a:tc>
                  <a:txBody>
                    <a:bodyPr/>
                    <a:lstStyle/>
                    <a:p>
                      <a:r>
                        <a:rPr lang="en-GB" sz="1800" dirty="0">
                          <a:latin typeface="Arial" panose="020B0604020202020204" pitchFamily="34" charset="0"/>
                          <a:cs typeface="Arial" panose="020B0604020202020204" pitchFamily="34" charset="0"/>
                        </a:rPr>
                        <a:t>integer</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whole numbers</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42</a:t>
                      </a:r>
                    </a:p>
                  </a:txBody>
                  <a:tcPr marL="91450" marR="91450" marT="45707" marB="45707" anchor="ctr"/>
                </a:tc>
                <a:extLst>
                  <a:ext uri="{0D108BD9-81ED-4DB2-BD59-A6C34878D82A}">
                    <a16:rowId xmlns:a16="http://schemas.microsoft.com/office/drawing/2014/main" val="10001"/>
                  </a:ext>
                </a:extLst>
              </a:tr>
              <a:tr h="661510">
                <a:tc>
                  <a:txBody>
                    <a:bodyPr/>
                    <a:lstStyle/>
                    <a:p>
                      <a:r>
                        <a:rPr lang="en-GB" sz="1800" dirty="0">
                          <a:latin typeface="Arial" panose="020B0604020202020204" pitchFamily="34" charset="0"/>
                          <a:cs typeface="Arial" panose="020B0604020202020204" pitchFamily="34" charset="0"/>
                        </a:rPr>
                        <a:t>real</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numbers with a decimal place</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3.14</a:t>
                      </a:r>
                    </a:p>
                  </a:txBody>
                  <a:tcPr marL="91450" marR="91450" marT="45707" marB="45707" anchor="ctr"/>
                </a:tc>
                <a:extLst>
                  <a:ext uri="{0D108BD9-81ED-4DB2-BD59-A6C34878D82A}">
                    <a16:rowId xmlns:a16="http://schemas.microsoft.com/office/drawing/2014/main" val="10002"/>
                  </a:ext>
                </a:extLst>
              </a:tr>
              <a:tr h="457716">
                <a:tc>
                  <a:txBody>
                    <a:bodyPr/>
                    <a:lstStyle/>
                    <a:p>
                      <a:r>
                        <a:rPr lang="en-GB" sz="1800" dirty="0">
                          <a:latin typeface="Arial" panose="020B0604020202020204" pitchFamily="34" charset="0"/>
                          <a:cs typeface="Arial" panose="020B0604020202020204" pitchFamily="34" charset="0"/>
                        </a:rPr>
                        <a:t>Boolean</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true or false only</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False</a:t>
                      </a:r>
                    </a:p>
                  </a:txBody>
                  <a:tcPr marL="91450" marR="91450" marT="45707" marB="45707" anchor="ctr"/>
                </a:tc>
                <a:extLst>
                  <a:ext uri="{0D108BD9-81ED-4DB2-BD59-A6C34878D82A}">
                    <a16:rowId xmlns:a16="http://schemas.microsoft.com/office/drawing/2014/main" val="10003"/>
                  </a:ext>
                </a:extLst>
              </a:tr>
              <a:tr h="457716">
                <a:tc>
                  <a:txBody>
                    <a:bodyPr/>
                    <a:lstStyle/>
                    <a:p>
                      <a:r>
                        <a:rPr lang="en-GB" sz="1800" dirty="0">
                          <a:latin typeface="Arial" panose="020B0604020202020204" pitchFamily="34" charset="0"/>
                          <a:cs typeface="Arial" panose="020B0604020202020204" pitchFamily="34" charset="0"/>
                        </a:rPr>
                        <a:t>character</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single characters</a:t>
                      </a:r>
                    </a:p>
                  </a:txBody>
                  <a:tcPr marL="91450" marR="91450" marT="45707" marB="45707" anchor="ctr"/>
                </a:tc>
                <a:tc>
                  <a:txBody>
                    <a:bodyPr/>
                    <a:lstStyle/>
                    <a:p>
                      <a:r>
                        <a:rPr lang="en-GB" sz="1800" dirty="0">
                          <a:latin typeface="Arial" panose="020B0604020202020204" pitchFamily="34" charset="0"/>
                          <a:cs typeface="Arial" panose="020B0604020202020204" pitchFamily="34" charset="0"/>
                        </a:rPr>
                        <a:t>d</a:t>
                      </a:r>
                    </a:p>
                  </a:txBody>
                  <a:tcPr marL="91450" marR="91450" marT="45707" marB="45707" anchor="ctr"/>
                </a:tc>
                <a:extLst>
                  <a:ext uri="{0D108BD9-81ED-4DB2-BD59-A6C34878D82A}">
                    <a16:rowId xmlns:a16="http://schemas.microsoft.com/office/drawing/2014/main" val="10004"/>
                  </a:ext>
                </a:extLst>
              </a:tr>
            </a:tbl>
          </a:graphicData>
        </a:graphic>
      </p:graphicFrame>
      <p:sp>
        <p:nvSpPr>
          <p:cNvPr id="6" name="TextBox 5">
            <a:extLst>
              <a:ext uri="{FF2B5EF4-FFF2-40B4-BE49-F238E27FC236}">
                <a16:creationId xmlns:a16="http://schemas.microsoft.com/office/drawing/2014/main" id="{4A8D13F9-1D41-7645-FDB0-A133423397CA}"/>
              </a:ext>
            </a:extLst>
          </p:cNvPr>
          <p:cNvSpPr txBox="1"/>
          <p:nvPr/>
        </p:nvSpPr>
        <p:spPr>
          <a:xfrm>
            <a:off x="1412875" y="4810125"/>
            <a:ext cx="3375025" cy="13239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GB" sz="1600" dirty="0"/>
              <a:t>NOTE: Python uses </a:t>
            </a:r>
            <a:r>
              <a:rPr lang="en-GB" sz="1600" b="1" dirty="0">
                <a:solidFill>
                  <a:srgbClr val="D60093"/>
                </a:solidFill>
              </a:rPr>
              <a:t>floating</a:t>
            </a:r>
            <a:r>
              <a:rPr lang="en-GB" sz="1600" b="1" dirty="0">
                <a:solidFill>
                  <a:srgbClr val="FFC000"/>
                </a:solidFill>
              </a:rPr>
              <a:t> </a:t>
            </a:r>
            <a:r>
              <a:rPr lang="en-GB" sz="1600" b="1" dirty="0">
                <a:solidFill>
                  <a:srgbClr val="D60093"/>
                </a:solidFill>
              </a:rPr>
              <a:t>point numbers</a:t>
            </a:r>
            <a:r>
              <a:rPr lang="en-GB" sz="1600" dirty="0">
                <a:solidFill>
                  <a:srgbClr val="D60093"/>
                </a:solidFill>
              </a:rPr>
              <a:t> </a:t>
            </a:r>
            <a:r>
              <a:rPr lang="en-GB" sz="1600" dirty="0"/>
              <a:t>to represent real numbers. You will use the keyword </a:t>
            </a:r>
            <a:r>
              <a:rPr lang="en-GB" sz="1600" b="1" dirty="0">
                <a:solidFill>
                  <a:srgbClr val="D60093"/>
                </a:solidFill>
              </a:rPr>
              <a:t>float</a:t>
            </a:r>
            <a:r>
              <a:rPr lang="en-GB" sz="1600" dirty="0">
                <a:solidFill>
                  <a:schemeClr val="tx1"/>
                </a:solidFill>
              </a:rPr>
              <a:t> to describe them.</a:t>
            </a:r>
            <a:endParaRPr lang="en-GB" sz="1600" b="1" dirty="0">
              <a:solidFill>
                <a:schemeClr val="accent2"/>
              </a:solidFill>
            </a:endParaRPr>
          </a:p>
        </p:txBody>
      </p:sp>
      <p:sp>
        <p:nvSpPr>
          <p:cNvPr id="7" name="TextBox 6">
            <a:extLst>
              <a:ext uri="{FF2B5EF4-FFF2-40B4-BE49-F238E27FC236}">
                <a16:creationId xmlns:a16="http://schemas.microsoft.com/office/drawing/2014/main" id="{7D44B4E5-5AF3-200B-3584-2302A22B76F4}"/>
              </a:ext>
            </a:extLst>
          </p:cNvPr>
          <p:cNvSpPr txBox="1"/>
          <p:nvPr/>
        </p:nvSpPr>
        <p:spPr>
          <a:xfrm>
            <a:off x="5035550" y="4808538"/>
            <a:ext cx="2898775" cy="13223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GB" sz="1600" dirty="0"/>
              <a:t>NOTE: Python uses </a:t>
            </a:r>
            <a:r>
              <a:rPr lang="en-GB" sz="1600" b="1" dirty="0">
                <a:solidFill>
                  <a:srgbClr val="D60093"/>
                </a:solidFill>
              </a:rPr>
              <a:t>strings</a:t>
            </a:r>
            <a:r>
              <a:rPr lang="en-GB" sz="1600" b="1" dirty="0"/>
              <a:t> </a:t>
            </a:r>
            <a:r>
              <a:rPr lang="en-GB" sz="1600" dirty="0"/>
              <a:t>to represent characters. We’ll learn more about these in a future lesson.</a:t>
            </a:r>
          </a:p>
        </p:txBody>
      </p:sp>
    </p:spTree>
  </p:cSld>
  <p:clrMapOvr>
    <a:masterClrMapping/>
  </p:clrMapOvr>
  <p:transition>
    <p:sndAc>
      <p:stSnd>
        <p:snd r:embed="rId3" name="click.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1">
            <a:extLst>
              <a:ext uri="{FF2B5EF4-FFF2-40B4-BE49-F238E27FC236}">
                <a16:creationId xmlns:a16="http://schemas.microsoft.com/office/drawing/2014/main" id="{1D784C5B-6E0A-F76E-FF59-3A405BA0E6AE}"/>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5603" name="Title 2">
            <a:extLst>
              <a:ext uri="{FF2B5EF4-FFF2-40B4-BE49-F238E27FC236}">
                <a16:creationId xmlns:a16="http://schemas.microsoft.com/office/drawing/2014/main" id="{40395AF6-F13D-F850-250D-A958FF82040A}"/>
              </a:ext>
            </a:extLst>
          </p:cNvPr>
          <p:cNvSpPr>
            <a:spLocks noGrp="1" noChangeArrowheads="1"/>
          </p:cNvSpPr>
          <p:nvPr>
            <p:ph type="title"/>
          </p:nvPr>
        </p:nvSpPr>
        <p:spPr bwMode="auto">
          <a:xfrm>
            <a:off x="457200" y="692150"/>
            <a:ext cx="8229600" cy="863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TypeError</a:t>
            </a:r>
            <a:endParaRPr lang="en-GB" altLang="en-US"/>
          </a:p>
        </p:txBody>
      </p:sp>
      <p:sp>
        <p:nvSpPr>
          <p:cNvPr id="4" name="Content Placeholder 3">
            <a:extLst>
              <a:ext uri="{FF2B5EF4-FFF2-40B4-BE49-F238E27FC236}">
                <a16:creationId xmlns:a16="http://schemas.microsoft.com/office/drawing/2014/main" id="{35E64850-A37D-7C91-BD23-145FFE6BB731}"/>
              </a:ext>
            </a:extLst>
          </p:cNvPr>
          <p:cNvSpPr>
            <a:spLocks noGrp="1"/>
          </p:cNvSpPr>
          <p:nvPr>
            <p:ph sz="half" idx="2"/>
          </p:nvPr>
        </p:nvSpPr>
        <p:spPr>
          <a:xfrm>
            <a:off x="900113" y="1484313"/>
            <a:ext cx="7416800" cy="4321175"/>
          </a:xfrm>
        </p:spPr>
        <p:txBody>
          <a:bodyPr/>
          <a:lstStyle/>
          <a:p>
            <a:pPr marL="0" indent="0">
              <a:buFont typeface="Wingdings" panose="05000000000000000000" pitchFamily="2" charset="2"/>
              <a:buNone/>
              <a:defRPr/>
            </a:pPr>
            <a:r>
              <a:rPr lang="en-GB" dirty="0"/>
              <a:t>We will encounter a new kind of error today:</a:t>
            </a:r>
          </a:p>
          <a:p>
            <a:pPr>
              <a:defRPr/>
            </a:pPr>
            <a:endParaRPr lang="en-GB" dirty="0"/>
          </a:p>
          <a:p>
            <a:pPr>
              <a:defRPr/>
            </a:pPr>
            <a:endParaRPr lang="en-GB" dirty="0"/>
          </a:p>
          <a:p>
            <a:pPr>
              <a:defRPr/>
            </a:pPr>
            <a:endParaRPr lang="en-GB" dirty="0"/>
          </a:p>
          <a:p>
            <a:pPr>
              <a:defRPr/>
            </a:pPr>
            <a:endParaRPr lang="en-GB" dirty="0"/>
          </a:p>
          <a:p>
            <a:pPr marL="0" indent="0">
              <a:buFont typeface="Wingdings" panose="05000000000000000000" pitchFamily="2" charset="2"/>
              <a:buNone/>
              <a:defRPr/>
            </a:pPr>
            <a:endParaRPr lang="en-GB" dirty="0"/>
          </a:p>
          <a:p>
            <a:pPr marL="0" indent="0">
              <a:spcAft>
                <a:spcPts val="600"/>
              </a:spcAft>
              <a:buFont typeface="Wingdings" panose="05000000000000000000" pitchFamily="2" charset="2"/>
              <a:buNone/>
              <a:defRPr/>
            </a:pPr>
            <a:r>
              <a:rPr lang="en-GB" dirty="0"/>
              <a:t>This kind of error tells us that we cannot do the operation required because the data type of the variable we are working with is not correct.</a:t>
            </a:r>
          </a:p>
          <a:p>
            <a:pPr marL="0" indent="0">
              <a:buFont typeface="Wingdings" panose="05000000000000000000" pitchFamily="2" charset="2"/>
              <a:buNone/>
              <a:defRPr/>
            </a:pPr>
            <a:r>
              <a:rPr lang="en-GB" dirty="0"/>
              <a:t>In this case, we’ve tried to add a Boolean and a character.</a:t>
            </a:r>
          </a:p>
          <a:p>
            <a:pPr marL="0" indent="0">
              <a:buFont typeface="Wingdings" panose="05000000000000000000" pitchFamily="2" charset="2"/>
              <a:buNone/>
              <a:defRPr/>
            </a:pPr>
            <a:r>
              <a:rPr lang="en-GB" dirty="0"/>
              <a:t>There are many other kinds of errors you will experience as you continue to construct more complex programs.</a:t>
            </a:r>
          </a:p>
          <a:p>
            <a:pPr marL="0" indent="0">
              <a:buFont typeface="Wingdings" panose="05000000000000000000" pitchFamily="2" charset="2"/>
              <a:buNone/>
              <a:defRPr/>
            </a:pPr>
            <a:endParaRPr lang="en-GB" dirty="0"/>
          </a:p>
        </p:txBody>
      </p:sp>
      <p:sp>
        <p:nvSpPr>
          <p:cNvPr id="5" name="Rectangle 4">
            <a:extLst>
              <a:ext uri="{FF2B5EF4-FFF2-40B4-BE49-F238E27FC236}">
                <a16:creationId xmlns:a16="http://schemas.microsoft.com/office/drawing/2014/main" id="{58DF0FC9-51C8-36B9-20B2-F668A6AD9346}"/>
              </a:ext>
            </a:extLst>
          </p:cNvPr>
          <p:cNvSpPr/>
          <p:nvPr/>
        </p:nvSpPr>
        <p:spPr>
          <a:xfrm>
            <a:off x="169863" y="2176463"/>
            <a:ext cx="8877300" cy="12001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GB" b="1" dirty="0">
                <a:solidFill>
                  <a:srgbClr val="FF0000"/>
                </a:solidFill>
                <a:latin typeface="Consolas" panose="020B0609020204030204" pitchFamily="49" charset="0"/>
              </a:rPr>
              <a:t>Traceback (most recent call last):</a:t>
            </a:r>
          </a:p>
          <a:p>
            <a:pPr>
              <a:defRPr/>
            </a:pPr>
            <a:r>
              <a:rPr lang="en-GB" b="1" dirty="0">
                <a:solidFill>
                  <a:srgbClr val="FF0000"/>
                </a:solidFill>
                <a:latin typeface="Consolas" panose="020B0609020204030204" pitchFamily="49" charset="0"/>
              </a:rPr>
              <a:t>  File "C:/Users/T/PycharmProjects/variables.py", line 7, in &lt;module&gt;</a:t>
            </a:r>
          </a:p>
          <a:p>
            <a:pPr>
              <a:defRPr/>
            </a:pPr>
            <a:r>
              <a:rPr lang="en-GB" b="1" dirty="0">
                <a:solidFill>
                  <a:srgbClr val="FF0000"/>
                </a:solidFill>
                <a:latin typeface="Consolas" panose="020B0609020204030204" pitchFamily="49" charset="0"/>
              </a:rPr>
              <a:t>    print(</a:t>
            </a:r>
            <a:r>
              <a:rPr lang="en-GB" b="1" dirty="0" err="1">
                <a:solidFill>
                  <a:srgbClr val="FF0000"/>
                </a:solidFill>
                <a:latin typeface="Consolas" panose="020B0609020204030204" pitchFamily="49" charset="0"/>
              </a:rPr>
              <a:t>billPaid</a:t>
            </a:r>
            <a:r>
              <a:rPr lang="en-GB" b="1" dirty="0">
                <a:solidFill>
                  <a:srgbClr val="FF0000"/>
                </a:solidFill>
                <a:latin typeface="Consolas" panose="020B0609020204030204" pitchFamily="49" charset="0"/>
              </a:rPr>
              <a:t> + gender)</a:t>
            </a:r>
          </a:p>
          <a:p>
            <a:pPr>
              <a:defRPr/>
            </a:pPr>
            <a:r>
              <a:rPr lang="en-GB" b="1" dirty="0" err="1">
                <a:solidFill>
                  <a:srgbClr val="FF0000"/>
                </a:solidFill>
                <a:latin typeface="Consolas" panose="020B0609020204030204" pitchFamily="49" charset="0"/>
              </a:rPr>
              <a:t>TypeError</a:t>
            </a:r>
            <a:r>
              <a:rPr lang="en-GB" b="1" dirty="0">
                <a:solidFill>
                  <a:srgbClr val="FF0000"/>
                </a:solidFill>
                <a:latin typeface="Consolas" panose="020B0609020204030204" pitchFamily="49" charset="0"/>
              </a:rPr>
              <a:t>: unsupported operand type(s) for +: 'bool' and 'str'</a:t>
            </a:r>
          </a:p>
        </p:txBody>
      </p:sp>
    </p:spTree>
  </p:cSld>
  <p:clrMapOvr>
    <a:masterClrMapping/>
  </p:clrMapOvr>
  <p:transition>
    <p:sndAc>
      <p:stSnd>
        <p:snd r:embed="rId3"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1">
            <a:extLst>
              <a:ext uri="{FF2B5EF4-FFF2-40B4-BE49-F238E27FC236}">
                <a16:creationId xmlns:a16="http://schemas.microsoft.com/office/drawing/2014/main" id="{25FA2378-9DF7-4C4E-CB54-9D056351B685}"/>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7651" name="Title 2">
            <a:extLst>
              <a:ext uri="{FF2B5EF4-FFF2-40B4-BE49-F238E27FC236}">
                <a16:creationId xmlns:a16="http://schemas.microsoft.com/office/drawing/2014/main" id="{B8F3D365-076B-FED0-F4E0-E5B840A35C71}"/>
              </a:ext>
            </a:extLst>
          </p:cNvPr>
          <p:cNvSpPr>
            <a:spLocks noGrp="1" noChangeArrowheads="1"/>
          </p:cNvSpPr>
          <p:nvPr>
            <p:ph type="title"/>
          </p:nvPr>
        </p:nvSpPr>
        <p:spPr bwMode="auto">
          <a:xfrm>
            <a:off x="457200" y="714375"/>
            <a:ext cx="8229600" cy="650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ts val="2400"/>
              </a:spcBef>
              <a:spcAft>
                <a:spcPts val="1200"/>
              </a:spcAft>
            </a:pPr>
            <a:r>
              <a:rPr lang="en-GB" altLang="en-US"/>
              <a:t>IDE tools: view contents of variables</a:t>
            </a:r>
          </a:p>
        </p:txBody>
      </p:sp>
      <p:sp>
        <p:nvSpPr>
          <p:cNvPr id="4" name="Content Placeholder 3">
            <a:extLst>
              <a:ext uri="{FF2B5EF4-FFF2-40B4-BE49-F238E27FC236}">
                <a16:creationId xmlns:a16="http://schemas.microsoft.com/office/drawing/2014/main" id="{EF811470-66A2-E4E6-CA7B-809EAE4BCE5A}"/>
              </a:ext>
            </a:extLst>
          </p:cNvPr>
          <p:cNvSpPr>
            <a:spLocks noGrp="1"/>
          </p:cNvSpPr>
          <p:nvPr>
            <p:ph sz="half" idx="2"/>
          </p:nvPr>
        </p:nvSpPr>
        <p:spPr>
          <a:xfrm>
            <a:off x="457200" y="2586038"/>
            <a:ext cx="5037138" cy="3557587"/>
          </a:xfrm>
        </p:spPr>
        <p:txBody>
          <a:bodyPr/>
          <a:lstStyle/>
          <a:p>
            <a:pPr>
              <a:defRPr/>
            </a:pPr>
            <a:endParaRPr lang="en-GB" dirty="0"/>
          </a:p>
          <a:p>
            <a:pPr marL="0" indent="0">
              <a:spcBef>
                <a:spcPts val="0"/>
              </a:spcBef>
              <a:spcAft>
                <a:spcPts val="0"/>
              </a:spcAft>
              <a:buFont typeface="Wingdings" panose="05000000000000000000" pitchFamily="2" charset="2"/>
              <a:buNone/>
              <a:defRPr/>
            </a:pPr>
            <a:r>
              <a:rPr lang="en-GB" dirty="0"/>
              <a:t>In PyCharm the tool gives the read out opposite.</a:t>
            </a:r>
          </a:p>
          <a:p>
            <a:pPr marL="0" indent="0">
              <a:spcBef>
                <a:spcPts val="0"/>
              </a:spcBef>
              <a:spcAft>
                <a:spcPts val="0"/>
              </a:spcAft>
              <a:buFont typeface="Wingdings" panose="05000000000000000000" pitchFamily="2" charset="2"/>
              <a:buNone/>
              <a:defRPr/>
            </a:pPr>
            <a:endParaRPr lang="en-GB" dirty="0"/>
          </a:p>
          <a:p>
            <a:pPr marL="0" indent="0">
              <a:spcBef>
                <a:spcPts val="0"/>
              </a:spcBef>
              <a:spcAft>
                <a:spcPts val="0"/>
              </a:spcAft>
              <a:buFont typeface="Wingdings" panose="05000000000000000000" pitchFamily="2" charset="2"/>
              <a:buNone/>
              <a:defRPr/>
            </a:pPr>
            <a:r>
              <a:rPr lang="en-GB" dirty="0"/>
              <a:t>You can see the data types and values of each variable.</a:t>
            </a:r>
          </a:p>
          <a:p>
            <a:pPr marL="0" indent="0">
              <a:buFont typeface="Wingdings" panose="05000000000000000000" pitchFamily="2" charset="2"/>
              <a:buNone/>
              <a:defRPr/>
            </a:pPr>
            <a:r>
              <a:rPr lang="en-GB" dirty="0"/>
              <a:t>This will be useful later when the values of your variables change and you want to monitor them to make sure they have the values you expect.</a:t>
            </a:r>
          </a:p>
          <a:p>
            <a:pPr marL="0" indent="0">
              <a:buFont typeface="Wingdings" panose="05000000000000000000" pitchFamily="2" charset="2"/>
              <a:buNone/>
              <a:defRPr/>
            </a:pPr>
            <a:endParaRPr lang="en-GB" dirty="0"/>
          </a:p>
        </p:txBody>
      </p:sp>
      <p:pic>
        <p:nvPicPr>
          <p:cNvPr id="27653" name="Picture 5">
            <a:extLst>
              <a:ext uri="{FF2B5EF4-FFF2-40B4-BE49-F238E27FC236}">
                <a16:creationId xmlns:a16="http://schemas.microsoft.com/office/drawing/2014/main" id="{07B24F5F-1079-A3B9-8386-8396F98FE1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4338" y="2925763"/>
            <a:ext cx="3325812" cy="251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TextBox 1">
            <a:extLst>
              <a:ext uri="{FF2B5EF4-FFF2-40B4-BE49-F238E27FC236}">
                <a16:creationId xmlns:a16="http://schemas.microsoft.com/office/drawing/2014/main" id="{E25FAE86-F09D-F2EE-0C81-ECB8CC10056C}"/>
              </a:ext>
            </a:extLst>
          </p:cNvPr>
          <p:cNvSpPr txBox="1">
            <a:spLocks noChangeArrowheads="1"/>
          </p:cNvSpPr>
          <p:nvPr/>
        </p:nvSpPr>
        <p:spPr bwMode="auto">
          <a:xfrm>
            <a:off x="352425" y="1570038"/>
            <a:ext cx="81359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Font typeface="Wingdings" panose="05000000000000000000" pitchFamily="2" charset="2"/>
              <a:buNone/>
            </a:pPr>
            <a:r>
              <a:rPr lang="en-GB" altLang="en-US" sz="2000"/>
              <a:t>Many IDEs have tools that help programmers. </a:t>
            </a:r>
          </a:p>
          <a:p>
            <a:pPr>
              <a:buFont typeface="Wingdings" panose="05000000000000000000" pitchFamily="2" charset="2"/>
              <a:buNone/>
            </a:pPr>
            <a:endParaRPr lang="en-GB" altLang="en-US" sz="2000"/>
          </a:p>
          <a:p>
            <a:pPr>
              <a:buFont typeface="Wingdings" panose="05000000000000000000" pitchFamily="2" charset="2"/>
              <a:buNone/>
            </a:pPr>
            <a:r>
              <a:rPr lang="en-GB" altLang="en-US" sz="2000"/>
              <a:t>One of these tools is the Inspect Variables tool.</a:t>
            </a:r>
          </a:p>
        </p:txBody>
      </p:sp>
    </p:spTree>
  </p:cSld>
  <p:clrMapOvr>
    <a:masterClrMapping/>
  </p:clrMapOvr>
  <p:transition>
    <p:sndAc>
      <p:stSnd>
        <p:snd r:embed="rId3" name="click.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1">
            <a:extLst>
              <a:ext uri="{FF2B5EF4-FFF2-40B4-BE49-F238E27FC236}">
                <a16:creationId xmlns:a16="http://schemas.microsoft.com/office/drawing/2014/main" id="{25A8E635-1138-9B24-49E7-EC7495334E73}"/>
              </a:ext>
            </a:extLst>
          </p:cNvPr>
          <p:cNvSpPr>
            <a:spLocks noGrp="1"/>
          </p:cNvSpPr>
          <p:nvPr>
            <p:ph type="ftr"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t>© Pearson Education Ltd 2020. Copying permitted for purchasing institution only. </a:t>
            </a:r>
          </a:p>
        </p:txBody>
      </p:sp>
      <p:sp>
        <p:nvSpPr>
          <p:cNvPr id="29699" name="Title 2">
            <a:extLst>
              <a:ext uri="{FF2B5EF4-FFF2-40B4-BE49-F238E27FC236}">
                <a16:creationId xmlns:a16="http://schemas.microsoft.com/office/drawing/2014/main" id="{687D6576-6E37-68CE-86E4-F3D0133ABA6D}"/>
              </a:ext>
            </a:extLst>
          </p:cNvPr>
          <p:cNvSpPr>
            <a:spLocks noGrp="1" noChangeArrowheads="1"/>
          </p:cNvSpPr>
          <p:nvPr>
            <p:ph type="title"/>
          </p:nvPr>
        </p:nvSpPr>
        <p:spPr bwMode="auto">
          <a:xfrm>
            <a:off x="457200" y="692150"/>
            <a:ext cx="8229600" cy="793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Wrap up: you have learned how to…</a:t>
            </a:r>
            <a:endParaRPr lang="en-GB" altLang="en-US"/>
          </a:p>
        </p:txBody>
      </p:sp>
      <p:sp>
        <p:nvSpPr>
          <p:cNvPr id="32771" name="Content Placeholder 3">
            <a:extLst>
              <a:ext uri="{FF2B5EF4-FFF2-40B4-BE49-F238E27FC236}">
                <a16:creationId xmlns:a16="http://schemas.microsoft.com/office/drawing/2014/main" id="{8C84BCA9-85B0-1F99-98EB-EBC96CF5FCBC}"/>
              </a:ext>
            </a:extLst>
          </p:cNvPr>
          <p:cNvSpPr>
            <a:spLocks noGrp="1" noChangeArrowheads="1"/>
          </p:cNvSpPr>
          <p:nvPr>
            <p:ph sz="half" idx="2"/>
          </p:nvPr>
        </p:nvSpPr>
        <p:spPr bwMode="auto">
          <a:xfrm>
            <a:off x="647700" y="1520825"/>
            <a:ext cx="7848600" cy="4319588"/>
          </a:xfrm>
        </p:spPr>
        <p:txBody>
          <a:bodyPr vert="horz" wrap="square" lIns="91440" tIns="45720" rIns="91440" bIns="45720" numCol="1" anchor="t" anchorCtr="0" compatLnSpc="1">
            <a:prstTxWarp prst="textNoShape">
              <a:avLst/>
            </a:prstTxWarp>
          </a:bodyPr>
          <a:lstStyle/>
          <a:p>
            <a:pPr>
              <a:lnSpc>
                <a:spcPct val="150000"/>
              </a:lnSpc>
              <a:spcBef>
                <a:spcPts val="0"/>
              </a:spcBef>
              <a:buFont typeface="Wingdings" panose="05000000000000000000" pitchFamily="2" charset="2"/>
              <a:buChar char="ü"/>
              <a:defRPr/>
            </a:pPr>
            <a:r>
              <a:rPr lang="en-GB" dirty="0"/>
              <a:t>Recognise primitive data types. </a:t>
            </a:r>
          </a:p>
          <a:p>
            <a:pPr lvl="1">
              <a:lnSpc>
                <a:spcPct val="150000"/>
              </a:lnSpc>
              <a:spcBef>
                <a:spcPts val="0"/>
              </a:spcBef>
              <a:buFont typeface="Arial" panose="020B0604020202020204" pitchFamily="34" charset="0"/>
              <a:buChar char="•"/>
              <a:defRPr/>
            </a:pPr>
            <a:r>
              <a:rPr lang="en-GB" dirty="0">
                <a:latin typeface="Arial" panose="020B0604020202020204" pitchFamily="34" charset="0"/>
              </a:rPr>
              <a:t>Integer, real, Boolean, character.</a:t>
            </a:r>
          </a:p>
          <a:p>
            <a:pPr>
              <a:lnSpc>
                <a:spcPct val="150000"/>
              </a:lnSpc>
              <a:spcBef>
                <a:spcPts val="0"/>
              </a:spcBef>
              <a:buFont typeface="Wingdings" panose="05000000000000000000" pitchFamily="2" charset="2"/>
              <a:buChar char="ü"/>
              <a:defRPr/>
            </a:pPr>
            <a:r>
              <a:rPr lang="en-GB" dirty="0"/>
              <a:t>Define the term 'variable’.</a:t>
            </a:r>
          </a:p>
          <a:p>
            <a:pPr lvl="1">
              <a:lnSpc>
                <a:spcPct val="150000"/>
              </a:lnSpc>
              <a:spcBef>
                <a:spcPts val="0"/>
              </a:spcBef>
              <a:buFont typeface="Arial" panose="020B0604020202020204" pitchFamily="34" charset="0"/>
              <a:buChar char="•"/>
              <a:defRPr/>
            </a:pPr>
            <a:r>
              <a:rPr lang="en-GB" dirty="0">
                <a:latin typeface="Arial" panose="020B0604020202020204" pitchFamily="34" charset="0"/>
              </a:rPr>
              <a:t>A stored (in memory) value with an identifier.</a:t>
            </a:r>
          </a:p>
          <a:p>
            <a:pPr>
              <a:lnSpc>
                <a:spcPct val="150000"/>
              </a:lnSpc>
              <a:spcBef>
                <a:spcPts val="0"/>
              </a:spcBef>
              <a:buFont typeface="Wingdings" panose="05000000000000000000" pitchFamily="2" charset="2"/>
              <a:buChar char="ü"/>
              <a:defRPr/>
            </a:pPr>
            <a:r>
              <a:rPr lang="en-GB" dirty="0"/>
              <a:t>Create variables of all types with meaningful names.</a:t>
            </a:r>
          </a:p>
          <a:p>
            <a:pPr lvl="1">
              <a:lnSpc>
                <a:spcPct val="150000"/>
              </a:lnSpc>
              <a:spcBef>
                <a:spcPts val="0"/>
              </a:spcBef>
              <a:buFont typeface="Arial" panose="020B0604020202020204" pitchFamily="34" charset="0"/>
              <a:buChar char="•"/>
              <a:defRPr/>
            </a:pPr>
            <a:r>
              <a:rPr lang="en-GB" dirty="0">
                <a:latin typeface="Arial" panose="020B0604020202020204" pitchFamily="34" charset="0"/>
              </a:rPr>
              <a:t>Identifiers need to make sense for the program they are in.</a:t>
            </a:r>
          </a:p>
          <a:p>
            <a:pPr lvl="1">
              <a:lnSpc>
                <a:spcPct val="150000"/>
              </a:lnSpc>
              <a:spcBef>
                <a:spcPts val="0"/>
              </a:spcBef>
              <a:buFont typeface="Arial" panose="020B0604020202020204" pitchFamily="34" charset="0"/>
              <a:buChar char="•"/>
              <a:defRPr/>
            </a:pPr>
            <a:r>
              <a:rPr lang="en-GB" dirty="0">
                <a:latin typeface="Arial" panose="020B0604020202020204" pitchFamily="34" charset="0"/>
              </a:rPr>
              <a:t>Should be in camelCase.</a:t>
            </a:r>
          </a:p>
          <a:p>
            <a:pPr>
              <a:lnSpc>
                <a:spcPct val="150000"/>
              </a:lnSpc>
              <a:spcBef>
                <a:spcPts val="0"/>
              </a:spcBef>
              <a:buFont typeface="Wingdings" panose="05000000000000000000" pitchFamily="2" charset="2"/>
              <a:buChar char="ü"/>
              <a:defRPr/>
            </a:pPr>
            <a:r>
              <a:rPr lang="en-GB" dirty="0"/>
              <a:t>View contents of memory (variable) in an IDE.</a:t>
            </a:r>
          </a:p>
          <a:p>
            <a:pPr lvl="1">
              <a:lnSpc>
                <a:spcPct val="150000"/>
              </a:lnSpc>
              <a:spcBef>
                <a:spcPts val="0"/>
              </a:spcBef>
              <a:buFont typeface="Arial" panose="020B0604020202020204" pitchFamily="34" charset="0"/>
              <a:buChar char="•"/>
              <a:defRPr/>
            </a:pPr>
            <a:r>
              <a:rPr lang="en-GB" dirty="0">
                <a:latin typeface="Arial" panose="020B0604020202020204" pitchFamily="34" charset="0"/>
              </a:rPr>
              <a:t>IDE tools such as Inspect Variables are really useful.</a:t>
            </a:r>
          </a:p>
          <a:p>
            <a:pPr marL="341312" lvl="1" indent="0">
              <a:buFont typeface="Wingdings" panose="05000000000000000000" pitchFamily="2" charset="2"/>
              <a:buNone/>
              <a:defRPr/>
            </a:pPr>
            <a:endParaRPr lang="en-GB" altLang="en-US" dirty="0">
              <a:latin typeface="Arial" panose="020B0604020202020204" pitchFamily="34" charset="0"/>
            </a:endParaRPr>
          </a:p>
        </p:txBody>
      </p:sp>
    </p:spTree>
  </p:cSld>
  <p:clrMapOvr>
    <a:masterClrMapping/>
  </p:clrMapOvr>
  <p:transition>
    <p:sndAc>
      <p:stSnd>
        <p:snd r:embed="rId3" name="click.wav"/>
      </p:stSnd>
    </p:sndAc>
  </p:transition>
</p:sld>
</file>

<file path=ppt/theme/theme1.xml><?xml version="1.0" encoding="utf-8"?>
<a:theme xmlns:a="http://schemas.openxmlformats.org/drawingml/2006/main" name="1_TitleSlide">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445713FB5B7C4BB838FCEE59ABF373" ma:contentTypeVersion="17" ma:contentTypeDescription="Create a new document." ma:contentTypeScope="" ma:versionID="0d2b6d9a31f9fa374f3e766df5c62321">
  <xsd:schema xmlns:xsd="http://www.w3.org/2001/XMLSchema" xmlns:xs="http://www.w3.org/2001/XMLSchema" xmlns:p="http://schemas.microsoft.com/office/2006/metadata/properties" xmlns:ns1="http://schemas.microsoft.com/sharepoint/v3" xmlns:ns2="b1883433-fcc7-4bbe-ae93-e29d6b108da2" xmlns:ns3="8ecf16e9-73c6-43f7-b032-03e975447558" targetNamespace="http://schemas.microsoft.com/office/2006/metadata/properties" ma:root="true" ma:fieldsID="5f3e6879f86f3d68a1ba890f83f31864" ns1:_="" ns2:_="" ns3:_="">
    <xsd:import namespace="http://schemas.microsoft.com/sharepoint/v3"/>
    <xsd:import namespace="b1883433-fcc7-4bbe-ae93-e29d6b108da2"/>
    <xsd:import namespace="8ecf16e9-73c6-43f7-b032-03e97544755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ObjectDetectorVersions" minOccurs="0"/>
                <xsd:element ref="ns3:MediaServiceSearchProperties" minOccurs="0"/>
                <xsd:element ref="ns3:MediaServiceLocatio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1883433-fcc7-4bbe-ae93-e29d6b108da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134dc36b-0fb2-472b-9e08-6a8a9c8c3fe8}" ma:internalName="TaxCatchAll" ma:showField="CatchAllData" ma:web="b1883433-fcc7-4bbe-ae93-e29d6b108da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ecf16e9-73c6-43f7-b032-03e97544755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6342d94-4a90-4c9b-8c88-cb4c8647e98f"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1883433-fcc7-4bbe-ae93-e29d6b108da2" xsi:nil="true"/>
    <lcf76f155ced4ddcb4097134ff3c332f xmlns="8ecf16e9-73c6-43f7-b032-03e975447558">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3C62FC7-6044-4C9C-B3B5-BC123F6F2FDA}"/>
</file>

<file path=customXml/itemProps2.xml><?xml version="1.0" encoding="utf-8"?>
<ds:datastoreItem xmlns:ds="http://schemas.openxmlformats.org/officeDocument/2006/customXml" ds:itemID="{80E503CF-4DC7-459C-9917-348F7B7BE1DD}">
  <ds:schemaRefs>
    <ds:schemaRef ds:uri="http://schemas.microsoft.com/sharepoint/v3/contenttype/forms"/>
  </ds:schemaRefs>
</ds:datastoreItem>
</file>

<file path=customXml/itemProps3.xml><?xml version="1.0" encoding="utf-8"?>
<ds:datastoreItem xmlns:ds="http://schemas.openxmlformats.org/officeDocument/2006/customXml" ds:itemID="{19F3530C-E48A-4879-890D-82095747062F}"/>
</file>

<file path=docProps/app.xml><?xml version="1.0" encoding="utf-8"?>
<Properties xmlns="http://schemas.openxmlformats.org/officeDocument/2006/extended-properties" xmlns:vt="http://schemas.openxmlformats.org/officeDocument/2006/docPropsVTypes">
  <TotalTime>3590</TotalTime>
  <Words>905</Words>
  <Application>Microsoft Office PowerPoint</Application>
  <PresentationFormat>On-screen Show (4:3)</PresentationFormat>
  <Paragraphs>106</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Consolas</vt:lpstr>
      <vt:lpstr>Courier New</vt:lpstr>
      <vt:lpstr>Arial</vt:lpstr>
      <vt:lpstr>Wingdings</vt:lpstr>
      <vt:lpstr>Verdana</vt:lpstr>
      <vt:lpstr>1_TitleSlide</vt:lpstr>
      <vt:lpstr>PowerPoint Presentation</vt:lpstr>
      <vt:lpstr>Learning objectives</vt:lpstr>
      <vt:lpstr>Variables</vt:lpstr>
      <vt:lpstr>Variables and data types</vt:lpstr>
      <vt:lpstr>Data types</vt:lpstr>
      <vt:lpstr>TypeError</vt:lpstr>
      <vt:lpstr>IDE tools: view contents of variables</vt:lpstr>
      <vt:lpstr>Wrap up: you have learned how to…</vt:lpstr>
    </vt:vector>
  </TitlesOfParts>
  <Company>Pearson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BTEC 2016</dc:title>
  <dc:creator>Pearson Education</dc:creator>
  <cp:lastModifiedBy>Tim Brady</cp:lastModifiedBy>
  <cp:revision>324</cp:revision>
  <cp:lastPrinted>2020-05-14T16:41:42Z</cp:lastPrinted>
  <dcterms:created xsi:type="dcterms:W3CDTF">2010-12-13T13:21:58Z</dcterms:created>
  <dcterms:modified xsi:type="dcterms:W3CDTF">2024-06-25T06:39:16Z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ContentTypeId">
    <vt:lpwstr>0x01010077445713FB5B7C4BB838FCEE59ABF373</vt:lpwstr>
  </property>
</Properties>
</file>