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400" r:id="rId2"/>
    <p:sldId id="401" r:id="rId3"/>
    <p:sldId id="402" r:id="rId4"/>
    <p:sldId id="403" r:id="rId5"/>
    <p:sldId id="404" r:id="rId6"/>
    <p:sldId id="405" r:id="rId7"/>
    <p:sldId id="406" r:id="rId8"/>
    <p:sldId id="407" r:id="rId9"/>
    <p:sldId id="408" r:id="rId10"/>
    <p:sldId id="409" r:id="rId11"/>
    <p:sldId id="410" r:id="rId12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AE189F-5B19-4B2F-AAF0-1CBB59314C07}" v="5" dt="2021-09-09T13:12:43.586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CDD0"/>
          </a:solidFill>
        </a:fill>
      </a:tcStyle>
    </a:wholeTbl>
    <a:band2H>
      <a:tcTxStyle/>
      <a:tcStyle>
        <a:tcBdr/>
        <a:fill>
          <a:solidFill>
            <a:srgbClr val="E7E7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7E0"/>
          </a:solidFill>
        </a:fill>
      </a:tcStyle>
    </a:wholeTbl>
    <a:band2H>
      <a:tcTxStyle/>
      <a:tcStyle>
        <a:tcBdr/>
        <a:fill>
          <a:solidFill>
            <a:srgbClr val="E6EC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8CC"/>
          </a:solidFill>
        </a:fill>
      </a:tcStyle>
    </a:wholeTbl>
    <a:band2H>
      <a:tcTxStyle/>
      <a:tcStyle>
        <a:tcBdr/>
        <a:fill>
          <a:solidFill>
            <a:srgbClr val="E6ED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3"/>
  </p:normalViewPr>
  <p:slideViewPr>
    <p:cSldViewPr snapToGrid="0" snapToObjects="1">
      <p:cViewPr varScale="1">
        <p:scale>
          <a:sx n="62" d="100"/>
          <a:sy n="62" d="100"/>
        </p:scale>
        <p:origin x="140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lton, Phil" userId="e1c11803-81d0-495b-b66e-769e079cf747" providerId="ADAL" clId="{01AE189F-5B19-4B2F-AAF0-1CBB59314C07}"/>
    <pc:docChg chg="custSel modSld">
      <pc:chgData name="Holton, Phil" userId="e1c11803-81d0-495b-b66e-769e079cf747" providerId="ADAL" clId="{01AE189F-5B19-4B2F-AAF0-1CBB59314C07}" dt="2021-09-09T13:12:43.586" v="10"/>
      <pc:docMkLst>
        <pc:docMk/>
      </pc:docMkLst>
      <pc:sldChg chg="addSp delSp modSp mod">
        <pc:chgData name="Holton, Phil" userId="e1c11803-81d0-495b-b66e-769e079cf747" providerId="ADAL" clId="{01AE189F-5B19-4B2F-AAF0-1CBB59314C07}" dt="2021-09-09T13:12:30.824" v="1"/>
        <pc:sldMkLst>
          <pc:docMk/>
          <pc:sldMk cId="0" sldId="401"/>
        </pc:sldMkLst>
        <pc:spChg chg="add mod">
          <ac:chgData name="Holton, Phil" userId="e1c11803-81d0-495b-b66e-769e079cf747" providerId="ADAL" clId="{01AE189F-5B19-4B2F-AAF0-1CBB59314C07}" dt="2021-09-09T13:12:30.824" v="1"/>
          <ac:spMkLst>
            <pc:docMk/>
            <pc:sldMk cId="0" sldId="401"/>
            <ac:spMk id="10" creationId="{399C91A3-0C86-4BA4-BE53-5C6EAC04F4BB}"/>
          </ac:spMkLst>
        </pc:spChg>
        <pc:picChg chg="del">
          <ac:chgData name="Holton, Phil" userId="e1c11803-81d0-495b-b66e-769e079cf747" providerId="ADAL" clId="{01AE189F-5B19-4B2F-AAF0-1CBB59314C07}" dt="2021-09-09T13:12:30.453" v="0" actId="478"/>
          <ac:picMkLst>
            <pc:docMk/>
            <pc:sldMk cId="0" sldId="401"/>
            <ac:picMk id="2159" creationId="{00000000-0000-0000-0000-000000000000}"/>
          </ac:picMkLst>
        </pc:picChg>
      </pc:sldChg>
      <pc:sldChg chg="addSp delSp modSp mod">
        <pc:chgData name="Holton, Phil" userId="e1c11803-81d0-495b-b66e-769e079cf747" providerId="ADAL" clId="{01AE189F-5B19-4B2F-AAF0-1CBB59314C07}" dt="2021-09-09T13:12:34.651" v="3"/>
        <pc:sldMkLst>
          <pc:docMk/>
          <pc:sldMk cId="0" sldId="403"/>
        </pc:sldMkLst>
        <pc:spChg chg="add mod">
          <ac:chgData name="Holton, Phil" userId="e1c11803-81d0-495b-b66e-769e079cf747" providerId="ADAL" clId="{01AE189F-5B19-4B2F-AAF0-1CBB59314C07}" dt="2021-09-09T13:12:34.651" v="3"/>
          <ac:spMkLst>
            <pc:docMk/>
            <pc:sldMk cId="0" sldId="403"/>
            <ac:spMk id="9" creationId="{B376DB70-FD0F-418B-A6B1-79063EDC394A}"/>
          </ac:spMkLst>
        </pc:spChg>
        <pc:picChg chg="del">
          <ac:chgData name="Holton, Phil" userId="e1c11803-81d0-495b-b66e-769e079cf747" providerId="ADAL" clId="{01AE189F-5B19-4B2F-AAF0-1CBB59314C07}" dt="2021-09-09T13:12:34.284" v="2" actId="478"/>
          <ac:picMkLst>
            <pc:docMk/>
            <pc:sldMk cId="0" sldId="403"/>
            <ac:picMk id="2181" creationId="{00000000-0000-0000-0000-000000000000}"/>
          </ac:picMkLst>
        </pc:picChg>
      </pc:sldChg>
      <pc:sldChg chg="addSp delSp modSp mod">
        <pc:chgData name="Holton, Phil" userId="e1c11803-81d0-495b-b66e-769e079cf747" providerId="ADAL" clId="{01AE189F-5B19-4B2F-AAF0-1CBB59314C07}" dt="2021-09-09T13:12:37.794" v="5"/>
        <pc:sldMkLst>
          <pc:docMk/>
          <pc:sldMk cId="0" sldId="405"/>
        </pc:sldMkLst>
        <pc:spChg chg="add mod">
          <ac:chgData name="Holton, Phil" userId="e1c11803-81d0-495b-b66e-769e079cf747" providerId="ADAL" clId="{01AE189F-5B19-4B2F-AAF0-1CBB59314C07}" dt="2021-09-09T13:12:37.794" v="5"/>
          <ac:spMkLst>
            <pc:docMk/>
            <pc:sldMk cId="0" sldId="405"/>
            <ac:spMk id="10" creationId="{8837BECF-2EFE-4F4F-9206-987948B5BD0A}"/>
          </ac:spMkLst>
        </pc:spChg>
        <pc:picChg chg="del">
          <ac:chgData name="Holton, Phil" userId="e1c11803-81d0-495b-b66e-769e079cf747" providerId="ADAL" clId="{01AE189F-5B19-4B2F-AAF0-1CBB59314C07}" dt="2021-09-09T13:12:37.446" v="4" actId="478"/>
          <ac:picMkLst>
            <pc:docMk/>
            <pc:sldMk cId="0" sldId="405"/>
            <ac:picMk id="2201" creationId="{00000000-0000-0000-0000-000000000000}"/>
          </ac:picMkLst>
        </pc:picChg>
      </pc:sldChg>
      <pc:sldChg chg="addSp delSp modSp mod">
        <pc:chgData name="Holton, Phil" userId="e1c11803-81d0-495b-b66e-769e079cf747" providerId="ADAL" clId="{01AE189F-5B19-4B2F-AAF0-1CBB59314C07}" dt="2021-09-09T13:12:41.045" v="7"/>
        <pc:sldMkLst>
          <pc:docMk/>
          <pc:sldMk cId="0" sldId="407"/>
        </pc:sldMkLst>
        <pc:spChg chg="add mod">
          <ac:chgData name="Holton, Phil" userId="e1c11803-81d0-495b-b66e-769e079cf747" providerId="ADAL" clId="{01AE189F-5B19-4B2F-AAF0-1CBB59314C07}" dt="2021-09-09T13:12:41.045" v="7"/>
          <ac:spMkLst>
            <pc:docMk/>
            <pc:sldMk cId="0" sldId="407"/>
            <ac:spMk id="9" creationId="{898B4681-340F-44F9-8BDE-4BF28B77A5A6}"/>
          </ac:spMkLst>
        </pc:spChg>
        <pc:picChg chg="del">
          <ac:chgData name="Holton, Phil" userId="e1c11803-81d0-495b-b66e-769e079cf747" providerId="ADAL" clId="{01AE189F-5B19-4B2F-AAF0-1CBB59314C07}" dt="2021-09-09T13:12:40.679" v="6" actId="478"/>
          <ac:picMkLst>
            <pc:docMk/>
            <pc:sldMk cId="0" sldId="407"/>
            <ac:picMk id="2223" creationId="{00000000-0000-0000-0000-000000000000}"/>
          </ac:picMkLst>
        </pc:picChg>
      </pc:sldChg>
      <pc:sldChg chg="addSp delSp modSp mod">
        <pc:chgData name="Holton, Phil" userId="e1c11803-81d0-495b-b66e-769e079cf747" providerId="ADAL" clId="{01AE189F-5B19-4B2F-AAF0-1CBB59314C07}" dt="2021-09-09T13:12:43.586" v="10"/>
        <pc:sldMkLst>
          <pc:docMk/>
          <pc:sldMk cId="0" sldId="409"/>
        </pc:sldMkLst>
        <pc:spChg chg="add mod">
          <ac:chgData name="Holton, Phil" userId="e1c11803-81d0-495b-b66e-769e079cf747" providerId="ADAL" clId="{01AE189F-5B19-4B2F-AAF0-1CBB59314C07}" dt="2021-09-09T13:12:43.586" v="10"/>
          <ac:spMkLst>
            <pc:docMk/>
            <pc:sldMk cId="0" sldId="409"/>
            <ac:spMk id="9" creationId="{CFCDA345-807B-4361-AF62-960D7D41D437}"/>
          </ac:spMkLst>
        </pc:spChg>
        <pc:picChg chg="del mod">
          <ac:chgData name="Holton, Phil" userId="e1c11803-81d0-495b-b66e-769e079cf747" providerId="ADAL" clId="{01AE189F-5B19-4B2F-AAF0-1CBB59314C07}" dt="2021-09-09T13:12:43.183" v="9" actId="478"/>
          <ac:picMkLst>
            <pc:docMk/>
            <pc:sldMk cId="0" sldId="409"/>
            <ac:picMk id="2243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Shape 77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71" name="Shape 77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j-lt"/>
        <a:ea typeface="+mj-ea"/>
        <a:cs typeface="+mj-cs"/>
        <a:sym typeface="Arial"/>
      </a:defRPr>
    </a:lvl1pPr>
    <a:lvl2pPr indent="228600" latinLnBrk="0">
      <a:defRPr sz="1400">
        <a:latin typeface="+mj-lt"/>
        <a:ea typeface="+mj-ea"/>
        <a:cs typeface="+mj-cs"/>
        <a:sym typeface="Arial"/>
      </a:defRPr>
    </a:lvl2pPr>
    <a:lvl3pPr indent="457200" latinLnBrk="0">
      <a:defRPr sz="1400">
        <a:latin typeface="+mj-lt"/>
        <a:ea typeface="+mj-ea"/>
        <a:cs typeface="+mj-cs"/>
        <a:sym typeface="Arial"/>
      </a:defRPr>
    </a:lvl3pPr>
    <a:lvl4pPr indent="685800" latinLnBrk="0">
      <a:defRPr sz="1400">
        <a:latin typeface="+mj-lt"/>
        <a:ea typeface="+mj-ea"/>
        <a:cs typeface="+mj-cs"/>
        <a:sym typeface="Arial"/>
      </a:defRPr>
    </a:lvl4pPr>
    <a:lvl5pPr indent="914400" latinLnBrk="0">
      <a:defRPr sz="1400">
        <a:latin typeface="+mj-lt"/>
        <a:ea typeface="+mj-ea"/>
        <a:cs typeface="+mj-cs"/>
        <a:sym typeface="Arial"/>
      </a:defRPr>
    </a:lvl5pPr>
    <a:lvl6pPr indent="1143000" latinLnBrk="0">
      <a:defRPr sz="1400">
        <a:latin typeface="+mj-lt"/>
        <a:ea typeface="+mj-ea"/>
        <a:cs typeface="+mj-cs"/>
        <a:sym typeface="Arial"/>
      </a:defRPr>
    </a:lvl6pPr>
    <a:lvl7pPr indent="1371600" latinLnBrk="0">
      <a:defRPr sz="1400">
        <a:latin typeface="+mj-lt"/>
        <a:ea typeface="+mj-ea"/>
        <a:cs typeface="+mj-cs"/>
        <a:sym typeface="Arial"/>
      </a:defRPr>
    </a:lvl7pPr>
    <a:lvl8pPr indent="1600200" latinLnBrk="0">
      <a:defRPr sz="1400">
        <a:latin typeface="+mj-lt"/>
        <a:ea typeface="+mj-ea"/>
        <a:cs typeface="+mj-cs"/>
        <a:sym typeface="Arial"/>
      </a:defRPr>
    </a:lvl8pPr>
    <a:lvl9pPr indent="1828800" latinLnBrk="0">
      <a:defRPr sz="1400">
        <a:latin typeface="+mj-lt"/>
        <a:ea typeface="+mj-ea"/>
        <a:cs typeface="+mj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1" name="Shape 216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62" name="Shape 216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" name="Shape 225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55" name="Shape 225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2" name="Shape 2172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73" name="Shape 217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2" name="Shape 2182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83" name="Shape 218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2" name="Shape 2192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93" name="Shape 219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3" name="Shape 220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04" name="Shape 220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4" name="Shape 221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15" name="Shape 221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4" name="Shape 222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25" name="Shape 222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4" name="Shape 223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35" name="Shape 223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4" name="Shape 224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45" name="Shape 224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icture 2" descr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81" y="4755"/>
            <a:ext cx="9114439" cy="6848490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33145" y="2818525"/>
            <a:ext cx="3818401" cy="1056901"/>
          </a:xfrm>
          <a:prstGeom prst="rect">
            <a:avLst/>
          </a:prstGeom>
        </p:spPr>
        <p:txBody>
          <a:bodyPr/>
          <a:lstStyle>
            <a:lvl1pPr>
              <a:buClr>
                <a:srgbClr val="505759"/>
              </a:buClr>
              <a:buSzPts val="1800"/>
              <a:defRPr sz="1800"/>
            </a:lvl1pPr>
            <a:lvl2pPr marL="819150" indent="-285750">
              <a:buClr>
                <a:srgbClr val="505759"/>
              </a:buClr>
              <a:buSzPts val="1800"/>
              <a:defRPr sz="1800"/>
            </a:lvl2pPr>
            <a:lvl3pPr marL="1336039" indent="-320039">
              <a:buClr>
                <a:srgbClr val="505759"/>
              </a:buClr>
              <a:buSzPts val="1800"/>
              <a:defRPr sz="1800"/>
            </a:lvl3pPr>
            <a:lvl4pPr marL="1793239" indent="-320039">
              <a:buClr>
                <a:srgbClr val="505759"/>
              </a:buClr>
              <a:buSzPts val="1800"/>
              <a:defRPr sz="1800"/>
            </a:lvl4pPr>
            <a:lvl5pPr marL="2250439" indent="-320039">
              <a:buClr>
                <a:srgbClr val="505759"/>
              </a:buClr>
              <a:buSzPts val="1800"/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6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6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7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Title Text"/>
          <p:cNvSpPr txBox="1">
            <a:spLocks noGrp="1"/>
          </p:cNvSpPr>
          <p:nvPr>
            <p:ph type="title"/>
          </p:nvPr>
        </p:nvSpPr>
        <p:spPr>
          <a:xfrm>
            <a:off x="221503" y="345367"/>
            <a:ext cx="6568221" cy="553999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5" name="Body Level One…"/>
          <p:cNvSpPr txBox="1">
            <a:spLocks noGrp="1"/>
          </p:cNvSpPr>
          <p:nvPr>
            <p:ph type="body" idx="1"/>
          </p:nvPr>
        </p:nvSpPr>
        <p:spPr>
          <a:xfrm>
            <a:off x="221503" y="1439999"/>
            <a:ext cx="8229601" cy="4525964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rgbClr val="000000"/>
              </a:buClr>
              <a:buSzPct val="125000"/>
              <a:defRPr sz="1600"/>
            </a:lvl1pPr>
            <a:lvl2pPr marL="787400" indent="-254000">
              <a:buClr>
                <a:srgbClr val="000000"/>
              </a:buClr>
              <a:buSzPts val="1600"/>
              <a:defRPr sz="1600"/>
            </a:lvl2pPr>
            <a:lvl3pPr marL="1300480" indent="-284480">
              <a:buClr>
                <a:srgbClr val="000000"/>
              </a:buClr>
              <a:buSzPts val="1600"/>
              <a:defRPr sz="1600"/>
            </a:lvl3pPr>
            <a:lvl4pPr marL="1757679" indent="-284479">
              <a:buClr>
                <a:srgbClr val="000000"/>
              </a:buClr>
              <a:buSzPts val="1600"/>
              <a:defRPr sz="1600"/>
            </a:lvl4pPr>
            <a:lvl5pPr marL="2214879" indent="-284479">
              <a:buClr>
                <a:srgbClr val="000000"/>
              </a:buClr>
              <a:buSzPts val="1600"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</p:spPr>
        <p:txBody>
          <a:bodyPr lIns="45699" tIns="45699" rIns="45699" bIns="45699" anchor="t"/>
          <a:lstStyle>
            <a:lvl1pPr>
              <a:defRPr sz="1100"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7" name="TextBox 7"/>
          <p:cNvSpPr txBox="1"/>
          <p:nvPr/>
        </p:nvSpPr>
        <p:spPr>
          <a:xfrm>
            <a:off x="6090423" y="6515224"/>
            <a:ext cx="2584850" cy="21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900" b="1"/>
            </a:lvl1pPr>
          </a:lstStyle>
          <a:p>
            <a:r>
              <a:t>© Pearson Education 2020</a:t>
            </a: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2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2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2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2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3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3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3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4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8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8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8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8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9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9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9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9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9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0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0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1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1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2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2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3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14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Title Text"/>
          <p:cNvSpPr txBox="1">
            <a:spLocks noGrp="1"/>
          </p:cNvSpPr>
          <p:nvPr>
            <p:ph type="title"/>
          </p:nvPr>
        </p:nvSpPr>
        <p:spPr>
          <a:xfrm>
            <a:off x="255960" y="486439"/>
            <a:ext cx="5184578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3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4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4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4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5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5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5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6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6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6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6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6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7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7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1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1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1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1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2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2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2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2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3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3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6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6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7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7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8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8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8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8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8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9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9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9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9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9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0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0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0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0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0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1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1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3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4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4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5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5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5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5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6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6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6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6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6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6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Title Text"/>
          <p:cNvSpPr txBox="1">
            <a:spLocks noGrp="1"/>
          </p:cNvSpPr>
          <p:nvPr>
            <p:ph type="title"/>
          </p:nvPr>
        </p:nvSpPr>
        <p:spPr>
          <a:xfrm>
            <a:off x="296601" y="598200"/>
            <a:ext cx="5184577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5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9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9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0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0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1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1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6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6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1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1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1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1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73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7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Picture 3"/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5" descr="Picture 5"/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143" y="-394"/>
            <a:ext cx="9144001" cy="687070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272960" y="1422748"/>
            <a:ext cx="7772401" cy="43231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272960" y="502320"/>
            <a:ext cx="8100473" cy="648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457200" marR="0" indent="-4064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977900" marR="0" indent="-4445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15138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19710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–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24282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»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28854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33426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37998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42570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" name="Google Shape;13;p2"/>
          <p:cNvSpPr txBox="1"/>
          <p:nvPr/>
        </p:nvSpPr>
        <p:spPr>
          <a:xfrm>
            <a:off x="611740" y="280479"/>
            <a:ext cx="8036960" cy="15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defRPr sz="4800" b="1">
                <a:solidFill>
                  <a:schemeClr val="accent4"/>
                </a:solidFill>
              </a:defRPr>
            </a:pPr>
            <a:r>
              <a:t>Pearson Edexcel </a:t>
            </a:r>
          </a:p>
          <a:p>
            <a:pPr>
              <a:defRPr sz="4800">
                <a:solidFill>
                  <a:schemeClr val="accent4"/>
                </a:solidFill>
              </a:defRPr>
            </a:pPr>
            <a:r>
              <a:t>GCSE (9-1) Business</a:t>
            </a:r>
          </a:p>
        </p:txBody>
      </p:sp>
      <p:sp>
        <p:nvSpPr>
          <p:cNvPr id="2151" name="Google Shape;16;p2"/>
          <p:cNvSpPr txBox="1"/>
          <p:nvPr/>
        </p:nvSpPr>
        <p:spPr>
          <a:xfrm>
            <a:off x="611739" y="2122713"/>
            <a:ext cx="7573038" cy="1000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spcBef>
                <a:spcPts val="600"/>
              </a:spcBef>
              <a:defRPr sz="2400"/>
            </a:pPr>
            <a:r>
              <a:rPr lang="en-GB" dirty="0"/>
              <a:t>Theme</a:t>
            </a:r>
            <a:r>
              <a:rPr dirty="0"/>
              <a:t> 1 Retrieval Resource</a:t>
            </a:r>
          </a:p>
          <a:p>
            <a:pPr>
              <a:spcBef>
                <a:spcPts val="600"/>
              </a:spcBef>
              <a:defRPr sz="2400"/>
            </a:pPr>
            <a:r>
              <a:rPr dirty="0"/>
              <a:t>1.4.3</a:t>
            </a:r>
            <a:r>
              <a:rPr lang="en-GB" dirty="0"/>
              <a:t> </a:t>
            </a:r>
            <a:r>
              <a:rPr dirty="0"/>
              <a:t>- Marketing mix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7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10</a:t>
            </a:fld>
            <a:endParaRPr/>
          </a:p>
        </p:txBody>
      </p:sp>
      <p:sp>
        <p:nvSpPr>
          <p:cNvPr id="2238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1.4.3 – Marketing mix</a:t>
            </a:r>
          </a:p>
        </p:txBody>
      </p:sp>
      <p:sp>
        <p:nvSpPr>
          <p:cNvPr id="2239" name="Rectangle 8"/>
          <p:cNvSpPr/>
          <p:nvPr/>
        </p:nvSpPr>
        <p:spPr>
          <a:xfrm>
            <a:off x="238341" y="1005536"/>
            <a:ext cx="8667317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/>
            </a:lvl1pPr>
          </a:lstStyle>
          <a:p>
            <a:r>
              <a:rPr dirty="0"/>
              <a:t>5. </a:t>
            </a:r>
            <a:r>
              <a:rPr lang="en-GB" dirty="0"/>
              <a:t>Give</a:t>
            </a:r>
            <a:r>
              <a:rPr dirty="0"/>
              <a:t> </a:t>
            </a:r>
            <a:r>
              <a:rPr b="1" dirty="0"/>
              <a:t>two</a:t>
            </a:r>
            <a:r>
              <a:rPr dirty="0"/>
              <a:t> possible impacts of e-commerce on the marketing mix of a business.</a:t>
            </a:r>
          </a:p>
        </p:txBody>
      </p:sp>
      <p:grpSp>
        <p:nvGrpSpPr>
          <p:cNvPr id="2242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240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41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FCDA345-807B-4361-AF62-960D7D41D437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7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11</a:t>
            </a:fld>
            <a:endParaRPr/>
          </a:p>
        </p:txBody>
      </p:sp>
      <p:sp>
        <p:nvSpPr>
          <p:cNvPr id="2248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1.4.3 – Marketing mix</a:t>
            </a:r>
          </a:p>
        </p:txBody>
      </p:sp>
      <p:sp>
        <p:nvSpPr>
          <p:cNvPr id="2249" name="Rectangle 8"/>
          <p:cNvSpPr/>
          <p:nvPr/>
        </p:nvSpPr>
        <p:spPr>
          <a:xfrm>
            <a:off x="238341" y="1005536"/>
            <a:ext cx="8667317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/>
            </a:lvl1pPr>
          </a:lstStyle>
          <a:p>
            <a:r>
              <a:rPr dirty="0"/>
              <a:t>5. </a:t>
            </a:r>
            <a:r>
              <a:rPr lang="en-GB" dirty="0"/>
              <a:t>Give</a:t>
            </a:r>
            <a:r>
              <a:rPr dirty="0"/>
              <a:t> </a:t>
            </a:r>
            <a:r>
              <a:rPr b="1" dirty="0"/>
              <a:t>two</a:t>
            </a:r>
            <a:r>
              <a:rPr dirty="0"/>
              <a:t> possible impacts of e-commerce on the marketing mix of a business.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2F81EB5-A6CE-874A-8521-6021DC81225D}"/>
              </a:ext>
            </a:extLst>
          </p:cNvPr>
          <p:cNvSpPr/>
          <p:nvPr/>
        </p:nvSpPr>
        <p:spPr>
          <a:xfrm>
            <a:off x="578738" y="2045281"/>
            <a:ext cx="790896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Increased promotion of products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Increased availability of the product beyond fixed premises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B050"/>
              </a:solidFill>
            </a:endParaRPr>
          </a:p>
          <a:p>
            <a:endParaRPr lang="en-GB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3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2154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1.4.3 – Marketing mix</a:t>
            </a:r>
          </a:p>
        </p:txBody>
      </p:sp>
      <p:sp>
        <p:nvSpPr>
          <p:cNvPr id="2155" name="Rectangle 8"/>
          <p:cNvSpPr/>
          <p:nvPr/>
        </p:nvSpPr>
        <p:spPr>
          <a:xfrm>
            <a:off x="238341" y="1005536"/>
            <a:ext cx="8667317" cy="461665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rPr dirty="0"/>
              <a:t>1. Identify the </a:t>
            </a:r>
            <a:r>
              <a:rPr b="1" dirty="0"/>
              <a:t>four</a:t>
            </a:r>
            <a:r>
              <a:rPr dirty="0"/>
              <a:t> elements of the marketing mix:</a:t>
            </a:r>
          </a:p>
        </p:txBody>
      </p:sp>
      <p:grpSp>
        <p:nvGrpSpPr>
          <p:cNvPr id="2158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156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57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2160" name="TextBox 1"/>
          <p:cNvSpPr txBox="1"/>
          <p:nvPr/>
        </p:nvSpPr>
        <p:spPr>
          <a:xfrm>
            <a:off x="682214" y="1685364"/>
            <a:ext cx="4588136" cy="2897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 algn="just">
              <a:buClr>
                <a:srgbClr val="000000"/>
              </a:buClr>
              <a:buSzPct val="100000"/>
              <a:buAutoNum type="alphaLcPeriod"/>
              <a:defRPr sz="2400" i="1"/>
            </a:pPr>
            <a:r>
              <a:t>P ……………….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685800" algn="just">
              <a:defRPr sz="2400"/>
            </a:pPr>
            <a:r>
              <a:t> 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 i="1"/>
            </a:pPr>
            <a:r>
              <a:t>b. P ……………….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457200" algn="just">
              <a:defRPr sz="2400"/>
            </a:pPr>
            <a:r>
              <a:t> 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 i="1"/>
            </a:pPr>
            <a:r>
              <a:t>c. P ……………….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defRPr sz="24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 i="1"/>
            </a:pPr>
            <a:r>
              <a:t>d. P ………………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99C91A3-0C86-4BA4-BE53-5C6EAC04F4BB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4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2165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1.4.3 – Marketing mix</a:t>
            </a:r>
          </a:p>
        </p:txBody>
      </p:sp>
      <p:sp>
        <p:nvSpPr>
          <p:cNvPr id="2166" name="Rectangle 8"/>
          <p:cNvSpPr/>
          <p:nvPr/>
        </p:nvSpPr>
        <p:spPr>
          <a:xfrm>
            <a:off x="238341" y="1005536"/>
            <a:ext cx="8667317" cy="461665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rPr dirty="0"/>
              <a:t>1. Identify the </a:t>
            </a:r>
            <a:r>
              <a:rPr b="1" dirty="0"/>
              <a:t>four</a:t>
            </a:r>
            <a:r>
              <a:rPr dirty="0"/>
              <a:t> elements of the marketing mix:</a:t>
            </a:r>
          </a:p>
        </p:txBody>
      </p:sp>
      <p:sp>
        <p:nvSpPr>
          <p:cNvPr id="2171" name="TextBox 1"/>
          <p:cNvSpPr txBox="1"/>
          <p:nvPr/>
        </p:nvSpPr>
        <p:spPr>
          <a:xfrm>
            <a:off x="682214" y="1685364"/>
            <a:ext cx="4588136" cy="26776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buClr>
                <a:srgbClr val="000000"/>
              </a:buClr>
              <a:buSzPct val="100000"/>
              <a:defRPr sz="2400" i="1"/>
            </a:pPr>
            <a:r>
              <a:rPr lang="en-GB" dirty="0">
                <a:solidFill>
                  <a:srgbClr val="00B050"/>
                </a:solidFill>
              </a:rPr>
              <a:t>a. </a:t>
            </a:r>
            <a:r>
              <a:rPr dirty="0">
                <a:solidFill>
                  <a:srgbClr val="00B050"/>
                </a:solidFill>
              </a:rPr>
              <a:t>P</a:t>
            </a:r>
            <a:r>
              <a:rPr lang="en-GB" dirty="0">
                <a:solidFill>
                  <a:srgbClr val="00B050"/>
                </a:solidFill>
              </a:rPr>
              <a:t>lace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685800" algn="just">
              <a:defRPr sz="2400"/>
            </a:pPr>
            <a:r>
              <a:rPr dirty="0">
                <a:solidFill>
                  <a:srgbClr val="00B050"/>
                </a:solidFill>
              </a:rPr>
              <a:t> 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 i="1"/>
            </a:pPr>
            <a:r>
              <a:rPr dirty="0">
                <a:solidFill>
                  <a:srgbClr val="00B050"/>
                </a:solidFill>
              </a:rPr>
              <a:t>b. P</a:t>
            </a:r>
            <a:r>
              <a:rPr lang="en-GB" dirty="0">
                <a:solidFill>
                  <a:srgbClr val="00B050"/>
                </a:solidFill>
              </a:rPr>
              <a:t>rice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457200" algn="just">
              <a:defRPr sz="2400"/>
            </a:pPr>
            <a:r>
              <a:rPr dirty="0">
                <a:solidFill>
                  <a:srgbClr val="00B050"/>
                </a:solidFill>
              </a:rPr>
              <a:t> 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 i="1"/>
            </a:pPr>
            <a:r>
              <a:rPr dirty="0">
                <a:solidFill>
                  <a:srgbClr val="00B050"/>
                </a:solidFill>
              </a:rPr>
              <a:t>c. </a:t>
            </a:r>
            <a:r>
              <a:rPr lang="en-GB" dirty="0">
                <a:solidFill>
                  <a:srgbClr val="00B050"/>
                </a:solidFill>
              </a:rPr>
              <a:t>Product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defRPr sz="24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 i="1"/>
            </a:pPr>
            <a:r>
              <a:rPr dirty="0">
                <a:solidFill>
                  <a:srgbClr val="00B050"/>
                </a:solidFill>
              </a:rPr>
              <a:t>d. </a:t>
            </a:r>
            <a:r>
              <a:rPr lang="en-GB" dirty="0">
                <a:solidFill>
                  <a:srgbClr val="00B050"/>
                </a:solidFill>
              </a:rPr>
              <a:t>Promotion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5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  <p:sp>
        <p:nvSpPr>
          <p:cNvPr id="2176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1.4.3 – Marketing mix</a:t>
            </a:r>
          </a:p>
        </p:txBody>
      </p:sp>
      <p:sp>
        <p:nvSpPr>
          <p:cNvPr id="2177" name="Rectangle 8"/>
          <p:cNvSpPr/>
          <p:nvPr/>
        </p:nvSpPr>
        <p:spPr>
          <a:xfrm>
            <a:off x="238341" y="1005536"/>
            <a:ext cx="8667317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2. Give </a:t>
            </a:r>
            <a:r>
              <a:rPr b="1"/>
              <a:t>two</a:t>
            </a:r>
            <a:r>
              <a:t> factors that might influence the price that a business charges for its product.</a:t>
            </a:r>
          </a:p>
        </p:txBody>
      </p:sp>
      <p:grpSp>
        <p:nvGrpSpPr>
          <p:cNvPr id="2180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178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79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376DB70-FD0F-418B-A6B1-79063EDC394A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5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2186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1.4.3 – Marketing mix</a:t>
            </a:r>
          </a:p>
        </p:txBody>
      </p:sp>
      <p:sp>
        <p:nvSpPr>
          <p:cNvPr id="2187" name="Rectangle 8"/>
          <p:cNvSpPr/>
          <p:nvPr/>
        </p:nvSpPr>
        <p:spPr>
          <a:xfrm>
            <a:off x="238341" y="1005536"/>
            <a:ext cx="8667317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2. Give </a:t>
            </a:r>
            <a:r>
              <a:rPr b="1"/>
              <a:t>two</a:t>
            </a:r>
            <a:r>
              <a:t> factors that might influence the price that a business charges for its product.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836213A-3D11-3E43-AE4D-8E591EA59DD9}"/>
              </a:ext>
            </a:extLst>
          </p:cNvPr>
          <p:cNvSpPr/>
          <p:nvPr/>
        </p:nvSpPr>
        <p:spPr>
          <a:xfrm>
            <a:off x="578738" y="2045281"/>
            <a:ext cx="79089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Cost of production/cost to supply the service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Competition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Planned level of profit</a:t>
            </a:r>
          </a:p>
          <a:p>
            <a:endParaRPr lang="en-GB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5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2196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1.4.3 – Marketing mix</a:t>
            </a:r>
          </a:p>
        </p:txBody>
      </p:sp>
      <p:sp>
        <p:nvSpPr>
          <p:cNvPr id="2197" name="Rectangle 8"/>
          <p:cNvSpPr/>
          <p:nvPr/>
        </p:nvSpPr>
        <p:spPr>
          <a:xfrm>
            <a:off x="238341" y="1005536"/>
            <a:ext cx="8667317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t>3. Which of the following is an example of a business focussing on the ‘place’ element of the marketing mix:</a:t>
            </a:r>
          </a:p>
        </p:txBody>
      </p:sp>
      <p:grpSp>
        <p:nvGrpSpPr>
          <p:cNvPr id="2200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198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99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2202" name="TextBox 1"/>
          <p:cNvSpPr txBox="1"/>
          <p:nvPr/>
        </p:nvSpPr>
        <p:spPr>
          <a:xfrm>
            <a:off x="371078" y="2058759"/>
            <a:ext cx="8401841" cy="21993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t>Reducing price as a result of a new competitor entering the market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t>Introducing an online sales system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t>Introducing a new advertising campaign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t>Withdrawing a product from sale due to changing fashions 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837BECF-2EFE-4F4F-9206-987948B5BD0A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6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  <p:sp>
        <p:nvSpPr>
          <p:cNvPr id="2207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1.4.3 – Marketing mix</a:t>
            </a:r>
          </a:p>
        </p:txBody>
      </p:sp>
      <p:sp>
        <p:nvSpPr>
          <p:cNvPr id="2208" name="Rectangle 8"/>
          <p:cNvSpPr/>
          <p:nvPr/>
        </p:nvSpPr>
        <p:spPr>
          <a:xfrm>
            <a:off x="238341" y="1005536"/>
            <a:ext cx="8667317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t>3. Which of the following is an example of a business focussing on the ‘place’ element of the marketing mix:</a:t>
            </a:r>
          </a:p>
        </p:txBody>
      </p:sp>
      <p:sp>
        <p:nvSpPr>
          <p:cNvPr id="2213" name="TextBox 1"/>
          <p:cNvSpPr txBox="1"/>
          <p:nvPr/>
        </p:nvSpPr>
        <p:spPr>
          <a:xfrm>
            <a:off x="371078" y="2058759"/>
            <a:ext cx="8401841" cy="19389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Reducing price as a result of a new competitor entering the market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>
                <a:solidFill>
                  <a:srgbClr val="00B050"/>
                </a:solidFill>
              </a:rPr>
              <a:t>Introducing an online sales system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Introducing a new advertising campaign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Withdrawing a product from sale due to changing fashions 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7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2218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1.4.3 – Marketing mix</a:t>
            </a:r>
          </a:p>
        </p:txBody>
      </p:sp>
      <p:sp>
        <p:nvSpPr>
          <p:cNvPr id="2219" name="Rectangle 8"/>
          <p:cNvSpPr/>
          <p:nvPr/>
        </p:nvSpPr>
        <p:spPr>
          <a:xfrm>
            <a:off x="238341" y="1005536"/>
            <a:ext cx="8667317" cy="43840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 </a:t>
            </a:r>
            <a:r>
              <a:rPr>
                <a:latin typeface="+mj-lt"/>
                <a:ea typeface="+mj-ea"/>
                <a:cs typeface="+mj-cs"/>
                <a:sym typeface="Arial"/>
              </a:rPr>
              <a:t>4. Define the term </a:t>
            </a:r>
            <a:r>
              <a:rPr b="1">
                <a:latin typeface="+mj-lt"/>
                <a:ea typeface="+mj-ea"/>
                <a:cs typeface="+mj-cs"/>
                <a:sym typeface="Arial"/>
              </a:rPr>
              <a:t>promotion</a:t>
            </a:r>
            <a:r>
              <a:rPr>
                <a:latin typeface="+mj-lt"/>
                <a:ea typeface="+mj-ea"/>
                <a:cs typeface="+mj-cs"/>
                <a:sym typeface="Arial"/>
              </a:rPr>
              <a:t>.</a:t>
            </a:r>
          </a:p>
        </p:txBody>
      </p:sp>
      <p:grpSp>
        <p:nvGrpSpPr>
          <p:cNvPr id="2222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220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21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98B4681-340F-44F9-8BDE-4BF28B77A5A6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7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2228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1.4.3 – Marketing mix</a:t>
            </a:r>
          </a:p>
        </p:txBody>
      </p:sp>
      <p:sp>
        <p:nvSpPr>
          <p:cNvPr id="2229" name="Rectangle 8"/>
          <p:cNvSpPr/>
          <p:nvPr/>
        </p:nvSpPr>
        <p:spPr>
          <a:xfrm>
            <a:off x="238341" y="1005536"/>
            <a:ext cx="8667317" cy="43840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 </a:t>
            </a:r>
            <a:r>
              <a:rPr>
                <a:latin typeface="+mj-lt"/>
                <a:ea typeface="+mj-ea"/>
                <a:cs typeface="+mj-cs"/>
                <a:sym typeface="Arial"/>
              </a:rPr>
              <a:t>4. Define the term </a:t>
            </a:r>
            <a:r>
              <a:rPr b="1">
                <a:latin typeface="+mj-lt"/>
                <a:ea typeface="+mj-ea"/>
                <a:cs typeface="+mj-cs"/>
                <a:sym typeface="Arial"/>
              </a:rPr>
              <a:t>promotion</a:t>
            </a:r>
            <a:r>
              <a:rPr>
                <a:latin typeface="+mj-lt"/>
                <a:ea typeface="+mj-ea"/>
                <a:cs typeface="+mj-cs"/>
                <a:sym typeface="Arial"/>
              </a:rPr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7CA44D-E3D5-7945-A8AB-6763DF33A622}"/>
              </a:ext>
            </a:extLst>
          </p:cNvPr>
          <p:cNvSpPr/>
          <p:nvPr/>
        </p:nvSpPr>
        <p:spPr>
          <a:xfrm>
            <a:off x="578738" y="2045281"/>
            <a:ext cx="79089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B050"/>
                </a:solidFill>
              </a:rPr>
              <a:t>The range of activities carried out by a business to make customers aware of its products and to encourage customers to buy them.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</TotalTime>
  <Words>413</Words>
  <Application>Microsoft Office PowerPoint</Application>
  <PresentationFormat>On-screen Show (4:3)</PresentationFormat>
  <Paragraphs>92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Arial Black</vt:lpstr>
      <vt:lpstr>Times New Roman</vt:lpstr>
      <vt:lpstr>Office Theme</vt:lpstr>
      <vt:lpstr>PowerPoint Presentation</vt:lpstr>
      <vt:lpstr>1.4.3 – Marketing mix</vt:lpstr>
      <vt:lpstr>1.4.3 – Marketing mix</vt:lpstr>
      <vt:lpstr>1.4.3 – Marketing mix</vt:lpstr>
      <vt:lpstr>1.4.3 – Marketing mix</vt:lpstr>
      <vt:lpstr>1.4.3 – Marketing mix</vt:lpstr>
      <vt:lpstr>1.4.3 – Marketing mix</vt:lpstr>
      <vt:lpstr>1.4.3 – Marketing mix</vt:lpstr>
      <vt:lpstr>1.4.3 – Marketing mix</vt:lpstr>
      <vt:lpstr>1.4.3 – Marketing mix</vt:lpstr>
      <vt:lpstr>1.4.3 – Marketing mix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Holton, Phil</cp:lastModifiedBy>
  <cp:revision>61</cp:revision>
  <dcterms:modified xsi:type="dcterms:W3CDTF">2021-09-09T13:12:45Z</dcterms:modified>
</cp:coreProperties>
</file>