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89" r:id="rId2"/>
    <p:sldId id="390" r:id="rId3"/>
    <p:sldId id="391" r:id="rId4"/>
    <p:sldId id="392" r:id="rId5"/>
    <p:sldId id="393" r:id="rId6"/>
    <p:sldId id="394" r:id="rId7"/>
    <p:sldId id="395" r:id="rId8"/>
    <p:sldId id="396" r:id="rId9"/>
    <p:sldId id="397" r:id="rId10"/>
    <p:sldId id="398" r:id="rId11"/>
    <p:sldId id="399" r:id="rId12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2A09943-4256-4933-A5F1-027E1655AC91}" v="5" dt="2021-09-09T13:12:20.518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BCDD0"/>
          </a:solidFill>
        </a:fill>
      </a:tcStyle>
    </a:wholeTbl>
    <a:band2H>
      <a:tcTxStyle/>
      <a:tcStyle>
        <a:tcBdr/>
        <a:fill>
          <a:solidFill>
            <a:srgbClr val="E7E7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7E0"/>
          </a:solidFill>
        </a:fill>
      </a:tcStyle>
    </a:wholeTbl>
    <a:band2H>
      <a:tcTxStyle/>
      <a:tcStyle>
        <a:tcBdr/>
        <a:fill>
          <a:solidFill>
            <a:srgbClr val="E6EC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8CC"/>
          </a:solidFill>
        </a:fill>
      </a:tcStyle>
    </a:wholeTbl>
    <a:band2H>
      <a:tcTxStyle/>
      <a:tcStyle>
        <a:tcBdr/>
        <a:fill>
          <a:solidFill>
            <a:srgbClr val="E6ED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3"/>
  </p:normalViewPr>
  <p:slideViewPr>
    <p:cSldViewPr snapToGrid="0" snapToObjects="1">
      <p:cViewPr varScale="1">
        <p:scale>
          <a:sx n="62" d="100"/>
          <a:sy n="62" d="100"/>
        </p:scale>
        <p:origin x="140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lton, Phil" userId="e1c11803-81d0-495b-b66e-769e079cf747" providerId="ADAL" clId="{F2A09943-4256-4933-A5F1-027E1655AC91}"/>
    <pc:docChg chg="custSel modSld">
      <pc:chgData name="Holton, Phil" userId="e1c11803-81d0-495b-b66e-769e079cf747" providerId="ADAL" clId="{F2A09943-4256-4933-A5F1-027E1655AC91}" dt="2021-09-09T13:12:20.518" v="10"/>
      <pc:docMkLst>
        <pc:docMk/>
      </pc:docMkLst>
      <pc:sldChg chg="addSp delSp modSp mod">
        <pc:chgData name="Holton, Phil" userId="e1c11803-81d0-495b-b66e-769e079cf747" providerId="ADAL" clId="{F2A09943-4256-4933-A5F1-027E1655AC91}" dt="2021-09-09T13:12:08.614" v="1"/>
        <pc:sldMkLst>
          <pc:docMk/>
          <pc:sldMk cId="0" sldId="390"/>
        </pc:sldMkLst>
        <pc:spChg chg="add mod">
          <ac:chgData name="Holton, Phil" userId="e1c11803-81d0-495b-b66e-769e079cf747" providerId="ADAL" clId="{F2A09943-4256-4933-A5F1-027E1655AC91}" dt="2021-09-09T13:12:08.614" v="1"/>
          <ac:spMkLst>
            <pc:docMk/>
            <pc:sldMk cId="0" sldId="390"/>
            <ac:spMk id="10" creationId="{125A25E7-1363-4DDC-8CA3-992A1DDABDF4}"/>
          </ac:spMkLst>
        </pc:spChg>
        <pc:picChg chg="del">
          <ac:chgData name="Holton, Phil" userId="e1c11803-81d0-495b-b66e-769e079cf747" providerId="ADAL" clId="{F2A09943-4256-4933-A5F1-027E1655AC91}" dt="2021-09-09T13:12:08.198" v="0" actId="478"/>
          <ac:picMkLst>
            <pc:docMk/>
            <pc:sldMk cId="0" sldId="390"/>
            <ac:picMk id="2052" creationId="{00000000-0000-0000-0000-000000000000}"/>
          </ac:picMkLst>
        </pc:picChg>
      </pc:sldChg>
      <pc:sldChg chg="addSp delSp modSp mod">
        <pc:chgData name="Holton, Phil" userId="e1c11803-81d0-495b-b66e-769e079cf747" providerId="ADAL" clId="{F2A09943-4256-4933-A5F1-027E1655AC91}" dt="2021-09-09T13:12:11.724" v="3"/>
        <pc:sldMkLst>
          <pc:docMk/>
          <pc:sldMk cId="0" sldId="392"/>
        </pc:sldMkLst>
        <pc:spChg chg="add mod">
          <ac:chgData name="Holton, Phil" userId="e1c11803-81d0-495b-b66e-769e079cf747" providerId="ADAL" clId="{F2A09943-4256-4933-A5F1-027E1655AC91}" dt="2021-09-09T13:12:11.724" v="3"/>
          <ac:spMkLst>
            <pc:docMk/>
            <pc:sldMk cId="0" sldId="392"/>
            <ac:spMk id="9" creationId="{0DACAE4E-FF23-4340-8FC9-B0F5D0450706}"/>
          </ac:spMkLst>
        </pc:spChg>
        <pc:picChg chg="del">
          <ac:chgData name="Holton, Phil" userId="e1c11803-81d0-495b-b66e-769e079cf747" providerId="ADAL" clId="{F2A09943-4256-4933-A5F1-027E1655AC91}" dt="2021-09-09T13:12:11.268" v="2" actId="478"/>
          <ac:picMkLst>
            <pc:docMk/>
            <pc:sldMk cId="0" sldId="392"/>
            <ac:picMk id="2074" creationId="{00000000-0000-0000-0000-000000000000}"/>
          </ac:picMkLst>
        </pc:picChg>
      </pc:sldChg>
      <pc:sldChg chg="addSp delSp modSp mod">
        <pc:chgData name="Holton, Phil" userId="e1c11803-81d0-495b-b66e-769e079cf747" providerId="ADAL" clId="{F2A09943-4256-4933-A5F1-027E1655AC91}" dt="2021-09-09T13:12:15.055" v="5"/>
        <pc:sldMkLst>
          <pc:docMk/>
          <pc:sldMk cId="0" sldId="394"/>
        </pc:sldMkLst>
        <pc:spChg chg="add mod">
          <ac:chgData name="Holton, Phil" userId="e1c11803-81d0-495b-b66e-769e079cf747" providerId="ADAL" clId="{F2A09943-4256-4933-A5F1-027E1655AC91}" dt="2021-09-09T13:12:15.055" v="5"/>
          <ac:spMkLst>
            <pc:docMk/>
            <pc:sldMk cId="0" sldId="394"/>
            <ac:spMk id="9" creationId="{8482360F-11D0-41BE-82B2-4FD2EDFCEA1B}"/>
          </ac:spMkLst>
        </pc:spChg>
        <pc:picChg chg="del">
          <ac:chgData name="Holton, Phil" userId="e1c11803-81d0-495b-b66e-769e079cf747" providerId="ADAL" clId="{F2A09943-4256-4933-A5F1-027E1655AC91}" dt="2021-09-09T13:12:14.636" v="4" actId="478"/>
          <ac:picMkLst>
            <pc:docMk/>
            <pc:sldMk cId="0" sldId="394"/>
            <ac:picMk id="2094" creationId="{00000000-0000-0000-0000-000000000000}"/>
          </ac:picMkLst>
        </pc:picChg>
      </pc:sldChg>
      <pc:sldChg chg="addSp delSp modSp mod">
        <pc:chgData name="Holton, Phil" userId="e1c11803-81d0-495b-b66e-769e079cf747" providerId="ADAL" clId="{F2A09943-4256-4933-A5F1-027E1655AC91}" dt="2021-09-09T13:12:18.082" v="7"/>
        <pc:sldMkLst>
          <pc:docMk/>
          <pc:sldMk cId="0" sldId="396"/>
        </pc:sldMkLst>
        <pc:spChg chg="add mod">
          <ac:chgData name="Holton, Phil" userId="e1c11803-81d0-495b-b66e-769e079cf747" providerId="ADAL" clId="{F2A09943-4256-4933-A5F1-027E1655AC91}" dt="2021-09-09T13:12:18.082" v="7"/>
          <ac:spMkLst>
            <pc:docMk/>
            <pc:sldMk cId="0" sldId="396"/>
            <ac:spMk id="10" creationId="{B5BA3A56-FD27-4B43-A222-3F1DD3841FFD}"/>
          </ac:spMkLst>
        </pc:spChg>
        <pc:picChg chg="del">
          <ac:chgData name="Holton, Phil" userId="e1c11803-81d0-495b-b66e-769e079cf747" providerId="ADAL" clId="{F2A09943-4256-4933-A5F1-027E1655AC91}" dt="2021-09-09T13:12:17.735" v="6" actId="478"/>
          <ac:picMkLst>
            <pc:docMk/>
            <pc:sldMk cId="0" sldId="396"/>
            <ac:picMk id="2114" creationId="{00000000-0000-0000-0000-000000000000}"/>
          </ac:picMkLst>
        </pc:picChg>
      </pc:sldChg>
      <pc:sldChg chg="addSp delSp modSp mod">
        <pc:chgData name="Holton, Phil" userId="e1c11803-81d0-495b-b66e-769e079cf747" providerId="ADAL" clId="{F2A09943-4256-4933-A5F1-027E1655AC91}" dt="2021-09-09T13:12:20.518" v="10"/>
        <pc:sldMkLst>
          <pc:docMk/>
          <pc:sldMk cId="0" sldId="398"/>
        </pc:sldMkLst>
        <pc:spChg chg="add mod">
          <ac:chgData name="Holton, Phil" userId="e1c11803-81d0-495b-b66e-769e079cf747" providerId="ADAL" clId="{F2A09943-4256-4933-A5F1-027E1655AC91}" dt="2021-09-09T13:12:20.518" v="10"/>
          <ac:spMkLst>
            <pc:docMk/>
            <pc:sldMk cId="0" sldId="398"/>
            <ac:spMk id="9" creationId="{B429D23E-ABBB-48D5-9A73-12F118933DF7}"/>
          </ac:spMkLst>
        </pc:spChg>
        <pc:picChg chg="del mod">
          <ac:chgData name="Holton, Phil" userId="e1c11803-81d0-495b-b66e-769e079cf747" providerId="ADAL" clId="{F2A09943-4256-4933-A5F1-027E1655AC91}" dt="2021-09-09T13:12:20.185" v="9" actId="478"/>
          <ac:picMkLst>
            <pc:docMk/>
            <pc:sldMk cId="0" sldId="398"/>
            <ac:picMk id="2136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Shape 77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71" name="Shape 77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400">
        <a:latin typeface="+mj-lt"/>
        <a:ea typeface="+mj-ea"/>
        <a:cs typeface="+mj-cs"/>
        <a:sym typeface="Arial"/>
      </a:defRPr>
    </a:lvl1pPr>
    <a:lvl2pPr indent="228600" latinLnBrk="0">
      <a:defRPr sz="1400">
        <a:latin typeface="+mj-lt"/>
        <a:ea typeface="+mj-ea"/>
        <a:cs typeface="+mj-cs"/>
        <a:sym typeface="Arial"/>
      </a:defRPr>
    </a:lvl2pPr>
    <a:lvl3pPr indent="457200" latinLnBrk="0">
      <a:defRPr sz="1400">
        <a:latin typeface="+mj-lt"/>
        <a:ea typeface="+mj-ea"/>
        <a:cs typeface="+mj-cs"/>
        <a:sym typeface="Arial"/>
      </a:defRPr>
    </a:lvl3pPr>
    <a:lvl4pPr indent="685800" latinLnBrk="0">
      <a:defRPr sz="1400">
        <a:latin typeface="+mj-lt"/>
        <a:ea typeface="+mj-ea"/>
        <a:cs typeface="+mj-cs"/>
        <a:sym typeface="Arial"/>
      </a:defRPr>
    </a:lvl4pPr>
    <a:lvl5pPr indent="914400" latinLnBrk="0">
      <a:defRPr sz="1400">
        <a:latin typeface="+mj-lt"/>
        <a:ea typeface="+mj-ea"/>
        <a:cs typeface="+mj-cs"/>
        <a:sym typeface="Arial"/>
      </a:defRPr>
    </a:lvl5pPr>
    <a:lvl6pPr indent="1143000" latinLnBrk="0">
      <a:defRPr sz="1400">
        <a:latin typeface="+mj-lt"/>
        <a:ea typeface="+mj-ea"/>
        <a:cs typeface="+mj-cs"/>
        <a:sym typeface="Arial"/>
      </a:defRPr>
    </a:lvl6pPr>
    <a:lvl7pPr indent="1371600" latinLnBrk="0">
      <a:defRPr sz="1400">
        <a:latin typeface="+mj-lt"/>
        <a:ea typeface="+mj-ea"/>
        <a:cs typeface="+mj-cs"/>
        <a:sym typeface="Arial"/>
      </a:defRPr>
    </a:lvl7pPr>
    <a:lvl8pPr indent="1600200" latinLnBrk="0">
      <a:defRPr sz="1400">
        <a:latin typeface="+mj-lt"/>
        <a:ea typeface="+mj-ea"/>
        <a:cs typeface="+mj-cs"/>
        <a:sym typeface="Arial"/>
      </a:defRPr>
    </a:lvl8pPr>
    <a:lvl9pPr indent="1828800" latinLnBrk="0">
      <a:defRPr sz="1400">
        <a:latin typeface="+mj-lt"/>
        <a:ea typeface="+mj-ea"/>
        <a:cs typeface="+mj-cs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Shape 205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55" name="Shape 205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7" name="Shape 2147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48" name="Shape 214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5" name="Shape 206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66" name="Shape 206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5" name="Shape 207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76" name="Shape 207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5" name="Shape 208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86" name="Shape 208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5" name="Shape 209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96" name="Shape 209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5" name="Shape 210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06" name="Shape 210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6" name="Shape 211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17" name="Shape 211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7" name="Shape 2127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28" name="Shape 212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7" name="Shape 2137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38" name="Shape 213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Picture 2" descr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81" y="4755"/>
            <a:ext cx="9114439" cy="6848490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33145" y="2818525"/>
            <a:ext cx="3818401" cy="1056901"/>
          </a:xfrm>
          <a:prstGeom prst="rect">
            <a:avLst/>
          </a:prstGeom>
        </p:spPr>
        <p:txBody>
          <a:bodyPr/>
          <a:lstStyle>
            <a:lvl1pPr>
              <a:buClr>
                <a:srgbClr val="505759"/>
              </a:buClr>
              <a:buSzPts val="1800"/>
              <a:defRPr sz="1800"/>
            </a:lvl1pPr>
            <a:lvl2pPr marL="819150" indent="-285750">
              <a:buClr>
                <a:srgbClr val="505759"/>
              </a:buClr>
              <a:buSzPts val="1800"/>
              <a:defRPr sz="1800"/>
            </a:lvl2pPr>
            <a:lvl3pPr marL="1336039" indent="-320039">
              <a:buClr>
                <a:srgbClr val="505759"/>
              </a:buClr>
              <a:buSzPts val="1800"/>
              <a:defRPr sz="1800"/>
            </a:lvl3pPr>
            <a:lvl4pPr marL="1793239" indent="-320039">
              <a:buClr>
                <a:srgbClr val="505759"/>
              </a:buClr>
              <a:buSzPts val="1800"/>
              <a:defRPr sz="1800"/>
            </a:lvl4pPr>
            <a:lvl5pPr marL="2250439" indent="-320039">
              <a:buClr>
                <a:srgbClr val="505759"/>
              </a:buClr>
              <a:buSzPts val="1800"/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1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2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2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2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2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3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3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3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6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6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7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7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7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8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8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9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9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9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0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0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0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0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with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Title Text"/>
          <p:cNvSpPr txBox="1">
            <a:spLocks noGrp="1"/>
          </p:cNvSpPr>
          <p:nvPr>
            <p:ph type="title"/>
          </p:nvPr>
        </p:nvSpPr>
        <p:spPr>
          <a:xfrm>
            <a:off x="221503" y="345367"/>
            <a:ext cx="6568221" cy="553999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5" name="Body Level One…"/>
          <p:cNvSpPr txBox="1">
            <a:spLocks noGrp="1"/>
          </p:cNvSpPr>
          <p:nvPr>
            <p:ph type="body" idx="1"/>
          </p:nvPr>
        </p:nvSpPr>
        <p:spPr>
          <a:xfrm>
            <a:off x="221503" y="1439999"/>
            <a:ext cx="8229601" cy="4525964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rgbClr val="000000"/>
              </a:buClr>
              <a:buSzPct val="125000"/>
              <a:defRPr sz="1600"/>
            </a:lvl1pPr>
            <a:lvl2pPr marL="787400" indent="-254000">
              <a:buClr>
                <a:srgbClr val="000000"/>
              </a:buClr>
              <a:buSzPts val="1600"/>
              <a:defRPr sz="1600"/>
            </a:lvl2pPr>
            <a:lvl3pPr marL="1300480" indent="-284480">
              <a:buClr>
                <a:srgbClr val="000000"/>
              </a:buClr>
              <a:buSzPts val="1600"/>
              <a:defRPr sz="1600"/>
            </a:lvl3pPr>
            <a:lvl4pPr marL="1757679" indent="-284479">
              <a:buClr>
                <a:srgbClr val="000000"/>
              </a:buClr>
              <a:buSzPts val="1600"/>
              <a:defRPr sz="1600"/>
            </a:lvl4pPr>
            <a:lvl5pPr marL="2214879" indent="-284479">
              <a:buClr>
                <a:srgbClr val="000000"/>
              </a:buClr>
              <a:buSzPts val="1600"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</p:spPr>
        <p:txBody>
          <a:bodyPr lIns="45699" tIns="45699" rIns="45699" bIns="45699" anchor="t"/>
          <a:lstStyle>
            <a:lvl1pPr>
              <a:defRPr sz="1100"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27" name="TextBox 7"/>
          <p:cNvSpPr txBox="1"/>
          <p:nvPr/>
        </p:nvSpPr>
        <p:spPr>
          <a:xfrm>
            <a:off x="6090423" y="6515224"/>
            <a:ext cx="2584850" cy="214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900" b="1"/>
            </a:lvl1pPr>
          </a:lstStyle>
          <a:p>
            <a:r>
              <a:t>© Pearson Education 2020</a:t>
            </a:r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2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2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2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2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2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3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3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3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3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4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4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4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5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5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6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6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6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6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72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7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8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8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8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8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9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9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9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9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9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0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0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0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0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1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1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1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2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2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3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3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5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143" y="-7144"/>
            <a:ext cx="9161967" cy="6884200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Title Text"/>
          <p:cNvSpPr txBox="1">
            <a:spLocks noGrp="1"/>
          </p:cNvSpPr>
          <p:nvPr>
            <p:ph type="title"/>
          </p:nvPr>
        </p:nvSpPr>
        <p:spPr>
          <a:xfrm>
            <a:off x="255960" y="486439"/>
            <a:ext cx="5184578" cy="1872209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 cap="all"/>
            </a:lvl1pPr>
          </a:lstStyle>
          <a:p>
            <a:r>
              <a:t>Title Text</a:t>
            </a:r>
          </a:p>
        </p:txBody>
      </p:sp>
      <p:sp>
        <p:nvSpPr>
          <p:cNvPr id="3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4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4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4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4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4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5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5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5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5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6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6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6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6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6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7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7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9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9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0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0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1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1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1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1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2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2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2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2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2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43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43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3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5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5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6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6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6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7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7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7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8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8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8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8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8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9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9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9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9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9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0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0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0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0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0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1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1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1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2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2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2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3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3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4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4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4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5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5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5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5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5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6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6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6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6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6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4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063" y="-7144"/>
            <a:ext cx="9161967" cy="6884200"/>
          </a:xfrm>
          <a:prstGeom prst="rect">
            <a:avLst/>
          </a:prstGeom>
          <a:ln w="12700">
            <a:miter lim="400000"/>
          </a:ln>
        </p:spPr>
      </p:pic>
      <p:sp>
        <p:nvSpPr>
          <p:cNvPr id="55" name="Title Text"/>
          <p:cNvSpPr txBox="1">
            <a:spLocks noGrp="1"/>
          </p:cNvSpPr>
          <p:nvPr>
            <p:ph type="title"/>
          </p:nvPr>
        </p:nvSpPr>
        <p:spPr>
          <a:xfrm>
            <a:off x="296601" y="598200"/>
            <a:ext cx="5184577" cy="1872209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 cap="all"/>
            </a:lvl1pPr>
          </a:lstStyle>
          <a:p>
            <a:r>
              <a:t>Title Text</a:t>
            </a:r>
          </a:p>
        </p:txBody>
      </p:sp>
      <p:sp>
        <p:nvSpPr>
          <p:cNvPr id="5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7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7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7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7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9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9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0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0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0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1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1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1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2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2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2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3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3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3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3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5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5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5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6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66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6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7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7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8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8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6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9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9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9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9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0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0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0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0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1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1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1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1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2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2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2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3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2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73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73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4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4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5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5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6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6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6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6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9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0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0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Picture 3"/>
          <p:cNvPicPr>
            <a:picLocks noChangeAspect="1"/>
          </p:cNvPicPr>
          <p:nvPr/>
        </p:nvPicPr>
        <p:blipFill>
          <a:blip r:embed="rId68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icture 5" descr="Picture 5"/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7143" y="-394"/>
            <a:ext cx="9144001" cy="6870701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272960" y="1422748"/>
            <a:ext cx="7772401" cy="43231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Title Text"/>
          <p:cNvSpPr txBox="1">
            <a:spLocks noGrp="1"/>
          </p:cNvSpPr>
          <p:nvPr>
            <p:ph type="title"/>
          </p:nvPr>
        </p:nvSpPr>
        <p:spPr>
          <a:xfrm>
            <a:off x="272960" y="502320"/>
            <a:ext cx="8100473" cy="6480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Title Text</a:t>
            </a:r>
          </a:p>
        </p:txBody>
      </p:sp>
      <p:sp>
        <p:nvSpPr>
          <p:cNvPr id="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9pPr>
    </p:titleStyle>
    <p:bodyStyle>
      <a:lvl1pPr marL="457200" marR="0" indent="-4064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1pPr>
      <a:lvl2pPr marL="977900" marR="0" indent="-4445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2pPr>
      <a:lvl3pPr marL="15138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3pPr>
      <a:lvl4pPr marL="19710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–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4pPr>
      <a:lvl5pPr marL="24282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»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5pPr>
      <a:lvl6pPr marL="28854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6pPr>
      <a:lvl7pPr marL="33426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7pPr>
      <a:lvl8pPr marL="37998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8pPr>
      <a:lvl9pPr marL="42570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3" name="Google Shape;13;p2"/>
          <p:cNvSpPr txBox="1"/>
          <p:nvPr/>
        </p:nvSpPr>
        <p:spPr>
          <a:xfrm>
            <a:off x="611740" y="280479"/>
            <a:ext cx="8036960" cy="155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defRPr sz="4800" b="1">
                <a:solidFill>
                  <a:schemeClr val="accent4"/>
                </a:solidFill>
              </a:defRPr>
            </a:pPr>
            <a:r>
              <a:t>Pearson Edexcel </a:t>
            </a:r>
          </a:p>
          <a:p>
            <a:pPr>
              <a:defRPr sz="4800">
                <a:solidFill>
                  <a:schemeClr val="accent4"/>
                </a:solidFill>
              </a:defRPr>
            </a:pPr>
            <a:r>
              <a:t>GCSE (9-1) Business</a:t>
            </a:r>
          </a:p>
        </p:txBody>
      </p:sp>
      <p:sp>
        <p:nvSpPr>
          <p:cNvPr id="2044" name="Google Shape;16;p2"/>
          <p:cNvSpPr txBox="1"/>
          <p:nvPr/>
        </p:nvSpPr>
        <p:spPr>
          <a:xfrm>
            <a:off x="611739" y="2122713"/>
            <a:ext cx="7573038" cy="10002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spcBef>
                <a:spcPts val="600"/>
              </a:spcBef>
              <a:defRPr sz="2400"/>
            </a:pPr>
            <a:r>
              <a:rPr lang="en-GB" dirty="0"/>
              <a:t>Theme</a:t>
            </a:r>
            <a:r>
              <a:rPr dirty="0"/>
              <a:t> 1 Retrieval Resource</a:t>
            </a:r>
          </a:p>
          <a:p>
            <a:pPr>
              <a:spcBef>
                <a:spcPts val="600"/>
              </a:spcBef>
              <a:defRPr sz="2400"/>
            </a:pPr>
            <a:r>
              <a:rPr dirty="0"/>
              <a:t>1.4.2</a:t>
            </a:r>
            <a:r>
              <a:rPr lang="en-GB" dirty="0"/>
              <a:t> </a:t>
            </a:r>
            <a:r>
              <a:rPr dirty="0"/>
              <a:t>- Business location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0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10</a:t>
            </a:fld>
            <a:endParaRPr/>
          </a:p>
        </p:txBody>
      </p:sp>
      <p:sp>
        <p:nvSpPr>
          <p:cNvPr id="2131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1.4.2 – Business location</a:t>
            </a:r>
          </a:p>
        </p:txBody>
      </p:sp>
      <p:sp>
        <p:nvSpPr>
          <p:cNvPr id="2132" name="Rectangle 8"/>
          <p:cNvSpPr/>
          <p:nvPr/>
        </p:nvSpPr>
        <p:spPr>
          <a:xfrm>
            <a:off x="238341" y="978642"/>
            <a:ext cx="8667317" cy="7926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/>
            </a:pPr>
            <a:r>
              <a:t>5. Give </a:t>
            </a:r>
            <a:r>
              <a:rPr b="1"/>
              <a:t>two</a:t>
            </a:r>
            <a:r>
              <a:t> advantages for a business of being located close to supplies of raw materials.</a:t>
            </a:r>
          </a:p>
        </p:txBody>
      </p:sp>
      <p:grpSp>
        <p:nvGrpSpPr>
          <p:cNvPr id="2135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2133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134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12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429D23E-ABBB-48D5-9A73-12F118933DF7}"/>
              </a:ext>
            </a:extLst>
          </p:cNvPr>
          <p:cNvSpPr/>
          <p:nvPr/>
        </p:nvSpPr>
        <p:spPr>
          <a:xfrm>
            <a:off x="3256908" y="4474245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11</a:t>
            </a:fld>
            <a:endParaRPr/>
          </a:p>
        </p:txBody>
      </p:sp>
      <p:sp>
        <p:nvSpPr>
          <p:cNvPr id="2141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1.4.2 – Business location</a:t>
            </a:r>
          </a:p>
        </p:txBody>
      </p:sp>
      <p:sp>
        <p:nvSpPr>
          <p:cNvPr id="2142" name="Rectangle 8"/>
          <p:cNvSpPr/>
          <p:nvPr/>
        </p:nvSpPr>
        <p:spPr>
          <a:xfrm>
            <a:off x="238341" y="978642"/>
            <a:ext cx="8667317" cy="7926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/>
            </a:pPr>
            <a:r>
              <a:t>5. Give </a:t>
            </a:r>
            <a:r>
              <a:rPr b="1"/>
              <a:t>two</a:t>
            </a:r>
            <a:r>
              <a:t> advantages for a business of being located close to supplies of raw materials.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45895B7-69CF-C642-AC3C-3AB3135311D0}"/>
              </a:ext>
            </a:extLst>
          </p:cNvPr>
          <p:cNvSpPr/>
          <p:nvPr/>
        </p:nvSpPr>
        <p:spPr>
          <a:xfrm>
            <a:off x="578738" y="2045281"/>
            <a:ext cx="79089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00B050"/>
                </a:solidFill>
              </a:rPr>
              <a:t>Lower costs</a:t>
            </a:r>
          </a:p>
          <a:p>
            <a:r>
              <a:rPr lang="en-GB" sz="2400" dirty="0">
                <a:solidFill>
                  <a:srgbClr val="00B050"/>
                </a:solidFill>
              </a:rPr>
              <a:t>Quicker delivery times</a:t>
            </a:r>
          </a:p>
          <a:p>
            <a:r>
              <a:rPr lang="en-GB" sz="2400" dirty="0">
                <a:solidFill>
                  <a:srgbClr val="00B050"/>
                </a:solidFill>
              </a:rPr>
              <a:t>Ability to use Just-in-Time stock control systems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6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2</a:t>
            </a:fld>
            <a:endParaRPr/>
          </a:p>
        </p:txBody>
      </p:sp>
      <p:sp>
        <p:nvSpPr>
          <p:cNvPr id="2047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1.4.2 – Business location</a:t>
            </a:r>
          </a:p>
        </p:txBody>
      </p:sp>
      <p:sp>
        <p:nvSpPr>
          <p:cNvPr id="2048" name="Rectangle 8"/>
          <p:cNvSpPr/>
          <p:nvPr/>
        </p:nvSpPr>
        <p:spPr>
          <a:xfrm>
            <a:off x="177622" y="1402264"/>
            <a:ext cx="8667317" cy="7926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t>1. Identify the four factors that can influence the location decisions of a business. The proximity to:</a:t>
            </a:r>
          </a:p>
        </p:txBody>
      </p:sp>
      <p:grpSp>
        <p:nvGrpSpPr>
          <p:cNvPr id="2051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2049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050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12</a:t>
              </a:r>
              <a:r>
                <a:rPr dirty="0"/>
                <a:t>0 seconds</a:t>
              </a:r>
            </a:p>
          </p:txBody>
        </p:sp>
      </p:grpSp>
      <p:sp>
        <p:nvSpPr>
          <p:cNvPr id="2053" name="TextBox 1"/>
          <p:cNvSpPr txBox="1"/>
          <p:nvPr/>
        </p:nvSpPr>
        <p:spPr>
          <a:xfrm>
            <a:off x="344782" y="1909482"/>
            <a:ext cx="5175299" cy="32661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indent="457200">
              <a:defRPr sz="2400" b="1"/>
            </a:pPr>
            <a:r>
              <a:t> 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buClr>
                <a:srgbClr val="000000"/>
              </a:buClr>
              <a:buSzPct val="100000"/>
              <a:buAutoNum type="alphaLcPeriod"/>
              <a:defRPr sz="2400" i="1"/>
            </a:pPr>
            <a:r>
              <a:t>C ……………….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685800" algn="just">
              <a:defRPr sz="2400"/>
            </a:pPr>
            <a:r>
              <a:t> 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just">
              <a:defRPr sz="2400" i="1"/>
            </a:pPr>
            <a:r>
              <a:t>b. L ……………….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457200" algn="just">
              <a:defRPr sz="2400"/>
            </a:pPr>
            <a:r>
              <a:t> 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just">
              <a:defRPr sz="2400" i="1"/>
            </a:pPr>
            <a:r>
              <a:t>c. M ……………….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defRPr sz="2400" i="1"/>
            </a:pPr>
            <a:r>
              <a:t> 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just">
              <a:defRPr sz="2400" i="1"/>
            </a:pPr>
            <a:r>
              <a:t>d. M ………………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25A25E7-1363-4DDC-8CA3-992A1DDABDF4}"/>
              </a:ext>
            </a:extLst>
          </p:cNvPr>
          <p:cNvSpPr/>
          <p:nvPr/>
        </p:nvSpPr>
        <p:spPr>
          <a:xfrm>
            <a:off x="3256908" y="4474245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7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3</a:t>
            </a:fld>
            <a:endParaRPr/>
          </a:p>
        </p:txBody>
      </p:sp>
      <p:sp>
        <p:nvSpPr>
          <p:cNvPr id="2058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1.4.2 – Business location</a:t>
            </a:r>
          </a:p>
        </p:txBody>
      </p:sp>
      <p:sp>
        <p:nvSpPr>
          <p:cNvPr id="2059" name="Rectangle 8"/>
          <p:cNvSpPr/>
          <p:nvPr/>
        </p:nvSpPr>
        <p:spPr>
          <a:xfrm>
            <a:off x="177622" y="1402264"/>
            <a:ext cx="8667317" cy="7926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t>1. Identify the four factors that can influence the location decisions of a business. The proximity to:</a:t>
            </a:r>
          </a:p>
        </p:txBody>
      </p:sp>
      <p:sp>
        <p:nvSpPr>
          <p:cNvPr id="2064" name="TextBox 1"/>
          <p:cNvSpPr txBox="1"/>
          <p:nvPr/>
        </p:nvSpPr>
        <p:spPr>
          <a:xfrm>
            <a:off x="321031" y="2194934"/>
            <a:ext cx="5175299" cy="3046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indent="457200">
              <a:defRPr sz="2400" b="1"/>
            </a:pPr>
            <a:r>
              <a:rPr dirty="0">
                <a:solidFill>
                  <a:srgbClr val="00B050"/>
                </a:solidFill>
              </a:rPr>
              <a:t> 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just">
              <a:buClr>
                <a:srgbClr val="000000"/>
              </a:buClr>
              <a:buSzPct val="100000"/>
              <a:defRPr sz="2400" i="1"/>
            </a:pPr>
            <a:r>
              <a:rPr lang="en-GB" dirty="0">
                <a:solidFill>
                  <a:srgbClr val="00B050"/>
                </a:solidFill>
              </a:rPr>
              <a:t>a. Competitors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685800" algn="just">
              <a:defRPr sz="2400"/>
            </a:pPr>
            <a:r>
              <a:rPr dirty="0">
                <a:solidFill>
                  <a:srgbClr val="00B050"/>
                </a:solidFill>
              </a:rPr>
              <a:t> 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just">
              <a:defRPr sz="2400" i="1"/>
            </a:pPr>
            <a:r>
              <a:rPr dirty="0">
                <a:solidFill>
                  <a:srgbClr val="00B050"/>
                </a:solidFill>
              </a:rPr>
              <a:t>b. </a:t>
            </a:r>
            <a:r>
              <a:rPr lang="en-GB" dirty="0">
                <a:solidFill>
                  <a:srgbClr val="00B050"/>
                </a:solidFill>
              </a:rPr>
              <a:t>Labour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457200" algn="just">
              <a:defRPr sz="2400"/>
            </a:pPr>
            <a:r>
              <a:rPr dirty="0">
                <a:solidFill>
                  <a:srgbClr val="00B050"/>
                </a:solidFill>
              </a:rPr>
              <a:t> 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just">
              <a:defRPr sz="2400" i="1"/>
            </a:pPr>
            <a:r>
              <a:rPr dirty="0">
                <a:solidFill>
                  <a:srgbClr val="00B050"/>
                </a:solidFill>
              </a:rPr>
              <a:t>c. </a:t>
            </a:r>
            <a:r>
              <a:rPr lang="en-GB" dirty="0">
                <a:solidFill>
                  <a:srgbClr val="00B050"/>
                </a:solidFill>
              </a:rPr>
              <a:t>Market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defRPr sz="2400" i="1"/>
            </a:pPr>
            <a:r>
              <a:rPr dirty="0">
                <a:solidFill>
                  <a:srgbClr val="00B050"/>
                </a:solidFill>
              </a:rPr>
              <a:t> 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just">
              <a:defRPr sz="2400" i="1"/>
            </a:pPr>
            <a:r>
              <a:rPr dirty="0">
                <a:solidFill>
                  <a:srgbClr val="00B050"/>
                </a:solidFill>
              </a:rPr>
              <a:t>d. </a:t>
            </a:r>
            <a:r>
              <a:rPr lang="en-GB" dirty="0">
                <a:solidFill>
                  <a:srgbClr val="00B050"/>
                </a:solidFill>
              </a:rPr>
              <a:t>Materials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4</a:t>
            </a:fld>
            <a:endParaRPr/>
          </a:p>
        </p:txBody>
      </p:sp>
      <p:sp>
        <p:nvSpPr>
          <p:cNvPr id="2069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1.4.2 – Business location</a:t>
            </a:r>
          </a:p>
        </p:txBody>
      </p:sp>
      <p:sp>
        <p:nvSpPr>
          <p:cNvPr id="2070" name="Rectangle 8"/>
          <p:cNvSpPr/>
          <p:nvPr/>
        </p:nvSpPr>
        <p:spPr>
          <a:xfrm>
            <a:off x="238341" y="969677"/>
            <a:ext cx="8667317" cy="7926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/>
            </a:pPr>
            <a:r>
              <a:t> 2. Give </a:t>
            </a:r>
            <a:r>
              <a:rPr b="1"/>
              <a:t>one</a:t>
            </a:r>
            <a:r>
              <a:t> impact on a business of being located close to competitors.</a:t>
            </a:r>
          </a:p>
        </p:txBody>
      </p:sp>
      <p:grpSp>
        <p:nvGrpSpPr>
          <p:cNvPr id="2073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2071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072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DACAE4E-FF23-4340-8FC9-B0F5D0450706}"/>
              </a:ext>
            </a:extLst>
          </p:cNvPr>
          <p:cNvSpPr/>
          <p:nvPr/>
        </p:nvSpPr>
        <p:spPr>
          <a:xfrm>
            <a:off x="3256908" y="4474245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5</a:t>
            </a:fld>
            <a:endParaRPr/>
          </a:p>
        </p:txBody>
      </p:sp>
      <p:sp>
        <p:nvSpPr>
          <p:cNvPr id="2079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1.4.2 – Business location</a:t>
            </a:r>
          </a:p>
        </p:txBody>
      </p:sp>
      <p:sp>
        <p:nvSpPr>
          <p:cNvPr id="2080" name="Rectangle 8"/>
          <p:cNvSpPr/>
          <p:nvPr/>
        </p:nvSpPr>
        <p:spPr>
          <a:xfrm>
            <a:off x="238341" y="969677"/>
            <a:ext cx="8667317" cy="7926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/>
            </a:pPr>
            <a:r>
              <a:t> 2. Give </a:t>
            </a:r>
            <a:r>
              <a:rPr b="1"/>
              <a:t>one</a:t>
            </a:r>
            <a:r>
              <a:t> impact on a business of being located close to competitors.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5C0DD41-1D59-F94A-8F57-725771D5F8AC}"/>
              </a:ext>
            </a:extLst>
          </p:cNvPr>
          <p:cNvSpPr/>
          <p:nvPr/>
        </p:nvSpPr>
        <p:spPr>
          <a:xfrm>
            <a:off x="578738" y="2045281"/>
            <a:ext cx="79089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00B050"/>
                </a:solidFill>
              </a:rPr>
              <a:t>Pricing – may have to charge same price or lower</a:t>
            </a:r>
          </a:p>
          <a:p>
            <a:r>
              <a:rPr lang="en-GB" sz="2400" dirty="0">
                <a:solidFill>
                  <a:srgbClr val="00B050"/>
                </a:solidFill>
              </a:rPr>
              <a:t>Promotion</a:t>
            </a:r>
          </a:p>
          <a:p>
            <a:r>
              <a:rPr lang="en-GB" sz="2400" dirty="0">
                <a:solidFill>
                  <a:srgbClr val="00B050"/>
                </a:solidFill>
              </a:rPr>
              <a:t>Product range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6</a:t>
            </a:fld>
            <a:endParaRPr/>
          </a:p>
        </p:txBody>
      </p:sp>
      <p:sp>
        <p:nvSpPr>
          <p:cNvPr id="2089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1.4.2 – Business location</a:t>
            </a:r>
          </a:p>
        </p:txBody>
      </p:sp>
      <p:sp>
        <p:nvSpPr>
          <p:cNvPr id="2090" name="Rectangle 8"/>
          <p:cNvSpPr/>
          <p:nvPr/>
        </p:nvSpPr>
        <p:spPr>
          <a:xfrm>
            <a:off x="238341" y="978642"/>
            <a:ext cx="8667317" cy="4370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/>
            </a:pPr>
            <a:r>
              <a:t> 3. Define the term</a:t>
            </a:r>
            <a:r>
              <a:rPr b="1"/>
              <a:t> e-commerce</a:t>
            </a:r>
            <a:r>
              <a:rPr sz="1800"/>
              <a:t>.</a:t>
            </a:r>
          </a:p>
        </p:txBody>
      </p:sp>
      <p:grpSp>
        <p:nvGrpSpPr>
          <p:cNvPr id="2093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2091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092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482360F-11D0-41BE-82B2-4FD2EDFCEA1B}"/>
              </a:ext>
            </a:extLst>
          </p:cNvPr>
          <p:cNvSpPr/>
          <p:nvPr/>
        </p:nvSpPr>
        <p:spPr>
          <a:xfrm>
            <a:off x="3256908" y="4474245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8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7</a:t>
            </a:fld>
            <a:endParaRPr/>
          </a:p>
        </p:txBody>
      </p:sp>
      <p:sp>
        <p:nvSpPr>
          <p:cNvPr id="2099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1.4.2 – Business location</a:t>
            </a:r>
          </a:p>
        </p:txBody>
      </p:sp>
      <p:sp>
        <p:nvSpPr>
          <p:cNvPr id="2100" name="Rectangle 8"/>
          <p:cNvSpPr/>
          <p:nvPr/>
        </p:nvSpPr>
        <p:spPr>
          <a:xfrm>
            <a:off x="238341" y="978642"/>
            <a:ext cx="8667317" cy="4370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/>
            </a:pPr>
            <a:r>
              <a:t> 3. Define the term</a:t>
            </a:r>
            <a:r>
              <a:rPr b="1"/>
              <a:t> e-commerce</a:t>
            </a:r>
            <a:r>
              <a:rPr sz="1800"/>
              <a:t>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4B397F0-A0C4-B042-9A31-3F2BDEA35210}"/>
              </a:ext>
            </a:extLst>
          </p:cNvPr>
          <p:cNvSpPr/>
          <p:nvPr/>
        </p:nvSpPr>
        <p:spPr>
          <a:xfrm>
            <a:off x="578738" y="2045281"/>
            <a:ext cx="7908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00B050"/>
                </a:solidFill>
              </a:rPr>
              <a:t>Using the internet to carry out business transactions.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8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8</a:t>
            </a:fld>
            <a:endParaRPr/>
          </a:p>
        </p:txBody>
      </p:sp>
      <p:sp>
        <p:nvSpPr>
          <p:cNvPr id="2109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1.4.2 – Business location</a:t>
            </a:r>
          </a:p>
        </p:txBody>
      </p:sp>
      <p:sp>
        <p:nvSpPr>
          <p:cNvPr id="2110" name="Rectangle 8"/>
          <p:cNvSpPr/>
          <p:nvPr/>
        </p:nvSpPr>
        <p:spPr>
          <a:xfrm>
            <a:off x="238341" y="978642"/>
            <a:ext cx="8667317" cy="7926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t>4. Which of the following businesses is more suited to e-commerce rather than fixed premises?</a:t>
            </a:r>
          </a:p>
        </p:txBody>
      </p:sp>
      <p:grpSp>
        <p:nvGrpSpPr>
          <p:cNvPr id="2113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2111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112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2115" name="TextBox 1"/>
          <p:cNvSpPr txBox="1"/>
          <p:nvPr/>
        </p:nvSpPr>
        <p:spPr>
          <a:xfrm>
            <a:off x="386378" y="1926181"/>
            <a:ext cx="4417807" cy="21104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1800"/>
            </a:pPr>
            <a:r>
              <a:t> 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t>Book seller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t>Hairdresser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t>Personal trainer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t>Restaurant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5BA3A56-FD27-4B43-A222-3F1DD3841FFD}"/>
              </a:ext>
            </a:extLst>
          </p:cNvPr>
          <p:cNvSpPr/>
          <p:nvPr/>
        </p:nvSpPr>
        <p:spPr>
          <a:xfrm>
            <a:off x="3256908" y="4474245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9</a:t>
            </a:fld>
            <a:endParaRPr/>
          </a:p>
        </p:txBody>
      </p:sp>
      <p:sp>
        <p:nvSpPr>
          <p:cNvPr id="2120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/>
          <a:lstStyle/>
          <a:p>
            <a:r>
              <a:t>1.4.2 – Business location</a:t>
            </a:r>
          </a:p>
        </p:txBody>
      </p:sp>
      <p:sp>
        <p:nvSpPr>
          <p:cNvPr id="2121" name="Rectangle 8"/>
          <p:cNvSpPr/>
          <p:nvPr/>
        </p:nvSpPr>
        <p:spPr>
          <a:xfrm>
            <a:off x="238341" y="978642"/>
            <a:ext cx="8667317" cy="7926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t>4. Which of the following businesses is more suited to e-commerce rather than fixed premises?</a:t>
            </a:r>
          </a:p>
        </p:txBody>
      </p:sp>
      <p:sp>
        <p:nvSpPr>
          <p:cNvPr id="2126" name="TextBox 1"/>
          <p:cNvSpPr txBox="1"/>
          <p:nvPr/>
        </p:nvSpPr>
        <p:spPr>
          <a:xfrm>
            <a:off x="386378" y="1926181"/>
            <a:ext cx="4417807" cy="18466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1800"/>
            </a:pPr>
            <a:r>
              <a:rPr dirty="0"/>
              <a:t> </a:t>
            </a:r>
            <a:endParaRPr sz="24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>
                <a:solidFill>
                  <a:srgbClr val="00B050"/>
                </a:solidFill>
              </a:rPr>
              <a:t>Book seller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/>
              <a:t>Hairdresser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/>
              <a:t>Personal trainer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/>
              <a:t>Restaurant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43C59"/>
      </a:accent1>
      <a:accent2>
        <a:srgbClr val="68A6C2"/>
      </a:accent2>
      <a:accent3>
        <a:srgbClr val="007FA3"/>
      </a:accent3>
      <a:accent4>
        <a:srgbClr val="003057"/>
      </a:accent4>
      <a:accent5>
        <a:srgbClr val="DB0020"/>
      </a:accent5>
      <a:accent6>
        <a:srgbClr val="008638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43C59"/>
      </a:accent1>
      <a:accent2>
        <a:srgbClr val="68A6C2"/>
      </a:accent2>
      <a:accent3>
        <a:srgbClr val="007FA3"/>
      </a:accent3>
      <a:accent4>
        <a:srgbClr val="003057"/>
      </a:accent4>
      <a:accent5>
        <a:srgbClr val="DB0020"/>
      </a:accent5>
      <a:accent6>
        <a:srgbClr val="008638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</TotalTime>
  <Words>355</Words>
  <Application>Microsoft Office PowerPoint</Application>
  <PresentationFormat>On-screen Show (4:3)</PresentationFormat>
  <Paragraphs>97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Arial Black</vt:lpstr>
      <vt:lpstr>Times New Roman</vt:lpstr>
      <vt:lpstr>Office Theme</vt:lpstr>
      <vt:lpstr>PowerPoint Presentation</vt:lpstr>
      <vt:lpstr>1.4.2 – Business location</vt:lpstr>
      <vt:lpstr>1.4.2 – Business location</vt:lpstr>
      <vt:lpstr>1.4.2 – Business location</vt:lpstr>
      <vt:lpstr>1.4.2 – Business location</vt:lpstr>
      <vt:lpstr>1.4.2 – Business location</vt:lpstr>
      <vt:lpstr>1.4.2 – Business location</vt:lpstr>
      <vt:lpstr>1.4.2 – Business location</vt:lpstr>
      <vt:lpstr>1.4.2 – Business location</vt:lpstr>
      <vt:lpstr>1.4.2 – Business location</vt:lpstr>
      <vt:lpstr>1.4.2 – Business location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Holton, Phil</cp:lastModifiedBy>
  <cp:revision>61</cp:revision>
  <dcterms:modified xsi:type="dcterms:W3CDTF">2021-09-09T13:12:20Z</dcterms:modified>
</cp:coreProperties>
</file>