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45" r:id="rId2"/>
    <p:sldId id="346" r:id="rId3"/>
    <p:sldId id="347" r:id="rId4"/>
    <p:sldId id="348" r:id="rId5"/>
    <p:sldId id="482" r:id="rId6"/>
    <p:sldId id="349" r:id="rId7"/>
    <p:sldId id="483" r:id="rId8"/>
    <p:sldId id="350" r:id="rId9"/>
    <p:sldId id="351" r:id="rId10"/>
    <p:sldId id="352" r:id="rId11"/>
    <p:sldId id="353" r:id="rId12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4540AD3-515A-42A9-B7EA-B8AFE3CB8507}" v="5" dt="2021-09-09T13:10:41.354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BCDD0"/>
          </a:solidFill>
        </a:fill>
      </a:tcStyle>
    </a:wholeTbl>
    <a:band2H>
      <a:tcTxStyle/>
      <a:tcStyle>
        <a:tcBdr/>
        <a:fill>
          <a:solidFill>
            <a:srgbClr val="E7E7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7E0"/>
          </a:solidFill>
        </a:fill>
      </a:tcStyle>
    </a:wholeTbl>
    <a:band2H>
      <a:tcTxStyle/>
      <a:tcStyle>
        <a:tcBdr/>
        <a:fill>
          <a:solidFill>
            <a:srgbClr val="E6EC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8CC"/>
          </a:solidFill>
        </a:fill>
      </a:tcStyle>
    </a:wholeTbl>
    <a:band2H>
      <a:tcTxStyle/>
      <a:tcStyle>
        <a:tcBdr/>
        <a:fill>
          <a:solidFill>
            <a:srgbClr val="E6ED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3"/>
  </p:normalViewPr>
  <p:slideViewPr>
    <p:cSldViewPr snapToGrid="0" snapToObjects="1">
      <p:cViewPr varScale="1">
        <p:scale>
          <a:sx n="62" d="100"/>
          <a:sy n="62" d="100"/>
        </p:scale>
        <p:origin x="1400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lton, Phil" userId="e1c11803-81d0-495b-b66e-769e079cf747" providerId="ADAL" clId="{24540AD3-515A-42A9-B7EA-B8AFE3CB8507}"/>
    <pc:docChg chg="custSel modSld">
      <pc:chgData name="Holton, Phil" userId="e1c11803-81d0-495b-b66e-769e079cf747" providerId="ADAL" clId="{24540AD3-515A-42A9-B7EA-B8AFE3CB8507}" dt="2021-09-09T13:10:41.354" v="10"/>
      <pc:docMkLst>
        <pc:docMk/>
      </pc:docMkLst>
      <pc:sldChg chg="addSp delSp modSp mod">
        <pc:chgData name="Holton, Phil" userId="e1c11803-81d0-495b-b66e-769e079cf747" providerId="ADAL" clId="{24540AD3-515A-42A9-B7EA-B8AFE3CB8507}" dt="2021-09-09T13:10:29.790" v="2" actId="1076"/>
        <pc:sldMkLst>
          <pc:docMk/>
          <pc:sldMk cId="0" sldId="346"/>
        </pc:sldMkLst>
        <pc:spChg chg="add mod">
          <ac:chgData name="Holton, Phil" userId="e1c11803-81d0-495b-b66e-769e079cf747" providerId="ADAL" clId="{24540AD3-515A-42A9-B7EA-B8AFE3CB8507}" dt="2021-09-09T13:10:29.790" v="2" actId="1076"/>
          <ac:spMkLst>
            <pc:docMk/>
            <pc:sldMk cId="0" sldId="346"/>
            <ac:spMk id="10" creationId="{D18C66B9-0307-4459-9E44-E9E16140AC7D}"/>
          </ac:spMkLst>
        </pc:spChg>
        <pc:picChg chg="del">
          <ac:chgData name="Holton, Phil" userId="e1c11803-81d0-495b-b66e-769e079cf747" providerId="ADAL" clId="{24540AD3-515A-42A9-B7EA-B8AFE3CB8507}" dt="2021-09-09T13:10:25.856" v="0" actId="478"/>
          <ac:picMkLst>
            <pc:docMk/>
            <pc:sldMk cId="0" sldId="346"/>
            <ac:picMk id="1629" creationId="{00000000-0000-0000-0000-000000000000}"/>
          </ac:picMkLst>
        </pc:picChg>
      </pc:sldChg>
      <pc:sldChg chg="addSp delSp modSp mod">
        <pc:chgData name="Holton, Phil" userId="e1c11803-81d0-495b-b66e-769e079cf747" providerId="ADAL" clId="{24540AD3-515A-42A9-B7EA-B8AFE3CB8507}" dt="2021-09-09T13:10:31.903" v="4"/>
        <pc:sldMkLst>
          <pc:docMk/>
          <pc:sldMk cId="0" sldId="348"/>
        </pc:sldMkLst>
        <pc:spChg chg="add mod">
          <ac:chgData name="Holton, Phil" userId="e1c11803-81d0-495b-b66e-769e079cf747" providerId="ADAL" clId="{24540AD3-515A-42A9-B7EA-B8AFE3CB8507}" dt="2021-09-09T13:10:31.903" v="4"/>
          <ac:spMkLst>
            <pc:docMk/>
            <pc:sldMk cId="0" sldId="348"/>
            <ac:spMk id="10" creationId="{25F3A976-47B7-47BF-AFA2-8D1F19A8523F}"/>
          </ac:spMkLst>
        </pc:spChg>
        <pc:picChg chg="del">
          <ac:chgData name="Holton, Phil" userId="e1c11803-81d0-495b-b66e-769e079cf747" providerId="ADAL" clId="{24540AD3-515A-42A9-B7EA-B8AFE3CB8507}" dt="2021-09-09T13:10:31.666" v="3" actId="478"/>
          <ac:picMkLst>
            <pc:docMk/>
            <pc:sldMk cId="0" sldId="348"/>
            <ac:picMk id="1651" creationId="{00000000-0000-0000-0000-000000000000}"/>
          </ac:picMkLst>
        </pc:picChg>
      </pc:sldChg>
      <pc:sldChg chg="addSp delSp modSp mod">
        <pc:chgData name="Holton, Phil" userId="e1c11803-81d0-495b-b66e-769e079cf747" providerId="ADAL" clId="{24540AD3-515A-42A9-B7EA-B8AFE3CB8507}" dt="2021-09-09T13:10:35.462" v="6"/>
        <pc:sldMkLst>
          <pc:docMk/>
          <pc:sldMk cId="0" sldId="349"/>
        </pc:sldMkLst>
        <pc:spChg chg="add mod">
          <ac:chgData name="Holton, Phil" userId="e1c11803-81d0-495b-b66e-769e079cf747" providerId="ADAL" clId="{24540AD3-515A-42A9-B7EA-B8AFE3CB8507}" dt="2021-09-09T13:10:35.462" v="6"/>
          <ac:spMkLst>
            <pc:docMk/>
            <pc:sldMk cId="0" sldId="349"/>
            <ac:spMk id="13" creationId="{02F3CBEA-7878-4668-9774-2934635851F1}"/>
          </ac:spMkLst>
        </pc:spChg>
        <pc:picChg chg="del">
          <ac:chgData name="Holton, Phil" userId="e1c11803-81d0-495b-b66e-769e079cf747" providerId="ADAL" clId="{24540AD3-515A-42A9-B7EA-B8AFE3CB8507}" dt="2021-09-09T13:10:35.186" v="5" actId="478"/>
          <ac:picMkLst>
            <pc:docMk/>
            <pc:sldMk cId="0" sldId="349"/>
            <ac:picMk id="12" creationId="{0E54823A-42A5-4148-BCEC-A531A5AE123F}"/>
          </ac:picMkLst>
        </pc:picChg>
      </pc:sldChg>
      <pc:sldChg chg="addSp delSp modSp mod">
        <pc:chgData name="Holton, Phil" userId="e1c11803-81d0-495b-b66e-769e079cf747" providerId="ADAL" clId="{24540AD3-515A-42A9-B7EA-B8AFE3CB8507}" dt="2021-09-09T13:10:38.024" v="8"/>
        <pc:sldMkLst>
          <pc:docMk/>
          <pc:sldMk cId="0" sldId="350"/>
        </pc:sldMkLst>
        <pc:spChg chg="add mod">
          <ac:chgData name="Holton, Phil" userId="e1c11803-81d0-495b-b66e-769e079cf747" providerId="ADAL" clId="{24540AD3-515A-42A9-B7EA-B8AFE3CB8507}" dt="2021-09-09T13:10:38.024" v="8"/>
          <ac:spMkLst>
            <pc:docMk/>
            <pc:sldMk cId="0" sldId="350"/>
            <ac:spMk id="9" creationId="{922DDB26-9844-4292-A91A-5461D4FBA764}"/>
          </ac:spMkLst>
        </pc:spChg>
        <pc:picChg chg="del">
          <ac:chgData name="Holton, Phil" userId="e1c11803-81d0-495b-b66e-769e079cf747" providerId="ADAL" clId="{24540AD3-515A-42A9-B7EA-B8AFE3CB8507}" dt="2021-09-09T13:10:37.704" v="7" actId="478"/>
          <ac:picMkLst>
            <pc:docMk/>
            <pc:sldMk cId="0" sldId="350"/>
            <ac:picMk id="1672" creationId="{00000000-0000-0000-0000-000000000000}"/>
          </ac:picMkLst>
        </pc:picChg>
      </pc:sldChg>
      <pc:sldChg chg="addSp delSp modSp mod">
        <pc:chgData name="Holton, Phil" userId="e1c11803-81d0-495b-b66e-769e079cf747" providerId="ADAL" clId="{24540AD3-515A-42A9-B7EA-B8AFE3CB8507}" dt="2021-09-09T13:10:41.354" v="10"/>
        <pc:sldMkLst>
          <pc:docMk/>
          <pc:sldMk cId="0" sldId="352"/>
        </pc:sldMkLst>
        <pc:spChg chg="add mod">
          <ac:chgData name="Holton, Phil" userId="e1c11803-81d0-495b-b66e-769e079cf747" providerId="ADAL" clId="{24540AD3-515A-42A9-B7EA-B8AFE3CB8507}" dt="2021-09-09T13:10:41.354" v="10"/>
          <ac:spMkLst>
            <pc:docMk/>
            <pc:sldMk cId="0" sldId="352"/>
            <ac:spMk id="9" creationId="{5A0AEB91-B80C-4C98-B269-19D0B50E4A96}"/>
          </ac:spMkLst>
        </pc:spChg>
        <pc:picChg chg="del">
          <ac:chgData name="Holton, Phil" userId="e1c11803-81d0-495b-b66e-769e079cf747" providerId="ADAL" clId="{24540AD3-515A-42A9-B7EA-B8AFE3CB8507}" dt="2021-09-09T13:10:40.522" v="9" actId="478"/>
          <ac:picMkLst>
            <pc:docMk/>
            <pc:sldMk cId="0" sldId="352"/>
            <ac:picMk id="1692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Shape 770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71" name="Shape 771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400">
        <a:latin typeface="+mj-lt"/>
        <a:ea typeface="+mj-ea"/>
        <a:cs typeface="+mj-cs"/>
        <a:sym typeface="Arial"/>
      </a:defRPr>
    </a:lvl1pPr>
    <a:lvl2pPr indent="228600" latinLnBrk="0">
      <a:defRPr sz="1400">
        <a:latin typeface="+mj-lt"/>
        <a:ea typeface="+mj-ea"/>
        <a:cs typeface="+mj-cs"/>
        <a:sym typeface="Arial"/>
      </a:defRPr>
    </a:lvl2pPr>
    <a:lvl3pPr indent="457200" latinLnBrk="0">
      <a:defRPr sz="1400">
        <a:latin typeface="+mj-lt"/>
        <a:ea typeface="+mj-ea"/>
        <a:cs typeface="+mj-cs"/>
        <a:sym typeface="Arial"/>
      </a:defRPr>
    </a:lvl3pPr>
    <a:lvl4pPr indent="685800" latinLnBrk="0">
      <a:defRPr sz="1400">
        <a:latin typeface="+mj-lt"/>
        <a:ea typeface="+mj-ea"/>
        <a:cs typeface="+mj-cs"/>
        <a:sym typeface="Arial"/>
      </a:defRPr>
    </a:lvl4pPr>
    <a:lvl5pPr indent="914400" latinLnBrk="0">
      <a:defRPr sz="1400">
        <a:latin typeface="+mj-lt"/>
        <a:ea typeface="+mj-ea"/>
        <a:cs typeface="+mj-cs"/>
        <a:sym typeface="Arial"/>
      </a:defRPr>
    </a:lvl5pPr>
    <a:lvl6pPr indent="1143000" latinLnBrk="0">
      <a:defRPr sz="1400">
        <a:latin typeface="+mj-lt"/>
        <a:ea typeface="+mj-ea"/>
        <a:cs typeface="+mj-cs"/>
        <a:sym typeface="Arial"/>
      </a:defRPr>
    </a:lvl6pPr>
    <a:lvl7pPr indent="1371600" latinLnBrk="0">
      <a:defRPr sz="1400">
        <a:latin typeface="+mj-lt"/>
        <a:ea typeface="+mj-ea"/>
        <a:cs typeface="+mj-cs"/>
        <a:sym typeface="Arial"/>
      </a:defRPr>
    </a:lvl7pPr>
    <a:lvl8pPr indent="1600200" latinLnBrk="0">
      <a:defRPr sz="1400">
        <a:latin typeface="+mj-lt"/>
        <a:ea typeface="+mj-ea"/>
        <a:cs typeface="+mj-cs"/>
        <a:sym typeface="Arial"/>
      </a:defRPr>
    </a:lvl8pPr>
    <a:lvl9pPr indent="1828800" latinLnBrk="0">
      <a:defRPr sz="1400">
        <a:latin typeface="+mj-lt"/>
        <a:ea typeface="+mj-ea"/>
        <a:cs typeface="+mj-cs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1" name="Shape 1631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32" name="Shape 163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3" name="Shape 170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04" name="Shape 170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2" name="Shape 1642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43" name="Shape 164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3" name="Shape 165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54" name="Shape 165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3" name="Shape 165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54" name="Shape 165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1399568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3" name="Shape 166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64" name="Shape 166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3" name="Shape 166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64" name="Shape 166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6298820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3" name="Shape 167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74" name="Shape 167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3" name="Shape 168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84" name="Shape 168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3" name="Shape 169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94" name="Shape 169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Picture 2" descr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81" y="4755"/>
            <a:ext cx="9114439" cy="6848490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33145" y="2818525"/>
            <a:ext cx="3818401" cy="1056901"/>
          </a:xfrm>
          <a:prstGeom prst="rect">
            <a:avLst/>
          </a:prstGeom>
        </p:spPr>
        <p:txBody>
          <a:bodyPr/>
          <a:lstStyle>
            <a:lvl1pPr>
              <a:buClr>
                <a:srgbClr val="505759"/>
              </a:buClr>
              <a:buSzPts val="1800"/>
              <a:defRPr sz="1800"/>
            </a:lvl1pPr>
            <a:lvl2pPr marL="819150" indent="-285750">
              <a:buClr>
                <a:srgbClr val="505759"/>
              </a:buClr>
              <a:buSzPts val="1800"/>
              <a:defRPr sz="1800"/>
            </a:lvl2pPr>
            <a:lvl3pPr marL="1336039" indent="-320039">
              <a:buClr>
                <a:srgbClr val="505759"/>
              </a:buClr>
              <a:buSzPts val="1800"/>
              <a:defRPr sz="1800"/>
            </a:lvl3pPr>
            <a:lvl4pPr marL="1793239" indent="-320039">
              <a:buClr>
                <a:srgbClr val="505759"/>
              </a:buClr>
              <a:buSzPts val="1800"/>
              <a:defRPr sz="1800"/>
            </a:lvl4pPr>
            <a:lvl5pPr marL="2250439" indent="-320039">
              <a:buClr>
                <a:srgbClr val="505759"/>
              </a:buClr>
              <a:buSzPts val="1800"/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10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2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2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2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2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3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3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3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3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6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6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6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7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7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7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8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8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8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9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9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9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9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0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0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0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0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21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1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ayout with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4" name="Title Text"/>
          <p:cNvSpPr txBox="1">
            <a:spLocks noGrp="1"/>
          </p:cNvSpPr>
          <p:nvPr>
            <p:ph type="title"/>
          </p:nvPr>
        </p:nvSpPr>
        <p:spPr>
          <a:xfrm>
            <a:off x="221503" y="345367"/>
            <a:ext cx="6568221" cy="553999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5" name="Body Level One…"/>
          <p:cNvSpPr txBox="1">
            <a:spLocks noGrp="1"/>
          </p:cNvSpPr>
          <p:nvPr>
            <p:ph type="body" idx="1"/>
          </p:nvPr>
        </p:nvSpPr>
        <p:spPr>
          <a:xfrm>
            <a:off x="221503" y="1439999"/>
            <a:ext cx="8229601" cy="4525964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rgbClr val="000000"/>
              </a:buClr>
              <a:buSzPct val="125000"/>
              <a:defRPr sz="1600"/>
            </a:lvl1pPr>
            <a:lvl2pPr marL="787400" indent="-254000">
              <a:buClr>
                <a:srgbClr val="000000"/>
              </a:buClr>
              <a:buSzPts val="1600"/>
              <a:defRPr sz="1600"/>
            </a:lvl2pPr>
            <a:lvl3pPr marL="1300480" indent="-284480">
              <a:buClr>
                <a:srgbClr val="000000"/>
              </a:buClr>
              <a:buSzPts val="1600"/>
              <a:defRPr sz="1600"/>
            </a:lvl3pPr>
            <a:lvl4pPr marL="1757679" indent="-284479">
              <a:buClr>
                <a:srgbClr val="000000"/>
              </a:buClr>
              <a:buSzPts val="1600"/>
              <a:defRPr sz="1600"/>
            </a:lvl4pPr>
            <a:lvl5pPr marL="2214879" indent="-284479">
              <a:buClr>
                <a:srgbClr val="000000"/>
              </a:buClr>
              <a:buSzPts val="1600"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</p:spPr>
        <p:txBody>
          <a:bodyPr lIns="45699" tIns="45699" rIns="45699" bIns="45699" anchor="t"/>
          <a:lstStyle>
            <a:lvl1pPr>
              <a:defRPr sz="1100"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27" name="TextBox 7"/>
          <p:cNvSpPr txBox="1"/>
          <p:nvPr/>
        </p:nvSpPr>
        <p:spPr>
          <a:xfrm>
            <a:off x="6090423" y="6515224"/>
            <a:ext cx="2584850" cy="214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900" b="1"/>
            </a:lvl1pPr>
          </a:lstStyle>
          <a:p>
            <a:r>
              <a:t>© Pearson Education 2020</a:t>
            </a:r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2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2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2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2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2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3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3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3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3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4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4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4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5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5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5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6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6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6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6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272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7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8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8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8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8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9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9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9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9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9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0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0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0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0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1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1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1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2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2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2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30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3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5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143" y="-7144"/>
            <a:ext cx="9161967" cy="6884200"/>
          </a:xfrm>
          <a:prstGeom prst="rect">
            <a:avLst/>
          </a:prstGeom>
          <a:ln w="12700">
            <a:miter lim="400000"/>
          </a:ln>
        </p:spPr>
      </p:pic>
      <p:sp>
        <p:nvSpPr>
          <p:cNvPr id="36" name="Title Text"/>
          <p:cNvSpPr txBox="1">
            <a:spLocks noGrp="1"/>
          </p:cNvSpPr>
          <p:nvPr>
            <p:ph type="title"/>
          </p:nvPr>
        </p:nvSpPr>
        <p:spPr>
          <a:xfrm>
            <a:off x="255960" y="486439"/>
            <a:ext cx="5184578" cy="1872209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defRPr cap="all"/>
            </a:lvl1pPr>
          </a:lstStyle>
          <a:p>
            <a:r>
              <a:t>Title Text</a:t>
            </a:r>
          </a:p>
        </p:txBody>
      </p:sp>
      <p:sp>
        <p:nvSpPr>
          <p:cNvPr id="3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4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4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4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4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4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5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5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5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5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6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6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6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6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6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7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7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7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9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9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0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0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1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1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1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1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1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2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2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2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2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2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8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43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43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3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5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5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6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6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6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7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7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7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8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8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8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8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8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9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9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9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9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9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0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0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0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0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0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1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51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1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2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2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2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3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3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4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4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4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5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5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5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5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5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6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6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6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6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6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4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063" y="-7144"/>
            <a:ext cx="9161967" cy="6884200"/>
          </a:xfrm>
          <a:prstGeom prst="rect">
            <a:avLst/>
          </a:prstGeom>
          <a:ln w="12700">
            <a:miter lim="400000"/>
          </a:ln>
        </p:spPr>
      </p:pic>
      <p:sp>
        <p:nvSpPr>
          <p:cNvPr id="55" name="Title Text"/>
          <p:cNvSpPr txBox="1">
            <a:spLocks noGrp="1"/>
          </p:cNvSpPr>
          <p:nvPr>
            <p:ph type="title"/>
          </p:nvPr>
        </p:nvSpPr>
        <p:spPr>
          <a:xfrm>
            <a:off x="296601" y="598200"/>
            <a:ext cx="5184577" cy="1872209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defRPr cap="all"/>
            </a:lvl1pPr>
          </a:lstStyle>
          <a:p>
            <a:r>
              <a:t>Title Text</a:t>
            </a:r>
          </a:p>
        </p:txBody>
      </p:sp>
      <p:sp>
        <p:nvSpPr>
          <p:cNvPr id="5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7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7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7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7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7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0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9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59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0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0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0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1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1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1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2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2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2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3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3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3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3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5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5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5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6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1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66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6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7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7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7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8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8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8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6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9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9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9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9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9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0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0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0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0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1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1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1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1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1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2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2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2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3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2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73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73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4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4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5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5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5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6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6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6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6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9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0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0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Picture 3"/>
          <p:cNvPicPr>
            <a:picLocks noChangeAspect="1"/>
          </p:cNvPicPr>
          <p:nvPr/>
        </p:nvPicPr>
        <p:blipFill>
          <a:blip r:embed="rId68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icture 5" descr="Picture 5"/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7143" y="-394"/>
            <a:ext cx="9144001" cy="6870701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272960" y="1422748"/>
            <a:ext cx="7772401" cy="43231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Title Text"/>
          <p:cNvSpPr txBox="1">
            <a:spLocks noGrp="1"/>
          </p:cNvSpPr>
          <p:nvPr>
            <p:ph type="title"/>
          </p:nvPr>
        </p:nvSpPr>
        <p:spPr>
          <a:xfrm>
            <a:off x="272960" y="502320"/>
            <a:ext cx="8100473" cy="6480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Title Text</a:t>
            </a:r>
          </a:p>
        </p:txBody>
      </p:sp>
      <p:sp>
        <p:nvSpPr>
          <p:cNvPr id="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9pPr>
    </p:titleStyle>
    <p:bodyStyle>
      <a:lvl1pPr marL="457200" marR="0" indent="-4064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1pPr>
      <a:lvl2pPr marL="977900" marR="0" indent="-4445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2pPr>
      <a:lvl3pPr marL="15138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3pPr>
      <a:lvl4pPr marL="19710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–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4pPr>
      <a:lvl5pPr marL="24282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»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5pPr>
      <a:lvl6pPr marL="28854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6pPr>
      <a:lvl7pPr marL="33426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7pPr>
      <a:lvl8pPr marL="37998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8pPr>
      <a:lvl9pPr marL="42570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0" name="Google Shape;13;p2"/>
          <p:cNvSpPr txBox="1"/>
          <p:nvPr/>
        </p:nvSpPr>
        <p:spPr>
          <a:xfrm>
            <a:off x="611740" y="280479"/>
            <a:ext cx="8036960" cy="1559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defRPr sz="4800" b="1">
                <a:solidFill>
                  <a:schemeClr val="accent4"/>
                </a:solidFill>
              </a:defRPr>
            </a:pPr>
            <a:r>
              <a:t>Pearson Edexcel </a:t>
            </a:r>
          </a:p>
          <a:p>
            <a:pPr>
              <a:defRPr sz="4800">
                <a:solidFill>
                  <a:schemeClr val="accent4"/>
                </a:solidFill>
              </a:defRPr>
            </a:pPr>
            <a:r>
              <a:t>GCSE (9-1) Business</a:t>
            </a:r>
          </a:p>
        </p:txBody>
      </p:sp>
      <p:sp>
        <p:nvSpPr>
          <p:cNvPr id="1621" name="Google Shape;16;p2"/>
          <p:cNvSpPr txBox="1"/>
          <p:nvPr/>
        </p:nvSpPr>
        <p:spPr>
          <a:xfrm>
            <a:off x="611738" y="2122713"/>
            <a:ext cx="6219369" cy="10002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spcBef>
                <a:spcPts val="600"/>
              </a:spcBef>
              <a:defRPr sz="2400"/>
            </a:pPr>
            <a:r>
              <a:rPr lang="en-GB" dirty="0"/>
              <a:t>Theme</a:t>
            </a:r>
            <a:r>
              <a:rPr dirty="0"/>
              <a:t> 1 Retrieval Resource</a:t>
            </a:r>
          </a:p>
          <a:p>
            <a:pPr>
              <a:spcBef>
                <a:spcPts val="600"/>
              </a:spcBef>
              <a:defRPr sz="2400"/>
            </a:pPr>
            <a:r>
              <a:rPr dirty="0"/>
              <a:t>1.3.2- Business revenues, costs and profits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6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10</a:t>
            </a:fld>
            <a:endParaRPr/>
          </a:p>
        </p:txBody>
      </p:sp>
      <p:sp>
        <p:nvSpPr>
          <p:cNvPr id="1687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623436" cy="554000"/>
          </a:xfrm>
          <a:prstGeom prst="rect">
            <a:avLst/>
          </a:prstGeom>
        </p:spPr>
        <p:txBody>
          <a:bodyPr/>
          <a:lstStyle/>
          <a:p>
            <a:r>
              <a:t>1.3.2 – Business revenues, costs and profits</a:t>
            </a:r>
          </a:p>
        </p:txBody>
      </p:sp>
      <p:sp>
        <p:nvSpPr>
          <p:cNvPr id="1688" name="Rectangle 8"/>
          <p:cNvSpPr/>
          <p:nvPr/>
        </p:nvSpPr>
        <p:spPr>
          <a:xfrm>
            <a:off x="238341" y="1023540"/>
            <a:ext cx="8667317" cy="4370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2400"/>
            </a:pPr>
            <a:r>
              <a:t>5. Define the term </a:t>
            </a:r>
            <a:r>
              <a:rPr b="1"/>
              <a:t>variable cost</a:t>
            </a:r>
            <a:r>
              <a:t>.</a:t>
            </a:r>
          </a:p>
        </p:txBody>
      </p:sp>
      <p:grpSp>
        <p:nvGrpSpPr>
          <p:cNvPr id="1691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1689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690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5A0AEB91-B80C-4C98-B269-19D0B50E4A96}"/>
              </a:ext>
            </a:extLst>
          </p:cNvPr>
          <p:cNvSpPr/>
          <p:nvPr/>
        </p:nvSpPr>
        <p:spPr>
          <a:xfrm>
            <a:off x="3256908" y="4473846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6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11</a:t>
            </a:fld>
            <a:endParaRPr/>
          </a:p>
        </p:txBody>
      </p:sp>
      <p:sp>
        <p:nvSpPr>
          <p:cNvPr id="1697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623436" cy="554000"/>
          </a:xfrm>
          <a:prstGeom prst="rect">
            <a:avLst/>
          </a:prstGeom>
        </p:spPr>
        <p:txBody>
          <a:bodyPr/>
          <a:lstStyle/>
          <a:p>
            <a:r>
              <a:t>1.3.2 – Business revenues, costs and profits</a:t>
            </a:r>
          </a:p>
        </p:txBody>
      </p:sp>
      <p:sp>
        <p:nvSpPr>
          <p:cNvPr id="1698" name="Rectangle 8"/>
          <p:cNvSpPr/>
          <p:nvPr/>
        </p:nvSpPr>
        <p:spPr>
          <a:xfrm>
            <a:off x="238341" y="1023540"/>
            <a:ext cx="8667317" cy="4370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2400"/>
            </a:pPr>
            <a:r>
              <a:t>5. Define the term </a:t>
            </a:r>
            <a:r>
              <a:rPr b="1"/>
              <a:t>variable cost</a:t>
            </a:r>
            <a:r>
              <a:t>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BB73E43-32F3-3244-88B5-3BF0E1F88F0C}"/>
              </a:ext>
            </a:extLst>
          </p:cNvPr>
          <p:cNvSpPr/>
          <p:nvPr/>
        </p:nvSpPr>
        <p:spPr>
          <a:xfrm>
            <a:off x="578738" y="2045281"/>
            <a:ext cx="79089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00B050"/>
                </a:solidFill>
              </a:rPr>
              <a:t>Those costs which change as the level of output changes.</a:t>
            </a:r>
          </a:p>
          <a:p>
            <a:endParaRPr lang="en-GB" sz="2400" dirty="0">
              <a:solidFill>
                <a:srgbClr val="00B05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3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2</a:t>
            </a:fld>
            <a:endParaRPr/>
          </a:p>
        </p:txBody>
      </p:sp>
      <p:sp>
        <p:nvSpPr>
          <p:cNvPr id="1624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623436" cy="554000"/>
          </a:xfrm>
          <a:prstGeom prst="rect">
            <a:avLst/>
          </a:prstGeom>
        </p:spPr>
        <p:txBody>
          <a:bodyPr/>
          <a:lstStyle/>
          <a:p>
            <a:r>
              <a:t>1.3.2 – Business revenues, costs and profits</a:t>
            </a:r>
          </a:p>
        </p:txBody>
      </p:sp>
      <p:sp>
        <p:nvSpPr>
          <p:cNvPr id="1625" name="Rectangle 8"/>
          <p:cNvSpPr/>
          <p:nvPr/>
        </p:nvSpPr>
        <p:spPr>
          <a:xfrm>
            <a:off x="221502" y="1180035"/>
            <a:ext cx="8667317" cy="4370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t>1. What is the formula for calculating revenue?</a:t>
            </a:r>
          </a:p>
        </p:txBody>
      </p:sp>
      <p:grpSp>
        <p:nvGrpSpPr>
          <p:cNvPr id="1628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1626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627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1630" name="TextBox 1"/>
          <p:cNvSpPr txBox="1"/>
          <p:nvPr/>
        </p:nvSpPr>
        <p:spPr>
          <a:xfrm>
            <a:off x="538777" y="2079812"/>
            <a:ext cx="5063269" cy="29105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342900" indent="-342900" algn="just">
              <a:buClr>
                <a:srgbClr val="000000"/>
              </a:buClr>
              <a:buSzPct val="100000"/>
              <a:buAutoNum type="alphaUcPeriod"/>
              <a:defRPr sz="2400"/>
            </a:pPr>
            <a:r>
              <a:t>Fixed Cost + Variable Cost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defRPr sz="2400"/>
            </a:pPr>
            <a:r>
              <a:t> 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just">
              <a:defRPr sz="2400"/>
            </a:pPr>
            <a:r>
              <a:t>B. Price x Quantity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defRPr sz="2400"/>
            </a:pPr>
            <a:r>
              <a:t> 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just">
              <a:defRPr sz="2400"/>
            </a:pPr>
            <a:r>
              <a:t>C. Sales – Total Cost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defRPr sz="2400"/>
            </a:pPr>
            <a:r>
              <a:t> 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just">
              <a:defRPr sz="2400"/>
            </a:pPr>
            <a:r>
              <a:t>D. Cost per unit x Output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18C66B9-0307-4459-9E44-E9E16140AC7D}"/>
              </a:ext>
            </a:extLst>
          </p:cNvPr>
          <p:cNvSpPr/>
          <p:nvPr/>
        </p:nvSpPr>
        <p:spPr>
          <a:xfrm>
            <a:off x="3256908" y="4661589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4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3</a:t>
            </a:fld>
            <a:endParaRPr/>
          </a:p>
        </p:txBody>
      </p:sp>
      <p:sp>
        <p:nvSpPr>
          <p:cNvPr id="1635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623436" cy="554000"/>
          </a:xfrm>
          <a:prstGeom prst="rect">
            <a:avLst/>
          </a:prstGeom>
        </p:spPr>
        <p:txBody>
          <a:bodyPr/>
          <a:lstStyle/>
          <a:p>
            <a:r>
              <a:t>1.3.2 – Business revenues, costs and profits</a:t>
            </a:r>
          </a:p>
        </p:txBody>
      </p:sp>
      <p:sp>
        <p:nvSpPr>
          <p:cNvPr id="1636" name="Rectangle 8"/>
          <p:cNvSpPr/>
          <p:nvPr/>
        </p:nvSpPr>
        <p:spPr>
          <a:xfrm>
            <a:off x="221502" y="1180035"/>
            <a:ext cx="8667317" cy="4370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t>1. What is the formula for calculating revenue?</a:t>
            </a:r>
          </a:p>
        </p:txBody>
      </p:sp>
      <p:sp>
        <p:nvSpPr>
          <p:cNvPr id="1641" name="TextBox 1"/>
          <p:cNvSpPr txBox="1"/>
          <p:nvPr/>
        </p:nvSpPr>
        <p:spPr>
          <a:xfrm>
            <a:off x="538777" y="2079812"/>
            <a:ext cx="5063269" cy="26776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342900" indent="-342900" algn="just"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/>
              <a:t>Fixed Cost + Variable Cost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defRPr sz="2400"/>
            </a:pPr>
            <a:r>
              <a:rPr dirty="0"/>
              <a:t> 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just">
              <a:defRPr sz="2400"/>
            </a:pPr>
            <a:r>
              <a:rPr dirty="0"/>
              <a:t>B. </a:t>
            </a:r>
            <a:r>
              <a:rPr dirty="0">
                <a:solidFill>
                  <a:srgbClr val="00B050"/>
                </a:solidFill>
              </a:rPr>
              <a:t>Price x Quantity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defRPr sz="2400"/>
            </a:pPr>
            <a:r>
              <a:rPr dirty="0"/>
              <a:t> 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just">
              <a:defRPr sz="2400"/>
            </a:pPr>
            <a:r>
              <a:rPr dirty="0"/>
              <a:t>C. Sales – Total Cost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defRPr sz="2400"/>
            </a:pPr>
            <a:r>
              <a:rPr dirty="0"/>
              <a:t> 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just">
              <a:defRPr sz="2400"/>
            </a:pPr>
            <a:r>
              <a:rPr dirty="0"/>
              <a:t>D. Cost per unit x Output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5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4</a:t>
            </a:fld>
            <a:endParaRPr/>
          </a:p>
        </p:txBody>
      </p:sp>
      <p:sp>
        <p:nvSpPr>
          <p:cNvPr id="1646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623436" cy="554000"/>
          </a:xfrm>
          <a:prstGeom prst="rect">
            <a:avLst/>
          </a:prstGeom>
        </p:spPr>
        <p:txBody>
          <a:bodyPr/>
          <a:lstStyle/>
          <a:p>
            <a:r>
              <a:t>1.3.2 – Business revenues, costs and profits</a:t>
            </a:r>
          </a:p>
        </p:txBody>
      </p:sp>
      <p:sp>
        <p:nvSpPr>
          <p:cNvPr id="1647" name="Rectangle 8"/>
          <p:cNvSpPr/>
          <p:nvPr/>
        </p:nvSpPr>
        <p:spPr>
          <a:xfrm>
            <a:off x="221502" y="1180035"/>
            <a:ext cx="8667317" cy="4370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t>2. Draw a break even diagram showing the following lines:</a:t>
            </a:r>
          </a:p>
        </p:txBody>
      </p:sp>
      <p:grpSp>
        <p:nvGrpSpPr>
          <p:cNvPr id="1650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1648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649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12</a:t>
              </a:r>
              <a:r>
                <a:rPr dirty="0"/>
                <a:t>0 seconds</a:t>
              </a:r>
            </a:p>
          </p:txBody>
        </p:sp>
      </p:grpSp>
      <p:sp>
        <p:nvSpPr>
          <p:cNvPr id="1652" name="TextBox 1"/>
          <p:cNvSpPr txBox="1"/>
          <p:nvPr/>
        </p:nvSpPr>
        <p:spPr>
          <a:xfrm>
            <a:off x="547743" y="1922370"/>
            <a:ext cx="2813125" cy="18437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342900" indent="-342900" algn="just">
              <a:buClr>
                <a:srgbClr val="000000"/>
              </a:buClr>
              <a:buSzPct val="100000"/>
              <a:buFont typeface="Symbol"/>
              <a:buChar char="·"/>
              <a:defRPr sz="2400"/>
            </a:pPr>
            <a:r>
              <a:t>Revenue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buClr>
                <a:srgbClr val="000000"/>
              </a:buClr>
              <a:buSzPct val="100000"/>
              <a:buFont typeface="Symbol"/>
              <a:buChar char="·"/>
              <a:defRPr sz="2400"/>
            </a:pPr>
            <a:r>
              <a:t>Fixed Costs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buClr>
                <a:srgbClr val="000000"/>
              </a:buClr>
              <a:buSzPct val="100000"/>
              <a:buFont typeface="Symbol"/>
              <a:buChar char="·"/>
              <a:defRPr sz="2400"/>
            </a:pPr>
            <a:r>
              <a:t>Variable Costs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buClr>
                <a:srgbClr val="000000"/>
              </a:buClr>
              <a:buSzPct val="100000"/>
              <a:buFont typeface="Symbol"/>
              <a:buChar char="·"/>
              <a:defRPr sz="2400"/>
            </a:pPr>
            <a:r>
              <a:t>Total Costs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5F3A976-47B7-47BF-AFA2-8D1F19A8523F}"/>
              </a:ext>
            </a:extLst>
          </p:cNvPr>
          <p:cNvSpPr/>
          <p:nvPr/>
        </p:nvSpPr>
        <p:spPr>
          <a:xfrm>
            <a:off x="3256908" y="4473846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5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5</a:t>
            </a:fld>
            <a:endParaRPr/>
          </a:p>
        </p:txBody>
      </p:sp>
      <p:sp>
        <p:nvSpPr>
          <p:cNvPr id="1646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623436" cy="554000"/>
          </a:xfrm>
          <a:prstGeom prst="rect">
            <a:avLst/>
          </a:prstGeom>
        </p:spPr>
        <p:txBody>
          <a:bodyPr/>
          <a:lstStyle/>
          <a:p>
            <a:r>
              <a:t>1.3.2 – Business revenues, costs and profits</a:t>
            </a:r>
          </a:p>
        </p:txBody>
      </p:sp>
      <p:sp>
        <p:nvSpPr>
          <p:cNvPr id="1647" name="Rectangle 8"/>
          <p:cNvSpPr/>
          <p:nvPr/>
        </p:nvSpPr>
        <p:spPr>
          <a:xfrm>
            <a:off x="221502" y="1180035"/>
            <a:ext cx="8667317" cy="4370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t>2. Draw a break even diagram showing the following lines:</a:t>
            </a:r>
          </a:p>
        </p:txBody>
      </p:sp>
      <p:sp>
        <p:nvSpPr>
          <p:cNvPr id="1652" name="TextBox 1"/>
          <p:cNvSpPr txBox="1"/>
          <p:nvPr/>
        </p:nvSpPr>
        <p:spPr>
          <a:xfrm>
            <a:off x="547743" y="1922370"/>
            <a:ext cx="2813125" cy="18437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342900" indent="-342900" algn="just">
              <a:buClr>
                <a:srgbClr val="000000"/>
              </a:buClr>
              <a:buSzPct val="100000"/>
              <a:buFont typeface="Symbol"/>
              <a:buChar char="·"/>
              <a:defRPr sz="2400"/>
            </a:pPr>
            <a:r>
              <a:t>Revenue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buClr>
                <a:srgbClr val="000000"/>
              </a:buClr>
              <a:buSzPct val="100000"/>
              <a:buFont typeface="Symbol"/>
              <a:buChar char="·"/>
              <a:defRPr sz="2400"/>
            </a:pPr>
            <a:r>
              <a:t>Fixed Costs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buClr>
                <a:srgbClr val="000000"/>
              </a:buClr>
              <a:buSzPct val="100000"/>
              <a:buFont typeface="Symbol"/>
              <a:buChar char="·"/>
              <a:defRPr sz="2400"/>
            </a:pPr>
            <a:r>
              <a:t>Variable Costs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buClr>
                <a:srgbClr val="000000"/>
              </a:buClr>
              <a:buSzPct val="100000"/>
              <a:buFont typeface="Symbol"/>
              <a:buChar char="·"/>
              <a:defRPr sz="2400"/>
            </a:pPr>
            <a:r>
              <a:t>Total Costs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E197BBA-7C63-654D-9993-49CE578250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6006" y="2552370"/>
            <a:ext cx="5448300" cy="322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048270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6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6</a:t>
            </a:fld>
            <a:endParaRPr/>
          </a:p>
        </p:txBody>
      </p:sp>
      <p:sp>
        <p:nvSpPr>
          <p:cNvPr id="1657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623436" cy="554000"/>
          </a:xfrm>
          <a:prstGeom prst="rect">
            <a:avLst/>
          </a:prstGeom>
        </p:spPr>
        <p:txBody>
          <a:bodyPr/>
          <a:lstStyle/>
          <a:p>
            <a:r>
              <a:t>1.3.2 – Business revenues, costs and profits</a:t>
            </a:r>
          </a:p>
        </p:txBody>
      </p:sp>
      <p:sp>
        <p:nvSpPr>
          <p:cNvPr id="1658" name="Rectangle 8"/>
          <p:cNvSpPr/>
          <p:nvPr/>
        </p:nvSpPr>
        <p:spPr>
          <a:xfrm>
            <a:off x="238341" y="1032505"/>
            <a:ext cx="8667317" cy="4370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t>3. On your diagram, indicate the break even level of output.</a:t>
            </a:r>
          </a:p>
        </p:txBody>
      </p:sp>
      <p:grpSp>
        <p:nvGrpSpPr>
          <p:cNvPr id="9" name="Oval 4">
            <a:extLst>
              <a:ext uri="{FF2B5EF4-FFF2-40B4-BE49-F238E27FC236}">
                <a16:creationId xmlns:a16="http://schemas.microsoft.com/office/drawing/2014/main" id="{07288660-B2CE-CC4C-A537-A3EC89955409}"/>
              </a:ext>
            </a:extLst>
          </p:cNvPr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10" name="Oval">
              <a:extLst>
                <a:ext uri="{FF2B5EF4-FFF2-40B4-BE49-F238E27FC236}">
                  <a16:creationId xmlns:a16="http://schemas.microsoft.com/office/drawing/2014/main" id="{D102DA4A-8A44-B145-8F30-034EB305DDB1}"/>
                </a:ext>
              </a:extLst>
            </p:cNvPr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" name="30 seconds">
              <a:extLst>
                <a:ext uri="{FF2B5EF4-FFF2-40B4-BE49-F238E27FC236}">
                  <a16:creationId xmlns:a16="http://schemas.microsoft.com/office/drawing/2014/main" id="{35184157-49DE-1849-AF7C-78F81FB13CEE}"/>
                </a:ext>
              </a:extLst>
            </p:cNvPr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02F3CBEA-7878-4668-9774-2934635851F1}"/>
              </a:ext>
            </a:extLst>
          </p:cNvPr>
          <p:cNvSpPr/>
          <p:nvPr/>
        </p:nvSpPr>
        <p:spPr>
          <a:xfrm>
            <a:off x="3256908" y="4473846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6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7</a:t>
            </a:fld>
            <a:endParaRPr/>
          </a:p>
        </p:txBody>
      </p:sp>
      <p:sp>
        <p:nvSpPr>
          <p:cNvPr id="1657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623436" cy="554000"/>
          </a:xfrm>
          <a:prstGeom prst="rect">
            <a:avLst/>
          </a:prstGeom>
        </p:spPr>
        <p:txBody>
          <a:bodyPr/>
          <a:lstStyle/>
          <a:p>
            <a:r>
              <a:t>1.3.2 – Business revenues, costs and profits</a:t>
            </a:r>
          </a:p>
        </p:txBody>
      </p:sp>
      <p:sp>
        <p:nvSpPr>
          <p:cNvPr id="1658" name="Rectangle 8"/>
          <p:cNvSpPr/>
          <p:nvPr/>
        </p:nvSpPr>
        <p:spPr>
          <a:xfrm>
            <a:off x="238341" y="1032505"/>
            <a:ext cx="8667317" cy="4370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t>3. On your diagram, indicate the break even level of output.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F25FF2D-1646-1644-8E93-73D5746017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936" y="1804978"/>
            <a:ext cx="5448300" cy="32258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3C2CCCE-0922-6C4A-B345-3FE0E8877FB8}"/>
              </a:ext>
            </a:extLst>
          </p:cNvPr>
          <p:cNvSpPr txBox="1"/>
          <p:nvPr/>
        </p:nvSpPr>
        <p:spPr>
          <a:xfrm>
            <a:off x="1353787" y="2244436"/>
            <a:ext cx="1377538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spc="0" normalizeH="0" baseline="0" dirty="0">
                <a:ln>
                  <a:noFill/>
                </a:ln>
                <a:solidFill>
                  <a:srgbClr val="00B05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Break even output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128E4C2-2B80-564E-B2F7-FCF44B50E5B8}"/>
              </a:ext>
            </a:extLst>
          </p:cNvPr>
          <p:cNvCxnSpPr>
            <a:cxnSpLocks/>
          </p:cNvCxnSpPr>
          <p:nvPr/>
        </p:nvCxnSpPr>
        <p:spPr>
          <a:xfrm>
            <a:off x="2363190" y="2572063"/>
            <a:ext cx="570015" cy="530995"/>
          </a:xfrm>
          <a:prstGeom prst="line">
            <a:avLst/>
          </a:prstGeom>
          <a:noFill/>
          <a:ln w="25400" cap="flat">
            <a:solidFill>
              <a:srgbClr val="00B050"/>
            </a:solidFill>
            <a:prstDash val="solid"/>
            <a:round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BAB5079-4A4D-BB47-A3EB-083E29D23A7C}"/>
              </a:ext>
            </a:extLst>
          </p:cNvPr>
          <p:cNvCxnSpPr/>
          <p:nvPr/>
        </p:nvCxnSpPr>
        <p:spPr>
          <a:xfrm>
            <a:off x="3063834" y="3230088"/>
            <a:ext cx="0" cy="1448790"/>
          </a:xfrm>
          <a:prstGeom prst="line">
            <a:avLst/>
          </a:prstGeom>
          <a:noFill/>
          <a:ln w="25400" cap="flat">
            <a:solidFill>
              <a:srgbClr val="00B050"/>
            </a:solidFill>
            <a:prstDash val="dash"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1768516029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6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8</a:t>
            </a:fld>
            <a:endParaRPr/>
          </a:p>
        </p:txBody>
      </p:sp>
      <p:sp>
        <p:nvSpPr>
          <p:cNvPr id="1667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623436" cy="554000"/>
          </a:xfrm>
          <a:prstGeom prst="rect">
            <a:avLst/>
          </a:prstGeom>
        </p:spPr>
        <p:txBody>
          <a:bodyPr/>
          <a:lstStyle/>
          <a:p>
            <a:r>
              <a:t>1.3.2 – Business revenues, costs and profits</a:t>
            </a:r>
          </a:p>
        </p:txBody>
      </p:sp>
      <p:sp>
        <p:nvSpPr>
          <p:cNvPr id="1668" name="Rectangle 8"/>
          <p:cNvSpPr/>
          <p:nvPr/>
        </p:nvSpPr>
        <p:spPr>
          <a:xfrm>
            <a:off x="238341" y="1023540"/>
            <a:ext cx="8667317" cy="43840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2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4. </a:t>
            </a:r>
            <a:r>
              <a:rPr>
                <a:latin typeface="+mj-lt"/>
                <a:ea typeface="+mj-ea"/>
                <a:cs typeface="+mj-cs"/>
                <a:sym typeface="Arial"/>
              </a:rPr>
              <a:t>Give 2 examples of fixed costs.</a:t>
            </a:r>
          </a:p>
        </p:txBody>
      </p:sp>
      <p:grpSp>
        <p:nvGrpSpPr>
          <p:cNvPr id="1671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1669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670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922DDB26-9844-4292-A91A-5461D4FBA764}"/>
              </a:ext>
            </a:extLst>
          </p:cNvPr>
          <p:cNvSpPr/>
          <p:nvPr/>
        </p:nvSpPr>
        <p:spPr>
          <a:xfrm>
            <a:off x="3256908" y="4473846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6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9</a:t>
            </a:fld>
            <a:endParaRPr/>
          </a:p>
        </p:txBody>
      </p:sp>
      <p:sp>
        <p:nvSpPr>
          <p:cNvPr id="1677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623436" cy="554000"/>
          </a:xfrm>
          <a:prstGeom prst="rect">
            <a:avLst/>
          </a:prstGeom>
        </p:spPr>
        <p:txBody>
          <a:bodyPr/>
          <a:lstStyle/>
          <a:p>
            <a:r>
              <a:t>1.3.2 – Business revenues, costs and profits</a:t>
            </a:r>
          </a:p>
        </p:txBody>
      </p:sp>
      <p:sp>
        <p:nvSpPr>
          <p:cNvPr id="1678" name="Rectangle 8"/>
          <p:cNvSpPr/>
          <p:nvPr/>
        </p:nvSpPr>
        <p:spPr>
          <a:xfrm>
            <a:off x="238341" y="1023540"/>
            <a:ext cx="8667317" cy="43840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2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4. </a:t>
            </a:r>
            <a:r>
              <a:rPr>
                <a:latin typeface="+mj-lt"/>
                <a:ea typeface="+mj-ea"/>
                <a:cs typeface="+mj-cs"/>
                <a:sym typeface="Arial"/>
              </a:rPr>
              <a:t>Give 2 examples of fixed costs.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D85CE9B-EB00-B34A-B2A5-EDB96AF54E0F}"/>
              </a:ext>
            </a:extLst>
          </p:cNvPr>
          <p:cNvSpPr/>
          <p:nvPr/>
        </p:nvSpPr>
        <p:spPr>
          <a:xfrm>
            <a:off x="578738" y="2045281"/>
            <a:ext cx="790896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Rent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Advertising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Insurance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Salaries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00B05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43C59"/>
      </a:accent1>
      <a:accent2>
        <a:srgbClr val="68A6C2"/>
      </a:accent2>
      <a:accent3>
        <a:srgbClr val="007FA3"/>
      </a:accent3>
      <a:accent4>
        <a:srgbClr val="003057"/>
      </a:accent4>
      <a:accent5>
        <a:srgbClr val="DB0020"/>
      </a:accent5>
      <a:accent6>
        <a:srgbClr val="008638"/>
      </a:accent6>
      <a:hlink>
        <a:srgbClr val="0000FF"/>
      </a:hlink>
      <a:folHlink>
        <a:srgbClr val="FF00FF"/>
      </a:folHlink>
    </a:clrScheme>
    <a:fontScheme name="Office Them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43C59"/>
      </a:accent1>
      <a:accent2>
        <a:srgbClr val="68A6C2"/>
      </a:accent2>
      <a:accent3>
        <a:srgbClr val="007FA3"/>
      </a:accent3>
      <a:accent4>
        <a:srgbClr val="003057"/>
      </a:accent4>
      <a:accent5>
        <a:srgbClr val="DB0020"/>
      </a:accent5>
      <a:accent6>
        <a:srgbClr val="008638"/>
      </a:accent6>
      <a:hlink>
        <a:srgbClr val="0000FF"/>
      </a:hlink>
      <a:folHlink>
        <a:srgbClr val="FF00FF"/>
      </a:folHlink>
    </a:clrScheme>
    <a:fontScheme name="Office Them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507</TotalTime>
  <Words>348</Words>
  <Application>Microsoft Office PowerPoint</Application>
  <PresentationFormat>On-screen Show (4:3)</PresentationFormat>
  <Paragraphs>92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Arial Black</vt:lpstr>
      <vt:lpstr>Symbol</vt:lpstr>
      <vt:lpstr>Times New Roman</vt:lpstr>
      <vt:lpstr>Office Theme</vt:lpstr>
      <vt:lpstr>PowerPoint Presentation</vt:lpstr>
      <vt:lpstr>1.3.2 – Business revenues, costs and profits</vt:lpstr>
      <vt:lpstr>1.3.2 – Business revenues, costs and profits</vt:lpstr>
      <vt:lpstr>1.3.2 – Business revenues, costs and profits</vt:lpstr>
      <vt:lpstr>1.3.2 – Business revenues, costs and profits</vt:lpstr>
      <vt:lpstr>1.3.2 – Business revenues, costs and profits</vt:lpstr>
      <vt:lpstr>1.3.2 – Business revenues, costs and profits</vt:lpstr>
      <vt:lpstr>1.3.2 – Business revenues, costs and profits</vt:lpstr>
      <vt:lpstr>1.3.2 – Business revenues, costs and profits</vt:lpstr>
      <vt:lpstr>1.3.2 – Business revenues, costs and profits</vt:lpstr>
      <vt:lpstr>1.3.2 – Business revenues, costs and profits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Holton, Phil</cp:lastModifiedBy>
  <cp:revision>61</cp:revision>
  <dcterms:modified xsi:type="dcterms:W3CDTF">2021-09-09T13:10:41Z</dcterms:modified>
</cp:coreProperties>
</file>