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75" r:id="rId2"/>
    <p:sldId id="317" r:id="rId3"/>
    <p:sldId id="318" r:id="rId4"/>
    <p:sldId id="319" r:id="rId5"/>
    <p:sldId id="320" r:id="rId6"/>
    <p:sldId id="323" r:id="rId7"/>
    <p:sldId id="324" r:id="rId8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8950A4-3580-4A64-BCFE-B2C66865D4F7}" v="2" dt="2021-09-09T13:09:24.13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548950A4-3580-4A64-BCFE-B2C66865D4F7}"/>
    <pc:docChg chg="custSel modSld">
      <pc:chgData name="Holton, Phil" userId="e1c11803-81d0-495b-b66e-769e079cf747" providerId="ADAL" clId="{548950A4-3580-4A64-BCFE-B2C66865D4F7}" dt="2021-09-09T13:09:24.132" v="3"/>
      <pc:docMkLst>
        <pc:docMk/>
      </pc:docMkLst>
      <pc:sldChg chg="addSp delSp modSp mod">
        <pc:chgData name="Holton, Phil" userId="e1c11803-81d0-495b-b66e-769e079cf747" providerId="ADAL" clId="{548950A4-3580-4A64-BCFE-B2C66865D4F7}" dt="2021-09-09T13:09:20.442" v="1"/>
        <pc:sldMkLst>
          <pc:docMk/>
          <pc:sldMk cId="0" sldId="317"/>
        </pc:sldMkLst>
        <pc:spChg chg="add mod">
          <ac:chgData name="Holton, Phil" userId="e1c11803-81d0-495b-b66e-769e079cf747" providerId="ADAL" clId="{548950A4-3580-4A64-BCFE-B2C66865D4F7}" dt="2021-09-09T13:09:20.442" v="1"/>
          <ac:spMkLst>
            <pc:docMk/>
            <pc:sldMk cId="0" sldId="317"/>
            <ac:spMk id="10" creationId="{F98F2A03-01FA-4C6E-A001-729FCC927013}"/>
          </ac:spMkLst>
        </pc:spChg>
        <pc:picChg chg="del">
          <ac:chgData name="Holton, Phil" userId="e1c11803-81d0-495b-b66e-769e079cf747" providerId="ADAL" clId="{548950A4-3580-4A64-BCFE-B2C66865D4F7}" dt="2021-09-09T13:09:20.203" v="0" actId="478"/>
          <ac:picMkLst>
            <pc:docMk/>
            <pc:sldMk cId="0" sldId="317"/>
            <ac:picMk id="1354" creationId="{00000000-0000-0000-0000-000000000000}"/>
          </ac:picMkLst>
        </pc:picChg>
      </pc:sldChg>
      <pc:sldChg chg="addSp delSp modSp mod">
        <pc:chgData name="Holton, Phil" userId="e1c11803-81d0-495b-b66e-769e079cf747" providerId="ADAL" clId="{548950A4-3580-4A64-BCFE-B2C66865D4F7}" dt="2021-09-09T13:09:24.132" v="3"/>
        <pc:sldMkLst>
          <pc:docMk/>
          <pc:sldMk cId="0" sldId="319"/>
        </pc:sldMkLst>
        <pc:spChg chg="add mod">
          <ac:chgData name="Holton, Phil" userId="e1c11803-81d0-495b-b66e-769e079cf747" providerId="ADAL" clId="{548950A4-3580-4A64-BCFE-B2C66865D4F7}" dt="2021-09-09T13:09:24.132" v="3"/>
          <ac:spMkLst>
            <pc:docMk/>
            <pc:sldMk cId="0" sldId="319"/>
            <ac:spMk id="10" creationId="{A43CC89E-F41B-4BEE-9E80-6B65EFB2B68C}"/>
          </ac:spMkLst>
        </pc:spChg>
        <pc:picChg chg="del">
          <ac:chgData name="Holton, Phil" userId="e1c11803-81d0-495b-b66e-769e079cf747" providerId="ADAL" clId="{548950A4-3580-4A64-BCFE-B2C66865D4F7}" dt="2021-09-09T13:09:23.860" v="2" actId="478"/>
          <ac:picMkLst>
            <pc:docMk/>
            <pc:sldMk cId="0" sldId="319"/>
            <ac:picMk id="137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Shape 135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9" name="Shape 13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Shape 136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0" name="Shape 137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Shape 138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81" name="Shape 138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Shape 139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2" name="Shape 139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" name="Shape 141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9" name="Shape 14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Shape 14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26" name="Shape 14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252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1.2.</a:t>
            </a:r>
            <a:r>
              <a:rPr lang="en-GB" dirty="0"/>
              <a:t>3</a:t>
            </a:r>
            <a:r>
              <a:rPr dirty="0"/>
              <a:t> – Market </a:t>
            </a:r>
            <a:r>
              <a:rPr lang="en-GB" dirty="0"/>
              <a:t>Segmentation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4468254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35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1.2.3 – Market Segmentation</a:t>
            </a:r>
          </a:p>
        </p:txBody>
      </p:sp>
      <p:sp>
        <p:nvSpPr>
          <p:cNvPr id="1352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The following are ways in which markets can be segmented:</a:t>
            </a:r>
          </a:p>
        </p:txBody>
      </p:sp>
      <p:sp>
        <p:nvSpPr>
          <p:cNvPr id="1353" name="TextBox 1"/>
          <p:cNvSpPr txBox="1"/>
          <p:nvPr/>
        </p:nvSpPr>
        <p:spPr>
          <a:xfrm>
            <a:off x="639363" y="1918085"/>
            <a:ext cx="5120294" cy="3621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t>L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b. D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c. L ………………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d. I ………………..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e. A ………………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357" name="Oval 5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35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5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98F2A03-01FA-4C6E-A001-729FCC927013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36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1.2.3 – Market Segmentation</a:t>
            </a:r>
          </a:p>
        </p:txBody>
      </p:sp>
      <p:sp>
        <p:nvSpPr>
          <p:cNvPr id="1363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The following are ways in which markets can be segmented:</a:t>
            </a:r>
          </a:p>
        </p:txBody>
      </p:sp>
      <p:sp>
        <p:nvSpPr>
          <p:cNvPr id="1364" name="TextBox 1"/>
          <p:cNvSpPr txBox="1"/>
          <p:nvPr/>
        </p:nvSpPr>
        <p:spPr>
          <a:xfrm>
            <a:off x="639363" y="1918085"/>
            <a:ext cx="5120294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rPr dirty="0">
                <a:solidFill>
                  <a:srgbClr val="00B050"/>
                </a:solidFill>
              </a:rPr>
              <a:t>L</a:t>
            </a:r>
            <a:r>
              <a:rPr lang="en-GB" dirty="0" err="1">
                <a:solidFill>
                  <a:srgbClr val="00B050"/>
                </a:solidFill>
              </a:rPr>
              <a:t>ifestyle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b. D</a:t>
            </a:r>
            <a:r>
              <a:rPr lang="en-GB" dirty="0" err="1">
                <a:solidFill>
                  <a:srgbClr val="00B050"/>
                </a:solidFill>
              </a:rPr>
              <a:t>emographics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c. L</a:t>
            </a:r>
            <a:r>
              <a:rPr lang="en-GB" dirty="0" err="1">
                <a:solidFill>
                  <a:srgbClr val="00B050"/>
                </a:solidFill>
              </a:rPr>
              <a:t>ocation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d. </a:t>
            </a:r>
            <a:r>
              <a:rPr lang="en-GB" dirty="0">
                <a:solidFill>
                  <a:srgbClr val="00B050"/>
                </a:solidFill>
              </a:rPr>
              <a:t>Income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e. A</a:t>
            </a:r>
            <a:r>
              <a:rPr lang="en-GB" dirty="0" err="1">
                <a:solidFill>
                  <a:srgbClr val="00B050"/>
                </a:solidFill>
              </a:rPr>
              <a:t>ge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37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1.2.3 – Market Segmentation</a:t>
            </a:r>
          </a:p>
        </p:txBody>
      </p:sp>
      <p:sp>
        <p:nvSpPr>
          <p:cNvPr id="1374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2. Complete the definition of a ‘market segment:</a:t>
            </a:r>
          </a:p>
        </p:txBody>
      </p:sp>
      <p:sp>
        <p:nvSpPr>
          <p:cNvPr id="1375" name="TextBox 1"/>
          <p:cNvSpPr txBox="1"/>
          <p:nvPr/>
        </p:nvSpPr>
        <p:spPr>
          <a:xfrm>
            <a:off x="586200" y="2215915"/>
            <a:ext cx="7246806" cy="11325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 i="1"/>
            </a:lvl1pPr>
          </a:lstStyle>
          <a:p>
            <a:r>
              <a:rPr dirty="0"/>
              <a:t>‘A market segment is a group of ………………….. with similar c………………….’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379" name="Oval 5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37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7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43CC89E-F41B-4BEE-9E80-6B65EFB2B68C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384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1.2.3 – Market Segmentation</a:t>
            </a:r>
          </a:p>
        </p:txBody>
      </p:sp>
      <p:sp>
        <p:nvSpPr>
          <p:cNvPr id="1385" name="Rectangle 8"/>
          <p:cNvSpPr/>
          <p:nvPr/>
        </p:nvSpPr>
        <p:spPr>
          <a:xfrm>
            <a:off x="221502" y="1180035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2. Complete the definition of a ‘market segment:</a:t>
            </a:r>
          </a:p>
        </p:txBody>
      </p:sp>
      <p:sp>
        <p:nvSpPr>
          <p:cNvPr id="1386" name="TextBox 1"/>
          <p:cNvSpPr txBox="1"/>
          <p:nvPr/>
        </p:nvSpPr>
        <p:spPr>
          <a:xfrm>
            <a:off x="586200" y="2215915"/>
            <a:ext cx="724680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 i="1"/>
            </a:lvl1pPr>
          </a:lstStyle>
          <a:p>
            <a:r>
              <a:rPr dirty="0"/>
              <a:t>‘A market segment is a group of </a:t>
            </a:r>
            <a:r>
              <a:rPr lang="en-GB" dirty="0">
                <a:solidFill>
                  <a:srgbClr val="00B050"/>
                </a:solidFill>
              </a:rPr>
              <a:t>customers</a:t>
            </a:r>
            <a:r>
              <a:rPr dirty="0"/>
              <a:t> with similar </a:t>
            </a:r>
            <a:r>
              <a:rPr dirty="0">
                <a:solidFill>
                  <a:srgbClr val="00B050"/>
                </a:solidFill>
              </a:rPr>
              <a:t>c</a:t>
            </a:r>
            <a:r>
              <a:rPr lang="en-GB" dirty="0" err="1">
                <a:solidFill>
                  <a:srgbClr val="00B050"/>
                </a:solidFill>
              </a:rPr>
              <a:t>haracteristics</a:t>
            </a:r>
            <a:r>
              <a:rPr lang="en-GB" dirty="0"/>
              <a:t>’.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41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1.2.3 – Market Segmentation</a:t>
            </a:r>
          </a:p>
        </p:txBody>
      </p:sp>
      <p:sp>
        <p:nvSpPr>
          <p:cNvPr id="1416" name="Rectangle 8"/>
          <p:cNvSpPr/>
          <p:nvPr/>
        </p:nvSpPr>
        <p:spPr>
          <a:xfrm>
            <a:off x="221502" y="1180035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4. Populate the market map (below) for the following clothing retailers:</a:t>
            </a:r>
          </a:p>
        </p:txBody>
      </p:sp>
      <p:pic>
        <p:nvPicPr>
          <p:cNvPr id="1417" name="Picture 5" descr="Picture 5"/>
          <p:cNvPicPr>
            <a:picLocks noChangeAspect="1"/>
          </p:cNvPicPr>
          <p:nvPr/>
        </p:nvPicPr>
        <p:blipFill>
          <a:blip r:embed="rId3"/>
          <a:srcRect l="28276" t="33491" r="37177" b="29041"/>
          <a:stretch>
            <a:fillRect/>
          </a:stretch>
        </p:blipFill>
        <p:spPr>
          <a:xfrm>
            <a:off x="1010092" y="2215197"/>
            <a:ext cx="6539026" cy="39890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42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1.2.3 – Market Segmentation</a:t>
            </a:r>
          </a:p>
        </p:txBody>
      </p:sp>
      <p:sp>
        <p:nvSpPr>
          <p:cNvPr id="1423" name="Rectangle 8"/>
          <p:cNvSpPr/>
          <p:nvPr/>
        </p:nvSpPr>
        <p:spPr>
          <a:xfrm>
            <a:off x="221502" y="1180035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4. Populate the market map (below) for the following clothing retailers:</a:t>
            </a:r>
          </a:p>
        </p:txBody>
      </p:sp>
      <p:pic>
        <p:nvPicPr>
          <p:cNvPr id="1424" name="Picture 5" descr="Picture 5"/>
          <p:cNvPicPr>
            <a:picLocks noChangeAspect="1"/>
          </p:cNvPicPr>
          <p:nvPr/>
        </p:nvPicPr>
        <p:blipFill>
          <a:blip r:embed="rId3"/>
          <a:srcRect l="28276" t="33491" r="37177" b="29041"/>
          <a:stretch>
            <a:fillRect/>
          </a:stretch>
        </p:blipFill>
        <p:spPr>
          <a:xfrm>
            <a:off x="1010092" y="2215197"/>
            <a:ext cx="6539026" cy="3989094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33B9C2-F2A8-8D4E-8068-8E7F2BA47484}"/>
              </a:ext>
            </a:extLst>
          </p:cNvPr>
          <p:cNvSpPr txBox="1"/>
          <p:nvPr/>
        </p:nvSpPr>
        <p:spPr>
          <a:xfrm>
            <a:off x="2113807" y="3135086"/>
            <a:ext cx="1140032" cy="2850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B050"/>
                </a:solidFill>
              </a:rPr>
              <a:t>Ralph Lauren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49D8B8-8067-3C4C-A48E-E3ECA32DA852}"/>
              </a:ext>
            </a:extLst>
          </p:cNvPr>
          <p:cNvSpPr txBox="1"/>
          <p:nvPr/>
        </p:nvSpPr>
        <p:spPr>
          <a:xfrm>
            <a:off x="2301833" y="3520083"/>
            <a:ext cx="1140032" cy="2850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Ted Baker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9E1C82-48EE-2247-A4D4-5772952B1001}"/>
              </a:ext>
            </a:extLst>
          </p:cNvPr>
          <p:cNvSpPr txBox="1"/>
          <p:nvPr/>
        </p:nvSpPr>
        <p:spPr>
          <a:xfrm>
            <a:off x="2719449" y="3905080"/>
            <a:ext cx="141118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B050"/>
                </a:solidFill>
              </a:rPr>
              <a:t>Marks and Spencer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4E4D51-5335-4F46-99D8-81BEE1BD0F81}"/>
              </a:ext>
            </a:extLst>
          </p:cNvPr>
          <p:cNvSpPr txBox="1"/>
          <p:nvPr/>
        </p:nvSpPr>
        <p:spPr>
          <a:xfrm>
            <a:off x="5045033" y="5104411"/>
            <a:ext cx="1140032" cy="2850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Primark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1E4A1B-F1DB-A04B-8D94-A51D387826D3}"/>
              </a:ext>
            </a:extLst>
          </p:cNvPr>
          <p:cNvSpPr txBox="1"/>
          <p:nvPr/>
        </p:nvSpPr>
        <p:spPr>
          <a:xfrm>
            <a:off x="4348178" y="4439393"/>
            <a:ext cx="1140032" cy="2850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New Look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226</Words>
  <Application>Microsoft Office PowerPoint</Application>
  <PresentationFormat>On-screen Show (4:3)</PresentationFormat>
  <Paragraphs>61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Times New Roman</vt:lpstr>
      <vt:lpstr>Office Theme</vt:lpstr>
      <vt:lpstr>PowerPoint Presentation</vt:lpstr>
      <vt:lpstr>1.2.3 – Market Segmentation</vt:lpstr>
      <vt:lpstr>1.2.3 – Market Segmentation</vt:lpstr>
      <vt:lpstr>1.2.3 – Market Segmentation</vt:lpstr>
      <vt:lpstr>1.2.3 – Market Segmentation</vt:lpstr>
      <vt:lpstr>1.2.3 – Market Segmentation</vt:lpstr>
      <vt:lpstr>1.2.3 – Market Segmentation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2021-09-09T13:09:26Z</dcterms:modified>
</cp:coreProperties>
</file>