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36" r:id="rId2"/>
    <p:sldId id="476" r:id="rId3"/>
    <p:sldId id="477" r:id="rId4"/>
    <p:sldId id="337" r:id="rId5"/>
    <p:sldId id="338" r:id="rId6"/>
    <p:sldId id="341" r:id="rId7"/>
    <p:sldId id="478" r:id="rId8"/>
    <p:sldId id="343" r:id="rId9"/>
    <p:sldId id="479" r:id="rId10"/>
    <p:sldId id="480" r:id="rId11"/>
    <p:sldId id="481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26BD49-9E7F-470F-A52C-284BDEE7EEEF}" v="5" dt="2021-09-09T13:10:17.10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A526BD49-9E7F-470F-A52C-284BDEE7EEEF}"/>
    <pc:docChg chg="custSel modSld">
      <pc:chgData name="Holton, Phil" userId="e1c11803-81d0-495b-b66e-769e079cf747" providerId="ADAL" clId="{A526BD49-9E7F-470F-A52C-284BDEE7EEEF}" dt="2021-09-09T13:10:17.101" v="10"/>
      <pc:docMkLst>
        <pc:docMk/>
      </pc:docMkLst>
      <pc:sldChg chg="addSp delSp modSp mod">
        <pc:chgData name="Holton, Phil" userId="e1c11803-81d0-495b-b66e-769e079cf747" providerId="ADAL" clId="{A526BD49-9E7F-470F-A52C-284BDEE7EEEF}" dt="2021-09-09T13:10:06.972" v="4" actId="1076"/>
        <pc:sldMkLst>
          <pc:docMk/>
          <pc:sldMk cId="0" sldId="337"/>
        </pc:sldMkLst>
        <pc:spChg chg="add mod">
          <ac:chgData name="Holton, Phil" userId="e1c11803-81d0-495b-b66e-769e079cf747" providerId="ADAL" clId="{A526BD49-9E7F-470F-A52C-284BDEE7EEEF}" dt="2021-09-09T13:10:06.972" v="4" actId="1076"/>
          <ac:spMkLst>
            <pc:docMk/>
            <pc:sldMk cId="0" sldId="337"/>
            <ac:spMk id="10" creationId="{C02F6D6D-9141-4594-AB41-C1125B177996}"/>
          </ac:spMkLst>
        </pc:spChg>
        <pc:picChg chg="del">
          <ac:chgData name="Holton, Phil" userId="e1c11803-81d0-495b-b66e-769e079cf747" providerId="ADAL" clId="{A526BD49-9E7F-470F-A52C-284BDEE7EEEF}" dt="2021-09-09T13:10:03.847" v="2" actId="478"/>
          <ac:picMkLst>
            <pc:docMk/>
            <pc:sldMk cId="0" sldId="337"/>
            <ac:picMk id="9" creationId="{029F214C-6B56-2F49-9AD6-16C34AFD7BC0}"/>
          </ac:picMkLst>
        </pc:picChg>
      </pc:sldChg>
      <pc:sldChg chg="addSp delSp modSp mod">
        <pc:chgData name="Holton, Phil" userId="e1c11803-81d0-495b-b66e-769e079cf747" providerId="ADAL" clId="{A526BD49-9E7F-470F-A52C-284BDEE7EEEF}" dt="2021-09-09T13:10:11.183" v="6"/>
        <pc:sldMkLst>
          <pc:docMk/>
          <pc:sldMk cId="0" sldId="341"/>
        </pc:sldMkLst>
        <pc:spChg chg="add mod">
          <ac:chgData name="Holton, Phil" userId="e1c11803-81d0-495b-b66e-769e079cf747" providerId="ADAL" clId="{A526BD49-9E7F-470F-A52C-284BDEE7EEEF}" dt="2021-09-09T13:10:11.183" v="6"/>
          <ac:spMkLst>
            <pc:docMk/>
            <pc:sldMk cId="0" sldId="341"/>
            <ac:spMk id="9" creationId="{2478576E-1C52-4551-8D5E-8D43E2F694E1}"/>
          </ac:spMkLst>
        </pc:spChg>
        <pc:picChg chg="del">
          <ac:chgData name="Holton, Phil" userId="e1c11803-81d0-495b-b66e-769e079cf747" providerId="ADAL" clId="{A526BD49-9E7F-470F-A52C-284BDEE7EEEF}" dt="2021-09-09T13:10:10.919" v="5" actId="478"/>
          <ac:picMkLst>
            <pc:docMk/>
            <pc:sldMk cId="0" sldId="341"/>
            <ac:picMk id="1586" creationId="{00000000-0000-0000-0000-000000000000}"/>
          </ac:picMkLst>
        </pc:picChg>
      </pc:sldChg>
      <pc:sldChg chg="addSp delSp modSp mod">
        <pc:chgData name="Holton, Phil" userId="e1c11803-81d0-495b-b66e-769e079cf747" providerId="ADAL" clId="{A526BD49-9E7F-470F-A52C-284BDEE7EEEF}" dt="2021-09-09T13:10:14.765" v="8"/>
        <pc:sldMkLst>
          <pc:docMk/>
          <pc:sldMk cId="0" sldId="343"/>
        </pc:sldMkLst>
        <pc:spChg chg="add mod">
          <ac:chgData name="Holton, Phil" userId="e1c11803-81d0-495b-b66e-769e079cf747" providerId="ADAL" clId="{A526BD49-9E7F-470F-A52C-284BDEE7EEEF}" dt="2021-09-09T13:10:14.765" v="8"/>
          <ac:spMkLst>
            <pc:docMk/>
            <pc:sldMk cId="0" sldId="343"/>
            <ac:spMk id="9" creationId="{A3AA5BDF-EAB5-4883-A12D-D1243172A20C}"/>
          </ac:spMkLst>
        </pc:spChg>
        <pc:picChg chg="del">
          <ac:chgData name="Holton, Phil" userId="e1c11803-81d0-495b-b66e-769e079cf747" providerId="ADAL" clId="{A526BD49-9E7F-470F-A52C-284BDEE7EEEF}" dt="2021-09-09T13:10:14.500" v="7" actId="478"/>
          <ac:picMkLst>
            <pc:docMk/>
            <pc:sldMk cId="0" sldId="343"/>
            <ac:picMk id="1606" creationId="{00000000-0000-0000-0000-000000000000}"/>
          </ac:picMkLst>
        </pc:picChg>
      </pc:sldChg>
      <pc:sldChg chg="addSp delSp modSp mod">
        <pc:chgData name="Holton, Phil" userId="e1c11803-81d0-495b-b66e-769e079cf747" providerId="ADAL" clId="{A526BD49-9E7F-470F-A52C-284BDEE7EEEF}" dt="2021-09-09T13:10:01.098" v="1"/>
        <pc:sldMkLst>
          <pc:docMk/>
          <pc:sldMk cId="3515153394" sldId="476"/>
        </pc:sldMkLst>
        <pc:spChg chg="add mod">
          <ac:chgData name="Holton, Phil" userId="e1c11803-81d0-495b-b66e-769e079cf747" providerId="ADAL" clId="{A526BD49-9E7F-470F-A52C-284BDEE7EEEF}" dt="2021-09-09T13:10:01.098" v="1"/>
          <ac:spMkLst>
            <pc:docMk/>
            <pc:sldMk cId="3515153394" sldId="476"/>
            <ac:spMk id="9" creationId="{DAC101D6-1302-4DE0-B0C2-8922400C2233}"/>
          </ac:spMkLst>
        </pc:spChg>
        <pc:picChg chg="del">
          <ac:chgData name="Holton, Phil" userId="e1c11803-81d0-495b-b66e-769e079cf747" providerId="ADAL" clId="{A526BD49-9E7F-470F-A52C-284BDEE7EEEF}" dt="2021-09-09T13:10:00.800" v="0" actId="478"/>
          <ac:picMkLst>
            <pc:docMk/>
            <pc:sldMk cId="3515153394" sldId="476"/>
            <ac:picMk id="1565" creationId="{00000000-0000-0000-0000-000000000000}"/>
          </ac:picMkLst>
        </pc:picChg>
      </pc:sldChg>
      <pc:sldChg chg="addSp delSp modSp mod">
        <pc:chgData name="Holton, Phil" userId="e1c11803-81d0-495b-b66e-769e079cf747" providerId="ADAL" clId="{A526BD49-9E7F-470F-A52C-284BDEE7EEEF}" dt="2021-09-09T13:10:17.101" v="10"/>
        <pc:sldMkLst>
          <pc:docMk/>
          <pc:sldMk cId="3552890341" sldId="480"/>
        </pc:sldMkLst>
        <pc:spChg chg="add mod">
          <ac:chgData name="Holton, Phil" userId="e1c11803-81d0-495b-b66e-769e079cf747" providerId="ADAL" clId="{A526BD49-9E7F-470F-A52C-284BDEE7EEEF}" dt="2021-09-09T13:10:17.101" v="10"/>
          <ac:spMkLst>
            <pc:docMk/>
            <pc:sldMk cId="3552890341" sldId="480"/>
            <ac:spMk id="9" creationId="{328086CE-5FC9-4527-8F8C-37AB1CBF845F}"/>
          </ac:spMkLst>
        </pc:spChg>
        <pc:picChg chg="del">
          <ac:chgData name="Holton, Phil" userId="e1c11803-81d0-495b-b66e-769e079cf747" providerId="ADAL" clId="{A526BD49-9E7F-470F-A52C-284BDEE7EEEF}" dt="2021-09-09T13:10:16.736" v="9" actId="478"/>
          <ac:picMkLst>
            <pc:docMk/>
            <pc:sldMk cId="3552890341" sldId="480"/>
            <ac:picMk id="1565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Shape 156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7" name="Shape 15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17424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Shape 156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7" name="Shape 15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40103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Shape 156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7" name="Shape 15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60747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Shape 154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46" name="Shape 154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" name="Shape 155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56" name="Shape 155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" name="Shape 158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8" name="Shape 158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" name="Shape 158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8" name="Shape 158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60767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Shape 160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8" name="Shape 160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Shape 160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8" name="Shape 160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00744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Shape 156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7" name="Shape 15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06774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1536" name="Google Shape;16;p2"/>
          <p:cNvSpPr txBox="1"/>
          <p:nvPr/>
        </p:nvSpPr>
        <p:spPr>
          <a:xfrm>
            <a:off x="611738" y="2122713"/>
            <a:ext cx="574551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1.3.1- Business aims and objectives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155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1.3.1 – The competitive environment</a:t>
            </a:r>
          </a:p>
        </p:txBody>
      </p:sp>
      <p:sp>
        <p:nvSpPr>
          <p:cNvPr id="1560" name="Rectangle 8"/>
          <p:cNvSpPr/>
          <p:nvPr/>
        </p:nvSpPr>
        <p:spPr>
          <a:xfrm>
            <a:off x="221502" y="1180035"/>
            <a:ext cx="8667317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lang="en-GB" dirty="0"/>
              <a:t>5</a:t>
            </a:r>
            <a:r>
              <a:rPr dirty="0"/>
              <a:t>. </a:t>
            </a:r>
            <a:r>
              <a:rPr lang="en-GB" dirty="0"/>
              <a:t>Define the term </a:t>
            </a:r>
            <a:r>
              <a:rPr lang="en-GB" b="1" dirty="0"/>
              <a:t>financial security</a:t>
            </a:r>
            <a:r>
              <a:rPr lang="en-GB" dirty="0"/>
              <a:t>.</a:t>
            </a:r>
            <a:endParaRPr dirty="0"/>
          </a:p>
        </p:txBody>
      </p:sp>
      <p:grpSp>
        <p:nvGrpSpPr>
          <p:cNvPr id="1563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56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62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28086CE-5FC9-4527-8F8C-37AB1CBF845F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289034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155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1.3.1 – The competitive environment</a:t>
            </a:r>
          </a:p>
        </p:txBody>
      </p:sp>
      <p:sp>
        <p:nvSpPr>
          <p:cNvPr id="1560" name="Rectangle 8"/>
          <p:cNvSpPr/>
          <p:nvPr/>
        </p:nvSpPr>
        <p:spPr>
          <a:xfrm>
            <a:off x="221502" y="1180035"/>
            <a:ext cx="8667317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lang="en-GB" dirty="0"/>
              <a:t>5</a:t>
            </a:r>
            <a:r>
              <a:rPr dirty="0"/>
              <a:t>. </a:t>
            </a:r>
            <a:r>
              <a:rPr lang="en-GB" dirty="0"/>
              <a:t>Define the term </a:t>
            </a:r>
            <a:r>
              <a:rPr lang="en-GB" b="1" dirty="0"/>
              <a:t>financial security</a:t>
            </a:r>
            <a:r>
              <a:rPr lang="en-GB" dirty="0"/>
              <a:t>.</a:t>
            </a:r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2B78AC-324F-854E-9FAB-4A8CEC840682}"/>
              </a:ext>
            </a:extLst>
          </p:cNvPr>
          <p:cNvSpPr/>
          <p:nvPr/>
        </p:nvSpPr>
        <p:spPr>
          <a:xfrm>
            <a:off x="698006" y="2608969"/>
            <a:ext cx="7908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srgbClr val="00B050"/>
                </a:solidFill>
              </a:rPr>
              <a:t>Having sufficient cash flow/revenue/income to ensure a business can survive.</a:t>
            </a:r>
          </a:p>
        </p:txBody>
      </p:sp>
    </p:spTree>
    <p:extLst>
      <p:ext uri="{BB962C8B-B14F-4D97-AF65-F5344CB8AC3E}">
        <p14:creationId xmlns:p14="http://schemas.microsoft.com/office/powerpoint/2010/main" val="27319846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55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1.3.1 – The competitive environment</a:t>
            </a:r>
          </a:p>
        </p:txBody>
      </p:sp>
      <p:sp>
        <p:nvSpPr>
          <p:cNvPr id="1560" name="Rectangle 8"/>
          <p:cNvSpPr/>
          <p:nvPr/>
        </p:nvSpPr>
        <p:spPr>
          <a:xfrm>
            <a:off x="221502" y="1180035"/>
            <a:ext cx="8667317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lang="en-GB" dirty="0"/>
              <a:t>1</a:t>
            </a:r>
            <a:r>
              <a:rPr dirty="0"/>
              <a:t>. </a:t>
            </a:r>
            <a:r>
              <a:rPr lang="en-GB" dirty="0"/>
              <a:t>Define the term </a:t>
            </a:r>
            <a:r>
              <a:rPr lang="en-GB" b="1" dirty="0"/>
              <a:t>market share</a:t>
            </a:r>
            <a:r>
              <a:rPr lang="en-GB" dirty="0"/>
              <a:t>.</a:t>
            </a:r>
            <a:endParaRPr dirty="0"/>
          </a:p>
        </p:txBody>
      </p:sp>
      <p:grpSp>
        <p:nvGrpSpPr>
          <p:cNvPr id="1563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56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62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AC101D6-1302-4DE0-B0C2-8922400C2233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515339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55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1.3.1 – The competitive environment</a:t>
            </a:r>
          </a:p>
        </p:txBody>
      </p:sp>
      <p:sp>
        <p:nvSpPr>
          <p:cNvPr id="1560" name="Rectangle 8"/>
          <p:cNvSpPr/>
          <p:nvPr/>
        </p:nvSpPr>
        <p:spPr>
          <a:xfrm>
            <a:off x="221502" y="1180035"/>
            <a:ext cx="8667317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lang="en-GB" dirty="0"/>
              <a:t>1</a:t>
            </a:r>
            <a:r>
              <a:rPr dirty="0"/>
              <a:t>. </a:t>
            </a:r>
            <a:r>
              <a:rPr lang="en-GB" dirty="0"/>
              <a:t>Define the term </a:t>
            </a:r>
            <a:r>
              <a:rPr lang="en-GB" b="1" dirty="0"/>
              <a:t>market share</a:t>
            </a:r>
            <a:r>
              <a:rPr lang="en-GB" dirty="0"/>
              <a:t>.</a:t>
            </a:r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2B78AC-324F-854E-9FAB-4A8CEC840682}"/>
              </a:ext>
            </a:extLst>
          </p:cNvPr>
          <p:cNvSpPr/>
          <p:nvPr/>
        </p:nvSpPr>
        <p:spPr>
          <a:xfrm>
            <a:off x="698006" y="2608969"/>
            <a:ext cx="7908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srgbClr val="00B050"/>
                </a:solidFill>
              </a:rPr>
              <a:t>The proportion of sales in a market that are taken by one business.</a:t>
            </a:r>
          </a:p>
        </p:txBody>
      </p:sp>
    </p:spTree>
    <p:extLst>
      <p:ext uri="{BB962C8B-B14F-4D97-AF65-F5344CB8AC3E}">
        <p14:creationId xmlns:p14="http://schemas.microsoft.com/office/powerpoint/2010/main" val="412964772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53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1.3.1 – Business aims and objectives</a:t>
            </a:r>
          </a:p>
        </p:txBody>
      </p:sp>
      <p:sp>
        <p:nvSpPr>
          <p:cNvPr id="1540" name="Rectangle 8"/>
          <p:cNvSpPr/>
          <p:nvPr/>
        </p:nvSpPr>
        <p:spPr>
          <a:xfrm>
            <a:off x="221502" y="1180035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rPr lang="en-GB" dirty="0"/>
              <a:t>2</a:t>
            </a:r>
            <a:r>
              <a:rPr dirty="0"/>
              <a:t>. The </a:t>
            </a:r>
            <a:r>
              <a:rPr b="1" dirty="0"/>
              <a:t>two</a:t>
            </a:r>
            <a:r>
              <a:rPr dirty="0"/>
              <a:t> of the following are financial aims for an entrepreneur when starting up a business?</a:t>
            </a:r>
          </a:p>
        </p:txBody>
      </p:sp>
      <p:grpSp>
        <p:nvGrpSpPr>
          <p:cNvPr id="1543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54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42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544" name="TextBox 1"/>
          <p:cNvSpPr txBox="1"/>
          <p:nvPr/>
        </p:nvSpPr>
        <p:spPr>
          <a:xfrm>
            <a:off x="440166" y="2196352"/>
            <a:ext cx="6103173" cy="3621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UcPeriod"/>
              <a:defRPr sz="2400"/>
            </a:pPr>
            <a:r>
              <a:t>Business survival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t>B. Environmental protection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t>C. Increased profit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t>D. Individual control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t>E. Personal satisfaction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02F6D6D-9141-4594-AB41-C1125B177996}"/>
              </a:ext>
            </a:extLst>
          </p:cNvPr>
          <p:cNvSpPr/>
          <p:nvPr/>
        </p:nvSpPr>
        <p:spPr>
          <a:xfrm>
            <a:off x="5054886" y="226320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54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1.3.1 – Business aims and objectives</a:t>
            </a:r>
          </a:p>
        </p:txBody>
      </p:sp>
      <p:sp>
        <p:nvSpPr>
          <p:cNvPr id="1550" name="Rectangle 8"/>
          <p:cNvSpPr/>
          <p:nvPr/>
        </p:nvSpPr>
        <p:spPr>
          <a:xfrm>
            <a:off x="221502" y="1180035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rPr lang="en-GB" dirty="0"/>
              <a:t>2</a:t>
            </a:r>
            <a:r>
              <a:rPr dirty="0"/>
              <a:t>. The </a:t>
            </a:r>
            <a:r>
              <a:rPr b="1" dirty="0"/>
              <a:t>two</a:t>
            </a:r>
            <a:r>
              <a:rPr dirty="0"/>
              <a:t> of the following are financial aims for an entrepreneur when starting up a business?</a:t>
            </a:r>
          </a:p>
        </p:txBody>
      </p:sp>
      <p:sp>
        <p:nvSpPr>
          <p:cNvPr id="1554" name="TextBox 6"/>
          <p:cNvSpPr txBox="1"/>
          <p:nvPr/>
        </p:nvSpPr>
        <p:spPr>
          <a:xfrm>
            <a:off x="440166" y="2196352"/>
            <a:ext cx="6103173" cy="3416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Business survival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rPr dirty="0"/>
              <a:t>B. Environmental protection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rPr dirty="0"/>
              <a:t>C. </a:t>
            </a:r>
            <a:r>
              <a:rPr dirty="0">
                <a:solidFill>
                  <a:srgbClr val="00B050"/>
                </a:solidFill>
              </a:rPr>
              <a:t>Increased profit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rPr dirty="0"/>
              <a:t>D. Individual control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rPr dirty="0"/>
              <a:t>E. Personal satisfaction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581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1.3.1 – The competitive environment</a:t>
            </a:r>
          </a:p>
        </p:txBody>
      </p:sp>
      <p:sp>
        <p:nvSpPr>
          <p:cNvPr id="1582" name="Rectangle 8"/>
          <p:cNvSpPr/>
          <p:nvPr/>
        </p:nvSpPr>
        <p:spPr>
          <a:xfrm>
            <a:off x="221502" y="1180035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3. </a:t>
            </a:r>
            <a:r>
              <a:rPr lang="en-GB" dirty="0"/>
              <a:t>Give </a:t>
            </a:r>
            <a:r>
              <a:rPr lang="en-GB" b="1" dirty="0"/>
              <a:t>two</a:t>
            </a:r>
            <a:r>
              <a:rPr lang="en-GB" dirty="0"/>
              <a:t> reasons why profitability might be an objective for an entrepreneur starting a new business.</a:t>
            </a:r>
          </a:p>
        </p:txBody>
      </p:sp>
      <p:grpSp>
        <p:nvGrpSpPr>
          <p:cNvPr id="1585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583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84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78576E-1C52-4551-8D5E-8D43E2F694E1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581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1.3.1 – The competitive environment</a:t>
            </a:r>
          </a:p>
        </p:txBody>
      </p:sp>
      <p:sp>
        <p:nvSpPr>
          <p:cNvPr id="1582" name="Rectangle 8"/>
          <p:cNvSpPr/>
          <p:nvPr/>
        </p:nvSpPr>
        <p:spPr>
          <a:xfrm>
            <a:off x="221502" y="1180035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3. </a:t>
            </a:r>
            <a:r>
              <a:rPr lang="en-GB" dirty="0"/>
              <a:t>Give </a:t>
            </a:r>
            <a:r>
              <a:rPr lang="en-GB" b="1" dirty="0"/>
              <a:t>two</a:t>
            </a:r>
            <a:r>
              <a:rPr lang="en-GB" dirty="0"/>
              <a:t> reasons why profitability might be an objective for an entrepreneur starting a new business.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19FDBC-EA33-C545-A782-4ABD2AAAC997}"/>
              </a:ext>
            </a:extLst>
          </p:cNvPr>
          <p:cNvSpPr/>
          <p:nvPr/>
        </p:nvSpPr>
        <p:spPr>
          <a:xfrm>
            <a:off x="698006" y="2608969"/>
            <a:ext cx="7908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To generate income for the entrepreneur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To enable the business to grow</a:t>
            </a:r>
          </a:p>
        </p:txBody>
      </p:sp>
    </p:spTree>
    <p:extLst>
      <p:ext uri="{BB962C8B-B14F-4D97-AF65-F5344CB8AC3E}">
        <p14:creationId xmlns:p14="http://schemas.microsoft.com/office/powerpoint/2010/main" val="284858894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601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1.3.1 – The competitive environment</a:t>
            </a:r>
          </a:p>
        </p:txBody>
      </p:sp>
      <p:sp>
        <p:nvSpPr>
          <p:cNvPr id="1602" name="Rectangle 8"/>
          <p:cNvSpPr/>
          <p:nvPr/>
        </p:nvSpPr>
        <p:spPr>
          <a:xfrm>
            <a:off x="221502" y="1180035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4. </a:t>
            </a:r>
            <a:r>
              <a:rPr lang="en-GB" dirty="0"/>
              <a:t>Give </a:t>
            </a:r>
            <a:r>
              <a:rPr lang="en-GB" b="1" dirty="0"/>
              <a:t>two</a:t>
            </a:r>
            <a:r>
              <a:rPr lang="en-GB" dirty="0"/>
              <a:t> examples of social objectives that an entrepreneur might have when starting a new business.</a:t>
            </a:r>
          </a:p>
        </p:txBody>
      </p:sp>
      <p:grpSp>
        <p:nvGrpSpPr>
          <p:cNvPr id="1605" name="Oval 4"/>
          <p:cNvGrpSpPr/>
          <p:nvPr/>
        </p:nvGrpSpPr>
        <p:grpSpPr>
          <a:xfrm>
            <a:off x="6696823" y="4435419"/>
            <a:ext cx="2148115" cy="1927125"/>
            <a:chOff x="0" y="0"/>
            <a:chExt cx="2148114" cy="1927124"/>
          </a:xfrm>
        </p:grpSpPr>
        <p:sp>
          <p:nvSpPr>
            <p:cNvPr id="1603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04" name="30 seconds"/>
            <p:cNvSpPr txBox="1"/>
            <p:nvPr/>
          </p:nvSpPr>
          <p:spPr>
            <a:xfrm>
              <a:off x="360303" y="517258"/>
              <a:ext cx="1427508" cy="8926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t>30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3AA5BDF-EAB5-4883-A12D-D1243172A20C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601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1.3.1 – The competitive environment</a:t>
            </a:r>
          </a:p>
        </p:txBody>
      </p:sp>
      <p:sp>
        <p:nvSpPr>
          <p:cNvPr id="1602" name="Rectangle 8"/>
          <p:cNvSpPr/>
          <p:nvPr/>
        </p:nvSpPr>
        <p:spPr>
          <a:xfrm>
            <a:off x="221502" y="1180035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4. </a:t>
            </a:r>
            <a:r>
              <a:rPr lang="en-GB" dirty="0"/>
              <a:t>Give </a:t>
            </a:r>
            <a:r>
              <a:rPr lang="en-GB" b="1" dirty="0"/>
              <a:t>two</a:t>
            </a:r>
            <a:r>
              <a:rPr lang="en-GB" dirty="0"/>
              <a:t> examples of social objectives that an entrepreneur might have when starting a new business.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806DB3-EA29-FC45-B930-572C403C7489}"/>
              </a:ext>
            </a:extLst>
          </p:cNvPr>
          <p:cNvSpPr/>
          <p:nvPr/>
        </p:nvSpPr>
        <p:spPr>
          <a:xfrm>
            <a:off x="698006" y="2608969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Environmental protection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Supporting local community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Reducing carbon emissions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29495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366</Words>
  <Application>Microsoft Office PowerPoint</Application>
  <PresentationFormat>On-screen Show (4:3)</PresentationFormat>
  <Paragraphs>89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1.3.1 – The competitive environment</vt:lpstr>
      <vt:lpstr>1.3.1 – The competitive environment</vt:lpstr>
      <vt:lpstr>1.3.1 – Business aims and objectives</vt:lpstr>
      <vt:lpstr>1.3.1 – Business aims and objectives</vt:lpstr>
      <vt:lpstr>1.3.1 – The competitive environment</vt:lpstr>
      <vt:lpstr>1.3.1 – The competitive environment</vt:lpstr>
      <vt:lpstr>1.3.1 – The competitive environment</vt:lpstr>
      <vt:lpstr>1.3.1 – The competitive environment</vt:lpstr>
      <vt:lpstr>1.3.1 – The competitive environment</vt:lpstr>
      <vt:lpstr>1.3.1 – The competitive environment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2021-09-09T13:10:17Z</dcterms:modified>
</cp:coreProperties>
</file>