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98" r:id="rId2"/>
    <p:sldId id="299" r:id="rId3"/>
    <p:sldId id="300" r:id="rId4"/>
    <p:sldId id="301" r:id="rId5"/>
    <p:sldId id="302" r:id="rId6"/>
    <p:sldId id="303" r:id="rId7"/>
    <p:sldId id="474" r:id="rId8"/>
    <p:sldId id="304" r:id="rId9"/>
    <p:sldId id="305" r:id="rId10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AB2801-70A5-42FD-828F-9389ED04B871}" v="3" dt="2021-09-09T13:08:57.551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DD0"/>
          </a:solidFill>
        </a:fill>
      </a:tcStyle>
    </a:wholeTbl>
    <a:band2H>
      <a:tcTxStyle/>
      <a:tcStyle>
        <a:tcBdr/>
        <a:fill>
          <a:solidFill>
            <a:srgbClr val="E7E7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7E0"/>
          </a:solidFill>
        </a:fill>
      </a:tcStyle>
    </a:wholeTbl>
    <a:band2H>
      <a:tcTxStyle/>
      <a:tcStyle>
        <a:tcBdr/>
        <a:fill>
          <a:solidFill>
            <a:srgbClr val="E6EC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CC"/>
          </a:solidFill>
        </a:fill>
      </a:tcStyle>
    </a:wholeTbl>
    <a:band2H>
      <a:tcTxStyle/>
      <a:tcStyle>
        <a:tcBdr/>
        <a:fill>
          <a:solidFill>
            <a:srgbClr val="E6ED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3"/>
  </p:normalViewPr>
  <p:slideViewPr>
    <p:cSldViewPr snapToGrid="0" snapToObjects="1">
      <p:cViewPr varScale="1">
        <p:scale>
          <a:sx n="62" d="100"/>
          <a:sy n="62" d="100"/>
        </p:scale>
        <p:origin x="14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ton, Phil" userId="e1c11803-81d0-495b-b66e-769e079cf747" providerId="ADAL" clId="{93AB2801-70A5-42FD-828F-9389ED04B871}"/>
    <pc:docChg chg="custSel modSld">
      <pc:chgData name="Holton, Phil" userId="e1c11803-81d0-495b-b66e-769e079cf747" providerId="ADAL" clId="{93AB2801-70A5-42FD-828F-9389ED04B871}" dt="2021-09-09T13:08:57.551" v="6"/>
      <pc:docMkLst>
        <pc:docMk/>
      </pc:docMkLst>
      <pc:sldChg chg="addSp delSp modSp mod">
        <pc:chgData name="Holton, Phil" userId="e1c11803-81d0-495b-b66e-769e079cf747" providerId="ADAL" clId="{93AB2801-70A5-42FD-828F-9389ED04B871}" dt="2021-09-09T13:08:51.056" v="2" actId="1076"/>
        <pc:sldMkLst>
          <pc:docMk/>
          <pc:sldMk cId="0" sldId="299"/>
        </pc:sldMkLst>
        <pc:spChg chg="add mod">
          <ac:chgData name="Holton, Phil" userId="e1c11803-81d0-495b-b66e-769e079cf747" providerId="ADAL" clId="{93AB2801-70A5-42FD-828F-9389ED04B871}" dt="2021-09-09T13:08:51.056" v="2" actId="1076"/>
          <ac:spMkLst>
            <pc:docMk/>
            <pc:sldMk cId="0" sldId="299"/>
            <ac:spMk id="10" creationId="{19A4076A-C81D-4AC8-9721-1C212ACB28DE}"/>
          </ac:spMkLst>
        </pc:spChg>
        <pc:picChg chg="del">
          <ac:chgData name="Holton, Phil" userId="e1c11803-81d0-495b-b66e-769e079cf747" providerId="ADAL" clId="{93AB2801-70A5-42FD-828F-9389ED04B871}" dt="2021-09-09T13:08:47.754" v="0" actId="478"/>
          <ac:picMkLst>
            <pc:docMk/>
            <pc:sldMk cId="0" sldId="299"/>
            <ac:picMk id="1183" creationId="{00000000-0000-0000-0000-000000000000}"/>
          </ac:picMkLst>
        </pc:picChg>
      </pc:sldChg>
      <pc:sldChg chg="addSp delSp modSp mod">
        <pc:chgData name="Holton, Phil" userId="e1c11803-81d0-495b-b66e-769e079cf747" providerId="ADAL" clId="{93AB2801-70A5-42FD-828F-9389ED04B871}" dt="2021-09-09T13:08:53.828" v="4"/>
        <pc:sldMkLst>
          <pc:docMk/>
          <pc:sldMk cId="0" sldId="301"/>
        </pc:sldMkLst>
        <pc:spChg chg="add mod">
          <ac:chgData name="Holton, Phil" userId="e1c11803-81d0-495b-b66e-769e079cf747" providerId="ADAL" clId="{93AB2801-70A5-42FD-828F-9389ED04B871}" dt="2021-09-09T13:08:53.828" v="4"/>
          <ac:spMkLst>
            <pc:docMk/>
            <pc:sldMk cId="0" sldId="301"/>
            <ac:spMk id="9" creationId="{00AF733D-509D-418F-AC49-9D9AC9384CA6}"/>
          </ac:spMkLst>
        </pc:spChg>
        <pc:picChg chg="del">
          <ac:chgData name="Holton, Phil" userId="e1c11803-81d0-495b-b66e-769e079cf747" providerId="ADAL" clId="{93AB2801-70A5-42FD-828F-9389ED04B871}" dt="2021-09-09T13:08:53.578" v="3" actId="478"/>
          <ac:picMkLst>
            <pc:docMk/>
            <pc:sldMk cId="0" sldId="301"/>
            <ac:picMk id="1205" creationId="{00000000-0000-0000-0000-000000000000}"/>
          </ac:picMkLst>
        </pc:picChg>
      </pc:sldChg>
      <pc:sldChg chg="addSp delSp modSp mod">
        <pc:chgData name="Holton, Phil" userId="e1c11803-81d0-495b-b66e-769e079cf747" providerId="ADAL" clId="{93AB2801-70A5-42FD-828F-9389ED04B871}" dt="2021-09-09T13:08:57.551" v="6"/>
        <pc:sldMkLst>
          <pc:docMk/>
          <pc:sldMk cId="0" sldId="304"/>
        </pc:sldMkLst>
        <pc:spChg chg="add mod">
          <ac:chgData name="Holton, Phil" userId="e1c11803-81d0-495b-b66e-769e079cf747" providerId="ADAL" clId="{93AB2801-70A5-42FD-828F-9389ED04B871}" dt="2021-09-09T13:08:57.551" v="6"/>
          <ac:spMkLst>
            <pc:docMk/>
            <pc:sldMk cId="0" sldId="304"/>
            <ac:spMk id="9" creationId="{EAB0C7F3-E051-4E39-BB9A-D4D6B72E3B46}"/>
          </ac:spMkLst>
        </pc:spChg>
        <pc:picChg chg="del">
          <ac:chgData name="Holton, Phil" userId="e1c11803-81d0-495b-b66e-769e079cf747" providerId="ADAL" clId="{93AB2801-70A5-42FD-828F-9389ED04B871}" dt="2021-09-09T13:08:57.314" v="5" actId="478"/>
          <ac:picMkLst>
            <pc:docMk/>
            <pc:sldMk cId="0" sldId="304"/>
            <ac:picMk id="1232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Shape 77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71" name="Shape 7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" name="Shape 119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91" name="Shape 11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" name="Shape 120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02" name="Shape 120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Shape 121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12" name="Shape 12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" name="Shape 122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22" name="Shape 122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rPr dirty="0"/>
              <a:t> 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" name="Shape 122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29" name="Shape 122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" name="Shape 122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29" name="Shape 122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1930826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" name="Shape 123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39" name="Shape 123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" name="Shape 124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49" name="Shape 124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1" y="4755"/>
            <a:ext cx="9114439" cy="684849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33145" y="2818525"/>
            <a:ext cx="3818401" cy="1056901"/>
          </a:xfrm>
          <a:prstGeom prst="rect">
            <a:avLst/>
          </a:prstGeom>
        </p:spPr>
        <p:txBody>
          <a:bodyPr/>
          <a:lstStyle>
            <a:lvl1pPr>
              <a:buClr>
                <a:srgbClr val="505759"/>
              </a:buClr>
              <a:buSzPts val="1800"/>
              <a:defRPr sz="1800"/>
            </a:lvl1pPr>
            <a:lvl2pPr marL="819150" indent="-285750">
              <a:buClr>
                <a:srgbClr val="505759"/>
              </a:buClr>
              <a:buSzPts val="1800"/>
              <a:defRPr sz="1800"/>
            </a:lvl2pPr>
            <a:lvl3pPr marL="1336039" indent="-320039">
              <a:buClr>
                <a:srgbClr val="505759"/>
              </a:buClr>
              <a:buSzPts val="1800"/>
              <a:defRPr sz="1800"/>
            </a:lvl3pPr>
            <a:lvl4pPr marL="1793239" indent="-320039">
              <a:buClr>
                <a:srgbClr val="505759"/>
              </a:buClr>
              <a:buSzPts val="1800"/>
              <a:defRPr sz="1800"/>
            </a:lvl4pPr>
            <a:lvl5pPr marL="2250439" indent="-320039">
              <a:buClr>
                <a:srgbClr val="505759"/>
              </a:buClr>
              <a:buSzPts val="1800"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6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221503" y="345367"/>
            <a:ext cx="6568221" cy="55399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xfrm>
            <a:off x="221503" y="1439999"/>
            <a:ext cx="8229601" cy="4525964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rgbClr val="000000"/>
              </a:buClr>
              <a:buSzPct val="125000"/>
              <a:defRPr sz="1600"/>
            </a:lvl1pPr>
            <a:lvl2pPr marL="787400" indent="-254000">
              <a:buClr>
                <a:srgbClr val="000000"/>
              </a:buClr>
              <a:buSzPts val="1600"/>
              <a:defRPr sz="1600"/>
            </a:lvl2pPr>
            <a:lvl3pPr marL="1300480" indent="-284480">
              <a:buClr>
                <a:srgbClr val="000000"/>
              </a:buClr>
              <a:buSzPts val="1600"/>
              <a:defRPr sz="1600"/>
            </a:lvl3pPr>
            <a:lvl4pPr marL="1757679" indent="-284479">
              <a:buClr>
                <a:srgbClr val="000000"/>
              </a:buClr>
              <a:buSzPts val="1600"/>
              <a:defRPr sz="1600"/>
            </a:lvl4pPr>
            <a:lvl5pPr marL="2214879" indent="-284479">
              <a:buClr>
                <a:srgbClr val="000000"/>
              </a:buClr>
              <a:buSzPts val="1600"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7" name="TextBox 7"/>
          <p:cNvSpPr txBox="1"/>
          <p:nvPr/>
        </p:nvSpPr>
        <p:spPr>
          <a:xfrm>
            <a:off x="6090423" y="6515224"/>
            <a:ext cx="2584850" cy="21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900" b="1"/>
            </a:lvl1pPr>
          </a:lstStyle>
          <a:p>
            <a:r>
              <a:t>© Pearson Education 2020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2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2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3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4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8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8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8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9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9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9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0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0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1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1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2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2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xfrm>
            <a:off x="255960" y="486439"/>
            <a:ext cx="5184578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4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4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5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5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6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6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6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1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1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1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2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2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2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3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6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7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7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8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8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9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9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9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9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0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0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1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3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4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4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5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5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5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5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6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6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6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6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6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xfrm>
            <a:off x="296601" y="598200"/>
            <a:ext cx="5184577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1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1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6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1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1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1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73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7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icture 3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5" descr="Picture 5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143" y="-394"/>
            <a:ext cx="9144001" cy="68707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272960" y="1422748"/>
            <a:ext cx="7772401" cy="4323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272960" y="502320"/>
            <a:ext cx="8100473" cy="648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7200" marR="0" indent="-406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977900" marR="0" indent="-4445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5138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9710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–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4282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»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8854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3426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7998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2570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Google Shape;13;p2"/>
          <p:cNvSpPr txBox="1"/>
          <p:nvPr/>
        </p:nvSpPr>
        <p:spPr>
          <a:xfrm>
            <a:off x="611740" y="280479"/>
            <a:ext cx="8036960" cy="15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4800" b="1">
                <a:solidFill>
                  <a:schemeClr val="accent4"/>
                </a:solidFill>
              </a:defRPr>
            </a:pPr>
            <a:r>
              <a:t>Pearson Edexcel </a:t>
            </a:r>
          </a:p>
          <a:p>
            <a:pPr>
              <a:defRPr sz="4800">
                <a:solidFill>
                  <a:schemeClr val="accent4"/>
                </a:solidFill>
              </a:defRPr>
            </a:pPr>
            <a:r>
              <a:t>GCSE (9-1) Business</a:t>
            </a:r>
          </a:p>
        </p:txBody>
      </p:sp>
      <p:sp>
        <p:nvSpPr>
          <p:cNvPr id="1180" name="Google Shape;16;p2"/>
          <p:cNvSpPr txBox="1"/>
          <p:nvPr/>
        </p:nvSpPr>
        <p:spPr>
          <a:xfrm>
            <a:off x="611738" y="2122713"/>
            <a:ext cx="5745519" cy="1000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spcBef>
                <a:spcPts val="600"/>
              </a:spcBef>
              <a:defRPr sz="2400"/>
            </a:pPr>
            <a:r>
              <a:rPr lang="en-GB" dirty="0"/>
              <a:t>Theme</a:t>
            </a:r>
            <a:r>
              <a:rPr dirty="0"/>
              <a:t> 1 Retrieval Resource</a:t>
            </a:r>
          </a:p>
          <a:p>
            <a:pPr>
              <a:spcBef>
                <a:spcPts val="600"/>
              </a:spcBef>
              <a:defRPr sz="2400"/>
            </a:pPr>
            <a:r>
              <a:rPr dirty="0"/>
              <a:t>1.2.2 – Market Research -</a:t>
            </a:r>
            <a:r>
              <a:rPr lang="en-GB" dirty="0"/>
              <a:t> </a:t>
            </a:r>
            <a:r>
              <a:rPr dirty="0"/>
              <a:t>1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1184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1.2.2 – Market Research -</a:t>
            </a:r>
            <a:r>
              <a:rPr lang="en-GB" dirty="0"/>
              <a:t> </a:t>
            </a:r>
            <a:r>
              <a:rPr dirty="0"/>
              <a:t>1</a:t>
            </a:r>
          </a:p>
        </p:txBody>
      </p:sp>
      <p:sp>
        <p:nvSpPr>
          <p:cNvPr id="1185" name="Rectangle 8"/>
          <p:cNvSpPr/>
          <p:nvPr/>
        </p:nvSpPr>
        <p:spPr>
          <a:xfrm>
            <a:off x="221503" y="1180032"/>
            <a:ext cx="8385469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marL="342900" indent="-342900" algn="just">
              <a:buClr>
                <a:srgbClr val="000000"/>
              </a:buClr>
              <a:buSzPct val="100000"/>
              <a:buAutoNum type="arabicPeriod"/>
              <a:defRPr sz="2400"/>
            </a:lvl1pPr>
          </a:lstStyle>
          <a:p>
            <a:r>
              <a:t>Which of the following is an example of primary market research?</a:t>
            </a:r>
          </a:p>
        </p:txBody>
      </p:sp>
      <p:grpSp>
        <p:nvGrpSpPr>
          <p:cNvPr id="1188" name="Oval 9"/>
          <p:cNvGrpSpPr/>
          <p:nvPr/>
        </p:nvGrpSpPr>
        <p:grpSpPr>
          <a:xfrm>
            <a:off x="6771250" y="4435418"/>
            <a:ext cx="2148117" cy="1927127"/>
            <a:chOff x="-1" y="-1"/>
            <a:chExt cx="2148116" cy="1927126"/>
          </a:xfrm>
        </p:grpSpPr>
        <p:sp>
          <p:nvSpPr>
            <p:cNvPr id="1186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87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1189" name="TextBox 1"/>
          <p:cNvSpPr txBox="1"/>
          <p:nvPr/>
        </p:nvSpPr>
        <p:spPr>
          <a:xfrm>
            <a:off x="343432" y="2179673"/>
            <a:ext cx="4624099" cy="25350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Government data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Focus groups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Internet research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Market reports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9A4076A-C81D-4AC8-9721-1C212ACB28DE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1195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1.2.2 – Market Research -</a:t>
            </a:r>
            <a:r>
              <a:rPr lang="en-GB" dirty="0"/>
              <a:t> </a:t>
            </a:r>
            <a:r>
              <a:rPr dirty="0"/>
              <a:t>1</a:t>
            </a:r>
          </a:p>
        </p:txBody>
      </p:sp>
      <p:sp>
        <p:nvSpPr>
          <p:cNvPr id="1196" name="Rectangle 8"/>
          <p:cNvSpPr/>
          <p:nvPr/>
        </p:nvSpPr>
        <p:spPr>
          <a:xfrm>
            <a:off x="221503" y="1180032"/>
            <a:ext cx="8385469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marL="342900" indent="-342900" algn="just">
              <a:buClr>
                <a:srgbClr val="000000"/>
              </a:buClr>
              <a:buSzPct val="100000"/>
              <a:buAutoNum type="arabicPeriod"/>
              <a:defRPr sz="2400"/>
            </a:lvl1pPr>
          </a:lstStyle>
          <a:p>
            <a:r>
              <a:t>Which of the following is an example of primary market research?</a:t>
            </a:r>
          </a:p>
        </p:txBody>
      </p:sp>
      <p:sp>
        <p:nvSpPr>
          <p:cNvPr id="1200" name="TextBox 1"/>
          <p:cNvSpPr txBox="1"/>
          <p:nvPr/>
        </p:nvSpPr>
        <p:spPr>
          <a:xfrm>
            <a:off x="343432" y="2179673"/>
            <a:ext cx="4624099" cy="2241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Government data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>
                <a:solidFill>
                  <a:srgbClr val="00B050"/>
                </a:solidFill>
              </a:rPr>
              <a:t>Focus groups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Internet research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Market reports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1206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1.2.2 – Market Research -</a:t>
            </a:r>
            <a:r>
              <a:rPr lang="en-GB" dirty="0"/>
              <a:t> </a:t>
            </a:r>
            <a:r>
              <a:rPr dirty="0"/>
              <a:t>1</a:t>
            </a:r>
          </a:p>
        </p:txBody>
      </p:sp>
      <p:sp>
        <p:nvSpPr>
          <p:cNvPr id="1207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dirty="0"/>
              <a:t>2. </a:t>
            </a:r>
            <a:r>
              <a:rPr lang="en-GB" dirty="0"/>
              <a:t>Give</a:t>
            </a:r>
            <a:r>
              <a:rPr dirty="0"/>
              <a:t> </a:t>
            </a:r>
            <a:r>
              <a:rPr lang="en-GB" b="1" dirty="0"/>
              <a:t>two</a:t>
            </a:r>
            <a:r>
              <a:rPr dirty="0"/>
              <a:t> ways that primary research can help a business to reduce risks</a:t>
            </a:r>
          </a:p>
        </p:txBody>
      </p:sp>
      <p:grpSp>
        <p:nvGrpSpPr>
          <p:cNvPr id="1210" name="Oval 9"/>
          <p:cNvGrpSpPr/>
          <p:nvPr/>
        </p:nvGrpSpPr>
        <p:grpSpPr>
          <a:xfrm>
            <a:off x="6771250" y="4435418"/>
            <a:ext cx="2148117" cy="1927127"/>
            <a:chOff x="-1" y="-1"/>
            <a:chExt cx="2148116" cy="1927126"/>
          </a:xfrm>
        </p:grpSpPr>
        <p:sp>
          <p:nvSpPr>
            <p:cNvPr id="1208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09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0AF733D-509D-418F-AC49-9D9AC9384CA6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1216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1.2.2 – Market Research -</a:t>
            </a:r>
            <a:r>
              <a:rPr lang="en-GB" dirty="0"/>
              <a:t> </a:t>
            </a:r>
            <a:r>
              <a:rPr dirty="0"/>
              <a:t>1</a:t>
            </a:r>
          </a:p>
        </p:txBody>
      </p:sp>
      <p:sp>
        <p:nvSpPr>
          <p:cNvPr id="1217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dirty="0"/>
              <a:t>2. </a:t>
            </a:r>
            <a:r>
              <a:rPr lang="en-GB" dirty="0"/>
              <a:t>Give</a:t>
            </a:r>
            <a:r>
              <a:rPr dirty="0"/>
              <a:t> </a:t>
            </a:r>
            <a:r>
              <a:rPr lang="en-GB" b="1" dirty="0"/>
              <a:t>two</a:t>
            </a:r>
            <a:r>
              <a:rPr dirty="0"/>
              <a:t> ways that primary research can help a business to reduce risks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F88EF2-BE32-9045-8829-6BE3233DDDF2}"/>
              </a:ext>
            </a:extLst>
          </p:cNvPr>
          <p:cNvSpPr/>
          <p:nvPr/>
        </p:nvSpPr>
        <p:spPr>
          <a:xfrm>
            <a:off x="698006" y="2608969"/>
            <a:ext cx="7908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Understand customer needs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Ensure providing goods/services that customers want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Identify gaps in the market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Inform business decision-making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1225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1.2.2 – Market Research -</a:t>
            </a:r>
            <a:r>
              <a:rPr lang="en-GB" dirty="0"/>
              <a:t> </a:t>
            </a:r>
            <a:r>
              <a:rPr dirty="0"/>
              <a:t>1</a:t>
            </a:r>
          </a:p>
        </p:txBody>
      </p:sp>
      <p:sp>
        <p:nvSpPr>
          <p:cNvPr id="1226" name="Rectangle 8"/>
          <p:cNvSpPr/>
          <p:nvPr/>
        </p:nvSpPr>
        <p:spPr>
          <a:xfrm>
            <a:off x="221503" y="1180033"/>
            <a:ext cx="8385469" cy="120032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dirty="0"/>
              <a:t>3. For each of the types of market research in the table below, state a definition, identify </a:t>
            </a:r>
            <a:r>
              <a:rPr lang="en-GB" b="1" dirty="0"/>
              <a:t>one</a:t>
            </a:r>
            <a:r>
              <a:rPr dirty="0"/>
              <a:t> disadvantage and </a:t>
            </a:r>
            <a:r>
              <a:rPr b="1" dirty="0"/>
              <a:t>one</a:t>
            </a:r>
            <a:r>
              <a:rPr dirty="0"/>
              <a:t> disadvantage:</a:t>
            </a:r>
          </a:p>
        </p:txBody>
      </p:sp>
      <p:pic>
        <p:nvPicPr>
          <p:cNvPr id="1227" name="Picture 3" descr="Picture 3"/>
          <p:cNvPicPr>
            <a:picLocks noChangeAspect="1"/>
          </p:cNvPicPr>
          <p:nvPr/>
        </p:nvPicPr>
        <p:blipFill>
          <a:blip r:embed="rId3"/>
          <a:srcRect l="29600" t="40773" r="36396" b="27570"/>
          <a:stretch>
            <a:fillRect/>
          </a:stretch>
        </p:blipFill>
        <p:spPr>
          <a:xfrm>
            <a:off x="698158" y="2380362"/>
            <a:ext cx="7432158" cy="38918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" name="Oval 9">
            <a:extLst>
              <a:ext uri="{FF2B5EF4-FFF2-40B4-BE49-F238E27FC236}">
                <a16:creationId xmlns:a16="http://schemas.microsoft.com/office/drawing/2014/main" id="{53E068BA-454C-6E4A-B7B4-1EA5A96A388C}"/>
              </a:ext>
            </a:extLst>
          </p:cNvPr>
          <p:cNvGrpSpPr/>
          <p:nvPr/>
        </p:nvGrpSpPr>
        <p:grpSpPr>
          <a:xfrm>
            <a:off x="6771250" y="4435418"/>
            <a:ext cx="2148117" cy="1927127"/>
            <a:chOff x="-1" y="-1"/>
            <a:chExt cx="2148116" cy="1927126"/>
          </a:xfrm>
        </p:grpSpPr>
        <p:sp>
          <p:nvSpPr>
            <p:cNvPr id="7" name="Oval">
              <a:extLst>
                <a:ext uri="{FF2B5EF4-FFF2-40B4-BE49-F238E27FC236}">
                  <a16:creationId xmlns:a16="http://schemas.microsoft.com/office/drawing/2014/main" id="{F1BFB5DE-0141-6744-B0D4-5097B2050187}"/>
                </a:ext>
              </a:extLst>
            </p:cNvPr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" name="30 seconds">
              <a:extLst>
                <a:ext uri="{FF2B5EF4-FFF2-40B4-BE49-F238E27FC236}">
                  <a16:creationId xmlns:a16="http://schemas.microsoft.com/office/drawing/2014/main" id="{3B4D96E1-6144-1F4E-B5D1-EB9C7BC689C9}"/>
                </a:ext>
              </a:extLst>
            </p:cNvPr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3 </a:t>
              </a:r>
              <a:r>
                <a:rPr lang="en-GB" dirty="0"/>
                <a:t>minutes</a:t>
              </a:r>
              <a:endParaRPr dirty="0"/>
            </a:p>
          </p:txBody>
        </p:sp>
      </p:grp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1225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1.2.2 – Market Research -</a:t>
            </a:r>
            <a:r>
              <a:rPr lang="en-GB" dirty="0"/>
              <a:t> </a:t>
            </a:r>
            <a:r>
              <a:rPr dirty="0"/>
              <a:t>1</a:t>
            </a:r>
          </a:p>
        </p:txBody>
      </p:sp>
      <p:sp>
        <p:nvSpPr>
          <p:cNvPr id="1226" name="Rectangle 8"/>
          <p:cNvSpPr/>
          <p:nvPr/>
        </p:nvSpPr>
        <p:spPr>
          <a:xfrm>
            <a:off x="221503" y="1180033"/>
            <a:ext cx="8385469" cy="120032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dirty="0"/>
              <a:t>3. For each of the types of market research in the table below, state a definition, identify </a:t>
            </a:r>
            <a:r>
              <a:rPr lang="en-GB" b="1" dirty="0"/>
              <a:t>one</a:t>
            </a:r>
            <a:r>
              <a:rPr dirty="0"/>
              <a:t> disadvantage and </a:t>
            </a:r>
            <a:r>
              <a:rPr b="1" dirty="0"/>
              <a:t>one</a:t>
            </a:r>
            <a:r>
              <a:rPr dirty="0"/>
              <a:t> disadvantage:</a:t>
            </a:r>
          </a:p>
        </p:txBody>
      </p:sp>
      <p:pic>
        <p:nvPicPr>
          <p:cNvPr id="1227" name="Picture 3" descr="Picture 3"/>
          <p:cNvPicPr>
            <a:picLocks noChangeAspect="1"/>
          </p:cNvPicPr>
          <p:nvPr/>
        </p:nvPicPr>
        <p:blipFill>
          <a:blip r:embed="rId3"/>
          <a:srcRect l="29600" t="40773" r="36396" b="27570"/>
          <a:stretch>
            <a:fillRect/>
          </a:stretch>
        </p:blipFill>
        <p:spPr>
          <a:xfrm>
            <a:off x="698158" y="2380362"/>
            <a:ext cx="7432158" cy="3891801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A73DA8-D098-CB4F-8118-60D9F158D25E}"/>
              </a:ext>
            </a:extLst>
          </p:cNvPr>
          <p:cNvSpPr txBox="1"/>
          <p:nvPr/>
        </p:nvSpPr>
        <p:spPr>
          <a:xfrm>
            <a:off x="2493818" y="2909455"/>
            <a:ext cx="1626920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Watching how customers behave.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7C40E9-EFF0-8442-AF55-76282981860C}"/>
              </a:ext>
            </a:extLst>
          </p:cNvPr>
          <p:cNvSpPr txBox="1"/>
          <p:nvPr/>
        </p:nvSpPr>
        <p:spPr>
          <a:xfrm>
            <a:off x="2493818" y="3645172"/>
            <a:ext cx="1626920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Using the internet to gather information on customers and markets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B70366-F65C-F340-AC55-DD5FF35D8FA0}"/>
              </a:ext>
            </a:extLst>
          </p:cNvPr>
          <p:cNvSpPr txBox="1"/>
          <p:nvPr/>
        </p:nvSpPr>
        <p:spPr>
          <a:xfrm>
            <a:off x="2493818" y="4613291"/>
            <a:ext cx="1626920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A group of people asked about their views of a product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9C3E27-43C9-184D-9891-DFB9EC1C0295}"/>
              </a:ext>
            </a:extLst>
          </p:cNvPr>
          <p:cNvSpPr txBox="1"/>
          <p:nvPr/>
        </p:nvSpPr>
        <p:spPr>
          <a:xfrm>
            <a:off x="2483774" y="5464979"/>
            <a:ext cx="1626920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A set of questions about a product with a choice of answers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F2D33E-F7C8-AE43-8410-EA8407FC83D5}"/>
              </a:ext>
            </a:extLst>
          </p:cNvPr>
          <p:cNvSpPr txBox="1"/>
          <p:nvPr/>
        </p:nvSpPr>
        <p:spPr>
          <a:xfrm>
            <a:off x="4336303" y="2925006"/>
            <a:ext cx="1626920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Obtains qualitative information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9966EF-CC3F-4D43-A03A-F053C026A362}"/>
              </a:ext>
            </a:extLst>
          </p:cNvPr>
          <p:cNvSpPr txBox="1"/>
          <p:nvPr/>
        </p:nvSpPr>
        <p:spPr>
          <a:xfrm>
            <a:off x="4349021" y="3829837"/>
            <a:ext cx="1626920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B050"/>
                </a:solidFill>
              </a:rPr>
              <a:t>A</a:t>
            </a: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ccess a wide range of information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DAB1186-38FE-3745-8312-906F0B86A47F}"/>
              </a:ext>
            </a:extLst>
          </p:cNvPr>
          <p:cNvSpPr txBox="1"/>
          <p:nvPr/>
        </p:nvSpPr>
        <p:spPr>
          <a:xfrm>
            <a:off x="6178788" y="2863289"/>
            <a:ext cx="162692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Time-consuming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0405002-538C-7F48-A188-4CC1E5A64565}"/>
              </a:ext>
            </a:extLst>
          </p:cNvPr>
          <p:cNvSpPr txBox="1"/>
          <p:nvPr/>
        </p:nvSpPr>
        <p:spPr>
          <a:xfrm>
            <a:off x="4349021" y="5581409"/>
            <a:ext cx="1626920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Can collect large amounts of data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09F1F6-2AC5-1043-88F2-C75556FEA7FC}"/>
              </a:ext>
            </a:extLst>
          </p:cNvPr>
          <p:cNvSpPr txBox="1"/>
          <p:nvPr/>
        </p:nvSpPr>
        <p:spPr>
          <a:xfrm>
            <a:off x="4336303" y="4613290"/>
            <a:ext cx="1626920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Obtain reliable information about a product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CBCA3F-C3D1-0642-B9A1-12E3F1AE57C0}"/>
              </a:ext>
            </a:extLst>
          </p:cNvPr>
          <p:cNvSpPr txBox="1"/>
          <p:nvPr/>
        </p:nvSpPr>
        <p:spPr>
          <a:xfrm>
            <a:off x="6178788" y="3736983"/>
            <a:ext cx="1626920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00B050"/>
                </a:solidFill>
              </a:rPr>
              <a:t>May not have the specific information for the business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B05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D90256-0E7E-8244-AC4B-D5222A085917}"/>
              </a:ext>
            </a:extLst>
          </p:cNvPr>
          <p:cNvSpPr txBox="1"/>
          <p:nvPr/>
        </p:nvSpPr>
        <p:spPr>
          <a:xfrm>
            <a:off x="6178788" y="4703248"/>
            <a:ext cx="1626920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Time-consuming and small scale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CBBE5AA-0C68-6648-B88A-85AC07BDB165}"/>
              </a:ext>
            </a:extLst>
          </p:cNvPr>
          <p:cNvSpPr txBox="1"/>
          <p:nvPr/>
        </p:nvSpPr>
        <p:spPr>
          <a:xfrm>
            <a:off x="6178788" y="5499440"/>
            <a:ext cx="1626920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People may not complete questionnaires.</a:t>
            </a:r>
          </a:p>
        </p:txBody>
      </p:sp>
    </p:spTree>
    <p:extLst>
      <p:ext uri="{BB962C8B-B14F-4D97-AF65-F5344CB8AC3E}">
        <p14:creationId xmlns:p14="http://schemas.microsoft.com/office/powerpoint/2010/main" val="575571541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1233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1.2.2 – Market Research -</a:t>
            </a:r>
            <a:r>
              <a:rPr lang="en-GB" dirty="0"/>
              <a:t> </a:t>
            </a:r>
            <a:r>
              <a:rPr dirty="0"/>
              <a:t>1</a:t>
            </a:r>
          </a:p>
        </p:txBody>
      </p:sp>
      <p:sp>
        <p:nvSpPr>
          <p:cNvPr id="1234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rPr dirty="0"/>
              <a:t>4. </a:t>
            </a:r>
            <a:r>
              <a:rPr lang="en-GB" dirty="0"/>
              <a:t>Give</a:t>
            </a:r>
            <a:r>
              <a:rPr dirty="0"/>
              <a:t> </a:t>
            </a:r>
            <a:r>
              <a:rPr b="1" dirty="0"/>
              <a:t>one</a:t>
            </a:r>
            <a:r>
              <a:rPr dirty="0"/>
              <a:t> benefit to a business of using secondary market research</a:t>
            </a:r>
            <a:r>
              <a:rPr sz="1800" dirty="0"/>
              <a:t>. </a:t>
            </a:r>
          </a:p>
        </p:txBody>
      </p:sp>
      <p:grpSp>
        <p:nvGrpSpPr>
          <p:cNvPr id="1237" name="Oval 9"/>
          <p:cNvGrpSpPr/>
          <p:nvPr/>
        </p:nvGrpSpPr>
        <p:grpSpPr>
          <a:xfrm>
            <a:off x="6771250" y="4435418"/>
            <a:ext cx="2148117" cy="1927127"/>
            <a:chOff x="-1" y="-1"/>
            <a:chExt cx="2148116" cy="1927126"/>
          </a:xfrm>
        </p:grpSpPr>
        <p:sp>
          <p:nvSpPr>
            <p:cNvPr id="1235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36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AB0C7F3-E051-4E39-BB9A-D4D6B72E3B46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1243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rPr dirty="0"/>
              <a:t>1.2.2 – Market Research -</a:t>
            </a:r>
            <a:r>
              <a:rPr lang="en-GB" dirty="0"/>
              <a:t> </a:t>
            </a:r>
            <a:r>
              <a:rPr dirty="0"/>
              <a:t>1</a:t>
            </a:r>
          </a:p>
        </p:txBody>
      </p:sp>
      <p:sp>
        <p:nvSpPr>
          <p:cNvPr id="1244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rPr dirty="0"/>
              <a:t>4. </a:t>
            </a:r>
            <a:r>
              <a:rPr lang="en-GB" dirty="0"/>
              <a:t>Give</a:t>
            </a:r>
            <a:r>
              <a:rPr dirty="0"/>
              <a:t> </a:t>
            </a:r>
            <a:r>
              <a:rPr b="1" dirty="0"/>
              <a:t>one</a:t>
            </a:r>
            <a:r>
              <a:rPr dirty="0"/>
              <a:t> benefit to a business of using secondary market research</a:t>
            </a:r>
            <a:r>
              <a:rPr sz="1800" dirty="0"/>
              <a:t>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6FD1A7-2964-6041-979C-A7863D06A58F}"/>
              </a:ext>
            </a:extLst>
          </p:cNvPr>
          <p:cNvSpPr/>
          <p:nvPr/>
        </p:nvSpPr>
        <p:spPr>
          <a:xfrm>
            <a:off x="698006" y="2608969"/>
            <a:ext cx="7908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Fast to collect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Low cost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Wide range of data available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365</Words>
  <Application>Microsoft Office PowerPoint</Application>
  <PresentationFormat>On-screen Show (4:3)</PresentationFormat>
  <Paragraphs>76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Arial Black</vt:lpstr>
      <vt:lpstr>Times New Roman</vt:lpstr>
      <vt:lpstr>Office Theme</vt:lpstr>
      <vt:lpstr>PowerPoint Presentation</vt:lpstr>
      <vt:lpstr>1.2.2 – Market Research - 1</vt:lpstr>
      <vt:lpstr>1.2.2 – Market Research - 1</vt:lpstr>
      <vt:lpstr>1.2.2 – Market Research - 1</vt:lpstr>
      <vt:lpstr>1.2.2 – Market Research - 1</vt:lpstr>
      <vt:lpstr>1.2.2 – Market Research - 1</vt:lpstr>
      <vt:lpstr>1.2.2 – Market Research - 1</vt:lpstr>
      <vt:lpstr>1.2.2 – Market Research - 1</vt:lpstr>
      <vt:lpstr>1.2.2 – Market Research - 1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Holton, Phil</cp:lastModifiedBy>
  <cp:revision>62</cp:revision>
  <dcterms:modified xsi:type="dcterms:W3CDTF">2021-09-09T13:08:58Z</dcterms:modified>
</cp:coreProperties>
</file>