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D6C0CC-D1B2-4699-A9AA-2F7A30F807A7}" v="5" dt="2021-09-09T13:08:03.287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DD0"/>
          </a:solidFill>
        </a:fill>
      </a:tcStyle>
    </a:wholeTbl>
    <a:band2H>
      <a:tcTxStyle/>
      <a:tcStyle>
        <a:tcBdr/>
        <a:fill>
          <a:solidFill>
            <a:srgbClr val="E7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7E0"/>
          </a:solidFill>
        </a:fill>
      </a:tcStyle>
    </a:wholeTbl>
    <a:band2H>
      <a:tcTxStyle/>
      <a:tcStyle>
        <a:tcBdr/>
        <a:fill>
          <a:solidFill>
            <a:srgbClr val="E6EC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CC"/>
          </a:solidFill>
        </a:fill>
      </a:tcStyle>
    </a:wholeTbl>
    <a:band2H>
      <a:tcTxStyle/>
      <a:tcStyle>
        <a:tcBdr/>
        <a:fill>
          <a:solidFill>
            <a:srgbClr val="E6ED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 snapToObjects="1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on, Phil" userId="e1c11803-81d0-495b-b66e-769e079cf747" providerId="ADAL" clId="{4BD6C0CC-D1B2-4699-A9AA-2F7A30F807A7}"/>
    <pc:docChg chg="custSel modSld">
      <pc:chgData name="Holton, Phil" userId="e1c11803-81d0-495b-b66e-769e079cf747" providerId="ADAL" clId="{4BD6C0CC-D1B2-4699-A9AA-2F7A30F807A7}" dt="2021-09-09T13:08:03.287" v="10"/>
      <pc:docMkLst>
        <pc:docMk/>
      </pc:docMkLst>
      <pc:sldChg chg="addSp delSp modSp mod">
        <pc:chgData name="Holton, Phil" userId="e1c11803-81d0-495b-b66e-769e079cf747" providerId="ADAL" clId="{4BD6C0CC-D1B2-4699-A9AA-2F7A30F807A7}" dt="2021-09-09T13:07:51.227" v="2" actId="1076"/>
        <pc:sldMkLst>
          <pc:docMk/>
          <pc:sldMk cId="0" sldId="281"/>
        </pc:sldMkLst>
        <pc:spChg chg="add mod">
          <ac:chgData name="Holton, Phil" userId="e1c11803-81d0-495b-b66e-769e079cf747" providerId="ADAL" clId="{4BD6C0CC-D1B2-4699-A9AA-2F7A30F807A7}" dt="2021-09-09T13:07:51.227" v="2" actId="1076"/>
          <ac:spMkLst>
            <pc:docMk/>
            <pc:sldMk cId="0" sldId="281"/>
            <ac:spMk id="10" creationId="{5A3B4246-4ABD-488F-A04B-AEAD30A7FD2E}"/>
          </ac:spMkLst>
        </pc:spChg>
        <pc:picChg chg="del">
          <ac:chgData name="Holton, Phil" userId="e1c11803-81d0-495b-b66e-769e079cf747" providerId="ADAL" clId="{4BD6C0CC-D1B2-4699-A9AA-2F7A30F807A7}" dt="2021-09-09T13:07:47.908" v="0" actId="478"/>
          <ac:picMkLst>
            <pc:docMk/>
            <pc:sldMk cId="0" sldId="281"/>
            <ac:picMk id="1017" creationId="{00000000-0000-0000-0000-000000000000}"/>
          </ac:picMkLst>
        </pc:picChg>
      </pc:sldChg>
      <pc:sldChg chg="addSp delSp modSp mod">
        <pc:chgData name="Holton, Phil" userId="e1c11803-81d0-495b-b66e-769e079cf747" providerId="ADAL" clId="{4BD6C0CC-D1B2-4699-A9AA-2F7A30F807A7}" dt="2021-09-09T13:07:53.564" v="4"/>
        <pc:sldMkLst>
          <pc:docMk/>
          <pc:sldMk cId="0" sldId="283"/>
        </pc:sldMkLst>
        <pc:spChg chg="add mod">
          <ac:chgData name="Holton, Phil" userId="e1c11803-81d0-495b-b66e-769e079cf747" providerId="ADAL" clId="{4BD6C0CC-D1B2-4699-A9AA-2F7A30F807A7}" dt="2021-09-09T13:07:53.564" v="4"/>
          <ac:spMkLst>
            <pc:docMk/>
            <pc:sldMk cId="0" sldId="283"/>
            <ac:spMk id="9" creationId="{1ACA8E79-CDD9-48BB-9483-7CAFF54537C7}"/>
          </ac:spMkLst>
        </pc:spChg>
        <pc:picChg chg="del">
          <ac:chgData name="Holton, Phil" userId="e1c11803-81d0-495b-b66e-769e079cf747" providerId="ADAL" clId="{4BD6C0CC-D1B2-4699-A9AA-2F7A30F807A7}" dt="2021-09-09T13:07:53.330" v="3" actId="478"/>
          <ac:picMkLst>
            <pc:docMk/>
            <pc:sldMk cId="0" sldId="283"/>
            <ac:picMk id="1038" creationId="{00000000-0000-0000-0000-000000000000}"/>
          </ac:picMkLst>
        </pc:picChg>
      </pc:sldChg>
      <pc:sldChg chg="addSp delSp modSp mod">
        <pc:chgData name="Holton, Phil" userId="e1c11803-81d0-495b-b66e-769e079cf747" providerId="ADAL" clId="{4BD6C0CC-D1B2-4699-A9AA-2F7A30F807A7}" dt="2021-09-09T13:07:56.874" v="6"/>
        <pc:sldMkLst>
          <pc:docMk/>
          <pc:sldMk cId="0" sldId="285"/>
        </pc:sldMkLst>
        <pc:spChg chg="add mod">
          <ac:chgData name="Holton, Phil" userId="e1c11803-81d0-495b-b66e-769e079cf747" providerId="ADAL" clId="{4BD6C0CC-D1B2-4699-A9AA-2F7A30F807A7}" dt="2021-09-09T13:07:56.874" v="6"/>
          <ac:spMkLst>
            <pc:docMk/>
            <pc:sldMk cId="0" sldId="285"/>
            <ac:spMk id="9" creationId="{0F0D6E0C-CC50-41A7-8432-9310CC1A3059}"/>
          </ac:spMkLst>
        </pc:spChg>
        <pc:picChg chg="del">
          <ac:chgData name="Holton, Phil" userId="e1c11803-81d0-495b-b66e-769e079cf747" providerId="ADAL" clId="{4BD6C0CC-D1B2-4699-A9AA-2F7A30F807A7}" dt="2021-09-09T13:07:56.626" v="5" actId="478"/>
          <ac:picMkLst>
            <pc:docMk/>
            <pc:sldMk cId="0" sldId="285"/>
            <ac:picMk id="1058" creationId="{00000000-0000-0000-0000-000000000000}"/>
          </ac:picMkLst>
        </pc:picChg>
      </pc:sldChg>
      <pc:sldChg chg="addSp delSp modSp mod">
        <pc:chgData name="Holton, Phil" userId="e1c11803-81d0-495b-b66e-769e079cf747" providerId="ADAL" clId="{4BD6C0CC-D1B2-4699-A9AA-2F7A30F807A7}" dt="2021-09-09T13:08:00.167" v="8"/>
        <pc:sldMkLst>
          <pc:docMk/>
          <pc:sldMk cId="0" sldId="287"/>
        </pc:sldMkLst>
        <pc:spChg chg="add mod">
          <ac:chgData name="Holton, Phil" userId="e1c11803-81d0-495b-b66e-769e079cf747" providerId="ADAL" clId="{4BD6C0CC-D1B2-4699-A9AA-2F7A30F807A7}" dt="2021-09-09T13:08:00.167" v="8"/>
          <ac:spMkLst>
            <pc:docMk/>
            <pc:sldMk cId="0" sldId="287"/>
            <ac:spMk id="9" creationId="{C248C5F3-BAC6-4747-83FA-0CDBF708AC1B}"/>
          </ac:spMkLst>
        </pc:spChg>
        <pc:picChg chg="del">
          <ac:chgData name="Holton, Phil" userId="e1c11803-81d0-495b-b66e-769e079cf747" providerId="ADAL" clId="{4BD6C0CC-D1B2-4699-A9AA-2F7A30F807A7}" dt="2021-09-09T13:07:59.923" v="7" actId="478"/>
          <ac:picMkLst>
            <pc:docMk/>
            <pc:sldMk cId="0" sldId="287"/>
            <ac:picMk id="1078" creationId="{00000000-0000-0000-0000-000000000000}"/>
          </ac:picMkLst>
        </pc:picChg>
      </pc:sldChg>
      <pc:sldChg chg="addSp delSp modSp mod">
        <pc:chgData name="Holton, Phil" userId="e1c11803-81d0-495b-b66e-769e079cf747" providerId="ADAL" clId="{4BD6C0CC-D1B2-4699-A9AA-2F7A30F807A7}" dt="2021-09-09T13:08:03.287" v="10"/>
        <pc:sldMkLst>
          <pc:docMk/>
          <pc:sldMk cId="0" sldId="289"/>
        </pc:sldMkLst>
        <pc:spChg chg="add mod">
          <ac:chgData name="Holton, Phil" userId="e1c11803-81d0-495b-b66e-769e079cf747" providerId="ADAL" clId="{4BD6C0CC-D1B2-4699-A9AA-2F7A30F807A7}" dt="2021-09-09T13:08:03.287" v="10"/>
          <ac:spMkLst>
            <pc:docMk/>
            <pc:sldMk cId="0" sldId="289"/>
            <ac:spMk id="9" creationId="{094B8F66-AFEC-40EF-B98B-3D320FEFA0B0}"/>
          </ac:spMkLst>
        </pc:spChg>
        <pc:picChg chg="del">
          <ac:chgData name="Holton, Phil" userId="e1c11803-81d0-495b-b66e-769e079cf747" providerId="ADAL" clId="{4BD6C0CC-D1B2-4699-A9AA-2F7A30F807A7}" dt="2021-09-09T13:08:03.035" v="9" actId="478"/>
          <ac:picMkLst>
            <pc:docMk/>
            <pc:sldMk cId="0" sldId="289"/>
            <ac:picMk id="1098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1" name="Shape 7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Shape 101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19" name="Shape 101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Shape 110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0" name="Shape 111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Shape 10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30" name="Shape 10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Shape 103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40" name="Shape 10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Shape 104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0" name="Shape 105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Shape 105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60" name="Shape 106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Shape 106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0" name="Shape 107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Shape 107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80" name="Shape 108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Shape 108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0" name="Shape 10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Shape 109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00" name="Shape 110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228600">
              <a:defRPr sz="1200"/>
            </a:lvl1pPr>
          </a:lstStyle>
          <a:p>
            <a:r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1" y="4755"/>
            <a:ext cx="9114439" cy="684849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33145" y="2818525"/>
            <a:ext cx="3818401" cy="1056901"/>
          </a:xfrm>
          <a:prstGeom prst="rect">
            <a:avLst/>
          </a:prstGeom>
        </p:spPr>
        <p:txBody>
          <a:bodyPr/>
          <a:lstStyle>
            <a:lvl1pPr>
              <a:buClr>
                <a:srgbClr val="505759"/>
              </a:buClr>
              <a:buSzPts val="1800"/>
              <a:defRPr sz="1800"/>
            </a:lvl1pPr>
            <a:lvl2pPr marL="819150" indent="-285750">
              <a:buClr>
                <a:srgbClr val="505759"/>
              </a:buClr>
              <a:buSzPts val="1800"/>
              <a:defRPr sz="1800"/>
            </a:lvl2pPr>
            <a:lvl3pPr marL="1336039" indent="-320039">
              <a:buClr>
                <a:srgbClr val="505759"/>
              </a:buClr>
              <a:buSzPts val="1800"/>
              <a:defRPr sz="1800"/>
            </a:lvl3pPr>
            <a:lvl4pPr marL="1793239" indent="-320039">
              <a:buClr>
                <a:srgbClr val="505759"/>
              </a:buClr>
              <a:buSzPts val="1800"/>
              <a:defRPr sz="1800"/>
            </a:lvl4pPr>
            <a:lvl5pPr marL="2250439" indent="-320039">
              <a:buClr>
                <a:srgbClr val="505759"/>
              </a:buClr>
              <a:buSzPts val="1800"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221503" y="345367"/>
            <a:ext cx="6568221" cy="55399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xfrm>
            <a:off x="221503" y="1439999"/>
            <a:ext cx="8229601" cy="4525964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rgbClr val="000000"/>
              </a:buClr>
              <a:buSzPct val="125000"/>
              <a:defRPr sz="1600"/>
            </a:lvl1pPr>
            <a:lvl2pPr marL="787400" indent="-254000">
              <a:buClr>
                <a:srgbClr val="000000"/>
              </a:buClr>
              <a:buSzPts val="1600"/>
              <a:defRPr sz="1600"/>
            </a:lvl2pPr>
            <a:lvl3pPr marL="1300480" indent="-284480">
              <a:buClr>
                <a:srgbClr val="000000"/>
              </a:buClr>
              <a:buSzPts val="1600"/>
              <a:defRPr sz="1600"/>
            </a:lvl3pPr>
            <a:lvl4pPr marL="1757679" indent="-284479">
              <a:buClr>
                <a:srgbClr val="000000"/>
              </a:buClr>
              <a:buSzPts val="1600"/>
              <a:defRPr sz="1600"/>
            </a:lvl4pPr>
            <a:lvl5pPr marL="2214879" indent="-284479">
              <a:buClr>
                <a:srgbClr val="000000"/>
              </a:buClr>
              <a:buSzPts val="1600"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</p:spPr>
        <p:txBody>
          <a:bodyPr lIns="45699" tIns="45699" rIns="45699" bIns="45699" anchor="t"/>
          <a:lstStyle>
            <a:lvl1pPr>
              <a:defRPr sz="11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7" name="TextBox 7"/>
          <p:cNvSpPr txBox="1"/>
          <p:nvPr/>
        </p:nvSpPr>
        <p:spPr>
          <a:xfrm>
            <a:off x="6090423" y="6515224"/>
            <a:ext cx="2584850" cy="21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900" b="1"/>
            </a:lvl1pPr>
          </a:lstStyle>
          <a:p>
            <a:r>
              <a:t>© Pearson Education 2020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2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3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4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29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9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0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0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1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1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2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2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4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255960" y="486439"/>
            <a:ext cx="5184578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4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6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3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1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1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1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2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2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6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7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7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8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49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0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4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5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5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6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6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3" y="-7144"/>
            <a:ext cx="9161967" cy="688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296601" y="598200"/>
            <a:ext cx="5184577" cy="1872209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cap="all"/>
            </a:lvl1pPr>
          </a:lstStyle>
          <a:p>
            <a:r>
              <a:t>Title Text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5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1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1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9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2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2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0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3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3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3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4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4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7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8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8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4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69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69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9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5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0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3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0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06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6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1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1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1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7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2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3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2_Sec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38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88987" y="1250157"/>
            <a:ext cx="4268788" cy="423038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3600">
                <a:solidFill>
                  <a:srgbClr val="FFFFFF"/>
                </a:solidFill>
              </a:defRPr>
            </a:lvl1pPr>
            <a:lvl2pPr marL="1104900" indent="-571500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2pPr>
            <a:lvl3pPr marL="16560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3pPr>
            <a:lvl4pPr marL="21132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4pPr>
            <a:lvl5pPr marL="2570479" indent="-640079">
              <a:buClrTx/>
              <a:buSzPts val="3600"/>
              <a:buFontTx/>
              <a:defRPr sz="36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8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5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5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1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6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7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7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8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0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with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539999" y="1439999"/>
            <a:ext cx="8229601" cy="5059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r>
              <a:t>Click to 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764381" y="263957"/>
            <a:ext cx="6837986" cy="55400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00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56" y="217792"/>
            <a:ext cx="1194898" cy="49292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24015" y="6506598"/>
            <a:ext cx="259530" cy="239270"/>
          </a:xfrm>
          <a:prstGeom prst="rect">
            <a:avLst/>
          </a:prstGeom>
        </p:spPr>
        <p:txBody>
          <a:bodyPr anchor="t"/>
          <a:lstStyle>
            <a:lvl1pPr>
              <a:defRPr sz="1100">
                <a:solidFill>
                  <a:srgbClr val="59595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2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22450" y="69467"/>
            <a:ext cx="1011388" cy="9001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0" y="6091832"/>
            <a:ext cx="1749288" cy="790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143" y="-394"/>
            <a:ext cx="9144001" cy="68707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272960" y="1422748"/>
            <a:ext cx="7772401" cy="4323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272960" y="502320"/>
            <a:ext cx="8100473" cy="648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chemeClr val="accent4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06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7900" marR="0" indent="-4445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5138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9710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–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4282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»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885439" marR="0" indent="-49783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3426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998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257040" marR="0" indent="-497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4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3;p2"/>
          <p:cNvSpPr txBox="1"/>
          <p:nvPr/>
        </p:nvSpPr>
        <p:spPr>
          <a:xfrm>
            <a:off x="611740" y="280479"/>
            <a:ext cx="8036960" cy="15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4800" b="1">
                <a:solidFill>
                  <a:schemeClr val="accent4"/>
                </a:solidFill>
              </a:defRPr>
            </a:pPr>
            <a:r>
              <a:t>Pearson Edexcel </a:t>
            </a:r>
          </a:p>
          <a:p>
            <a:pPr>
              <a:defRPr sz="4800">
                <a:solidFill>
                  <a:schemeClr val="accent4"/>
                </a:solidFill>
              </a:defRPr>
            </a:pPr>
            <a:r>
              <a:t>GCSE (9-1) Business</a:t>
            </a:r>
          </a:p>
        </p:txBody>
      </p:sp>
      <p:sp>
        <p:nvSpPr>
          <p:cNvPr id="1008" name="Google Shape;16;p2"/>
          <p:cNvSpPr txBox="1"/>
          <p:nvPr/>
        </p:nvSpPr>
        <p:spPr>
          <a:xfrm>
            <a:off x="611738" y="2122713"/>
            <a:ext cx="5745519" cy="1000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spcBef>
                <a:spcPts val="600"/>
              </a:spcBef>
              <a:defRPr sz="2400"/>
            </a:pPr>
            <a:r>
              <a:rPr lang="en-GB" dirty="0"/>
              <a:t>Theme</a:t>
            </a:r>
            <a:r>
              <a:rPr dirty="0"/>
              <a:t> 1 Retrieval Resource</a:t>
            </a:r>
          </a:p>
          <a:p>
            <a:pPr>
              <a:spcBef>
                <a:spcPts val="600"/>
              </a:spcBef>
              <a:defRPr sz="2400"/>
            </a:pPr>
            <a:r>
              <a:rPr dirty="0"/>
              <a:t>1.1.3 – The role of business enterprise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109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94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5.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two</a:t>
            </a:r>
            <a:r>
              <a:rPr dirty="0"/>
              <a:t> ways that a business might meet customer needs.</a:t>
            </a:r>
          </a:p>
        </p:txBody>
      </p:sp>
      <p:grpSp>
        <p:nvGrpSpPr>
          <p:cNvPr id="1097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109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96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94B8F66-AFEC-40EF-B98B-3D320FEFA0B0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110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104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5.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two</a:t>
            </a:r>
            <a:r>
              <a:rPr dirty="0"/>
              <a:t> ways that a business might meet customer needs.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B7FE60-EC66-D441-A86E-290CFCFFCB10}"/>
              </a:ext>
            </a:extLst>
          </p:cNvPr>
          <p:cNvSpPr/>
          <p:nvPr/>
        </p:nvSpPr>
        <p:spPr>
          <a:xfrm>
            <a:off x="451263" y="2380657"/>
            <a:ext cx="7908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Developing goods/services that consumers want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Convenience – e.g. opening hours that suit customers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Convenience – delivery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011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12" name="Rectangle 8"/>
          <p:cNvSpPr/>
          <p:nvPr/>
        </p:nvSpPr>
        <p:spPr>
          <a:xfrm>
            <a:off x="221503" y="1193447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342900" indent="-342900" algn="just">
              <a:buClr>
                <a:srgbClr val="000000"/>
              </a:buClr>
              <a:buSzPct val="100000"/>
              <a:buAutoNum type="arabicPeriod"/>
              <a:defRPr sz="2400"/>
            </a:lvl1pPr>
          </a:lstStyle>
          <a:p>
            <a:r>
              <a:t>Businesses produce goods and services. From the products below, circle 5 ‘goods’.</a:t>
            </a:r>
          </a:p>
        </p:txBody>
      </p:sp>
      <p:grpSp>
        <p:nvGrpSpPr>
          <p:cNvPr id="1015" name="Oval 9"/>
          <p:cNvGrpSpPr/>
          <p:nvPr/>
        </p:nvGrpSpPr>
        <p:grpSpPr>
          <a:xfrm>
            <a:off x="6792684" y="4465757"/>
            <a:ext cx="2148117" cy="1927128"/>
            <a:chOff x="-1" y="-1"/>
            <a:chExt cx="2148116" cy="1927126"/>
          </a:xfrm>
        </p:grpSpPr>
        <p:sp>
          <p:nvSpPr>
            <p:cNvPr id="1013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14" name="6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graphicFrame>
        <p:nvGraphicFramePr>
          <p:cNvPr id="1016" name="Table 10"/>
          <p:cNvGraphicFramePr/>
          <p:nvPr>
            <p:extLst>
              <p:ext uri="{D42A27DB-BD31-4B8C-83A1-F6EECF244321}">
                <p14:modId xmlns:p14="http://schemas.microsoft.com/office/powerpoint/2010/main" val="894066426"/>
              </p:ext>
            </p:extLst>
          </p:nvPr>
        </p:nvGraphicFramePr>
        <p:xfrm>
          <a:off x="299435" y="2124127"/>
          <a:ext cx="8073735" cy="26517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614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4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7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7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47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335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/>
                    </a:p>
                    <a:p>
                      <a:pPr algn="ctr">
                        <a:defRPr sz="1800"/>
                      </a:pPr>
                      <a:r>
                        <a:rPr sz="2400"/>
                        <a:t>Train </a:t>
                      </a:r>
                      <a:endParaRPr sz="24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ctr">
                        <a:defRPr sz="1800"/>
                      </a:pPr>
                      <a:r>
                        <a:rPr sz="2400"/>
                        <a:t>journey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/>
                    </a:p>
                    <a:p>
                      <a:pPr algn="ctr">
                        <a:defRPr sz="1800"/>
                      </a:pPr>
                      <a:r>
                        <a:rPr sz="2400"/>
                        <a:t>Mobile </a:t>
                      </a:r>
                      <a:endParaRPr sz="24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ctr">
                        <a:defRPr sz="1800"/>
                      </a:pPr>
                      <a:r>
                        <a:rPr sz="2400"/>
                        <a:t>phone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/>
                    </a:p>
                    <a:p>
                      <a:pPr algn="ctr">
                        <a:defRPr sz="1800"/>
                      </a:pPr>
                      <a:r>
                        <a:rPr sz="2400"/>
                        <a:t>Haircut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/>
                    </a:p>
                    <a:p>
                      <a:pPr algn="ctr">
                        <a:defRPr sz="1800"/>
                      </a:pPr>
                      <a:r>
                        <a:rPr sz="2400"/>
                        <a:t>Pair of </a:t>
                      </a:r>
                      <a:endParaRPr sz="24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ctr">
                        <a:defRPr sz="1800"/>
                      </a:pPr>
                      <a:r>
                        <a:rPr sz="2400"/>
                        <a:t>trainers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/>
                    </a:p>
                    <a:p>
                      <a:pPr algn="ctr">
                        <a:defRPr sz="1800"/>
                      </a:pPr>
                      <a:r>
                        <a:rPr sz="2400"/>
                        <a:t>New </a:t>
                      </a:r>
                      <a:endParaRPr sz="24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ctr">
                        <a:defRPr sz="1800"/>
                      </a:pPr>
                      <a:r>
                        <a:rPr sz="2400"/>
                        <a:t>T-shirt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698"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/>
                      <a:endParaRPr sz="2400" dirty="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35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/>
                        <a:t>Internet 
access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/>
                        <a:t>Skateboard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/>
                        <a:t>Restaurant 
meal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/>
                        <a:t>Music streaming service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 dirty="0"/>
                        <a:t>Bottle of shampoo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A3B4246-4ABD-488F-A04B-AEAD30A7FD2E}"/>
              </a:ext>
            </a:extLst>
          </p:cNvPr>
          <p:cNvSpPr/>
          <p:nvPr/>
        </p:nvSpPr>
        <p:spPr>
          <a:xfrm>
            <a:off x="2230720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022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23" name="Rectangle 8"/>
          <p:cNvSpPr/>
          <p:nvPr/>
        </p:nvSpPr>
        <p:spPr>
          <a:xfrm>
            <a:off x="221503" y="1193447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342900" indent="-342900" algn="just">
              <a:buClr>
                <a:srgbClr val="000000"/>
              </a:buClr>
              <a:buSzPct val="100000"/>
              <a:buAutoNum type="arabicPeriod"/>
              <a:defRPr sz="2400"/>
            </a:lvl1pPr>
          </a:lstStyle>
          <a:p>
            <a:r>
              <a:t>Businesses produce goods and services. From the products below, circle 5 ‘goods’.</a:t>
            </a:r>
          </a:p>
        </p:txBody>
      </p:sp>
      <p:graphicFrame>
        <p:nvGraphicFramePr>
          <p:cNvPr id="1027" name="Table 10"/>
          <p:cNvGraphicFramePr/>
          <p:nvPr>
            <p:extLst>
              <p:ext uri="{D42A27DB-BD31-4B8C-83A1-F6EECF244321}">
                <p14:modId xmlns:p14="http://schemas.microsoft.com/office/powerpoint/2010/main" val="525005953"/>
              </p:ext>
            </p:extLst>
          </p:nvPr>
        </p:nvGraphicFramePr>
        <p:xfrm>
          <a:off x="299436" y="2496855"/>
          <a:ext cx="8073735" cy="26517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614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4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7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7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47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335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/>
                    </a:p>
                    <a:p>
                      <a:pPr algn="ctr">
                        <a:defRPr sz="1800"/>
                      </a:pPr>
                      <a:r>
                        <a:rPr sz="2400"/>
                        <a:t>Train </a:t>
                      </a:r>
                      <a:endParaRPr sz="24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ctr">
                        <a:defRPr sz="1800"/>
                      </a:pPr>
                      <a:r>
                        <a:rPr sz="2400"/>
                        <a:t>journey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 dirty="0"/>
                    </a:p>
                    <a:p>
                      <a:pPr algn="ctr">
                        <a:defRPr sz="1800"/>
                      </a:pPr>
                      <a:r>
                        <a:rPr sz="2400" dirty="0">
                          <a:solidFill>
                            <a:srgbClr val="00B050"/>
                          </a:solidFill>
                        </a:rPr>
                        <a:t>Mobile </a:t>
                      </a:r>
                      <a:endParaRPr sz="2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ctr">
                        <a:defRPr sz="1800"/>
                      </a:pPr>
                      <a:r>
                        <a:rPr sz="2400" dirty="0">
                          <a:solidFill>
                            <a:srgbClr val="00B050"/>
                          </a:solidFill>
                        </a:rPr>
                        <a:t>phone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/>
                    </a:p>
                    <a:p>
                      <a:pPr algn="ctr">
                        <a:defRPr sz="1800"/>
                      </a:pPr>
                      <a:r>
                        <a:rPr sz="2400"/>
                        <a:t>Haircut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 dirty="0"/>
                    </a:p>
                    <a:p>
                      <a:pPr algn="ctr">
                        <a:defRPr sz="1800"/>
                      </a:pPr>
                      <a:r>
                        <a:rPr sz="2400" dirty="0">
                          <a:solidFill>
                            <a:srgbClr val="00B050"/>
                          </a:solidFill>
                        </a:rPr>
                        <a:t>Pair of </a:t>
                      </a:r>
                      <a:endParaRPr sz="2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ctr">
                        <a:defRPr sz="1800"/>
                      </a:pPr>
                      <a:r>
                        <a:rPr sz="2400" dirty="0">
                          <a:solidFill>
                            <a:srgbClr val="00B050"/>
                          </a:solidFill>
                        </a:rPr>
                        <a:t>trainers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endParaRPr sz="2400" dirty="0"/>
                    </a:p>
                    <a:p>
                      <a:pPr algn="ctr">
                        <a:defRPr sz="1800"/>
                      </a:pPr>
                      <a:r>
                        <a:rPr sz="2400" dirty="0">
                          <a:solidFill>
                            <a:srgbClr val="00B050"/>
                          </a:solidFill>
                        </a:rPr>
                        <a:t>New </a:t>
                      </a:r>
                      <a:endParaRPr sz="24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ctr">
                        <a:defRPr sz="1800"/>
                      </a:pPr>
                      <a:r>
                        <a:rPr sz="2400" dirty="0">
                          <a:solidFill>
                            <a:srgbClr val="00B050"/>
                          </a:solidFill>
                        </a:rPr>
                        <a:t>T-shirt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698"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/>
                      <a:endParaRPr sz="2400"/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35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/>
                        <a:t>Internet 
access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 dirty="0">
                          <a:solidFill>
                            <a:srgbClr val="00B050"/>
                          </a:solidFill>
                        </a:rPr>
                        <a:t>Skateboard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/>
                        <a:t>Restaurant 
meal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/>
                        <a:t>Music streaming service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2400" dirty="0">
                          <a:solidFill>
                            <a:srgbClr val="00B050"/>
                          </a:solidFill>
                        </a:rPr>
                        <a:t>Bottle of shampoo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03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34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2. Identify the 5 methods that businesses can use to ‘add value’.</a:t>
            </a:r>
          </a:p>
        </p:txBody>
      </p:sp>
      <p:grpSp>
        <p:nvGrpSpPr>
          <p:cNvPr id="1037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103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36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ACA8E79-CDD9-48BB-9483-7CAFF54537C7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04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44" name="Rectangle 8"/>
          <p:cNvSpPr/>
          <p:nvPr/>
        </p:nvSpPr>
        <p:spPr>
          <a:xfrm>
            <a:off x="221503" y="1180032"/>
            <a:ext cx="8385469" cy="792670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t>2. Identify the 5 methods that businesses can use to ‘add value’.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21547F-0249-0740-BBC9-60CEF9976058}"/>
              </a:ext>
            </a:extLst>
          </p:cNvPr>
          <p:cNvSpPr/>
          <p:nvPr/>
        </p:nvSpPr>
        <p:spPr>
          <a:xfrm>
            <a:off x="451263" y="2380657"/>
            <a:ext cx="6323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Convenience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Branding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Unique Selling Point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Quality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Design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05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54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3.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risk that an entrepreneur takes when starting a new business.</a:t>
            </a:r>
          </a:p>
        </p:txBody>
      </p:sp>
      <p:grpSp>
        <p:nvGrpSpPr>
          <p:cNvPr id="1057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105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56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6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0D6E0C-CC50-41A7-8432-9310CC1A3059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06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64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r>
              <a:rPr dirty="0"/>
              <a:t>3. </a:t>
            </a:r>
            <a:r>
              <a:rPr lang="en-GB" dirty="0"/>
              <a:t>Give</a:t>
            </a:r>
            <a:r>
              <a:rPr dirty="0"/>
              <a:t> </a:t>
            </a:r>
            <a:r>
              <a:rPr b="1" dirty="0"/>
              <a:t>one</a:t>
            </a:r>
            <a:r>
              <a:rPr dirty="0"/>
              <a:t> risk that an entrepreneur takes when starting a new business.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51AD5C-8C65-3640-BA94-79587B646C92}"/>
              </a:ext>
            </a:extLst>
          </p:cNvPr>
          <p:cNvSpPr/>
          <p:nvPr/>
        </p:nvSpPr>
        <p:spPr>
          <a:xfrm>
            <a:off x="451263" y="2380657"/>
            <a:ext cx="63236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Business failure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Financial loss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Lack of security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07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74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4. Give </a:t>
            </a:r>
            <a:r>
              <a:rPr b="1" dirty="0"/>
              <a:t>two</a:t>
            </a:r>
            <a:r>
              <a:rPr dirty="0"/>
              <a:t> examples of resources that entrepreneurs </a:t>
            </a:r>
            <a:r>
              <a:rPr dirty="0" err="1"/>
              <a:t>organise</a:t>
            </a:r>
            <a:r>
              <a:rPr sz="1400" dirty="0"/>
              <a:t>.</a:t>
            </a:r>
          </a:p>
        </p:txBody>
      </p:sp>
      <p:grpSp>
        <p:nvGrpSpPr>
          <p:cNvPr id="1077" name="Oval 9"/>
          <p:cNvGrpSpPr/>
          <p:nvPr/>
        </p:nvGrpSpPr>
        <p:grpSpPr>
          <a:xfrm>
            <a:off x="6792685" y="4299503"/>
            <a:ext cx="2148117" cy="1927128"/>
            <a:chOff x="-1" y="-1"/>
            <a:chExt cx="2148116" cy="1927126"/>
          </a:xfrm>
        </p:grpSpPr>
        <p:sp>
          <p:nvSpPr>
            <p:cNvPr id="1075" name="Oval"/>
            <p:cNvSpPr/>
            <p:nvPr/>
          </p:nvSpPr>
          <p:spPr>
            <a:xfrm>
              <a:off x="-1" y="-1"/>
              <a:ext cx="2148116" cy="1927126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76" name="30 seconds"/>
            <p:cNvSpPr txBox="1"/>
            <p:nvPr/>
          </p:nvSpPr>
          <p:spPr>
            <a:xfrm>
              <a:off x="360303" y="486510"/>
              <a:ext cx="1427508" cy="954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 lang="en-GB" dirty="0"/>
                <a:t>12</a:t>
              </a:r>
              <a:r>
                <a:rPr dirty="0"/>
                <a:t>0 seconds</a:t>
              </a: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248C5F3-BAC6-4747-83FA-0CDBF708AC1B}"/>
              </a:ext>
            </a:extLst>
          </p:cNvPr>
          <p:cNvSpPr/>
          <p:nvPr/>
        </p:nvSpPr>
        <p:spPr>
          <a:xfrm>
            <a:off x="3195015" y="4584381"/>
            <a:ext cx="2630184" cy="2032752"/>
          </a:xfrm>
          <a:prstGeom prst="roundRect">
            <a:avLst>
              <a:gd name="adj" fmla="val 8697"/>
            </a:avLst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000" b="1" dirty="0"/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normalizeH="0" baseline="0" dirty="0">
                <a:uFillTx/>
                <a:latin typeface="+mj-lt"/>
                <a:ea typeface="+mj-ea"/>
                <a:cs typeface="+mj-cs"/>
                <a:sym typeface="Arial"/>
              </a:rPr>
              <a:t>Answer using your mini whiteboard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i="0" u="none" strike="noStrike" normalizeH="0" baseline="0" dirty="0"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Shape 18"/>
          <p:cNvSpPr txBox="1">
            <a:spLocks noGrp="1"/>
          </p:cNvSpPr>
          <p:nvPr>
            <p:ph type="sldNum" sz="quarter" idx="2"/>
          </p:nvPr>
        </p:nvSpPr>
        <p:spPr>
          <a:xfrm>
            <a:off x="8787682" y="6506598"/>
            <a:ext cx="290459" cy="2819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083" name="Title 2"/>
          <p:cNvSpPr txBox="1">
            <a:spLocks noGrp="1"/>
          </p:cNvSpPr>
          <p:nvPr>
            <p:ph type="title"/>
          </p:nvPr>
        </p:nvSpPr>
        <p:spPr>
          <a:xfrm>
            <a:off x="221503" y="345366"/>
            <a:ext cx="8229601" cy="554000"/>
          </a:xfrm>
          <a:prstGeom prst="rect">
            <a:avLst/>
          </a:prstGeom>
        </p:spPr>
        <p:txBody>
          <a:bodyPr/>
          <a:lstStyle/>
          <a:p>
            <a:r>
              <a:t>1.1.3 – The role of business enterprise</a:t>
            </a:r>
          </a:p>
        </p:txBody>
      </p:sp>
      <p:sp>
        <p:nvSpPr>
          <p:cNvPr id="1084" name="Rectangle 8"/>
          <p:cNvSpPr/>
          <p:nvPr/>
        </p:nvSpPr>
        <p:spPr>
          <a:xfrm>
            <a:off x="221503" y="1180032"/>
            <a:ext cx="8385469" cy="830997"/>
          </a:xfrm>
          <a:prstGeom prst="rect">
            <a:avLst/>
          </a:prstGeom>
          <a:solidFill>
            <a:srgbClr val="D4EAE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4. Give </a:t>
            </a:r>
            <a:r>
              <a:rPr b="1" dirty="0"/>
              <a:t>two</a:t>
            </a:r>
            <a:r>
              <a:rPr dirty="0"/>
              <a:t> examples of resources that entrepreneurs </a:t>
            </a:r>
            <a:r>
              <a:rPr dirty="0" err="1"/>
              <a:t>organise</a:t>
            </a:r>
            <a:r>
              <a:rPr sz="1400"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7938B5-BE75-414F-904C-0EBCF080A62B}"/>
              </a:ext>
            </a:extLst>
          </p:cNvPr>
          <p:cNvSpPr/>
          <p:nvPr/>
        </p:nvSpPr>
        <p:spPr>
          <a:xfrm>
            <a:off x="451263" y="2380657"/>
            <a:ext cx="6323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Financial resources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Human resources – employees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B050"/>
                </a:solidFill>
              </a:rPr>
              <a:t>Stock and equipment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43C59"/>
      </a:accent1>
      <a:accent2>
        <a:srgbClr val="68A6C2"/>
      </a:accent2>
      <a:accent3>
        <a:srgbClr val="007FA3"/>
      </a:accent3>
      <a:accent4>
        <a:srgbClr val="003057"/>
      </a:accent4>
      <a:accent5>
        <a:srgbClr val="DB0020"/>
      </a:accent5>
      <a:accent6>
        <a:srgbClr val="008638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378</Words>
  <Application>Microsoft Office PowerPoint</Application>
  <PresentationFormat>On-screen Show (4:3)</PresentationFormat>
  <Paragraphs>116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Times New Roman</vt:lpstr>
      <vt:lpstr>Office Theme</vt:lpstr>
      <vt:lpstr>PowerPoint Presentation</vt:lpstr>
      <vt:lpstr>1.1.3 – The role of business enterprise</vt:lpstr>
      <vt:lpstr>1.1.3 – The role of business enterprise</vt:lpstr>
      <vt:lpstr>1.1.3 – The role of business enterprise</vt:lpstr>
      <vt:lpstr>1.1.3 – The role of business enterprise</vt:lpstr>
      <vt:lpstr>1.1.3 – The role of business enterprise</vt:lpstr>
      <vt:lpstr>1.1.3 – The role of business enterprise</vt:lpstr>
      <vt:lpstr>1.1.3 – The role of business enterprise</vt:lpstr>
      <vt:lpstr>1.1.3 – The role of business enterprise</vt:lpstr>
      <vt:lpstr>1.1.3 – The role of business enterprise</vt:lpstr>
      <vt:lpstr>1.1.3 – The role of business enterprise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Holton, Phil</cp:lastModifiedBy>
  <cp:revision>61</cp:revision>
  <dcterms:modified xsi:type="dcterms:W3CDTF">2021-09-09T13:08:04Z</dcterms:modified>
</cp:coreProperties>
</file>