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5" r:id="rId2"/>
    <p:sldId id="327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BBDDD8-AEE6-4914-8EAE-9CEF8CD61C08}" v="5" dt="2021-09-09T13:09:49.27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B0BBDDD8-AEE6-4914-8EAE-9CEF8CD61C08}"/>
    <pc:docChg chg="custSel modSld">
      <pc:chgData name="Holton, Phil" userId="e1c11803-81d0-495b-b66e-769e079cf747" providerId="ADAL" clId="{B0BBDDD8-AEE6-4914-8EAE-9CEF8CD61C08}" dt="2021-09-09T13:09:49.277" v="10"/>
      <pc:docMkLst>
        <pc:docMk/>
      </pc:docMkLst>
      <pc:sldChg chg="addSp delSp modSp mod">
        <pc:chgData name="Holton, Phil" userId="e1c11803-81d0-495b-b66e-769e079cf747" providerId="ADAL" clId="{B0BBDDD8-AEE6-4914-8EAE-9CEF8CD61C08}" dt="2021-09-09T13:09:37.088" v="2" actId="1076"/>
        <pc:sldMkLst>
          <pc:docMk/>
          <pc:sldMk cId="0" sldId="327"/>
        </pc:sldMkLst>
        <pc:spChg chg="add mod">
          <ac:chgData name="Holton, Phil" userId="e1c11803-81d0-495b-b66e-769e079cf747" providerId="ADAL" clId="{B0BBDDD8-AEE6-4914-8EAE-9CEF8CD61C08}" dt="2021-09-09T13:09:37.088" v="2" actId="1076"/>
          <ac:spMkLst>
            <pc:docMk/>
            <pc:sldMk cId="0" sldId="327"/>
            <ac:spMk id="13" creationId="{0B1DE76C-B676-44E5-8B5C-C36205F2B09A}"/>
          </ac:spMkLst>
        </pc:spChg>
        <pc:picChg chg="del">
          <ac:chgData name="Holton, Phil" userId="e1c11803-81d0-495b-b66e-769e079cf747" providerId="ADAL" clId="{B0BBDDD8-AEE6-4914-8EAE-9CEF8CD61C08}" dt="2021-09-09T13:09:32.185" v="0" actId="478"/>
          <ac:picMkLst>
            <pc:docMk/>
            <pc:sldMk cId="0" sldId="327"/>
            <ac:picMk id="12" creationId="{CA3630B7-017D-724C-99BE-C0A0A7B6A846}"/>
          </ac:picMkLst>
        </pc:picChg>
      </pc:sldChg>
      <pc:sldChg chg="addSp delSp modSp mod">
        <pc:chgData name="Holton, Phil" userId="e1c11803-81d0-495b-b66e-769e079cf747" providerId="ADAL" clId="{B0BBDDD8-AEE6-4914-8EAE-9CEF8CD61C08}" dt="2021-09-09T13:09:39.484" v="4"/>
        <pc:sldMkLst>
          <pc:docMk/>
          <pc:sldMk cId="0" sldId="328"/>
        </pc:sldMkLst>
        <pc:spChg chg="add mod">
          <ac:chgData name="Holton, Phil" userId="e1c11803-81d0-495b-b66e-769e079cf747" providerId="ADAL" clId="{B0BBDDD8-AEE6-4914-8EAE-9CEF8CD61C08}" dt="2021-09-09T13:09:39.484" v="4"/>
          <ac:spMkLst>
            <pc:docMk/>
            <pc:sldMk cId="0" sldId="328"/>
            <ac:spMk id="10" creationId="{2FD21274-C3E6-46B8-9362-71BBBA7B0113}"/>
          </ac:spMkLst>
        </pc:spChg>
        <pc:picChg chg="del">
          <ac:chgData name="Holton, Phil" userId="e1c11803-81d0-495b-b66e-769e079cf747" providerId="ADAL" clId="{B0BBDDD8-AEE6-4914-8EAE-9CEF8CD61C08}" dt="2021-09-09T13:09:39.229" v="3" actId="478"/>
          <ac:picMkLst>
            <pc:docMk/>
            <pc:sldMk cId="0" sldId="328"/>
            <ac:picMk id="1458" creationId="{00000000-0000-0000-0000-000000000000}"/>
          </ac:picMkLst>
        </pc:picChg>
      </pc:sldChg>
      <pc:sldChg chg="addSp delSp modSp mod">
        <pc:chgData name="Holton, Phil" userId="e1c11803-81d0-495b-b66e-769e079cf747" providerId="ADAL" clId="{B0BBDDD8-AEE6-4914-8EAE-9CEF8CD61C08}" dt="2021-09-09T13:09:42.859" v="6"/>
        <pc:sldMkLst>
          <pc:docMk/>
          <pc:sldMk cId="0" sldId="330"/>
        </pc:sldMkLst>
        <pc:spChg chg="add mod">
          <ac:chgData name="Holton, Phil" userId="e1c11803-81d0-495b-b66e-769e079cf747" providerId="ADAL" clId="{B0BBDDD8-AEE6-4914-8EAE-9CEF8CD61C08}" dt="2021-09-09T13:09:42.859" v="6"/>
          <ac:spMkLst>
            <pc:docMk/>
            <pc:sldMk cId="0" sldId="330"/>
            <ac:spMk id="10" creationId="{88B1B87F-0B70-4BAD-9218-117185D64514}"/>
          </ac:spMkLst>
        </pc:spChg>
        <pc:picChg chg="del">
          <ac:chgData name="Holton, Phil" userId="e1c11803-81d0-495b-b66e-769e079cf747" providerId="ADAL" clId="{B0BBDDD8-AEE6-4914-8EAE-9CEF8CD61C08}" dt="2021-09-09T13:09:42.596" v="5" actId="478"/>
          <ac:picMkLst>
            <pc:docMk/>
            <pc:sldMk cId="0" sldId="330"/>
            <ac:picMk id="1480" creationId="{00000000-0000-0000-0000-000000000000}"/>
          </ac:picMkLst>
        </pc:picChg>
      </pc:sldChg>
      <pc:sldChg chg="addSp delSp modSp mod">
        <pc:chgData name="Holton, Phil" userId="e1c11803-81d0-495b-b66e-769e079cf747" providerId="ADAL" clId="{B0BBDDD8-AEE6-4914-8EAE-9CEF8CD61C08}" dt="2021-09-09T13:09:46.127" v="8"/>
        <pc:sldMkLst>
          <pc:docMk/>
          <pc:sldMk cId="0" sldId="332"/>
        </pc:sldMkLst>
        <pc:spChg chg="add mod">
          <ac:chgData name="Holton, Phil" userId="e1c11803-81d0-495b-b66e-769e079cf747" providerId="ADAL" clId="{B0BBDDD8-AEE6-4914-8EAE-9CEF8CD61C08}" dt="2021-09-09T13:09:46.127" v="8"/>
          <ac:spMkLst>
            <pc:docMk/>
            <pc:sldMk cId="0" sldId="332"/>
            <ac:spMk id="9" creationId="{C8D6A13A-3E53-4F31-8981-B374EEB0DEE8}"/>
          </ac:spMkLst>
        </pc:spChg>
        <pc:picChg chg="del">
          <ac:chgData name="Holton, Phil" userId="e1c11803-81d0-495b-b66e-769e079cf747" providerId="ADAL" clId="{B0BBDDD8-AEE6-4914-8EAE-9CEF8CD61C08}" dt="2021-09-09T13:09:45.841" v="7" actId="478"/>
          <ac:picMkLst>
            <pc:docMk/>
            <pc:sldMk cId="0" sldId="332"/>
            <ac:picMk id="1501" creationId="{00000000-0000-0000-0000-000000000000}"/>
          </ac:picMkLst>
        </pc:picChg>
      </pc:sldChg>
      <pc:sldChg chg="addSp delSp modSp mod">
        <pc:chgData name="Holton, Phil" userId="e1c11803-81d0-495b-b66e-769e079cf747" providerId="ADAL" clId="{B0BBDDD8-AEE6-4914-8EAE-9CEF8CD61C08}" dt="2021-09-09T13:09:49.277" v="10"/>
        <pc:sldMkLst>
          <pc:docMk/>
          <pc:sldMk cId="0" sldId="334"/>
        </pc:sldMkLst>
        <pc:spChg chg="add mod">
          <ac:chgData name="Holton, Phil" userId="e1c11803-81d0-495b-b66e-769e079cf747" providerId="ADAL" clId="{B0BBDDD8-AEE6-4914-8EAE-9CEF8CD61C08}" dt="2021-09-09T13:09:49.277" v="10"/>
          <ac:spMkLst>
            <pc:docMk/>
            <pc:sldMk cId="0" sldId="334"/>
            <ac:spMk id="9" creationId="{42C52EFF-80D6-4AF0-96F1-E4ED3A718EDD}"/>
          </ac:spMkLst>
        </pc:spChg>
        <pc:picChg chg="del">
          <ac:chgData name="Holton, Phil" userId="e1c11803-81d0-495b-b66e-769e079cf747" providerId="ADAL" clId="{B0BBDDD8-AEE6-4914-8EAE-9CEF8CD61C08}" dt="2021-09-09T13:09:48.943" v="9" actId="478"/>
          <ac:picMkLst>
            <pc:docMk/>
            <pc:sldMk cId="0" sldId="334"/>
            <ac:picMk id="152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Shape 144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9" name="Shape 14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" name="Shape 153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3" name="Shape 153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Shape 14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9" name="Shape 14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" name="Shape 145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0" name="Shape 146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Shape 147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1" name="Shape 14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Shape 148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2" name="Shape 14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Shape 149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3" name="Shape 149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Shape 150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3" name="Shape 150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Shape 151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3" name="Shape 15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Shape 152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3" name="Shape 152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429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1.2.4</a:t>
            </a:r>
            <a:r>
              <a:rPr lang="en-GB" dirty="0"/>
              <a:t> </a:t>
            </a:r>
            <a:r>
              <a:rPr dirty="0"/>
              <a:t>- The competit</a:t>
            </a:r>
            <a:r>
              <a:rPr lang="en-GB" dirty="0" err="1"/>
              <a:t>i</a:t>
            </a:r>
            <a:r>
              <a:rPr dirty="0" err="1"/>
              <a:t>ve</a:t>
            </a:r>
            <a:r>
              <a:rPr dirty="0"/>
              <a:t> environment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51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517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way that a business can respond if a new competitor enters the local market.</a:t>
            </a:r>
          </a:p>
        </p:txBody>
      </p:sp>
      <p:grpSp>
        <p:nvGrpSpPr>
          <p:cNvPr id="1520" name="Oval 4"/>
          <p:cNvGrpSpPr/>
          <p:nvPr/>
        </p:nvGrpSpPr>
        <p:grpSpPr>
          <a:xfrm>
            <a:off x="6696823" y="4435419"/>
            <a:ext cx="2148115" cy="1927125"/>
            <a:chOff x="0" y="0"/>
            <a:chExt cx="2148114" cy="1927124"/>
          </a:xfrm>
        </p:grpSpPr>
        <p:sp>
          <p:nvSpPr>
            <p:cNvPr id="151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19" name="30 seconds"/>
            <p:cNvSpPr txBox="1"/>
            <p:nvPr/>
          </p:nvSpPr>
          <p:spPr>
            <a:xfrm>
              <a:off x="360303" y="517258"/>
              <a:ext cx="1427508" cy="892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t>30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C52EFF-80D6-4AF0-96F1-E4ED3A718EDD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52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527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way that a business can respond if a new competitor enters the local market.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4C01DD-6F6C-E444-95A5-D1AE7BF91C75}"/>
              </a:ext>
            </a:extLst>
          </p:cNvPr>
          <p:cNvSpPr/>
          <p:nvPr/>
        </p:nvSpPr>
        <p:spPr>
          <a:xfrm>
            <a:off x="698006" y="2608969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Change pricing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Adapt product range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Improve customer service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44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43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The following are methods by which businesses can compete with others:</a:t>
            </a:r>
          </a:p>
        </p:txBody>
      </p:sp>
      <p:sp>
        <p:nvSpPr>
          <p:cNvPr id="1447" name="TextBox 1"/>
          <p:cNvSpPr txBox="1"/>
          <p:nvPr/>
        </p:nvSpPr>
        <p:spPr>
          <a:xfrm>
            <a:off x="300901" y="1852722"/>
            <a:ext cx="5106533" cy="3964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1800" b="1"/>
            </a:pPr>
            <a:r>
              <a:rPr dirty="0"/>
              <a:t> </a:t>
            </a: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/>
              <a:t>P ……………….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/>
              <a:t>Q ……………….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/>
              <a:t>L ………………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/>
              <a:t>P ……………….. R ………………..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 i="1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/>
              <a:t>C ……………… S ………………..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9" name="Oval 4">
            <a:extLst>
              <a:ext uri="{FF2B5EF4-FFF2-40B4-BE49-F238E27FC236}">
                <a16:creationId xmlns:a16="http://schemas.microsoft.com/office/drawing/2014/main" id="{36596D27-2F08-CD46-8909-661C45B773A8}"/>
              </a:ext>
            </a:extLst>
          </p:cNvPr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0" name="Oval">
              <a:extLst>
                <a:ext uri="{FF2B5EF4-FFF2-40B4-BE49-F238E27FC236}">
                  <a16:creationId xmlns:a16="http://schemas.microsoft.com/office/drawing/2014/main" id="{0F1229A8-E4A8-4341-825D-116C1158D93E}"/>
                </a:ext>
              </a:extLst>
            </p:cNvPr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30 seconds">
              <a:extLst>
                <a:ext uri="{FF2B5EF4-FFF2-40B4-BE49-F238E27FC236}">
                  <a16:creationId xmlns:a16="http://schemas.microsoft.com/office/drawing/2014/main" id="{EF0C4FCB-C68D-2C4F-9792-6E6954A40AFB}"/>
                </a:ext>
              </a:extLst>
            </p:cNvPr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B1DE76C-B676-44E5-8B5C-C36205F2B09A}"/>
              </a:ext>
            </a:extLst>
          </p:cNvPr>
          <p:cNvSpPr/>
          <p:nvPr/>
        </p:nvSpPr>
        <p:spPr>
          <a:xfrm>
            <a:off x="4426942" y="218768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43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33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The following are methods by which businesses can compete with others:</a:t>
            </a:r>
          </a:p>
        </p:txBody>
      </p:sp>
      <p:grpSp>
        <p:nvGrpSpPr>
          <p:cNvPr id="143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43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3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1437" name="TextBox 1"/>
          <p:cNvSpPr txBox="1"/>
          <p:nvPr/>
        </p:nvSpPr>
        <p:spPr>
          <a:xfrm>
            <a:off x="300901" y="1852722"/>
            <a:ext cx="5106533" cy="3693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1800" b="1"/>
            </a:pPr>
            <a:r>
              <a:rPr dirty="0"/>
              <a:t> </a:t>
            </a: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P</a:t>
            </a:r>
            <a:r>
              <a:rPr lang="en-GB" dirty="0">
                <a:solidFill>
                  <a:srgbClr val="00B050"/>
                </a:solidFill>
              </a:rPr>
              <a:t>rice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Q</a:t>
            </a:r>
            <a:r>
              <a:rPr lang="en-GB" dirty="0" err="1">
                <a:solidFill>
                  <a:srgbClr val="00B050"/>
                </a:solidFill>
              </a:rPr>
              <a:t>uality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L</a:t>
            </a:r>
            <a:r>
              <a:rPr lang="en-GB" dirty="0" err="1">
                <a:solidFill>
                  <a:srgbClr val="00B050"/>
                </a:solidFill>
              </a:rPr>
              <a:t>ocation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P</a:t>
            </a:r>
            <a:r>
              <a:rPr lang="en-GB" dirty="0" err="1">
                <a:solidFill>
                  <a:srgbClr val="00B050"/>
                </a:solidFill>
              </a:rPr>
              <a:t>roduct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dirty="0">
                <a:solidFill>
                  <a:srgbClr val="00B050"/>
                </a:solidFill>
              </a:rPr>
              <a:t>R</a:t>
            </a:r>
            <a:r>
              <a:rPr lang="en-GB" dirty="0" err="1">
                <a:solidFill>
                  <a:srgbClr val="00B050"/>
                </a:solidFill>
              </a:rPr>
              <a:t>ange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C</a:t>
            </a:r>
            <a:r>
              <a:rPr lang="en-GB" dirty="0" err="1">
                <a:solidFill>
                  <a:srgbClr val="00B050"/>
                </a:solidFill>
              </a:rPr>
              <a:t>ustomer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dirty="0">
                <a:solidFill>
                  <a:srgbClr val="00B050"/>
                </a:solidFill>
              </a:rPr>
              <a:t>S</a:t>
            </a:r>
            <a:r>
              <a:rPr lang="en-GB" dirty="0" err="1">
                <a:solidFill>
                  <a:srgbClr val="00B050"/>
                </a:solidFill>
              </a:rPr>
              <a:t>ervice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45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53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Which of the following is NOT an element of SWOT analysis?</a:t>
            </a:r>
          </a:p>
        </p:txBody>
      </p:sp>
      <p:grpSp>
        <p:nvGrpSpPr>
          <p:cNvPr id="145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45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5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457" name="TextBox 1"/>
          <p:cNvSpPr txBox="1"/>
          <p:nvPr/>
        </p:nvSpPr>
        <p:spPr>
          <a:xfrm>
            <a:off x="447976" y="2291701"/>
            <a:ext cx="5106533" cy="2535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Strengths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Weaknesses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Organisation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Threats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D21274-C3E6-46B8-9362-71BBBA7B0113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46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64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Which of the following is NOT an element of SWOT analysis?</a:t>
            </a:r>
          </a:p>
        </p:txBody>
      </p:sp>
      <p:sp>
        <p:nvSpPr>
          <p:cNvPr id="1468" name="TextBox 1"/>
          <p:cNvSpPr txBox="1"/>
          <p:nvPr/>
        </p:nvSpPr>
        <p:spPr>
          <a:xfrm>
            <a:off x="447976" y="2291701"/>
            <a:ext cx="5106533" cy="2241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Strengths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Weaknesses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 err="1">
                <a:solidFill>
                  <a:srgbClr val="00B050"/>
                </a:solidFill>
              </a:rPr>
              <a:t>Organisation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Threats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47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75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Which of the following is a direct competitor of McDonald’s?</a:t>
            </a:r>
          </a:p>
        </p:txBody>
      </p:sp>
      <p:grpSp>
        <p:nvGrpSpPr>
          <p:cNvPr id="1478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47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479" name="TextBox 1"/>
          <p:cNvSpPr txBox="1"/>
          <p:nvPr/>
        </p:nvSpPr>
        <p:spPr>
          <a:xfrm>
            <a:off x="555553" y="2013796"/>
            <a:ext cx="5106533" cy="2535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Burger King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Pizza Hut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Subway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Tesco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B1B87F-0B70-4BAD-9218-117185D64514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48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86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3. Which of the following is a direct competitor of McDonald’s?</a:t>
            </a:r>
          </a:p>
        </p:txBody>
      </p:sp>
      <p:sp>
        <p:nvSpPr>
          <p:cNvPr id="1490" name="TextBox 1"/>
          <p:cNvSpPr txBox="1"/>
          <p:nvPr/>
        </p:nvSpPr>
        <p:spPr>
          <a:xfrm>
            <a:off x="555553" y="2013796"/>
            <a:ext cx="5106533" cy="2241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Burger King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Pizza Hut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Subway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Tesco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49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497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reasons why it is important for a business to understand its competitors.</a:t>
            </a:r>
          </a:p>
        </p:txBody>
      </p:sp>
      <p:grpSp>
        <p:nvGrpSpPr>
          <p:cNvPr id="1500" name="Oval 4"/>
          <p:cNvGrpSpPr/>
          <p:nvPr/>
        </p:nvGrpSpPr>
        <p:grpSpPr>
          <a:xfrm>
            <a:off x="6696823" y="4435419"/>
            <a:ext cx="2148115" cy="1927125"/>
            <a:chOff x="0" y="0"/>
            <a:chExt cx="2148114" cy="1927124"/>
          </a:xfrm>
        </p:grpSpPr>
        <p:sp>
          <p:nvSpPr>
            <p:cNvPr id="149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99" name="30 seconds"/>
            <p:cNvSpPr txBox="1"/>
            <p:nvPr/>
          </p:nvSpPr>
          <p:spPr>
            <a:xfrm>
              <a:off x="360303" y="517258"/>
              <a:ext cx="1427508" cy="892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t>30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D6A13A-3E53-4F31-8981-B374EEB0DEE8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50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1.2.4 – The competitive environment</a:t>
            </a:r>
          </a:p>
        </p:txBody>
      </p:sp>
      <p:sp>
        <p:nvSpPr>
          <p:cNvPr id="1507" name="Rectangle 8"/>
          <p:cNvSpPr/>
          <p:nvPr/>
        </p:nvSpPr>
        <p:spPr>
          <a:xfrm>
            <a:off x="221502" y="1180035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reasons why it is important for a business to understand its competitors.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A56EE9-5AC9-B540-92A7-85A3E8779489}"/>
              </a:ext>
            </a:extLst>
          </p:cNvPr>
          <p:cNvSpPr/>
          <p:nvPr/>
        </p:nvSpPr>
        <p:spPr>
          <a:xfrm>
            <a:off x="698006" y="2608969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Pricing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Product range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352</Words>
  <Application>Microsoft Office PowerPoint</Application>
  <PresentationFormat>On-screen Show (4:3)</PresentationFormat>
  <Paragraphs>106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  <vt:lpstr>1.2.4 – The competitive environment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2021-09-09T13:09:50Z</dcterms:modified>
</cp:coreProperties>
</file>