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462" r:id="rId2"/>
    <p:sldId id="463" r:id="rId3"/>
    <p:sldId id="464" r:id="rId4"/>
    <p:sldId id="465" r:id="rId5"/>
    <p:sldId id="487" r:id="rId6"/>
    <p:sldId id="466" r:id="rId7"/>
    <p:sldId id="467" r:id="rId8"/>
    <p:sldId id="468" r:id="rId9"/>
    <p:sldId id="469" r:id="rId10"/>
    <p:sldId id="470" r:id="rId11"/>
    <p:sldId id="471" r:id="rId12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211346-432D-48F9-8DAF-12DA9A807311}" v="5" dt="2021-09-09T13:15:20.601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DD0"/>
          </a:solidFill>
        </a:fill>
      </a:tcStyle>
    </a:wholeTbl>
    <a:band2H>
      <a:tcTxStyle/>
      <a:tcStyle>
        <a:tcBdr/>
        <a:fill>
          <a:solidFill>
            <a:srgbClr val="E7E7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7E0"/>
          </a:solidFill>
        </a:fill>
      </a:tcStyle>
    </a:wholeTbl>
    <a:band2H>
      <a:tcTxStyle/>
      <a:tcStyle>
        <a:tcBdr/>
        <a:fill>
          <a:solidFill>
            <a:srgbClr val="E6EC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CC"/>
          </a:solidFill>
        </a:fill>
      </a:tcStyle>
    </a:wholeTbl>
    <a:band2H>
      <a:tcTxStyle/>
      <a:tcStyle>
        <a:tcBdr/>
        <a:fill>
          <a:solidFill>
            <a:srgbClr val="E6ED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3"/>
  </p:normalViewPr>
  <p:slideViewPr>
    <p:cSldViewPr snapToGrid="0" snapToObjects="1">
      <p:cViewPr varScale="1">
        <p:scale>
          <a:sx n="62" d="100"/>
          <a:sy n="62" d="100"/>
        </p:scale>
        <p:origin x="14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ton, Phil" userId="e1c11803-81d0-495b-b66e-769e079cf747" providerId="ADAL" clId="{1C211346-432D-48F9-8DAF-12DA9A807311}"/>
    <pc:docChg chg="custSel modSld">
      <pc:chgData name="Holton, Phil" userId="e1c11803-81d0-495b-b66e-769e079cf747" providerId="ADAL" clId="{1C211346-432D-48F9-8DAF-12DA9A807311}" dt="2021-09-09T13:15:20.601" v="9"/>
      <pc:docMkLst>
        <pc:docMk/>
      </pc:docMkLst>
      <pc:sldChg chg="addSp delSp modSp mod">
        <pc:chgData name="Holton, Phil" userId="e1c11803-81d0-495b-b66e-769e079cf747" providerId="ADAL" clId="{1C211346-432D-48F9-8DAF-12DA9A807311}" dt="2021-09-09T13:15:07.125" v="1"/>
        <pc:sldMkLst>
          <pc:docMk/>
          <pc:sldMk cId="0" sldId="463"/>
        </pc:sldMkLst>
        <pc:spChg chg="add mod">
          <ac:chgData name="Holton, Phil" userId="e1c11803-81d0-495b-b66e-769e079cf747" providerId="ADAL" clId="{1C211346-432D-48F9-8DAF-12DA9A807311}" dt="2021-09-09T13:15:07.125" v="1"/>
          <ac:spMkLst>
            <pc:docMk/>
            <pc:sldMk cId="0" sldId="463"/>
            <ac:spMk id="9" creationId="{78B315CB-5FCF-4C2F-A204-2601D7EFD3B0}"/>
          </ac:spMkLst>
        </pc:spChg>
        <pc:picChg chg="del">
          <ac:chgData name="Holton, Phil" userId="e1c11803-81d0-495b-b66e-769e079cf747" providerId="ADAL" clId="{1C211346-432D-48F9-8DAF-12DA9A807311}" dt="2021-09-09T13:15:06.782" v="0" actId="478"/>
          <ac:picMkLst>
            <pc:docMk/>
            <pc:sldMk cId="0" sldId="463"/>
            <ac:picMk id="2750" creationId="{00000000-0000-0000-0000-000000000000}"/>
          </ac:picMkLst>
        </pc:picChg>
      </pc:sldChg>
      <pc:sldChg chg="addSp delSp modSp mod">
        <pc:chgData name="Holton, Phil" userId="e1c11803-81d0-495b-b66e-769e079cf747" providerId="ADAL" clId="{1C211346-432D-48F9-8DAF-12DA9A807311}" dt="2021-09-09T13:15:10.216" v="3"/>
        <pc:sldMkLst>
          <pc:docMk/>
          <pc:sldMk cId="0" sldId="465"/>
        </pc:sldMkLst>
        <pc:spChg chg="add mod">
          <ac:chgData name="Holton, Phil" userId="e1c11803-81d0-495b-b66e-769e079cf747" providerId="ADAL" clId="{1C211346-432D-48F9-8DAF-12DA9A807311}" dt="2021-09-09T13:15:10.216" v="3"/>
          <ac:spMkLst>
            <pc:docMk/>
            <pc:sldMk cId="0" sldId="465"/>
            <ac:spMk id="9" creationId="{831CAB58-306B-4BC9-8E88-8016CB3640B4}"/>
          </ac:spMkLst>
        </pc:spChg>
        <pc:picChg chg="del">
          <ac:chgData name="Holton, Phil" userId="e1c11803-81d0-495b-b66e-769e079cf747" providerId="ADAL" clId="{1C211346-432D-48F9-8DAF-12DA9A807311}" dt="2021-09-09T13:15:09.882" v="2" actId="478"/>
          <ac:picMkLst>
            <pc:docMk/>
            <pc:sldMk cId="0" sldId="465"/>
            <ac:picMk id="2770" creationId="{00000000-0000-0000-0000-000000000000}"/>
          </ac:picMkLst>
        </pc:picChg>
      </pc:sldChg>
      <pc:sldChg chg="addSp delSp modSp mod">
        <pc:chgData name="Holton, Phil" userId="e1c11803-81d0-495b-b66e-769e079cf747" providerId="ADAL" clId="{1C211346-432D-48F9-8DAF-12DA9A807311}" dt="2021-09-09T13:15:14.114" v="5"/>
        <pc:sldMkLst>
          <pc:docMk/>
          <pc:sldMk cId="0" sldId="466"/>
        </pc:sldMkLst>
        <pc:spChg chg="add mod">
          <ac:chgData name="Holton, Phil" userId="e1c11803-81d0-495b-b66e-769e079cf747" providerId="ADAL" clId="{1C211346-432D-48F9-8DAF-12DA9A807311}" dt="2021-09-09T13:15:14.114" v="5"/>
          <ac:spMkLst>
            <pc:docMk/>
            <pc:sldMk cId="0" sldId="466"/>
            <ac:spMk id="9" creationId="{225DB983-ACCC-434F-9913-6D084CC9D2DB}"/>
          </ac:spMkLst>
        </pc:spChg>
        <pc:picChg chg="del">
          <ac:chgData name="Holton, Phil" userId="e1c11803-81d0-495b-b66e-769e079cf747" providerId="ADAL" clId="{1C211346-432D-48F9-8DAF-12DA9A807311}" dt="2021-09-09T13:15:13.855" v="4" actId="478"/>
          <ac:picMkLst>
            <pc:docMk/>
            <pc:sldMk cId="0" sldId="466"/>
            <ac:picMk id="2780" creationId="{00000000-0000-0000-0000-000000000000}"/>
          </ac:picMkLst>
        </pc:picChg>
      </pc:sldChg>
      <pc:sldChg chg="addSp delSp modSp mod">
        <pc:chgData name="Holton, Phil" userId="e1c11803-81d0-495b-b66e-769e079cf747" providerId="ADAL" clId="{1C211346-432D-48F9-8DAF-12DA9A807311}" dt="2021-09-09T13:15:17.447" v="7"/>
        <pc:sldMkLst>
          <pc:docMk/>
          <pc:sldMk cId="0" sldId="468"/>
        </pc:sldMkLst>
        <pc:spChg chg="add mod">
          <ac:chgData name="Holton, Phil" userId="e1c11803-81d0-495b-b66e-769e079cf747" providerId="ADAL" clId="{1C211346-432D-48F9-8DAF-12DA9A807311}" dt="2021-09-09T13:15:17.447" v="7"/>
          <ac:spMkLst>
            <pc:docMk/>
            <pc:sldMk cId="0" sldId="468"/>
            <ac:spMk id="10" creationId="{66E428B9-0254-4396-A00A-D6319371921C}"/>
          </ac:spMkLst>
        </pc:spChg>
        <pc:picChg chg="del">
          <ac:chgData name="Holton, Phil" userId="e1c11803-81d0-495b-b66e-769e079cf747" providerId="ADAL" clId="{1C211346-432D-48F9-8DAF-12DA9A807311}" dt="2021-09-09T13:15:17.182" v="6" actId="478"/>
          <ac:picMkLst>
            <pc:docMk/>
            <pc:sldMk cId="0" sldId="468"/>
            <ac:picMk id="2800" creationId="{00000000-0000-0000-0000-000000000000}"/>
          </ac:picMkLst>
        </pc:picChg>
      </pc:sldChg>
      <pc:sldChg chg="addSp delSp modSp mod">
        <pc:chgData name="Holton, Phil" userId="e1c11803-81d0-495b-b66e-769e079cf747" providerId="ADAL" clId="{1C211346-432D-48F9-8DAF-12DA9A807311}" dt="2021-09-09T13:15:20.601" v="9"/>
        <pc:sldMkLst>
          <pc:docMk/>
          <pc:sldMk cId="0" sldId="470"/>
        </pc:sldMkLst>
        <pc:spChg chg="add mod">
          <ac:chgData name="Holton, Phil" userId="e1c11803-81d0-495b-b66e-769e079cf747" providerId="ADAL" clId="{1C211346-432D-48F9-8DAF-12DA9A807311}" dt="2021-09-09T13:15:20.601" v="9"/>
          <ac:spMkLst>
            <pc:docMk/>
            <pc:sldMk cId="0" sldId="470"/>
            <ac:spMk id="9" creationId="{9C802F52-B9DC-45F3-A6AF-6345B652FE24}"/>
          </ac:spMkLst>
        </pc:spChg>
        <pc:picChg chg="del">
          <ac:chgData name="Holton, Phil" userId="e1c11803-81d0-495b-b66e-769e079cf747" providerId="ADAL" clId="{1C211346-432D-48F9-8DAF-12DA9A807311}" dt="2021-09-09T13:15:20.354" v="8" actId="478"/>
          <ac:picMkLst>
            <pc:docMk/>
            <pc:sldMk cId="0" sldId="470"/>
            <ac:picMk id="2822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Shape 77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71" name="Shape 7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1" name="Shape 275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52" name="Shape 275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3" name="Shape 283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34" name="Shape 283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1" name="Shape 276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62" name="Shape 276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1" name="Shape 277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72" name="Shape 277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1" name="Shape 277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72" name="Shape 277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6680981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1" name="Shape 278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82" name="Shape 278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1" name="Shape 279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92" name="Shape 279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2" name="Shape 280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03" name="Shape 280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3" name="Shape 281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14" name="Shape 281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3" name="Shape 282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24" name="Shape 282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1" y="4755"/>
            <a:ext cx="9114439" cy="684849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33145" y="2818525"/>
            <a:ext cx="3818401" cy="1056901"/>
          </a:xfrm>
          <a:prstGeom prst="rect">
            <a:avLst/>
          </a:prstGeom>
        </p:spPr>
        <p:txBody>
          <a:bodyPr/>
          <a:lstStyle>
            <a:lvl1pPr>
              <a:buClr>
                <a:srgbClr val="505759"/>
              </a:buClr>
              <a:buSzPts val="1800"/>
              <a:defRPr sz="1800"/>
            </a:lvl1pPr>
            <a:lvl2pPr marL="819150" indent="-285750">
              <a:buClr>
                <a:srgbClr val="505759"/>
              </a:buClr>
              <a:buSzPts val="1800"/>
              <a:defRPr sz="1800"/>
            </a:lvl2pPr>
            <a:lvl3pPr marL="1336039" indent="-320039">
              <a:buClr>
                <a:srgbClr val="505759"/>
              </a:buClr>
              <a:buSzPts val="1800"/>
              <a:defRPr sz="1800"/>
            </a:lvl3pPr>
            <a:lvl4pPr marL="1793239" indent="-320039">
              <a:buClr>
                <a:srgbClr val="505759"/>
              </a:buClr>
              <a:buSzPts val="1800"/>
              <a:defRPr sz="1800"/>
            </a:lvl4pPr>
            <a:lvl5pPr marL="2250439" indent="-320039">
              <a:buClr>
                <a:srgbClr val="505759"/>
              </a:buClr>
              <a:buSzPts val="1800"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6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221503" y="345367"/>
            <a:ext cx="6568221" cy="55399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xfrm>
            <a:off x="221503" y="1439999"/>
            <a:ext cx="8229601" cy="4525964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rgbClr val="000000"/>
              </a:buClr>
              <a:buSzPct val="125000"/>
              <a:defRPr sz="1600"/>
            </a:lvl1pPr>
            <a:lvl2pPr marL="787400" indent="-254000">
              <a:buClr>
                <a:srgbClr val="000000"/>
              </a:buClr>
              <a:buSzPts val="1600"/>
              <a:defRPr sz="1600"/>
            </a:lvl2pPr>
            <a:lvl3pPr marL="1300480" indent="-284480">
              <a:buClr>
                <a:srgbClr val="000000"/>
              </a:buClr>
              <a:buSzPts val="1600"/>
              <a:defRPr sz="1600"/>
            </a:lvl3pPr>
            <a:lvl4pPr marL="1757679" indent="-284479">
              <a:buClr>
                <a:srgbClr val="000000"/>
              </a:buClr>
              <a:buSzPts val="1600"/>
              <a:defRPr sz="1600"/>
            </a:lvl4pPr>
            <a:lvl5pPr marL="2214879" indent="-284479">
              <a:buClr>
                <a:srgbClr val="000000"/>
              </a:buClr>
              <a:buSzPts val="1600"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7" name="TextBox 7"/>
          <p:cNvSpPr txBox="1"/>
          <p:nvPr/>
        </p:nvSpPr>
        <p:spPr>
          <a:xfrm>
            <a:off x="6090423" y="6515224"/>
            <a:ext cx="2584850" cy="21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900" b="1"/>
            </a:lvl1pPr>
          </a:lstStyle>
          <a:p>
            <a:r>
              <a:t>© Pearson Education 2020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2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2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3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4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8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8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8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9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9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9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0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0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1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1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2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2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xfrm>
            <a:off x="255960" y="486439"/>
            <a:ext cx="5184578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4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4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5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5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6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6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6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1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1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1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2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2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2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3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6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7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7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8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8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9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9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9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9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0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0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1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3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4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4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5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5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5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5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6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6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6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6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6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xfrm>
            <a:off x="296601" y="598200"/>
            <a:ext cx="5184577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1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1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6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1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1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1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73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7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icture 3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5" descr="Picture 5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143" y="-394"/>
            <a:ext cx="9144001" cy="68707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272960" y="1422748"/>
            <a:ext cx="7772401" cy="4323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272960" y="502320"/>
            <a:ext cx="8100473" cy="648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7200" marR="0" indent="-406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977900" marR="0" indent="-4445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5138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9710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–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4282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»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8854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3426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7998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2570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1" name="Google Shape;13;p2"/>
          <p:cNvSpPr txBox="1"/>
          <p:nvPr/>
        </p:nvSpPr>
        <p:spPr>
          <a:xfrm>
            <a:off x="611740" y="280479"/>
            <a:ext cx="8036960" cy="15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4800" b="1">
                <a:solidFill>
                  <a:schemeClr val="accent4"/>
                </a:solidFill>
              </a:defRPr>
            </a:pPr>
            <a:r>
              <a:t>Pearson Edexcel </a:t>
            </a:r>
          </a:p>
          <a:p>
            <a:pPr>
              <a:defRPr sz="4800">
                <a:solidFill>
                  <a:schemeClr val="accent4"/>
                </a:solidFill>
              </a:defRPr>
            </a:pPr>
            <a:r>
              <a:t>GCSE (9-1) Business</a:t>
            </a:r>
          </a:p>
        </p:txBody>
      </p:sp>
      <p:sp>
        <p:nvSpPr>
          <p:cNvPr id="2742" name="Google Shape;16;p2"/>
          <p:cNvSpPr txBox="1"/>
          <p:nvPr/>
        </p:nvSpPr>
        <p:spPr>
          <a:xfrm>
            <a:off x="611739" y="2122713"/>
            <a:ext cx="7573037" cy="1000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spcBef>
                <a:spcPts val="600"/>
              </a:spcBef>
              <a:defRPr sz="2400"/>
            </a:pPr>
            <a:r>
              <a:rPr lang="en-GB" dirty="0"/>
              <a:t>Theme</a:t>
            </a:r>
            <a:r>
              <a:rPr dirty="0"/>
              <a:t> 1 Retrieval Resource</a:t>
            </a:r>
          </a:p>
          <a:p>
            <a:pPr>
              <a:spcBef>
                <a:spcPts val="600"/>
              </a:spcBef>
              <a:defRPr sz="2400"/>
            </a:pPr>
            <a:r>
              <a:rPr dirty="0"/>
              <a:t>1.5.5</a:t>
            </a:r>
            <a:r>
              <a:rPr lang="en-GB" dirty="0"/>
              <a:t> </a:t>
            </a:r>
            <a:r>
              <a:rPr dirty="0"/>
              <a:t>- External influences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2817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1.5.5 – External influences</a:t>
            </a:r>
          </a:p>
        </p:txBody>
      </p:sp>
      <p:sp>
        <p:nvSpPr>
          <p:cNvPr id="2818" name="Rectangle 8"/>
          <p:cNvSpPr/>
          <p:nvPr/>
        </p:nvSpPr>
        <p:spPr>
          <a:xfrm>
            <a:off x="157428" y="1053949"/>
            <a:ext cx="8667316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marL="97154" indent="-97154" defTabSz="457200">
              <a:tabLst>
                <a:tab pos="355600" algn="l"/>
              </a:tabLst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dirty="0"/>
              <a:t>5. </a:t>
            </a:r>
            <a:r>
              <a:rPr lang="en-GB" dirty="0"/>
              <a:t>Give</a:t>
            </a:r>
            <a:r>
              <a:rPr dirty="0"/>
              <a:t> </a:t>
            </a:r>
            <a:r>
              <a:rPr b="1" dirty="0"/>
              <a:t>one</a:t>
            </a:r>
            <a:r>
              <a:rPr dirty="0"/>
              <a:t> way that a business can respond to changes in legislation.</a:t>
            </a:r>
          </a:p>
        </p:txBody>
      </p:sp>
      <p:grpSp>
        <p:nvGrpSpPr>
          <p:cNvPr id="2821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819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820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C802F52-B9DC-45F3-A6AF-6345B652FE24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2827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1.5.5 – External influences</a:t>
            </a:r>
          </a:p>
        </p:txBody>
      </p:sp>
      <p:sp>
        <p:nvSpPr>
          <p:cNvPr id="2828" name="Rectangle 8"/>
          <p:cNvSpPr/>
          <p:nvPr/>
        </p:nvSpPr>
        <p:spPr>
          <a:xfrm>
            <a:off x="157428" y="1053949"/>
            <a:ext cx="8667316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marL="97154" indent="-97154" defTabSz="457200">
              <a:tabLst>
                <a:tab pos="355600" algn="l"/>
              </a:tabLst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dirty="0"/>
              <a:t>5. </a:t>
            </a:r>
            <a:r>
              <a:rPr lang="en-GB" dirty="0"/>
              <a:t>Give</a:t>
            </a:r>
            <a:r>
              <a:rPr dirty="0"/>
              <a:t> </a:t>
            </a:r>
            <a:r>
              <a:rPr b="1" dirty="0"/>
              <a:t>one</a:t>
            </a:r>
            <a:r>
              <a:rPr dirty="0"/>
              <a:t> way that a business can respond to changes in legislation.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EDA9A7D-BFC4-E143-B7EE-0317F206DF5B}"/>
              </a:ext>
            </a:extLst>
          </p:cNvPr>
          <p:cNvSpPr/>
          <p:nvPr/>
        </p:nvSpPr>
        <p:spPr>
          <a:xfrm>
            <a:off x="578738" y="2045281"/>
            <a:ext cx="7908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Increase wages if required by legislation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Change production methods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Relocate to a different country</a:t>
            </a:r>
          </a:p>
          <a:p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2745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1.5.5 – External influences</a:t>
            </a:r>
          </a:p>
        </p:txBody>
      </p:sp>
      <p:sp>
        <p:nvSpPr>
          <p:cNvPr id="2746" name="Rectangle 8"/>
          <p:cNvSpPr/>
          <p:nvPr/>
        </p:nvSpPr>
        <p:spPr>
          <a:xfrm>
            <a:off x="157428" y="1053949"/>
            <a:ext cx="8667316" cy="461665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marL="97154" indent="-97154" defTabSz="457200">
              <a:tabLst>
                <a:tab pos="355600" algn="l"/>
              </a:tabLst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dirty="0"/>
              <a:t>1. Define the term </a:t>
            </a:r>
            <a:r>
              <a:rPr b="1" dirty="0"/>
              <a:t>external influences</a:t>
            </a:r>
            <a:r>
              <a:rPr dirty="0"/>
              <a:t>.</a:t>
            </a:r>
          </a:p>
        </p:txBody>
      </p:sp>
      <p:grpSp>
        <p:nvGrpSpPr>
          <p:cNvPr id="2749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747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748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8B315CB-5FCF-4C2F-A204-2601D7EFD3B0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2755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1.5.5 – External influences</a:t>
            </a:r>
          </a:p>
        </p:txBody>
      </p:sp>
      <p:sp>
        <p:nvSpPr>
          <p:cNvPr id="2756" name="Rectangle 8"/>
          <p:cNvSpPr/>
          <p:nvPr/>
        </p:nvSpPr>
        <p:spPr>
          <a:xfrm>
            <a:off x="157428" y="1053949"/>
            <a:ext cx="8667316" cy="461665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marL="97154" indent="-97154" defTabSz="457200">
              <a:tabLst>
                <a:tab pos="355600" algn="l"/>
              </a:tabLst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dirty="0"/>
              <a:t>1. Define the term </a:t>
            </a:r>
            <a:r>
              <a:rPr b="1" dirty="0"/>
              <a:t>external influences</a:t>
            </a:r>
            <a:r>
              <a:rPr dirty="0"/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71D75E9-5D63-F24B-947A-DE1C585564D7}"/>
              </a:ext>
            </a:extLst>
          </p:cNvPr>
          <p:cNvSpPr/>
          <p:nvPr/>
        </p:nvSpPr>
        <p:spPr>
          <a:xfrm>
            <a:off x="578738" y="2045281"/>
            <a:ext cx="7908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B050"/>
                </a:solidFill>
              </a:rPr>
              <a:t>Factors outside of the control of a business but that influence the actions of the business. Examples include the economy and technology.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2765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1.5.5 – External influences</a:t>
            </a:r>
          </a:p>
        </p:txBody>
      </p:sp>
      <p:sp>
        <p:nvSpPr>
          <p:cNvPr id="2766" name="Rectangle 8"/>
          <p:cNvSpPr/>
          <p:nvPr/>
        </p:nvSpPr>
        <p:spPr>
          <a:xfrm>
            <a:off x="157428" y="1053949"/>
            <a:ext cx="8667316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marL="97154" indent="-97154" defTabSz="457200">
              <a:tabLst>
                <a:tab pos="355600" algn="l"/>
              </a:tabLst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2. Give two ways that the economic climate can impact on a business</a:t>
            </a:r>
          </a:p>
        </p:txBody>
      </p:sp>
      <p:grpSp>
        <p:nvGrpSpPr>
          <p:cNvPr id="2769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767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768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31CAB58-306B-4BC9-8E88-8016CB3640B4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2765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1.5.5 – External influences</a:t>
            </a:r>
          </a:p>
        </p:txBody>
      </p:sp>
      <p:sp>
        <p:nvSpPr>
          <p:cNvPr id="2766" name="Rectangle 8"/>
          <p:cNvSpPr/>
          <p:nvPr/>
        </p:nvSpPr>
        <p:spPr>
          <a:xfrm>
            <a:off x="157428" y="1053949"/>
            <a:ext cx="8667316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marL="97154" indent="-97154" defTabSz="457200">
              <a:tabLst>
                <a:tab pos="355600" algn="l"/>
              </a:tabLst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dirty="0"/>
              <a:t>2. Give </a:t>
            </a:r>
            <a:r>
              <a:rPr b="1" dirty="0"/>
              <a:t>two</a:t>
            </a:r>
            <a:r>
              <a:rPr dirty="0"/>
              <a:t> ways that the economic climate can impact on a business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D17681C-7E1D-554A-89FF-8EEC378C73F8}"/>
              </a:ext>
            </a:extLst>
          </p:cNvPr>
          <p:cNvSpPr/>
          <p:nvPr/>
        </p:nvSpPr>
        <p:spPr>
          <a:xfrm>
            <a:off x="578738" y="2045281"/>
            <a:ext cx="790896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Higher sales during periods of economic growth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Lower wages during period of slow economic growth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More competition during periods of strong economic growth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Higher interest rates when inflation is rising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B050"/>
              </a:solidFill>
            </a:endParaRPr>
          </a:p>
          <a:p>
            <a:endParaRPr lang="en-GB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35354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2775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1.5.5 – External influences</a:t>
            </a:r>
          </a:p>
        </p:txBody>
      </p:sp>
      <p:sp>
        <p:nvSpPr>
          <p:cNvPr id="2776" name="Rectangle 8"/>
          <p:cNvSpPr/>
          <p:nvPr/>
        </p:nvSpPr>
        <p:spPr>
          <a:xfrm>
            <a:off x="157428" y="1053949"/>
            <a:ext cx="8667316" cy="461665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marL="97154" indent="-97154" defTabSz="457200">
              <a:tabLst>
                <a:tab pos="355600" algn="l"/>
              </a:tabLst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dirty="0"/>
              <a:t>3. Define the term </a:t>
            </a:r>
            <a:r>
              <a:rPr b="1" dirty="0"/>
              <a:t>legislation</a:t>
            </a:r>
            <a:r>
              <a:rPr dirty="0"/>
              <a:t>.</a:t>
            </a:r>
          </a:p>
        </p:txBody>
      </p:sp>
      <p:grpSp>
        <p:nvGrpSpPr>
          <p:cNvPr id="2779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777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778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25DB983-ACCC-434F-9913-6D084CC9D2DB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2785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1.5.5 – External influences</a:t>
            </a:r>
          </a:p>
        </p:txBody>
      </p:sp>
      <p:sp>
        <p:nvSpPr>
          <p:cNvPr id="2786" name="Rectangle 8"/>
          <p:cNvSpPr/>
          <p:nvPr/>
        </p:nvSpPr>
        <p:spPr>
          <a:xfrm>
            <a:off x="157428" y="1053949"/>
            <a:ext cx="8667316" cy="461665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marL="97154" indent="-97154" defTabSz="457200">
              <a:tabLst>
                <a:tab pos="355600" algn="l"/>
              </a:tabLst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dirty="0"/>
              <a:t>3. Define the term </a:t>
            </a:r>
            <a:r>
              <a:rPr b="1" dirty="0"/>
              <a:t>legislation</a:t>
            </a:r>
            <a:r>
              <a:rPr dirty="0"/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C3BF34-6562-4A4A-95BF-EA0FF03404F2}"/>
              </a:ext>
            </a:extLst>
          </p:cNvPr>
          <p:cNvSpPr/>
          <p:nvPr/>
        </p:nvSpPr>
        <p:spPr>
          <a:xfrm>
            <a:off x="578738" y="2045281"/>
            <a:ext cx="7908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B050"/>
                </a:solidFill>
              </a:rPr>
              <a:t>The laws that people and businesses in a country must comply with.</a:t>
            </a:r>
          </a:p>
          <a:p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2795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1.5.5 – External influences</a:t>
            </a:r>
          </a:p>
        </p:txBody>
      </p:sp>
      <p:sp>
        <p:nvSpPr>
          <p:cNvPr id="2796" name="Rectangle 8"/>
          <p:cNvSpPr/>
          <p:nvPr/>
        </p:nvSpPr>
        <p:spPr>
          <a:xfrm>
            <a:off x="157428" y="1053949"/>
            <a:ext cx="8667316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marL="97154" indent="-97154" defTabSz="457200">
              <a:tabLst>
                <a:tab pos="355600" algn="l"/>
              </a:tabLst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4. Which would be the most likely impact on a business arising from a period of economic growth?</a:t>
            </a:r>
          </a:p>
        </p:txBody>
      </p:sp>
      <p:grpSp>
        <p:nvGrpSpPr>
          <p:cNvPr id="2799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797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798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2801" name="Falling levels of consumer spending…"/>
          <p:cNvSpPr txBox="1"/>
          <p:nvPr/>
        </p:nvSpPr>
        <p:spPr>
          <a:xfrm>
            <a:off x="320163" y="2179827"/>
            <a:ext cx="5694869" cy="15038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685800" indent="-228600" defTabSz="457200">
              <a:buSzPct val="100000"/>
              <a:buAutoNum type="alphaUcPeriod"/>
              <a:defRPr sz="2400">
                <a:uFill>
                  <a:solidFill>
                    <a:srgbClr val="000000"/>
                  </a:solidFill>
                </a:uFill>
              </a:defRPr>
            </a:pPr>
            <a:r>
              <a:t>Falling levels of consumer spending</a:t>
            </a:r>
          </a:p>
          <a:p>
            <a:pPr marL="685800" indent="-228600" defTabSz="457200">
              <a:buSzPct val="100000"/>
              <a:buAutoNum type="alphaUcPeriod"/>
              <a:defRPr sz="2400">
                <a:uFill>
                  <a:solidFill>
                    <a:srgbClr val="000000"/>
                  </a:solidFill>
                </a:uFill>
              </a:defRPr>
            </a:pPr>
            <a:r>
              <a:t>Increased levels of competition</a:t>
            </a:r>
          </a:p>
          <a:p>
            <a:pPr marL="685800" indent="-228600" defTabSz="457200">
              <a:buSzPct val="100000"/>
              <a:buAutoNum type="alphaUcPeriod"/>
              <a:defRPr sz="2400">
                <a:uFill>
                  <a:solidFill>
                    <a:srgbClr val="000000"/>
                  </a:solidFill>
                </a:uFill>
              </a:defRPr>
            </a:pPr>
            <a:r>
              <a:t>Lower sales revenue</a:t>
            </a:r>
          </a:p>
          <a:p>
            <a:pPr marL="685800" indent="-228600" defTabSz="457200">
              <a:buSzPct val="100000"/>
              <a:buAutoNum type="alphaUcPeriod"/>
              <a:defRPr sz="2400">
                <a:uFill>
                  <a:solidFill>
                    <a:srgbClr val="000000"/>
                  </a:solidFill>
                </a:uFill>
              </a:defRPr>
            </a:pPr>
            <a:r>
              <a:t>Reduced fixed costs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6E428B9-0254-4396-A00A-D6319371921C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2806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1.5.5 – External influences</a:t>
            </a:r>
          </a:p>
        </p:txBody>
      </p:sp>
      <p:sp>
        <p:nvSpPr>
          <p:cNvPr id="2807" name="Rectangle 8"/>
          <p:cNvSpPr/>
          <p:nvPr/>
        </p:nvSpPr>
        <p:spPr>
          <a:xfrm>
            <a:off x="157428" y="1053949"/>
            <a:ext cx="8667316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marL="97154" indent="-97154" defTabSz="457200">
              <a:tabLst>
                <a:tab pos="355600" algn="l"/>
              </a:tabLst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4. Which would be the most likely impact on a business arising from a period of economic growth?</a:t>
            </a:r>
          </a:p>
        </p:txBody>
      </p:sp>
      <p:sp>
        <p:nvSpPr>
          <p:cNvPr id="2812" name="Falling levels of consumer spending…"/>
          <p:cNvSpPr txBox="1"/>
          <p:nvPr/>
        </p:nvSpPr>
        <p:spPr>
          <a:xfrm>
            <a:off x="320163" y="2179827"/>
            <a:ext cx="5742917" cy="1569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685800" indent="-228600" defTabSz="457200">
              <a:buSzPct val="100000"/>
              <a:buAutoNum type="alphaUcPeriod"/>
              <a:defRPr sz="2400">
                <a:uFill>
                  <a:solidFill>
                    <a:srgbClr val="000000"/>
                  </a:solidFill>
                </a:uFill>
              </a:defRPr>
            </a:pPr>
            <a:r>
              <a:rPr dirty="0"/>
              <a:t>Falling levels of consumer spending</a:t>
            </a:r>
          </a:p>
          <a:p>
            <a:pPr marL="685800" indent="-228600" defTabSz="457200">
              <a:buSzPct val="100000"/>
              <a:buAutoNum type="alphaUcPeriod"/>
              <a:defRPr sz="2400">
                <a:uFill>
                  <a:solidFill>
                    <a:srgbClr val="000000"/>
                  </a:solidFill>
                </a:uFill>
              </a:defRPr>
            </a:pPr>
            <a:r>
              <a:rPr dirty="0">
                <a:solidFill>
                  <a:srgbClr val="00B050"/>
                </a:solidFill>
              </a:rPr>
              <a:t>Increased levels of competition</a:t>
            </a:r>
          </a:p>
          <a:p>
            <a:pPr marL="685800" indent="-228600" defTabSz="457200">
              <a:buSzPct val="100000"/>
              <a:buAutoNum type="alphaUcPeriod"/>
              <a:defRPr sz="2400">
                <a:uFill>
                  <a:solidFill>
                    <a:srgbClr val="000000"/>
                  </a:solidFill>
                </a:uFill>
              </a:defRPr>
            </a:pPr>
            <a:r>
              <a:rPr dirty="0"/>
              <a:t>Lower sales revenue</a:t>
            </a:r>
          </a:p>
          <a:p>
            <a:pPr marL="685800" indent="-228600" defTabSz="457200">
              <a:buSzPct val="100000"/>
              <a:buAutoNum type="alphaUcPeriod"/>
              <a:defRPr sz="2400">
                <a:uFill>
                  <a:solidFill>
                    <a:srgbClr val="000000"/>
                  </a:solidFill>
                </a:uFill>
              </a:defRPr>
            </a:pPr>
            <a:r>
              <a:rPr dirty="0"/>
              <a:t>Reduced fixed costs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354</Words>
  <Application>Microsoft Office PowerPoint</Application>
  <PresentationFormat>On-screen Show (4:3)</PresentationFormat>
  <Paragraphs>81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Arial Black</vt:lpstr>
      <vt:lpstr>Office Theme</vt:lpstr>
      <vt:lpstr>PowerPoint Presentation</vt:lpstr>
      <vt:lpstr>1.5.5 – External influences</vt:lpstr>
      <vt:lpstr>1.5.5 – External influences</vt:lpstr>
      <vt:lpstr>1.5.5 – External influences</vt:lpstr>
      <vt:lpstr>1.5.5 – External influences</vt:lpstr>
      <vt:lpstr>1.5.5 – External influences</vt:lpstr>
      <vt:lpstr>1.5.5 – External influences</vt:lpstr>
      <vt:lpstr>1.5.5 – External influences</vt:lpstr>
      <vt:lpstr>1.5.5 – External influences</vt:lpstr>
      <vt:lpstr>1.5.5 – External influences</vt:lpstr>
      <vt:lpstr>1.5.5 – External influences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Holton, Phil</cp:lastModifiedBy>
  <cp:revision>61</cp:revision>
  <dcterms:modified xsi:type="dcterms:W3CDTF">2021-09-09T13:15:21Z</dcterms:modified>
</cp:coreProperties>
</file>