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6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70ECD5-FC78-4F70-9674-8A27A69F0600}" v="5" dt="2021-09-09T13:07:39.144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FB70ECD5-FC78-4F70-9674-8A27A69F0600}"/>
    <pc:docChg chg="custSel modSld">
      <pc:chgData name="Holton, Phil" userId="e1c11803-81d0-495b-b66e-769e079cf747" providerId="ADAL" clId="{FB70ECD5-FC78-4F70-9674-8A27A69F0600}" dt="2021-09-09T13:07:39.144" v="9"/>
      <pc:docMkLst>
        <pc:docMk/>
      </pc:docMkLst>
      <pc:sldChg chg="addSp delSp modSp mod">
        <pc:chgData name="Holton, Phil" userId="e1c11803-81d0-495b-b66e-769e079cf747" providerId="ADAL" clId="{FB70ECD5-FC78-4F70-9674-8A27A69F0600}" dt="2021-09-09T13:07:27.468" v="1"/>
        <pc:sldMkLst>
          <pc:docMk/>
          <pc:sldMk cId="0" sldId="270"/>
        </pc:sldMkLst>
        <pc:spChg chg="add mod">
          <ac:chgData name="Holton, Phil" userId="e1c11803-81d0-495b-b66e-769e079cf747" providerId="ADAL" clId="{FB70ECD5-FC78-4F70-9674-8A27A69F0600}" dt="2021-09-09T13:07:27.468" v="1"/>
          <ac:spMkLst>
            <pc:docMk/>
            <pc:sldMk cId="0" sldId="270"/>
            <ac:spMk id="10" creationId="{13660A66-2F38-4F2C-AB2D-4FBD37B6D4EF}"/>
          </ac:spMkLst>
        </pc:spChg>
        <pc:picChg chg="del">
          <ac:chgData name="Holton, Phil" userId="e1c11803-81d0-495b-b66e-769e079cf747" providerId="ADAL" clId="{FB70ECD5-FC78-4F70-9674-8A27A69F0600}" dt="2021-09-09T13:07:27.198" v="0" actId="478"/>
          <ac:picMkLst>
            <pc:docMk/>
            <pc:sldMk cId="0" sldId="270"/>
            <ac:picMk id="907" creationId="{00000000-0000-0000-0000-000000000000}"/>
          </ac:picMkLst>
        </pc:picChg>
      </pc:sldChg>
      <pc:sldChg chg="addSp delSp modSp mod">
        <pc:chgData name="Holton, Phil" userId="e1c11803-81d0-495b-b66e-769e079cf747" providerId="ADAL" clId="{FB70ECD5-FC78-4F70-9674-8A27A69F0600}" dt="2021-09-09T13:07:30.425" v="3"/>
        <pc:sldMkLst>
          <pc:docMk/>
          <pc:sldMk cId="0" sldId="272"/>
        </pc:sldMkLst>
        <pc:spChg chg="add mod">
          <ac:chgData name="Holton, Phil" userId="e1c11803-81d0-495b-b66e-769e079cf747" providerId="ADAL" clId="{FB70ECD5-FC78-4F70-9674-8A27A69F0600}" dt="2021-09-09T13:07:30.425" v="3"/>
          <ac:spMkLst>
            <pc:docMk/>
            <pc:sldMk cId="0" sldId="272"/>
            <ac:spMk id="10" creationId="{C0DB3260-E494-49AB-96D3-5AF77058EE0C}"/>
          </ac:spMkLst>
        </pc:spChg>
        <pc:picChg chg="del">
          <ac:chgData name="Holton, Phil" userId="e1c11803-81d0-495b-b66e-769e079cf747" providerId="ADAL" clId="{FB70ECD5-FC78-4F70-9674-8A27A69F0600}" dt="2021-09-09T13:07:30.162" v="2" actId="478"/>
          <ac:picMkLst>
            <pc:docMk/>
            <pc:sldMk cId="0" sldId="272"/>
            <ac:picMk id="929" creationId="{00000000-0000-0000-0000-000000000000}"/>
          </ac:picMkLst>
        </pc:picChg>
      </pc:sldChg>
      <pc:sldChg chg="addSp delSp modSp mod">
        <pc:chgData name="Holton, Phil" userId="e1c11803-81d0-495b-b66e-769e079cf747" providerId="ADAL" clId="{FB70ECD5-FC78-4F70-9674-8A27A69F0600}" dt="2021-09-09T13:07:33.552" v="5"/>
        <pc:sldMkLst>
          <pc:docMk/>
          <pc:sldMk cId="0" sldId="274"/>
        </pc:sldMkLst>
        <pc:spChg chg="add mod">
          <ac:chgData name="Holton, Phil" userId="e1c11803-81d0-495b-b66e-769e079cf747" providerId="ADAL" clId="{FB70ECD5-FC78-4F70-9674-8A27A69F0600}" dt="2021-09-09T13:07:33.552" v="5"/>
          <ac:spMkLst>
            <pc:docMk/>
            <pc:sldMk cId="0" sldId="274"/>
            <ac:spMk id="10" creationId="{AE416DD7-6E48-48C4-83C2-0C18DDDC5EB4}"/>
          </ac:spMkLst>
        </pc:spChg>
        <pc:picChg chg="del">
          <ac:chgData name="Holton, Phil" userId="e1c11803-81d0-495b-b66e-769e079cf747" providerId="ADAL" clId="{FB70ECD5-FC78-4F70-9674-8A27A69F0600}" dt="2021-09-09T13:07:33.320" v="4" actId="478"/>
          <ac:picMkLst>
            <pc:docMk/>
            <pc:sldMk cId="0" sldId="274"/>
            <ac:picMk id="951" creationId="{00000000-0000-0000-0000-000000000000}"/>
          </ac:picMkLst>
        </pc:picChg>
      </pc:sldChg>
      <pc:sldChg chg="addSp delSp modSp mod">
        <pc:chgData name="Holton, Phil" userId="e1c11803-81d0-495b-b66e-769e079cf747" providerId="ADAL" clId="{FB70ECD5-FC78-4F70-9674-8A27A69F0600}" dt="2021-09-09T13:07:36.516" v="7"/>
        <pc:sldMkLst>
          <pc:docMk/>
          <pc:sldMk cId="0" sldId="276"/>
        </pc:sldMkLst>
        <pc:spChg chg="add mod">
          <ac:chgData name="Holton, Phil" userId="e1c11803-81d0-495b-b66e-769e079cf747" providerId="ADAL" clId="{FB70ECD5-FC78-4F70-9674-8A27A69F0600}" dt="2021-09-09T13:07:36.516" v="7"/>
          <ac:spMkLst>
            <pc:docMk/>
            <pc:sldMk cId="0" sldId="276"/>
            <ac:spMk id="9" creationId="{051D9BEE-7B9D-4AC2-82F8-A0426930C51E}"/>
          </ac:spMkLst>
        </pc:spChg>
        <pc:picChg chg="del">
          <ac:chgData name="Holton, Phil" userId="e1c11803-81d0-495b-b66e-769e079cf747" providerId="ADAL" clId="{FB70ECD5-FC78-4F70-9674-8A27A69F0600}" dt="2021-09-09T13:07:36.265" v="6" actId="478"/>
          <ac:picMkLst>
            <pc:docMk/>
            <pc:sldMk cId="0" sldId="276"/>
            <ac:picMk id="973" creationId="{00000000-0000-0000-0000-000000000000}"/>
          </ac:picMkLst>
        </pc:picChg>
      </pc:sldChg>
      <pc:sldChg chg="addSp delSp modSp mod">
        <pc:chgData name="Holton, Phil" userId="e1c11803-81d0-495b-b66e-769e079cf747" providerId="ADAL" clId="{FB70ECD5-FC78-4F70-9674-8A27A69F0600}" dt="2021-09-09T13:07:39.144" v="9"/>
        <pc:sldMkLst>
          <pc:docMk/>
          <pc:sldMk cId="0" sldId="278"/>
        </pc:sldMkLst>
        <pc:spChg chg="add mod">
          <ac:chgData name="Holton, Phil" userId="e1c11803-81d0-495b-b66e-769e079cf747" providerId="ADAL" clId="{FB70ECD5-FC78-4F70-9674-8A27A69F0600}" dt="2021-09-09T13:07:39.144" v="9"/>
          <ac:spMkLst>
            <pc:docMk/>
            <pc:sldMk cId="0" sldId="278"/>
            <ac:spMk id="9" creationId="{CE46F2C6-D6AB-46DD-92BF-C0F5AA0B728E}"/>
          </ac:spMkLst>
        </pc:spChg>
        <pc:picChg chg="del">
          <ac:chgData name="Holton, Phil" userId="e1c11803-81d0-495b-b66e-769e079cf747" providerId="ADAL" clId="{FB70ECD5-FC78-4F70-9674-8A27A69F0600}" dt="2021-09-09T13:07:38.912" v="8" actId="478"/>
          <ac:picMkLst>
            <pc:docMk/>
            <pc:sldMk cId="0" sldId="278"/>
            <ac:picMk id="993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Shape 90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10" name="Shape 91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Shape 100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05" name="Shape 100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Shape 92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1" name="Shape 92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Shape 93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32" name="Shape 9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Shape 94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43" name="Shape 94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Shape 95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4" name="Shape 95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Shape 96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65" name="Shape 96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Shape 97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75" name="Shape 97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Shape 98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85" name="Shape 98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Shape 99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95" name="Shape 99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899" name="Google Shape;16;p2"/>
          <p:cNvSpPr txBox="1"/>
          <p:nvPr/>
        </p:nvSpPr>
        <p:spPr>
          <a:xfrm>
            <a:off x="611738" y="2122713"/>
            <a:ext cx="5745519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1.1.2 – Risk and reward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988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1.1.2 – Risk and reward</a:t>
            </a:r>
          </a:p>
        </p:txBody>
      </p:sp>
      <p:sp>
        <p:nvSpPr>
          <p:cNvPr id="989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rPr dirty="0"/>
              <a:t>5. </a:t>
            </a:r>
            <a:r>
              <a:rPr lang="en-GB" dirty="0"/>
              <a:t>Identify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dirty="0"/>
              <a:t>one</a:t>
            </a:r>
            <a:r>
              <a:rPr dirty="0"/>
              <a:t> reward for an entrepreneur when starting up a business</a:t>
            </a:r>
            <a:r>
              <a:rPr lang="en-GB" dirty="0"/>
              <a:t>.</a:t>
            </a:r>
            <a:endParaRPr dirty="0"/>
          </a:p>
        </p:txBody>
      </p:sp>
      <p:grpSp>
        <p:nvGrpSpPr>
          <p:cNvPr id="992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990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91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E46F2C6-D6AB-46DD-92BF-C0F5AA0B728E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998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1.1.2 – Risk and reward</a:t>
            </a:r>
          </a:p>
        </p:txBody>
      </p:sp>
      <p:sp>
        <p:nvSpPr>
          <p:cNvPr id="999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rPr dirty="0"/>
              <a:t>5. </a:t>
            </a:r>
            <a:r>
              <a:rPr lang="en-GB" dirty="0"/>
              <a:t>Identify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dirty="0"/>
              <a:t>one</a:t>
            </a:r>
            <a:r>
              <a:rPr dirty="0"/>
              <a:t> reward for an entrepreneur when starting up a business</a:t>
            </a:r>
            <a:r>
              <a:rPr lang="en-GB" dirty="0"/>
              <a:t>.</a:t>
            </a:r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5A80666-656D-A04E-AFC1-A79E98CA38DF}"/>
              </a:ext>
            </a:extLst>
          </p:cNvPr>
          <p:cNvSpPr/>
          <p:nvPr/>
        </p:nvSpPr>
        <p:spPr>
          <a:xfrm>
            <a:off x="221503" y="2291695"/>
            <a:ext cx="748558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Personal satisfaction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Financial gain/profits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Independence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Business satisfaction</a:t>
            </a:r>
            <a:br>
              <a:rPr lang="en-GB" sz="2400" dirty="0">
                <a:solidFill>
                  <a:srgbClr val="00B050"/>
                </a:solidFill>
              </a:rPr>
            </a:br>
            <a:endParaRPr lang="en-GB" sz="2400" dirty="0">
              <a:solidFill>
                <a:srgbClr val="00B050"/>
              </a:solidFill>
            </a:endParaRPr>
          </a:p>
          <a:p>
            <a:br>
              <a:rPr lang="en-GB" sz="2400" dirty="0">
                <a:solidFill>
                  <a:srgbClr val="00B050"/>
                </a:solidFill>
              </a:rPr>
            </a:b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902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1.1.2 – Risk and reward</a:t>
            </a:r>
          </a:p>
        </p:txBody>
      </p:sp>
      <p:sp>
        <p:nvSpPr>
          <p:cNvPr id="903" name="Rectangle 8"/>
          <p:cNvSpPr/>
          <p:nvPr/>
        </p:nvSpPr>
        <p:spPr>
          <a:xfrm>
            <a:off x="221503" y="1180032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1. Which of the following will improve the cash flow position for a small business?</a:t>
            </a:r>
          </a:p>
        </p:txBody>
      </p:sp>
      <p:grpSp>
        <p:nvGrpSpPr>
          <p:cNvPr id="906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904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05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08" name="TextBox 3"/>
          <p:cNvSpPr txBox="1"/>
          <p:nvPr/>
        </p:nvSpPr>
        <p:spPr>
          <a:xfrm>
            <a:off x="491629" y="2067051"/>
            <a:ext cx="5428638" cy="2022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Higher fixed costs 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Higher sales revenue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Increased competition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Reduced promotion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660A66-2F38-4F2C-AB2D-4FBD37B6D4EF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91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1.1.2 – Risk and reward</a:t>
            </a:r>
          </a:p>
        </p:txBody>
      </p:sp>
      <p:sp>
        <p:nvSpPr>
          <p:cNvPr id="914" name="Rectangle 8"/>
          <p:cNvSpPr/>
          <p:nvPr/>
        </p:nvSpPr>
        <p:spPr>
          <a:xfrm>
            <a:off x="221503" y="1180032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1. Which of the following will improve the cash flow position for a small business?</a:t>
            </a:r>
          </a:p>
        </p:txBody>
      </p:sp>
      <p:sp>
        <p:nvSpPr>
          <p:cNvPr id="919" name="TextBox 3"/>
          <p:cNvSpPr txBox="1"/>
          <p:nvPr/>
        </p:nvSpPr>
        <p:spPr>
          <a:xfrm>
            <a:off x="491629" y="2067051"/>
            <a:ext cx="5428638" cy="2239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Higher fixed costs 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Higher sales revenue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Increased competition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Reduced promotion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924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1.1.2 – Risk and reward</a:t>
            </a:r>
          </a:p>
        </p:txBody>
      </p:sp>
      <p:sp>
        <p:nvSpPr>
          <p:cNvPr id="925" name="Rectangle 8"/>
          <p:cNvSpPr/>
          <p:nvPr/>
        </p:nvSpPr>
        <p:spPr>
          <a:xfrm>
            <a:off x="221503" y="1180032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2. Which of the following is </a:t>
            </a:r>
            <a:r>
              <a:rPr b="1"/>
              <a:t>not</a:t>
            </a:r>
            <a:r>
              <a:t> a type of risk for an entrepreneur?</a:t>
            </a:r>
          </a:p>
        </p:txBody>
      </p:sp>
      <p:grpSp>
        <p:nvGrpSpPr>
          <p:cNvPr id="928" name="Oval 9"/>
          <p:cNvGrpSpPr/>
          <p:nvPr/>
        </p:nvGrpSpPr>
        <p:grpSpPr>
          <a:xfrm>
            <a:off x="6792686" y="4299504"/>
            <a:ext cx="2148115" cy="1927126"/>
            <a:chOff x="0" y="0"/>
            <a:chExt cx="2148114" cy="1927124"/>
          </a:xfrm>
        </p:grpSpPr>
        <p:sp>
          <p:nvSpPr>
            <p:cNvPr id="926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27" name="30 seconds"/>
            <p:cNvSpPr txBox="1"/>
            <p:nvPr/>
          </p:nvSpPr>
          <p:spPr>
            <a:xfrm>
              <a:off x="360303" y="517258"/>
              <a:ext cx="1427508" cy="8926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t>30 seconds</a:t>
              </a:r>
            </a:p>
          </p:txBody>
        </p:sp>
      </p:grpSp>
      <p:sp>
        <p:nvSpPr>
          <p:cNvPr id="930" name="TextBox 3"/>
          <p:cNvSpPr txBox="1"/>
          <p:nvPr/>
        </p:nvSpPr>
        <p:spPr>
          <a:xfrm>
            <a:off x="491629" y="2067051"/>
            <a:ext cx="5428638" cy="2022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Business failure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Financial loss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Innovative ideas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Lack of security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0DB3260-E494-49AB-96D3-5AF77058EE0C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935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1.1.2 – Risk and reward</a:t>
            </a:r>
          </a:p>
        </p:txBody>
      </p:sp>
      <p:sp>
        <p:nvSpPr>
          <p:cNvPr id="936" name="Rectangle 8"/>
          <p:cNvSpPr/>
          <p:nvPr/>
        </p:nvSpPr>
        <p:spPr>
          <a:xfrm>
            <a:off x="221503" y="1180032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2. Which of the following is </a:t>
            </a:r>
            <a:r>
              <a:rPr b="1"/>
              <a:t>not</a:t>
            </a:r>
            <a:r>
              <a:t> a type of risk for an entrepreneur?</a:t>
            </a:r>
          </a:p>
        </p:txBody>
      </p:sp>
      <p:sp>
        <p:nvSpPr>
          <p:cNvPr id="941" name="TextBox 3"/>
          <p:cNvSpPr txBox="1"/>
          <p:nvPr/>
        </p:nvSpPr>
        <p:spPr>
          <a:xfrm>
            <a:off x="491629" y="2067051"/>
            <a:ext cx="5428638" cy="2239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Business failure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Financial loss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Innovative ideas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Lack of security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946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1.1.2 – Risk and reward</a:t>
            </a:r>
          </a:p>
        </p:txBody>
      </p:sp>
      <p:sp>
        <p:nvSpPr>
          <p:cNvPr id="947" name="Rectangle 8"/>
          <p:cNvSpPr/>
          <p:nvPr/>
        </p:nvSpPr>
        <p:spPr>
          <a:xfrm>
            <a:off x="221503" y="1180033"/>
            <a:ext cx="8385469" cy="11482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3. One reward for an entrepreneur starting their own business is ‘independence’. Circle the best definition of ‘independence’:</a:t>
            </a:r>
          </a:p>
        </p:txBody>
      </p:sp>
      <p:grpSp>
        <p:nvGrpSpPr>
          <p:cNvPr id="950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948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49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52" name="TextBox 3"/>
          <p:cNvSpPr txBox="1"/>
          <p:nvPr/>
        </p:nvSpPr>
        <p:spPr>
          <a:xfrm>
            <a:off x="438465" y="2538647"/>
            <a:ext cx="6405713" cy="18594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/>
            </a:pPr>
            <a:r>
              <a:t>Operating as a sole trader</a:t>
            </a:r>
          </a:p>
          <a:p>
            <a:pPr indent="457200" algn="just">
              <a:defRPr sz="2400"/>
            </a:pPr>
            <a:r>
              <a:t> </a:t>
            </a: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/>
            </a:pPr>
            <a:r>
              <a:t>The ability to make individual decisions</a:t>
            </a:r>
          </a:p>
          <a:p>
            <a:pPr>
              <a:defRPr sz="2400"/>
            </a:pPr>
            <a:r>
              <a:t> </a:t>
            </a: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/>
            </a:pPr>
            <a:r>
              <a:t>Working with other entrepreneurs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E416DD7-6E48-48C4-83C2-0C18DDDC5EB4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95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1.1.2 – Risk and reward</a:t>
            </a:r>
          </a:p>
        </p:txBody>
      </p:sp>
      <p:sp>
        <p:nvSpPr>
          <p:cNvPr id="958" name="Rectangle 8"/>
          <p:cNvSpPr/>
          <p:nvPr/>
        </p:nvSpPr>
        <p:spPr>
          <a:xfrm>
            <a:off x="221503" y="1180033"/>
            <a:ext cx="8385469" cy="11482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3. One reward for an entrepreneur starting their own business is ‘independence’. Circle the best definition of ‘independence’:</a:t>
            </a:r>
          </a:p>
        </p:txBody>
      </p:sp>
      <p:sp>
        <p:nvSpPr>
          <p:cNvPr id="963" name="TextBox 3"/>
          <p:cNvSpPr txBox="1"/>
          <p:nvPr/>
        </p:nvSpPr>
        <p:spPr>
          <a:xfrm>
            <a:off x="438465" y="2538647"/>
            <a:ext cx="6405713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/>
            </a:pPr>
            <a:r>
              <a:rPr dirty="0"/>
              <a:t>Operating as a sole trader</a:t>
            </a:r>
          </a:p>
          <a:p>
            <a:pPr indent="457200" algn="just">
              <a:defRPr sz="2400"/>
            </a:pPr>
            <a:r>
              <a:rPr dirty="0"/>
              <a:t> </a:t>
            </a:r>
          </a:p>
          <a:p>
            <a:pPr algn="just">
              <a:buClr>
                <a:srgbClr val="000000"/>
              </a:buClr>
              <a:buSzPct val="100000"/>
              <a:defRPr sz="2400"/>
            </a:pPr>
            <a:r>
              <a:rPr lang="en-GB" dirty="0">
                <a:solidFill>
                  <a:srgbClr val="00B050"/>
                </a:solidFill>
              </a:rPr>
              <a:t>b. </a:t>
            </a:r>
            <a:r>
              <a:rPr dirty="0">
                <a:solidFill>
                  <a:srgbClr val="00B050"/>
                </a:solidFill>
              </a:rPr>
              <a:t>The ability to make individual decisions</a:t>
            </a:r>
          </a:p>
          <a:p>
            <a:pPr>
              <a:defRPr sz="2400"/>
            </a:pPr>
            <a:r>
              <a:rPr dirty="0"/>
              <a:t> </a:t>
            </a:r>
            <a:endParaRPr lang="en-GB" dirty="0"/>
          </a:p>
          <a:p>
            <a:pPr>
              <a:defRPr sz="2400"/>
            </a:pPr>
            <a:r>
              <a:rPr lang="en-GB" dirty="0"/>
              <a:t>c. </a:t>
            </a:r>
            <a:r>
              <a:rPr dirty="0"/>
              <a:t>Working with other entrepreneurs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968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1.1.2 – Risk and reward</a:t>
            </a:r>
          </a:p>
        </p:txBody>
      </p:sp>
      <p:sp>
        <p:nvSpPr>
          <p:cNvPr id="969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rPr dirty="0"/>
              <a:t>4.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reason why might an entrepreneur might value receiving industry awards?</a:t>
            </a:r>
          </a:p>
        </p:txBody>
      </p:sp>
      <p:grpSp>
        <p:nvGrpSpPr>
          <p:cNvPr id="972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970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71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1D9BEE-7B9D-4AC2-82F8-A0426930C51E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978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1.1.2 – Risk and reward</a:t>
            </a:r>
          </a:p>
        </p:txBody>
      </p:sp>
      <p:sp>
        <p:nvSpPr>
          <p:cNvPr id="979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rPr dirty="0"/>
              <a:t>4.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reason why might an entrepreneur might value receiving industry awards?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B93EB7-33C6-7945-AD59-ACCBC221893A}"/>
              </a:ext>
            </a:extLst>
          </p:cNvPr>
          <p:cNvSpPr/>
          <p:nvPr/>
        </p:nvSpPr>
        <p:spPr>
          <a:xfrm>
            <a:off x="221503" y="2291695"/>
            <a:ext cx="74855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Personal satisfaction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To promote the business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Add value</a:t>
            </a:r>
            <a:br>
              <a:rPr lang="en-GB" sz="2400" dirty="0">
                <a:solidFill>
                  <a:srgbClr val="00B050"/>
                </a:solidFill>
              </a:rPr>
            </a:br>
            <a:endParaRPr lang="en-GB" sz="2400" dirty="0">
              <a:solidFill>
                <a:srgbClr val="00B050"/>
              </a:solidFill>
            </a:endParaRPr>
          </a:p>
          <a:p>
            <a:br>
              <a:rPr lang="en-GB" sz="2400" dirty="0">
                <a:solidFill>
                  <a:srgbClr val="00B050"/>
                </a:solidFill>
              </a:rPr>
            </a:b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392</Words>
  <Application>Microsoft Office PowerPoint</Application>
  <PresentationFormat>On-screen Show (4:3)</PresentationFormat>
  <Paragraphs>99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Times New Roman</vt:lpstr>
      <vt:lpstr>Office Theme</vt:lpstr>
      <vt:lpstr>PowerPoint Presentation</vt:lpstr>
      <vt:lpstr>1.1.2 – Risk and reward</vt:lpstr>
      <vt:lpstr>1.1.2 – Risk and reward</vt:lpstr>
      <vt:lpstr>1.1.2 – Risk and reward</vt:lpstr>
      <vt:lpstr>1.1.2 – Risk and reward</vt:lpstr>
      <vt:lpstr>1.1.2 – Risk and reward</vt:lpstr>
      <vt:lpstr>1.1.2 – Risk and reward</vt:lpstr>
      <vt:lpstr>1.1.2 – Risk and reward</vt:lpstr>
      <vt:lpstr>1.1.2 – Risk and reward</vt:lpstr>
      <vt:lpstr>1.1.2 – Risk and reward</vt:lpstr>
      <vt:lpstr>1.1.2 – Risk and reward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2021-09-09T13:07:39Z</dcterms:modified>
</cp:coreProperties>
</file>