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6" r:id="rId2"/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D13324-B5FB-4920-991B-F8E99033E378}" v="3" dt="2021-09-09T13:09:11.53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50D13324-B5FB-4920-991B-F8E99033E378}"/>
    <pc:docChg chg="custSel modSld">
      <pc:chgData name="Holton, Phil" userId="e1c11803-81d0-495b-b66e-769e079cf747" providerId="ADAL" clId="{50D13324-B5FB-4920-991B-F8E99033E378}" dt="2021-09-09T13:09:11.535" v="5"/>
      <pc:docMkLst>
        <pc:docMk/>
      </pc:docMkLst>
      <pc:sldChg chg="addSp delSp modSp mod">
        <pc:chgData name="Holton, Phil" userId="e1c11803-81d0-495b-b66e-769e079cf747" providerId="ADAL" clId="{50D13324-B5FB-4920-991B-F8E99033E378}" dt="2021-09-09T13:09:06.248" v="1"/>
        <pc:sldMkLst>
          <pc:docMk/>
          <pc:sldMk cId="0" sldId="307"/>
        </pc:sldMkLst>
        <pc:spChg chg="add mod">
          <ac:chgData name="Holton, Phil" userId="e1c11803-81d0-495b-b66e-769e079cf747" providerId="ADAL" clId="{50D13324-B5FB-4920-991B-F8E99033E378}" dt="2021-09-09T13:09:06.248" v="1"/>
          <ac:spMkLst>
            <pc:docMk/>
            <pc:sldMk cId="0" sldId="307"/>
            <ac:spMk id="10" creationId="{D1037F56-D942-41FC-9967-BDF3AC613904}"/>
          </ac:spMkLst>
        </pc:spChg>
        <pc:picChg chg="del">
          <ac:chgData name="Holton, Phil" userId="e1c11803-81d0-495b-b66e-769e079cf747" providerId="ADAL" clId="{50D13324-B5FB-4920-991B-F8E99033E378}" dt="2021-09-09T13:09:05.982" v="0" actId="478"/>
          <ac:picMkLst>
            <pc:docMk/>
            <pc:sldMk cId="0" sldId="307"/>
            <ac:picMk id="1255" creationId="{00000000-0000-0000-0000-000000000000}"/>
          </ac:picMkLst>
        </pc:picChg>
      </pc:sldChg>
      <pc:sldChg chg="addSp delSp modSp mod">
        <pc:chgData name="Holton, Phil" userId="e1c11803-81d0-495b-b66e-769e079cf747" providerId="ADAL" clId="{50D13324-B5FB-4920-991B-F8E99033E378}" dt="2021-09-09T13:09:08.729" v="3"/>
        <pc:sldMkLst>
          <pc:docMk/>
          <pc:sldMk cId="0" sldId="309"/>
        </pc:sldMkLst>
        <pc:spChg chg="add mod">
          <ac:chgData name="Holton, Phil" userId="e1c11803-81d0-495b-b66e-769e079cf747" providerId="ADAL" clId="{50D13324-B5FB-4920-991B-F8E99033E378}" dt="2021-09-09T13:09:08.729" v="3"/>
          <ac:spMkLst>
            <pc:docMk/>
            <pc:sldMk cId="0" sldId="309"/>
            <ac:spMk id="9" creationId="{83D01550-EBFC-428F-8084-BFD5AF8C7670}"/>
          </ac:spMkLst>
        </pc:spChg>
        <pc:picChg chg="del">
          <ac:chgData name="Holton, Phil" userId="e1c11803-81d0-495b-b66e-769e079cf747" providerId="ADAL" clId="{50D13324-B5FB-4920-991B-F8E99033E378}" dt="2021-09-09T13:09:08.484" v="2" actId="478"/>
          <ac:picMkLst>
            <pc:docMk/>
            <pc:sldMk cId="0" sldId="309"/>
            <ac:picMk id="1277" creationId="{00000000-0000-0000-0000-000000000000}"/>
          </ac:picMkLst>
        </pc:picChg>
      </pc:sldChg>
      <pc:sldChg chg="addSp delSp modSp mod">
        <pc:chgData name="Holton, Phil" userId="e1c11803-81d0-495b-b66e-769e079cf747" providerId="ADAL" clId="{50D13324-B5FB-4920-991B-F8E99033E378}" dt="2021-09-09T13:09:11.535" v="5"/>
        <pc:sldMkLst>
          <pc:docMk/>
          <pc:sldMk cId="0" sldId="311"/>
        </pc:sldMkLst>
        <pc:spChg chg="add mod">
          <ac:chgData name="Holton, Phil" userId="e1c11803-81d0-495b-b66e-769e079cf747" providerId="ADAL" clId="{50D13324-B5FB-4920-991B-F8E99033E378}" dt="2021-09-09T13:09:11.535" v="5"/>
          <ac:spMkLst>
            <pc:docMk/>
            <pc:sldMk cId="0" sldId="311"/>
            <ac:spMk id="9" creationId="{5863CD38-FEA2-4DB6-B69D-C708405601EB}"/>
          </ac:spMkLst>
        </pc:spChg>
        <pc:picChg chg="del">
          <ac:chgData name="Holton, Phil" userId="e1c11803-81d0-495b-b66e-769e079cf747" providerId="ADAL" clId="{50D13324-B5FB-4920-991B-F8E99033E378}" dt="2021-09-09T13:09:11.301" v="4" actId="478"/>
          <ac:picMkLst>
            <pc:docMk/>
            <pc:sldMk cId="0" sldId="311"/>
            <ac:picMk id="1297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Shape 126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3" name="Shape 126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Shape 127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4" name="Shape 127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Shape 128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4" name="Shape 128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" name="Shape 129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4" name="Shape 129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Shape 130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4" name="Shape 13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" name="Shape 131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14" name="Shape 13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Shape 132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1" name="Shape 132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Shape 132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8" name="Shape 132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252" name="Google Shape;16;p2"/>
          <p:cNvSpPr txBox="1"/>
          <p:nvPr/>
        </p:nvSpPr>
        <p:spPr>
          <a:xfrm>
            <a:off x="611738" y="2122713"/>
            <a:ext cx="574551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2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25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2</a:t>
            </a:r>
          </a:p>
        </p:txBody>
      </p:sp>
      <p:sp>
        <p:nvSpPr>
          <p:cNvPr id="1257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Which of the following is an example of qualitative market research?</a:t>
            </a:r>
          </a:p>
        </p:txBody>
      </p:sp>
      <p:grpSp>
        <p:nvGrpSpPr>
          <p:cNvPr id="1260" name="Oval 9"/>
          <p:cNvGrpSpPr/>
          <p:nvPr/>
        </p:nvGrpSpPr>
        <p:grpSpPr>
          <a:xfrm>
            <a:off x="6771250" y="4435418"/>
            <a:ext cx="2148117" cy="1927127"/>
            <a:chOff x="-1" y="-1"/>
            <a:chExt cx="2148116" cy="1927126"/>
          </a:xfrm>
        </p:grpSpPr>
        <p:sp>
          <p:nvSpPr>
            <p:cNvPr id="1258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59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261" name="TextBox 1"/>
          <p:cNvSpPr txBox="1"/>
          <p:nvPr/>
        </p:nvSpPr>
        <p:spPr>
          <a:xfrm>
            <a:off x="582748" y="1980608"/>
            <a:ext cx="4700309" cy="2801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228600" algn="just">
              <a:defRPr sz="1800"/>
            </a:pPr>
            <a:r>
              <a:t> 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Face to face interviews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Internet research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Government reports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Surveys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1037F56-D942-41FC-9967-BDF3AC613904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26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2</a:t>
            </a:r>
          </a:p>
        </p:txBody>
      </p:sp>
      <p:sp>
        <p:nvSpPr>
          <p:cNvPr id="1268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1. Which of the following is an example of qualitative market research?</a:t>
            </a:r>
          </a:p>
        </p:txBody>
      </p:sp>
      <p:sp>
        <p:nvSpPr>
          <p:cNvPr id="1272" name="TextBox 1"/>
          <p:cNvSpPr txBox="1"/>
          <p:nvPr/>
        </p:nvSpPr>
        <p:spPr>
          <a:xfrm>
            <a:off x="582748" y="1980608"/>
            <a:ext cx="4700309" cy="2518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228600" algn="just">
              <a:defRPr sz="1800"/>
            </a:pPr>
            <a:r>
              <a:rPr dirty="0"/>
              <a:t> 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Face to face interviews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Internet research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Government reports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Surveys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27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2</a:t>
            </a:r>
          </a:p>
        </p:txBody>
      </p:sp>
      <p:sp>
        <p:nvSpPr>
          <p:cNvPr id="1279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2. </a:t>
            </a:r>
            <a:r>
              <a:rPr lang="en-GB" dirty="0"/>
              <a:t>Give</a:t>
            </a:r>
            <a:r>
              <a:rPr dirty="0"/>
              <a:t> </a:t>
            </a:r>
            <a:r>
              <a:rPr lang="en-GB" b="1" dirty="0"/>
              <a:t>two</a:t>
            </a:r>
            <a:r>
              <a:rPr dirty="0"/>
              <a:t> ways that primary research can help a business to reduce risks.</a:t>
            </a:r>
          </a:p>
        </p:txBody>
      </p:sp>
      <p:grpSp>
        <p:nvGrpSpPr>
          <p:cNvPr id="1282" name="Oval 9"/>
          <p:cNvGrpSpPr/>
          <p:nvPr/>
        </p:nvGrpSpPr>
        <p:grpSpPr>
          <a:xfrm>
            <a:off x="6771250" y="4435418"/>
            <a:ext cx="2148117" cy="1927127"/>
            <a:chOff x="-1" y="-1"/>
            <a:chExt cx="2148116" cy="1927126"/>
          </a:xfrm>
        </p:grpSpPr>
        <p:sp>
          <p:nvSpPr>
            <p:cNvPr id="1280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81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3D01550-EBFC-428F-8084-BFD5AF8C7670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28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2</a:t>
            </a:r>
          </a:p>
        </p:txBody>
      </p:sp>
      <p:sp>
        <p:nvSpPr>
          <p:cNvPr id="1289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2. </a:t>
            </a:r>
            <a:r>
              <a:rPr lang="en-GB" dirty="0"/>
              <a:t>Give</a:t>
            </a:r>
            <a:r>
              <a:rPr dirty="0"/>
              <a:t> </a:t>
            </a:r>
            <a:r>
              <a:rPr lang="en-GB" b="1" dirty="0"/>
              <a:t>two</a:t>
            </a:r>
            <a:r>
              <a:rPr dirty="0"/>
              <a:t> ways that primary research can help a business to reduce risks.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8D8F70-02BB-9E47-B3D2-17C4486A0E74}"/>
              </a:ext>
            </a:extLst>
          </p:cNvPr>
          <p:cNvSpPr/>
          <p:nvPr/>
        </p:nvSpPr>
        <p:spPr>
          <a:xfrm>
            <a:off x="698006" y="2608969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Understand customer needs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Ensure providing goods/services that customers want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Identify gaps in the market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Inform business decision-making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29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2</a:t>
            </a:r>
          </a:p>
        </p:txBody>
      </p:sp>
      <p:sp>
        <p:nvSpPr>
          <p:cNvPr id="1299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3. Identify </a:t>
            </a:r>
            <a:r>
              <a:rPr lang="en-GB" b="1" dirty="0"/>
              <a:t>two</a:t>
            </a:r>
            <a:r>
              <a:rPr dirty="0"/>
              <a:t> ways that social media can use to collect market research data:</a:t>
            </a:r>
          </a:p>
        </p:txBody>
      </p:sp>
      <p:grpSp>
        <p:nvGrpSpPr>
          <p:cNvPr id="1302" name="Oval 9"/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1300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01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863CD38-FEA2-4DB6-B69D-C708405601EB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30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2</a:t>
            </a:r>
          </a:p>
        </p:txBody>
      </p:sp>
      <p:sp>
        <p:nvSpPr>
          <p:cNvPr id="1309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3. Identify </a:t>
            </a:r>
            <a:r>
              <a:rPr lang="en-GB" b="1" dirty="0"/>
              <a:t>two</a:t>
            </a:r>
            <a:r>
              <a:rPr dirty="0"/>
              <a:t> ways that social media can use to collect market research data: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577D226-0ED8-514C-8782-C0BDD38A76F7}"/>
              </a:ext>
            </a:extLst>
          </p:cNvPr>
          <p:cNvSpPr/>
          <p:nvPr/>
        </p:nvSpPr>
        <p:spPr>
          <a:xfrm>
            <a:off x="698006" y="2608969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Surveys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Identifying ‘likes’ and ‘following’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Search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31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2</a:t>
            </a:r>
          </a:p>
        </p:txBody>
      </p:sp>
      <p:sp>
        <p:nvSpPr>
          <p:cNvPr id="1318" name="Rectangle 8"/>
          <p:cNvSpPr/>
          <p:nvPr/>
        </p:nvSpPr>
        <p:spPr>
          <a:xfrm>
            <a:off x="221503" y="1180033"/>
            <a:ext cx="8385469" cy="15038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4. Market research data needs to be as reliable as possible. Bias is one way in which findings can be unreliable.  Consider questions asked by a local pizza takeaway in a customer survey:</a:t>
            </a:r>
          </a:p>
        </p:txBody>
      </p:sp>
      <p:pic>
        <p:nvPicPr>
          <p:cNvPr id="1319" name="Picture 3" descr="Picture 3"/>
          <p:cNvPicPr>
            <a:picLocks noChangeAspect="1"/>
          </p:cNvPicPr>
          <p:nvPr/>
        </p:nvPicPr>
        <p:blipFill>
          <a:blip r:embed="rId3"/>
          <a:srcRect l="28257" t="47209" r="36511" b="39354"/>
          <a:stretch>
            <a:fillRect/>
          </a:stretch>
        </p:blipFill>
        <p:spPr>
          <a:xfrm>
            <a:off x="255815" y="2960073"/>
            <a:ext cx="8351157" cy="179150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" name="Oval 9">
            <a:extLst>
              <a:ext uri="{FF2B5EF4-FFF2-40B4-BE49-F238E27FC236}">
                <a16:creationId xmlns:a16="http://schemas.microsoft.com/office/drawing/2014/main" id="{0624E306-AA11-CC40-BF54-15705AD5409F}"/>
              </a:ext>
            </a:extLst>
          </p:cNvPr>
          <p:cNvGrpSpPr/>
          <p:nvPr/>
        </p:nvGrpSpPr>
        <p:grpSpPr>
          <a:xfrm>
            <a:off x="6696822" y="4435418"/>
            <a:ext cx="2148117" cy="1927127"/>
            <a:chOff x="-1" y="-1"/>
            <a:chExt cx="2148116" cy="1927126"/>
          </a:xfrm>
        </p:grpSpPr>
        <p:sp>
          <p:nvSpPr>
            <p:cNvPr id="7" name="Oval">
              <a:extLst>
                <a:ext uri="{FF2B5EF4-FFF2-40B4-BE49-F238E27FC236}">
                  <a16:creationId xmlns:a16="http://schemas.microsoft.com/office/drawing/2014/main" id="{5B48B62D-CD6F-0045-B8FF-32F20D62CE84}"/>
                </a:ext>
              </a:extLst>
            </p:cNvPr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30 seconds">
              <a:extLst>
                <a:ext uri="{FF2B5EF4-FFF2-40B4-BE49-F238E27FC236}">
                  <a16:creationId xmlns:a16="http://schemas.microsoft.com/office/drawing/2014/main" id="{9907EB2C-3FFD-0440-B1E3-D94463ADC881}"/>
                </a:ext>
              </a:extLst>
            </p:cNvPr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324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2</a:t>
            </a:r>
          </a:p>
        </p:txBody>
      </p:sp>
      <p:sp>
        <p:nvSpPr>
          <p:cNvPr id="1325" name="Rectangle 8"/>
          <p:cNvSpPr/>
          <p:nvPr/>
        </p:nvSpPr>
        <p:spPr>
          <a:xfrm>
            <a:off x="221503" y="1180033"/>
            <a:ext cx="8385469" cy="15038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t>4. Market research data needs to be as reliable as possible. Bias is one way in which findings can be unreliable.  Consider questions asked by a local pizza takeaway in a customer survey:</a:t>
            </a:r>
          </a:p>
        </p:txBody>
      </p:sp>
      <p:pic>
        <p:nvPicPr>
          <p:cNvPr id="1326" name="Picture 3" descr="Picture 3"/>
          <p:cNvPicPr>
            <a:picLocks noChangeAspect="1"/>
          </p:cNvPicPr>
          <p:nvPr/>
        </p:nvPicPr>
        <p:blipFill>
          <a:blip r:embed="rId3"/>
          <a:srcRect l="28257" t="47209" r="36511" b="39354"/>
          <a:stretch>
            <a:fillRect/>
          </a:stretch>
        </p:blipFill>
        <p:spPr>
          <a:xfrm>
            <a:off x="255815" y="2960073"/>
            <a:ext cx="8351157" cy="1791505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50AFDF-339D-E34C-BC48-35D27AFA2590}"/>
              </a:ext>
            </a:extLst>
          </p:cNvPr>
          <p:cNvSpPr txBox="1"/>
          <p:nvPr/>
        </p:nvSpPr>
        <p:spPr>
          <a:xfrm>
            <a:off x="4536374" y="4310743"/>
            <a:ext cx="2541320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Question 1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325</Words>
  <Application>Microsoft Office PowerPoint</Application>
  <PresentationFormat>On-screen Show (4:3)</PresentationFormat>
  <Paragraphs>67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Times New Roman</vt:lpstr>
      <vt:lpstr>Office Theme</vt:lpstr>
      <vt:lpstr>PowerPoint Presentation</vt:lpstr>
      <vt:lpstr>1.2.2 – Market Research - 2</vt:lpstr>
      <vt:lpstr>1.2.2 – Market Research - 2</vt:lpstr>
      <vt:lpstr>1.2.2 – Market Research - 2</vt:lpstr>
      <vt:lpstr>1.2.2 – Market Research - 2</vt:lpstr>
      <vt:lpstr>1.2.2 – Market Research - 2</vt:lpstr>
      <vt:lpstr>1.2.2 – Market Research - 2</vt:lpstr>
      <vt:lpstr>1.2.2 – Market Research - 2</vt:lpstr>
      <vt:lpstr>1.2.2 – Market Research - 2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2021-09-09T13:09:12Z</dcterms:modified>
</cp:coreProperties>
</file>