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7" r:id="rId2"/>
    <p:sldId id="368" r:id="rId3"/>
    <p:sldId id="369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7588E5-BD25-4D8F-BDAF-B3038C6061D6}" v="5" dt="2021-09-09T13:11:25.18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CE7588E5-BD25-4D8F-BDAF-B3038C6061D6}"/>
    <pc:docChg chg="custSel modSld">
      <pc:chgData name="Holton, Phil" userId="e1c11803-81d0-495b-b66e-769e079cf747" providerId="ADAL" clId="{CE7588E5-BD25-4D8F-BDAF-B3038C6061D6}" dt="2021-09-09T13:11:25.182" v="9"/>
      <pc:docMkLst>
        <pc:docMk/>
      </pc:docMkLst>
      <pc:sldChg chg="addSp delSp modSp mod">
        <pc:chgData name="Holton, Phil" userId="e1c11803-81d0-495b-b66e-769e079cf747" providerId="ADAL" clId="{CE7588E5-BD25-4D8F-BDAF-B3038C6061D6}" dt="2021-09-09T13:11:13.411" v="1" actId="478"/>
        <pc:sldMkLst>
          <pc:docMk/>
          <pc:sldMk cId="0" sldId="368"/>
        </pc:sldMkLst>
        <pc:spChg chg="add mod">
          <ac:chgData name="Holton, Phil" userId="e1c11803-81d0-495b-b66e-769e079cf747" providerId="ADAL" clId="{CE7588E5-BD25-4D8F-BDAF-B3038C6061D6}" dt="2021-09-09T13:11:11.754" v="0"/>
          <ac:spMkLst>
            <pc:docMk/>
            <pc:sldMk cId="0" sldId="368"/>
            <ac:spMk id="9" creationId="{B1DF4C4E-DF1B-4692-8786-49514DCF18D3}"/>
          </ac:spMkLst>
        </pc:spChg>
        <pc:picChg chg="del">
          <ac:chgData name="Holton, Phil" userId="e1c11803-81d0-495b-b66e-769e079cf747" providerId="ADAL" clId="{CE7588E5-BD25-4D8F-BDAF-B3038C6061D6}" dt="2021-09-09T13:11:13.411" v="1" actId="478"/>
          <ac:picMkLst>
            <pc:docMk/>
            <pc:sldMk cId="0" sldId="368"/>
            <ac:picMk id="1842" creationId="{00000000-0000-0000-0000-000000000000}"/>
          </ac:picMkLst>
        </pc:picChg>
      </pc:sldChg>
      <pc:sldChg chg="addSp delSp modSp mod">
        <pc:chgData name="Holton, Phil" userId="e1c11803-81d0-495b-b66e-769e079cf747" providerId="ADAL" clId="{CE7588E5-BD25-4D8F-BDAF-B3038C6061D6}" dt="2021-09-09T13:11:16.265" v="3"/>
        <pc:sldMkLst>
          <pc:docMk/>
          <pc:sldMk cId="0" sldId="370"/>
        </pc:sldMkLst>
        <pc:spChg chg="add mod">
          <ac:chgData name="Holton, Phil" userId="e1c11803-81d0-495b-b66e-769e079cf747" providerId="ADAL" clId="{CE7588E5-BD25-4D8F-BDAF-B3038C6061D6}" dt="2021-09-09T13:11:16.265" v="3"/>
          <ac:spMkLst>
            <pc:docMk/>
            <pc:sldMk cId="0" sldId="370"/>
            <ac:spMk id="10" creationId="{C54BBBDA-D129-4ADA-984C-63055AB4E691}"/>
          </ac:spMkLst>
        </pc:spChg>
        <pc:picChg chg="del">
          <ac:chgData name="Holton, Phil" userId="e1c11803-81d0-495b-b66e-769e079cf747" providerId="ADAL" clId="{CE7588E5-BD25-4D8F-BDAF-B3038C6061D6}" dt="2021-09-09T13:11:15.920" v="2" actId="478"/>
          <ac:picMkLst>
            <pc:docMk/>
            <pc:sldMk cId="0" sldId="370"/>
            <ac:picMk id="1862" creationId="{00000000-0000-0000-0000-000000000000}"/>
          </ac:picMkLst>
        </pc:picChg>
      </pc:sldChg>
      <pc:sldChg chg="addSp delSp modSp mod">
        <pc:chgData name="Holton, Phil" userId="e1c11803-81d0-495b-b66e-769e079cf747" providerId="ADAL" clId="{CE7588E5-BD25-4D8F-BDAF-B3038C6061D6}" dt="2021-09-09T13:11:19.323" v="5"/>
        <pc:sldMkLst>
          <pc:docMk/>
          <pc:sldMk cId="0" sldId="372"/>
        </pc:sldMkLst>
        <pc:spChg chg="add mod">
          <ac:chgData name="Holton, Phil" userId="e1c11803-81d0-495b-b66e-769e079cf747" providerId="ADAL" clId="{CE7588E5-BD25-4D8F-BDAF-B3038C6061D6}" dt="2021-09-09T13:11:19.323" v="5"/>
          <ac:spMkLst>
            <pc:docMk/>
            <pc:sldMk cId="0" sldId="372"/>
            <ac:spMk id="9" creationId="{64DCE0C2-CBD7-4B10-916A-6B2BE1D30E09}"/>
          </ac:spMkLst>
        </pc:spChg>
        <pc:picChg chg="del">
          <ac:chgData name="Holton, Phil" userId="e1c11803-81d0-495b-b66e-769e079cf747" providerId="ADAL" clId="{CE7588E5-BD25-4D8F-BDAF-B3038C6061D6}" dt="2021-09-09T13:11:19.009" v="4" actId="478"/>
          <ac:picMkLst>
            <pc:docMk/>
            <pc:sldMk cId="0" sldId="372"/>
            <ac:picMk id="1884" creationId="{00000000-0000-0000-0000-000000000000}"/>
          </ac:picMkLst>
        </pc:picChg>
      </pc:sldChg>
      <pc:sldChg chg="addSp delSp modSp mod">
        <pc:chgData name="Holton, Phil" userId="e1c11803-81d0-495b-b66e-769e079cf747" providerId="ADAL" clId="{CE7588E5-BD25-4D8F-BDAF-B3038C6061D6}" dt="2021-09-09T13:11:22.741" v="7"/>
        <pc:sldMkLst>
          <pc:docMk/>
          <pc:sldMk cId="0" sldId="374"/>
        </pc:sldMkLst>
        <pc:spChg chg="add mod">
          <ac:chgData name="Holton, Phil" userId="e1c11803-81d0-495b-b66e-769e079cf747" providerId="ADAL" clId="{CE7588E5-BD25-4D8F-BDAF-B3038C6061D6}" dt="2021-09-09T13:11:22.741" v="7"/>
          <ac:spMkLst>
            <pc:docMk/>
            <pc:sldMk cId="0" sldId="374"/>
            <ac:spMk id="9" creationId="{7AD485BB-ECF4-4A18-AE00-FBE3923DC2F9}"/>
          </ac:spMkLst>
        </pc:spChg>
        <pc:picChg chg="del">
          <ac:chgData name="Holton, Phil" userId="e1c11803-81d0-495b-b66e-769e079cf747" providerId="ADAL" clId="{CE7588E5-BD25-4D8F-BDAF-B3038C6061D6}" dt="2021-09-09T13:11:22.479" v="6" actId="478"/>
          <ac:picMkLst>
            <pc:docMk/>
            <pc:sldMk cId="0" sldId="374"/>
            <ac:picMk id="1904" creationId="{00000000-0000-0000-0000-000000000000}"/>
          </ac:picMkLst>
        </pc:picChg>
      </pc:sldChg>
      <pc:sldChg chg="addSp delSp modSp mod">
        <pc:chgData name="Holton, Phil" userId="e1c11803-81d0-495b-b66e-769e079cf747" providerId="ADAL" clId="{CE7588E5-BD25-4D8F-BDAF-B3038C6061D6}" dt="2021-09-09T13:11:25.182" v="9"/>
        <pc:sldMkLst>
          <pc:docMk/>
          <pc:sldMk cId="0" sldId="376"/>
        </pc:sldMkLst>
        <pc:spChg chg="add mod">
          <ac:chgData name="Holton, Phil" userId="e1c11803-81d0-495b-b66e-769e079cf747" providerId="ADAL" clId="{CE7588E5-BD25-4D8F-BDAF-B3038C6061D6}" dt="2021-09-09T13:11:25.182" v="9"/>
          <ac:spMkLst>
            <pc:docMk/>
            <pc:sldMk cId="0" sldId="376"/>
            <ac:spMk id="9" creationId="{9B04FF9B-19EC-41B6-8BF6-C7D71C63E181}"/>
          </ac:spMkLst>
        </pc:spChg>
        <pc:picChg chg="del">
          <ac:chgData name="Holton, Phil" userId="e1c11803-81d0-495b-b66e-769e079cf747" providerId="ADAL" clId="{CE7588E5-BD25-4D8F-BDAF-B3038C6061D6}" dt="2021-09-09T13:11:24.944" v="8" actId="478"/>
          <ac:picMkLst>
            <pc:docMk/>
            <pc:sldMk cId="0" sldId="376"/>
            <ac:picMk id="192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" name="Shape 184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4" name="Shape 184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Shape 19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36" name="Shape 19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" name="Shape 18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4" name="Shape 18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Shape 18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65" name="Shape 18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Shape 18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76" name="Shape 18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" name="Shape 188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6" name="Shape 18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" name="Shape 18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96" name="Shape 18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5" name="Shape 190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06" name="Shape 19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5" name="Shape 19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6" name="Shape 19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Shape 19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6" name="Shape 19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834" name="Google Shape;16;p2"/>
          <p:cNvSpPr txBox="1"/>
          <p:nvPr/>
        </p:nvSpPr>
        <p:spPr>
          <a:xfrm>
            <a:off x="611738" y="2122713"/>
            <a:ext cx="621936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1.3.4</a:t>
            </a:r>
            <a:r>
              <a:rPr lang="en-GB" dirty="0"/>
              <a:t> </a:t>
            </a:r>
            <a:r>
              <a:rPr dirty="0"/>
              <a:t>-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91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920" name="Rectangle 8"/>
          <p:cNvSpPr/>
          <p:nvPr/>
        </p:nvSpPr>
        <p:spPr>
          <a:xfrm>
            <a:off x="238341" y="1023540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Give </a:t>
            </a:r>
            <a:r>
              <a:rPr b="1"/>
              <a:t>one</a:t>
            </a:r>
            <a:r>
              <a:t> drawback to a business of using crowd funding as a source of finance.</a:t>
            </a:r>
          </a:p>
        </p:txBody>
      </p:sp>
      <p:grpSp>
        <p:nvGrpSpPr>
          <p:cNvPr id="192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92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2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B04FF9B-19EC-41B6-8BF6-C7D71C63E181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92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930" name="Rectangle 8"/>
          <p:cNvSpPr/>
          <p:nvPr/>
        </p:nvSpPr>
        <p:spPr>
          <a:xfrm>
            <a:off x="238341" y="1023540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5. Give </a:t>
            </a:r>
            <a:r>
              <a:rPr b="1"/>
              <a:t>one</a:t>
            </a:r>
            <a:r>
              <a:t> drawback to a business of using crowd funding as a source of finance.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93D50F-43EC-BB45-93D5-2798240E3540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Not reliable – may not raise as much capital as required.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Time – may take longer than expected to raise funds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costs - investors often receive some incentive/products as a gesture.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83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38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venture capital</a:t>
            </a:r>
            <a:r>
              <a:t>.</a:t>
            </a:r>
          </a:p>
        </p:txBody>
      </p:sp>
      <p:grpSp>
        <p:nvGrpSpPr>
          <p:cNvPr id="184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83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DF4C4E-DF1B-4692-8786-49514DCF18D3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84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48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venture capital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E4E0ED-5EC1-164F-9A4E-1F4DC951D754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Money to invest in a business that is sourced from individuals or groups who wish to invest their own money into new businesses.</a:t>
            </a:r>
          </a:p>
          <a:p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85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58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Which </a:t>
            </a:r>
            <a:r>
              <a:rPr b="1"/>
              <a:t>two</a:t>
            </a:r>
            <a:r>
              <a:t> of the following are short-term sources of finance</a:t>
            </a:r>
          </a:p>
        </p:txBody>
      </p:sp>
      <p:grpSp>
        <p:nvGrpSpPr>
          <p:cNvPr id="1861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859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60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863" name="TextBox 1"/>
          <p:cNvSpPr txBox="1"/>
          <p:nvPr/>
        </p:nvSpPr>
        <p:spPr>
          <a:xfrm>
            <a:off x="727037" y="1899360"/>
            <a:ext cx="3167925" cy="2199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Crowd funding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Loans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Overdraft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Retained profit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t>Trade credit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54BBBDA-D129-4ADA-984C-63055AB4E691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86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69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Which </a:t>
            </a:r>
            <a:r>
              <a:rPr b="1"/>
              <a:t>two</a:t>
            </a:r>
            <a:r>
              <a:t> of the following are short-term sources of finance</a:t>
            </a:r>
          </a:p>
        </p:txBody>
      </p:sp>
      <p:sp>
        <p:nvSpPr>
          <p:cNvPr id="1874" name="TextBox 1"/>
          <p:cNvSpPr txBox="1"/>
          <p:nvPr/>
        </p:nvSpPr>
        <p:spPr>
          <a:xfrm>
            <a:off x="727037" y="1899360"/>
            <a:ext cx="316792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Crowd funding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Loans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Overdraft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Retained profit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Trade credit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87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80" name="Rectangle 8"/>
          <p:cNvSpPr/>
          <p:nvPr/>
        </p:nvSpPr>
        <p:spPr>
          <a:xfrm>
            <a:off x="238341" y="1023540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3.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benefit to a business of using retained profit as a source of finance.</a:t>
            </a:r>
          </a:p>
        </p:txBody>
      </p:sp>
      <p:grpSp>
        <p:nvGrpSpPr>
          <p:cNvPr id="188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88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8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4DCE0C2-CBD7-4B10-916A-6B2BE1D30E09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88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890" name="Rectangle 8"/>
          <p:cNvSpPr/>
          <p:nvPr/>
        </p:nvSpPr>
        <p:spPr>
          <a:xfrm>
            <a:off x="238341" y="1023540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3.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benefit to a business of using retained profit as a source of finance.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6D5335-7B56-A349-8A55-B66673C2AAC5}"/>
              </a:ext>
            </a:extLst>
          </p:cNvPr>
          <p:cNvSpPr/>
          <p:nvPr/>
        </p:nvSpPr>
        <p:spPr>
          <a:xfrm>
            <a:off x="578738" y="2045281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No repayments required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No interest needs to be paid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Easy/quick to arrange</a:t>
            </a:r>
          </a:p>
          <a:p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89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900" name="Rectangle 8"/>
          <p:cNvSpPr/>
          <p:nvPr/>
        </p:nvSpPr>
        <p:spPr>
          <a:xfrm>
            <a:off x="238341" y="1023540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4. Give </a:t>
            </a:r>
            <a:r>
              <a:rPr b="1"/>
              <a:t>two</a:t>
            </a:r>
            <a:r>
              <a:t> impacts on a business of using loans as a main source of finance.</a:t>
            </a:r>
          </a:p>
        </p:txBody>
      </p:sp>
      <p:grpSp>
        <p:nvGrpSpPr>
          <p:cNvPr id="1903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901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02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AD485BB-ECF4-4A18-AE00-FBE3923DC2F9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909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1.3.4 – Source</a:t>
            </a:r>
            <a:r>
              <a:rPr lang="en-GB" dirty="0"/>
              <a:t>s</a:t>
            </a:r>
            <a:r>
              <a:rPr dirty="0"/>
              <a:t> of business finance</a:t>
            </a:r>
          </a:p>
        </p:txBody>
      </p:sp>
      <p:sp>
        <p:nvSpPr>
          <p:cNvPr id="1910" name="Rectangle 8"/>
          <p:cNvSpPr/>
          <p:nvPr/>
        </p:nvSpPr>
        <p:spPr>
          <a:xfrm>
            <a:off x="238341" y="1023540"/>
            <a:ext cx="8667317" cy="7926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4. Give </a:t>
            </a:r>
            <a:r>
              <a:rPr b="1"/>
              <a:t>two</a:t>
            </a:r>
            <a:r>
              <a:t> impacts on a business of using loans as a main source of finance.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394B2-A15C-D44E-AEB1-BD74828A7F41}"/>
              </a:ext>
            </a:extLst>
          </p:cNvPr>
          <p:cNvSpPr/>
          <p:nvPr/>
        </p:nvSpPr>
        <p:spPr>
          <a:xfrm>
            <a:off x="578738" y="2045281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Funds available to invest in the 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Higher fixed costs due to loan repayments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Increased cash outflows – worse net cash flow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408</Words>
  <Application>Microsoft Office PowerPoint</Application>
  <PresentationFormat>On-screen Show (4:3)</PresentationFormat>
  <Paragraphs>84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  <vt:lpstr>1.3.4 – Sources of business finance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2021-09-09T13:11:27Z</dcterms:modified>
</cp:coreProperties>
</file>