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54" r:id="rId2"/>
    <p:sldId id="355" r:id="rId3"/>
    <p:sldId id="356" r:id="rId4"/>
    <p:sldId id="357" r:id="rId5"/>
    <p:sldId id="358" r:id="rId6"/>
    <p:sldId id="359" r:id="rId7"/>
    <p:sldId id="360" r:id="rId8"/>
    <p:sldId id="363" r:id="rId9"/>
    <p:sldId id="364" r:id="rId10"/>
    <p:sldId id="365" r:id="rId11"/>
    <p:sldId id="366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3C4894-6178-47DE-9ED2-189FDAD8B5C2}" v="5" dt="2021-09-09T13:11:01.31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743C4894-6178-47DE-9ED2-189FDAD8B5C2}"/>
    <pc:docChg chg="custSel modSld">
      <pc:chgData name="Holton, Phil" userId="e1c11803-81d0-495b-b66e-769e079cf747" providerId="ADAL" clId="{743C4894-6178-47DE-9ED2-189FDAD8B5C2}" dt="2021-09-09T13:11:01.310" v="9"/>
      <pc:docMkLst>
        <pc:docMk/>
      </pc:docMkLst>
      <pc:sldChg chg="addSp delSp modSp mod">
        <pc:chgData name="Holton, Phil" userId="e1c11803-81d0-495b-b66e-769e079cf747" providerId="ADAL" clId="{743C4894-6178-47DE-9ED2-189FDAD8B5C2}" dt="2021-09-09T13:10:49.753" v="1"/>
        <pc:sldMkLst>
          <pc:docMk/>
          <pc:sldMk cId="0" sldId="355"/>
        </pc:sldMkLst>
        <pc:spChg chg="add mod">
          <ac:chgData name="Holton, Phil" userId="e1c11803-81d0-495b-b66e-769e079cf747" providerId="ADAL" clId="{743C4894-6178-47DE-9ED2-189FDAD8B5C2}" dt="2021-09-09T13:10:49.753" v="1"/>
          <ac:spMkLst>
            <pc:docMk/>
            <pc:sldMk cId="0" sldId="355"/>
            <ac:spMk id="9" creationId="{2F049890-32F7-46A4-9796-F9AF244E5C51}"/>
          </ac:spMkLst>
        </pc:spChg>
        <pc:picChg chg="del">
          <ac:chgData name="Holton, Phil" userId="e1c11803-81d0-495b-b66e-769e079cf747" providerId="ADAL" clId="{743C4894-6178-47DE-9ED2-189FDAD8B5C2}" dt="2021-09-09T13:10:49.474" v="0" actId="478"/>
          <ac:picMkLst>
            <pc:docMk/>
            <pc:sldMk cId="0" sldId="355"/>
            <ac:picMk id="1715" creationId="{00000000-0000-0000-0000-000000000000}"/>
          </ac:picMkLst>
        </pc:picChg>
      </pc:sldChg>
      <pc:sldChg chg="addSp delSp modSp mod">
        <pc:chgData name="Holton, Phil" userId="e1c11803-81d0-495b-b66e-769e079cf747" providerId="ADAL" clId="{743C4894-6178-47DE-9ED2-189FDAD8B5C2}" dt="2021-09-09T13:10:52.362" v="3"/>
        <pc:sldMkLst>
          <pc:docMk/>
          <pc:sldMk cId="0" sldId="357"/>
        </pc:sldMkLst>
        <pc:spChg chg="add mod">
          <ac:chgData name="Holton, Phil" userId="e1c11803-81d0-495b-b66e-769e079cf747" providerId="ADAL" clId="{743C4894-6178-47DE-9ED2-189FDAD8B5C2}" dt="2021-09-09T13:10:52.362" v="3"/>
          <ac:spMkLst>
            <pc:docMk/>
            <pc:sldMk cId="0" sldId="357"/>
            <ac:spMk id="9" creationId="{5E7AB7B7-3ECE-4825-B72A-3D02C24D838D}"/>
          </ac:spMkLst>
        </pc:spChg>
        <pc:picChg chg="del">
          <ac:chgData name="Holton, Phil" userId="e1c11803-81d0-495b-b66e-769e079cf747" providerId="ADAL" clId="{743C4894-6178-47DE-9ED2-189FDAD8B5C2}" dt="2021-09-09T13:10:52.104" v="2" actId="478"/>
          <ac:picMkLst>
            <pc:docMk/>
            <pc:sldMk cId="0" sldId="357"/>
            <ac:picMk id="1735" creationId="{00000000-0000-0000-0000-000000000000}"/>
          </ac:picMkLst>
        </pc:picChg>
      </pc:sldChg>
      <pc:sldChg chg="addSp delSp modSp mod">
        <pc:chgData name="Holton, Phil" userId="e1c11803-81d0-495b-b66e-769e079cf747" providerId="ADAL" clId="{743C4894-6178-47DE-9ED2-189FDAD8B5C2}" dt="2021-09-09T13:10:55.802" v="5"/>
        <pc:sldMkLst>
          <pc:docMk/>
          <pc:sldMk cId="0" sldId="359"/>
        </pc:sldMkLst>
        <pc:spChg chg="add mod">
          <ac:chgData name="Holton, Phil" userId="e1c11803-81d0-495b-b66e-769e079cf747" providerId="ADAL" clId="{743C4894-6178-47DE-9ED2-189FDAD8B5C2}" dt="2021-09-09T13:10:55.802" v="5"/>
          <ac:spMkLst>
            <pc:docMk/>
            <pc:sldMk cId="0" sldId="359"/>
            <ac:spMk id="10" creationId="{0B7710F8-0DBD-40D8-9474-F54793D63F0D}"/>
          </ac:spMkLst>
        </pc:spChg>
        <pc:picChg chg="del">
          <ac:chgData name="Holton, Phil" userId="e1c11803-81d0-495b-b66e-769e079cf747" providerId="ADAL" clId="{743C4894-6178-47DE-9ED2-189FDAD8B5C2}" dt="2021-09-09T13:10:55.474" v="4" actId="478"/>
          <ac:picMkLst>
            <pc:docMk/>
            <pc:sldMk cId="0" sldId="359"/>
            <ac:picMk id="1755" creationId="{00000000-0000-0000-0000-000000000000}"/>
          </ac:picMkLst>
        </pc:picChg>
      </pc:sldChg>
      <pc:sldChg chg="addSp delSp modSp mod">
        <pc:chgData name="Holton, Phil" userId="e1c11803-81d0-495b-b66e-769e079cf747" providerId="ADAL" clId="{743C4894-6178-47DE-9ED2-189FDAD8B5C2}" dt="2021-09-09T13:10:58.539" v="7"/>
        <pc:sldMkLst>
          <pc:docMk/>
          <pc:sldMk cId="0" sldId="363"/>
        </pc:sldMkLst>
        <pc:spChg chg="add mod">
          <ac:chgData name="Holton, Phil" userId="e1c11803-81d0-495b-b66e-769e079cf747" providerId="ADAL" clId="{743C4894-6178-47DE-9ED2-189FDAD8B5C2}" dt="2021-09-09T13:10:58.539" v="7"/>
          <ac:spMkLst>
            <pc:docMk/>
            <pc:sldMk cId="0" sldId="363"/>
            <ac:spMk id="9" creationId="{DEAF68AA-AA5E-4B60-9F7F-7911ACD4BDCA}"/>
          </ac:spMkLst>
        </pc:spChg>
        <pc:picChg chg="del">
          <ac:chgData name="Holton, Phil" userId="e1c11803-81d0-495b-b66e-769e079cf747" providerId="ADAL" clId="{743C4894-6178-47DE-9ED2-189FDAD8B5C2}" dt="2021-09-09T13:10:58.272" v="6" actId="478"/>
          <ac:picMkLst>
            <pc:docMk/>
            <pc:sldMk cId="0" sldId="363"/>
            <ac:picMk id="1797" creationId="{00000000-0000-0000-0000-000000000000}"/>
          </ac:picMkLst>
        </pc:picChg>
      </pc:sldChg>
      <pc:sldChg chg="addSp delSp modSp mod">
        <pc:chgData name="Holton, Phil" userId="e1c11803-81d0-495b-b66e-769e079cf747" providerId="ADAL" clId="{743C4894-6178-47DE-9ED2-189FDAD8B5C2}" dt="2021-09-09T13:11:01.310" v="9"/>
        <pc:sldMkLst>
          <pc:docMk/>
          <pc:sldMk cId="0" sldId="365"/>
        </pc:sldMkLst>
        <pc:spChg chg="add mod">
          <ac:chgData name="Holton, Phil" userId="e1c11803-81d0-495b-b66e-769e079cf747" providerId="ADAL" clId="{743C4894-6178-47DE-9ED2-189FDAD8B5C2}" dt="2021-09-09T13:11:01.310" v="9"/>
          <ac:spMkLst>
            <pc:docMk/>
            <pc:sldMk cId="0" sldId="365"/>
            <ac:spMk id="10" creationId="{761E305A-0C76-400F-8D69-15E6D5749250}"/>
          </ac:spMkLst>
        </pc:spChg>
        <pc:picChg chg="del">
          <ac:chgData name="Holton, Phil" userId="e1c11803-81d0-495b-b66e-769e079cf747" providerId="ADAL" clId="{743C4894-6178-47DE-9ED2-189FDAD8B5C2}" dt="2021-09-09T13:11:01.093" v="8" actId="478"/>
          <ac:picMkLst>
            <pc:docMk/>
            <pc:sldMk cId="0" sldId="365"/>
            <ac:picMk id="181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6" name="Shape 17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17" name="Shape 17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Shape 183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1" name="Shape 18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Shape 17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7" name="Shape 17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6" name="Shape 173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7" name="Shape 17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6" name="Shape 174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47" name="Shape 17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Shape 175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8" name="Shape 17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8" name="Shape 17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9" name="Shape 17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8" name="Shape 179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9" name="Shape 179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Shape 180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9" name="Shape 18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Shape 181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20" name="Shape 182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707" name="Google Shape;16;p2"/>
          <p:cNvSpPr txBox="1"/>
          <p:nvPr/>
        </p:nvSpPr>
        <p:spPr>
          <a:xfrm>
            <a:off x="611738" y="2122713"/>
            <a:ext cx="621936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1.3.3</a:t>
            </a:r>
            <a:r>
              <a:rPr lang="en-GB" dirty="0"/>
              <a:t> </a:t>
            </a:r>
            <a:r>
              <a:rPr dirty="0"/>
              <a:t>- </a:t>
            </a:r>
            <a:r>
              <a:rPr lang="en-GB" dirty="0"/>
              <a:t>C</a:t>
            </a:r>
            <a:r>
              <a:rPr dirty="0"/>
              <a:t>ash and cash flow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81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813" name="Rectangle 8"/>
          <p:cNvSpPr/>
          <p:nvPr/>
        </p:nvSpPr>
        <p:spPr>
          <a:xfrm>
            <a:off x="238341" y="1023540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5</a:t>
            </a:r>
            <a:r>
              <a:rPr dirty="0"/>
              <a:t>. Match the terms with the correct definition:</a:t>
            </a:r>
          </a:p>
        </p:txBody>
      </p:sp>
      <p:grpSp>
        <p:nvGrpSpPr>
          <p:cNvPr id="1816" name="Oval 4"/>
          <p:cNvGrpSpPr/>
          <p:nvPr/>
        </p:nvGrpSpPr>
        <p:grpSpPr>
          <a:xfrm>
            <a:off x="6696823" y="4435419"/>
            <a:ext cx="2148115" cy="1927125"/>
            <a:chOff x="0" y="0"/>
            <a:chExt cx="2148114" cy="1927124"/>
          </a:xfrm>
        </p:grpSpPr>
        <p:sp>
          <p:nvSpPr>
            <p:cNvPr id="181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15" name="30 seconds"/>
            <p:cNvSpPr txBox="1"/>
            <p:nvPr/>
          </p:nvSpPr>
          <p:spPr>
            <a:xfrm>
              <a:off x="360303" y="517258"/>
              <a:ext cx="1427508" cy="892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t>30 seconds</a:t>
              </a:r>
            </a:p>
          </p:txBody>
        </p:sp>
      </p:grpSp>
      <p:pic>
        <p:nvPicPr>
          <p:cNvPr id="1818" name="Picture 3" descr="Picture 3"/>
          <p:cNvPicPr>
            <a:picLocks noChangeAspect="1"/>
          </p:cNvPicPr>
          <p:nvPr/>
        </p:nvPicPr>
        <p:blipFill>
          <a:blip r:embed="rId3"/>
          <a:srcRect l="29600" t="47124" r="36765" b="36143"/>
          <a:stretch>
            <a:fillRect/>
          </a:stretch>
        </p:blipFill>
        <p:spPr>
          <a:xfrm>
            <a:off x="339939" y="1823240"/>
            <a:ext cx="8233673" cy="230393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61E305A-0C76-400F-8D69-15E6D5749250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82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824" name="Rectangle 8"/>
          <p:cNvSpPr/>
          <p:nvPr/>
        </p:nvSpPr>
        <p:spPr>
          <a:xfrm>
            <a:off x="238341" y="1023540"/>
            <a:ext cx="8667317" cy="461665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5</a:t>
            </a:r>
            <a:r>
              <a:rPr dirty="0"/>
              <a:t>. Match the terms with the correct definition:</a:t>
            </a:r>
          </a:p>
        </p:txBody>
      </p:sp>
      <p:pic>
        <p:nvPicPr>
          <p:cNvPr id="1829" name="Picture 3" descr="Picture 3"/>
          <p:cNvPicPr>
            <a:picLocks noChangeAspect="1"/>
          </p:cNvPicPr>
          <p:nvPr/>
        </p:nvPicPr>
        <p:blipFill>
          <a:blip r:embed="rId3"/>
          <a:srcRect l="29600" t="47124" r="36765" b="36143"/>
          <a:stretch>
            <a:fillRect/>
          </a:stretch>
        </p:blipFill>
        <p:spPr>
          <a:xfrm>
            <a:off x="339939" y="1823240"/>
            <a:ext cx="8233673" cy="2303930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64DD01D-95B8-574D-A353-D5FB1017ACEF}"/>
              </a:ext>
            </a:extLst>
          </p:cNvPr>
          <p:cNvCxnSpPr>
            <a:cxnSpLocks/>
          </p:cNvCxnSpPr>
          <p:nvPr/>
        </p:nvCxnSpPr>
        <p:spPr>
          <a:xfrm>
            <a:off x="2434442" y="2410691"/>
            <a:ext cx="843148" cy="1330036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7DEC78-6177-D843-996F-E80B3C93A686}"/>
              </a:ext>
            </a:extLst>
          </p:cNvPr>
          <p:cNvCxnSpPr>
            <a:cxnSpLocks/>
          </p:cNvCxnSpPr>
          <p:nvPr/>
        </p:nvCxnSpPr>
        <p:spPr>
          <a:xfrm flipV="1">
            <a:off x="2707575" y="2572063"/>
            <a:ext cx="665017" cy="130526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698F79-2E65-244D-9190-960618E9721D}"/>
              </a:ext>
            </a:extLst>
          </p:cNvPr>
          <p:cNvCxnSpPr>
            <a:cxnSpLocks/>
          </p:cNvCxnSpPr>
          <p:nvPr/>
        </p:nvCxnSpPr>
        <p:spPr>
          <a:xfrm flipV="1">
            <a:off x="2571008" y="3289465"/>
            <a:ext cx="801584" cy="431481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C9D4571-DA72-C446-9CD9-B8D5B331CE59}"/>
              </a:ext>
            </a:extLst>
          </p:cNvPr>
          <p:cNvCxnSpPr>
            <a:cxnSpLocks/>
          </p:cNvCxnSpPr>
          <p:nvPr/>
        </p:nvCxnSpPr>
        <p:spPr>
          <a:xfrm flipV="1">
            <a:off x="2253345" y="2903022"/>
            <a:ext cx="1024245" cy="282892"/>
          </a:xfrm>
          <a:prstGeom prst="line">
            <a:avLst/>
          </a:prstGeom>
          <a:noFill/>
          <a:ln w="25400" cap="flat">
            <a:solidFill>
              <a:srgbClr val="00B050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71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11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net cash-flow</a:t>
            </a:r>
            <a:r>
              <a:t>.</a:t>
            </a:r>
          </a:p>
        </p:txBody>
      </p:sp>
      <p:grpSp>
        <p:nvGrpSpPr>
          <p:cNvPr id="171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71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1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F049890-32F7-46A4-9796-F9AF244E5C51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72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21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1. Define the term </a:t>
            </a:r>
            <a:r>
              <a:rPr b="1"/>
              <a:t>net cash-flow</a:t>
            </a:r>
            <a: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9588C5-2E53-4A40-A967-73BAF703E63A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B050"/>
                </a:solidFill>
              </a:rPr>
              <a:t>The difference between cash inflows and cash outflows.</a:t>
            </a:r>
          </a:p>
          <a:p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73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31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Give </a:t>
            </a:r>
            <a:r>
              <a:rPr b="1"/>
              <a:t>two</a:t>
            </a:r>
            <a:r>
              <a:t> reasons why cash is important to a business.</a:t>
            </a:r>
          </a:p>
        </p:txBody>
      </p:sp>
      <p:grpSp>
        <p:nvGrpSpPr>
          <p:cNvPr id="173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73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3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E7AB7B7-3ECE-4825-B72A-3D02C24D838D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74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41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2. Give </a:t>
            </a:r>
            <a:r>
              <a:rPr b="1"/>
              <a:t>two</a:t>
            </a:r>
            <a:r>
              <a:t> reasons why cash is important to a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5E7141-650E-8E41-A5B5-0CD9F511AA57}"/>
              </a:ext>
            </a:extLst>
          </p:cNvPr>
          <p:cNvSpPr/>
          <p:nvPr/>
        </p:nvSpPr>
        <p:spPr>
          <a:xfrm>
            <a:off x="578738" y="2045281"/>
            <a:ext cx="7908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pay suppliers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pay employees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pay overheads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To prevent business failure (insolvency)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75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51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3. Which </a:t>
            </a:r>
            <a:r>
              <a:rPr b="1"/>
              <a:t>two</a:t>
            </a:r>
            <a:r>
              <a:t> of the following are examples of overheads?</a:t>
            </a:r>
          </a:p>
        </p:txBody>
      </p:sp>
      <p:grpSp>
        <p:nvGrpSpPr>
          <p:cNvPr id="1754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75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53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756" name="TextBox 1"/>
          <p:cNvSpPr txBox="1"/>
          <p:nvPr/>
        </p:nvSpPr>
        <p:spPr>
          <a:xfrm>
            <a:off x="619461" y="1685364"/>
            <a:ext cx="4364018" cy="3621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t>Advertising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B. Insurance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C. Packaging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D. Raw materials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t>E. Rent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B7710F8-0DBD-40D8-9474-F54793D63F0D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76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62" name="Rectangle 8"/>
          <p:cNvSpPr/>
          <p:nvPr/>
        </p:nvSpPr>
        <p:spPr>
          <a:xfrm>
            <a:off x="238341" y="1023540"/>
            <a:ext cx="8667317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t>3. Which </a:t>
            </a:r>
            <a:r>
              <a:rPr b="1"/>
              <a:t>two</a:t>
            </a:r>
            <a:r>
              <a:t> of the following are examples of overheads?</a:t>
            </a:r>
          </a:p>
        </p:txBody>
      </p:sp>
      <p:sp>
        <p:nvSpPr>
          <p:cNvPr id="1767" name="TextBox 1"/>
          <p:cNvSpPr txBox="1"/>
          <p:nvPr/>
        </p:nvSpPr>
        <p:spPr>
          <a:xfrm>
            <a:off x="619461" y="1685364"/>
            <a:ext cx="4364018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Advertising 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algn="just"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B. </a:t>
            </a:r>
            <a:r>
              <a:rPr dirty="0">
                <a:solidFill>
                  <a:srgbClr val="00B050"/>
                </a:solidFill>
              </a:rPr>
              <a:t>Insurance</a:t>
            </a:r>
            <a:r>
              <a:rPr dirty="0"/>
              <a:t>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C. Packaging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D. Raw materials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4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>
              <a:defRPr sz="2400"/>
            </a:pPr>
            <a:r>
              <a:rPr dirty="0"/>
              <a:t>E. </a:t>
            </a:r>
            <a:r>
              <a:rPr lang="en-GB" dirty="0"/>
              <a:t>Stock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79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793" name="Rectangle 8"/>
          <p:cNvSpPr/>
          <p:nvPr/>
        </p:nvSpPr>
        <p:spPr>
          <a:xfrm>
            <a:off x="238341" y="1023540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4</a:t>
            </a:r>
            <a:r>
              <a:rPr dirty="0"/>
              <a:t>. </a:t>
            </a:r>
            <a:r>
              <a:rPr lang="en-GB" dirty="0"/>
              <a:t>Give</a:t>
            </a:r>
            <a:r>
              <a:rPr dirty="0"/>
              <a:t> one benefit to a business of having a positive cash-flow position</a:t>
            </a:r>
          </a:p>
        </p:txBody>
      </p:sp>
      <p:grpSp>
        <p:nvGrpSpPr>
          <p:cNvPr id="1796" name="Oval 4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794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95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EAF68AA-AA5E-4B60-9F7F-7911ACD4BDCA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694503" y="6506598"/>
            <a:ext cx="383638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80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623436" cy="554000"/>
          </a:xfrm>
          <a:prstGeom prst="rect">
            <a:avLst/>
          </a:prstGeom>
        </p:spPr>
        <p:txBody>
          <a:bodyPr/>
          <a:lstStyle/>
          <a:p>
            <a:r>
              <a:t>1.3.3 – Cash and cash-flow</a:t>
            </a:r>
          </a:p>
        </p:txBody>
      </p:sp>
      <p:sp>
        <p:nvSpPr>
          <p:cNvPr id="1803" name="Rectangle 8"/>
          <p:cNvSpPr/>
          <p:nvPr/>
        </p:nvSpPr>
        <p:spPr>
          <a:xfrm>
            <a:off x="238341" y="1023540"/>
            <a:ext cx="8667317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lang="en-GB" dirty="0"/>
              <a:t>4</a:t>
            </a:r>
            <a:r>
              <a:rPr dirty="0"/>
              <a:t>. </a:t>
            </a:r>
            <a:r>
              <a:rPr lang="en-GB" dirty="0"/>
              <a:t>Give</a:t>
            </a:r>
            <a:r>
              <a:rPr dirty="0"/>
              <a:t> one benefit to a business of having a positive cash-flow position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7208A4-E65B-E240-92EF-BD1EF4D11B26}"/>
              </a:ext>
            </a:extLst>
          </p:cNvPr>
          <p:cNvSpPr/>
          <p:nvPr/>
        </p:nvSpPr>
        <p:spPr>
          <a:xfrm>
            <a:off x="578738" y="2045281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Ability to pay suppliers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Ability to pay wages of staff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312</Words>
  <Application>Microsoft Office PowerPoint</Application>
  <PresentationFormat>On-screen Show (4:3)</PresentationFormat>
  <Paragraphs>89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  <vt:lpstr>1.3.3 – Cash and cash-flow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2021-09-09T13:11:02Z</dcterms:modified>
</cp:coreProperties>
</file>