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41" r:id="rId2"/>
    <p:sldId id="442" r:id="rId3"/>
    <p:sldId id="443" r:id="rId4"/>
    <p:sldId id="444" r:id="rId5"/>
    <p:sldId id="445" r:id="rId6"/>
    <p:sldId id="446" r:id="rId7"/>
    <p:sldId id="447" r:id="rId8"/>
    <p:sldId id="448" r:id="rId9"/>
    <p:sldId id="486" r:id="rId10"/>
    <p:sldId id="450" r:id="rId11"/>
    <p:sldId id="449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2D580C-828B-43E1-8180-BCE1DA47C4CC}" v="5" dt="2021-09-09T13:14:36.38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DD2D580C-828B-43E1-8180-BCE1DA47C4CC}"/>
    <pc:docChg chg="undo custSel modSld">
      <pc:chgData name="Holton, Phil" userId="e1c11803-81d0-495b-b66e-769e079cf747" providerId="ADAL" clId="{DD2D580C-828B-43E1-8180-BCE1DA47C4CC}" dt="2021-09-09T13:14:36.383" v="16"/>
      <pc:docMkLst>
        <pc:docMk/>
      </pc:docMkLst>
      <pc:sldChg chg="addSp delSp modSp mod">
        <pc:chgData name="Holton, Phil" userId="e1c11803-81d0-495b-b66e-769e079cf747" providerId="ADAL" clId="{DD2D580C-828B-43E1-8180-BCE1DA47C4CC}" dt="2021-09-09T13:13:54.442" v="1"/>
        <pc:sldMkLst>
          <pc:docMk/>
          <pc:sldMk cId="0" sldId="442"/>
        </pc:sldMkLst>
        <pc:spChg chg="add mod">
          <ac:chgData name="Holton, Phil" userId="e1c11803-81d0-495b-b66e-769e079cf747" providerId="ADAL" clId="{DD2D580C-828B-43E1-8180-BCE1DA47C4CC}" dt="2021-09-09T13:13:54.442" v="1"/>
          <ac:spMkLst>
            <pc:docMk/>
            <pc:sldMk cId="0" sldId="442"/>
            <ac:spMk id="9" creationId="{304388E7-1CFB-4B4D-AD6D-96688A73F9C0}"/>
          </ac:spMkLst>
        </pc:spChg>
        <pc:picChg chg="del">
          <ac:chgData name="Holton, Phil" userId="e1c11803-81d0-495b-b66e-769e079cf747" providerId="ADAL" clId="{DD2D580C-828B-43E1-8180-BCE1DA47C4CC}" dt="2021-09-09T13:13:54.086" v="0" actId="478"/>
          <ac:picMkLst>
            <pc:docMk/>
            <pc:sldMk cId="0" sldId="442"/>
            <ac:picMk id="2550" creationId="{00000000-0000-0000-0000-000000000000}"/>
          </ac:picMkLst>
        </pc:picChg>
      </pc:sldChg>
      <pc:sldChg chg="addSp delSp modSp mod">
        <pc:chgData name="Holton, Phil" userId="e1c11803-81d0-495b-b66e-769e079cf747" providerId="ADAL" clId="{DD2D580C-828B-43E1-8180-BCE1DA47C4CC}" dt="2021-09-09T13:14:26.085" v="9" actId="478"/>
        <pc:sldMkLst>
          <pc:docMk/>
          <pc:sldMk cId="0" sldId="444"/>
        </pc:sldMkLst>
        <pc:spChg chg="add mod">
          <ac:chgData name="Holton, Phil" userId="e1c11803-81d0-495b-b66e-769e079cf747" providerId="ADAL" clId="{DD2D580C-828B-43E1-8180-BCE1DA47C4CC}" dt="2021-09-09T13:14:08.418" v="6"/>
          <ac:spMkLst>
            <pc:docMk/>
            <pc:sldMk cId="0" sldId="444"/>
            <ac:spMk id="11" creationId="{167D086F-6229-43E0-83BB-8F498C70814A}"/>
          </ac:spMkLst>
        </pc:spChg>
        <pc:picChg chg="del mod">
          <ac:chgData name="Holton, Phil" userId="e1c11803-81d0-495b-b66e-769e079cf747" providerId="ADAL" clId="{DD2D580C-828B-43E1-8180-BCE1DA47C4CC}" dt="2021-09-09T13:14:23.623" v="8" actId="478"/>
          <ac:picMkLst>
            <pc:docMk/>
            <pc:sldMk cId="0" sldId="444"/>
            <ac:picMk id="2" creationId="{F77F0CFE-E556-0844-ACF5-4420521CDC60}"/>
          </ac:picMkLst>
        </pc:picChg>
        <pc:picChg chg="del">
          <ac:chgData name="Holton, Phil" userId="e1c11803-81d0-495b-b66e-769e079cf747" providerId="ADAL" clId="{DD2D580C-828B-43E1-8180-BCE1DA47C4CC}" dt="2021-09-09T13:14:26.085" v="9" actId="478"/>
          <ac:picMkLst>
            <pc:docMk/>
            <pc:sldMk cId="0" sldId="444"/>
            <ac:picMk id="2570" creationId="{00000000-0000-0000-0000-000000000000}"/>
          </ac:picMkLst>
        </pc:picChg>
      </pc:sldChg>
      <pc:sldChg chg="addSp delSp modSp mod">
        <pc:chgData name="Holton, Phil" userId="e1c11803-81d0-495b-b66e-769e079cf747" providerId="ADAL" clId="{DD2D580C-828B-43E1-8180-BCE1DA47C4CC}" dt="2021-09-09T13:14:30.316" v="11"/>
        <pc:sldMkLst>
          <pc:docMk/>
          <pc:sldMk cId="0" sldId="446"/>
        </pc:sldMkLst>
        <pc:spChg chg="add mod">
          <ac:chgData name="Holton, Phil" userId="e1c11803-81d0-495b-b66e-769e079cf747" providerId="ADAL" clId="{DD2D580C-828B-43E1-8180-BCE1DA47C4CC}" dt="2021-09-09T13:14:30.316" v="11"/>
          <ac:spMkLst>
            <pc:docMk/>
            <pc:sldMk cId="0" sldId="446"/>
            <ac:spMk id="9" creationId="{11E5604B-1DDD-4F0B-BC96-672362F22689}"/>
          </ac:spMkLst>
        </pc:spChg>
        <pc:picChg chg="del">
          <ac:chgData name="Holton, Phil" userId="e1c11803-81d0-495b-b66e-769e079cf747" providerId="ADAL" clId="{DD2D580C-828B-43E1-8180-BCE1DA47C4CC}" dt="2021-09-09T13:14:30.032" v="10" actId="478"/>
          <ac:picMkLst>
            <pc:docMk/>
            <pc:sldMk cId="0" sldId="446"/>
            <ac:picMk id="2592" creationId="{00000000-0000-0000-0000-000000000000}"/>
          </ac:picMkLst>
        </pc:picChg>
      </pc:sldChg>
      <pc:sldChg chg="addSp delSp modSp mod">
        <pc:chgData name="Holton, Phil" userId="e1c11803-81d0-495b-b66e-769e079cf747" providerId="ADAL" clId="{DD2D580C-828B-43E1-8180-BCE1DA47C4CC}" dt="2021-09-09T13:14:34.062" v="14"/>
        <pc:sldMkLst>
          <pc:docMk/>
          <pc:sldMk cId="0" sldId="448"/>
        </pc:sldMkLst>
        <pc:spChg chg="add mod">
          <ac:chgData name="Holton, Phil" userId="e1c11803-81d0-495b-b66e-769e079cf747" providerId="ADAL" clId="{DD2D580C-828B-43E1-8180-BCE1DA47C4CC}" dt="2021-09-09T13:14:34.062" v="14"/>
          <ac:spMkLst>
            <pc:docMk/>
            <pc:sldMk cId="0" sldId="448"/>
            <ac:spMk id="9" creationId="{38F4580C-69CB-43CC-8C19-E7A95462A684}"/>
          </ac:spMkLst>
        </pc:spChg>
        <pc:picChg chg="del mod">
          <ac:chgData name="Holton, Phil" userId="e1c11803-81d0-495b-b66e-769e079cf747" providerId="ADAL" clId="{DD2D580C-828B-43E1-8180-BCE1DA47C4CC}" dt="2021-09-09T13:14:33.744" v="13" actId="478"/>
          <ac:picMkLst>
            <pc:docMk/>
            <pc:sldMk cId="0" sldId="448"/>
            <ac:picMk id="2612" creationId="{00000000-0000-0000-0000-000000000000}"/>
          </ac:picMkLst>
        </pc:picChg>
      </pc:sldChg>
      <pc:sldChg chg="addSp delSp modSp mod">
        <pc:chgData name="Holton, Phil" userId="e1c11803-81d0-495b-b66e-769e079cf747" providerId="ADAL" clId="{DD2D580C-828B-43E1-8180-BCE1DA47C4CC}" dt="2021-09-09T13:14:36.383" v="16"/>
        <pc:sldMkLst>
          <pc:docMk/>
          <pc:sldMk cId="0" sldId="450"/>
        </pc:sldMkLst>
        <pc:spChg chg="add mod">
          <ac:chgData name="Holton, Phil" userId="e1c11803-81d0-495b-b66e-769e079cf747" providerId="ADAL" clId="{DD2D580C-828B-43E1-8180-BCE1DA47C4CC}" dt="2021-09-09T13:14:36.383" v="16"/>
          <ac:spMkLst>
            <pc:docMk/>
            <pc:sldMk cId="0" sldId="450"/>
            <ac:spMk id="9" creationId="{EC833C0F-9A55-4EC8-AF3D-C9729A1EBED8}"/>
          </ac:spMkLst>
        </pc:spChg>
        <pc:picChg chg="del">
          <ac:chgData name="Holton, Phil" userId="e1c11803-81d0-495b-b66e-769e079cf747" providerId="ADAL" clId="{DD2D580C-828B-43E1-8180-BCE1DA47C4CC}" dt="2021-09-09T13:14:36.099" v="15" actId="478"/>
          <ac:picMkLst>
            <pc:docMk/>
            <pc:sldMk cId="0" sldId="450"/>
            <ac:picMk id="263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Shape 255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52" name="Shape 255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3" name="Shape 262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24" name="Shape 26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" name="Shape 256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62" name="Shape 25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2" name="Shape 257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73" name="Shape 25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3" name="Shape 258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84" name="Shape 25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3" name="Shape 259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94" name="Shape 259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3" name="Shape 260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04" name="Shape 26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3" name="Shape 261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14" name="Shape 26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3" name="Shape 261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14" name="Shape 26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18160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3" name="Shape 263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34" name="Shape 26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1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2542" name="Google Shape;16;p2"/>
          <p:cNvSpPr txBox="1"/>
          <p:nvPr/>
        </p:nvSpPr>
        <p:spPr>
          <a:xfrm>
            <a:off x="611739" y="2122713"/>
            <a:ext cx="7573038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1.5.3</a:t>
            </a:r>
            <a:r>
              <a:rPr lang="en-GB" dirty="0"/>
              <a:t> </a:t>
            </a:r>
            <a:r>
              <a:rPr dirty="0"/>
              <a:t>- Legislation and business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62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628" name="Rectangle 8"/>
          <p:cNvSpPr/>
          <p:nvPr/>
        </p:nvSpPr>
        <p:spPr>
          <a:xfrm>
            <a:off x="157428" y="1053949"/>
            <a:ext cx="8667316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spcBef>
                <a:spcPts val="6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5. Define the term discrimination.</a:t>
            </a:r>
          </a:p>
        </p:txBody>
      </p:sp>
      <p:grpSp>
        <p:nvGrpSpPr>
          <p:cNvPr id="263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62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3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C833C0F-9A55-4EC8-AF3D-C9729A1EBED8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61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618" name="Rectangle 8"/>
          <p:cNvSpPr/>
          <p:nvPr/>
        </p:nvSpPr>
        <p:spPr>
          <a:xfrm>
            <a:off x="238342" y="1064047"/>
            <a:ext cx="8667316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spcBef>
                <a:spcPts val="6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5. Define the term discrimination.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66BCD9-1CD5-804D-92F5-633A41916111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When someone is treated differently to someone else because of a particular characteristic, such as a disability, their ethnicity or their gender.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54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546" name="Rectangle 8"/>
          <p:cNvSpPr/>
          <p:nvPr/>
        </p:nvSpPr>
        <p:spPr>
          <a:xfrm>
            <a:off x="177622" y="862102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1. Give </a:t>
            </a:r>
            <a:r>
              <a:rPr b="1"/>
              <a:t>two</a:t>
            </a:r>
            <a:r>
              <a:t> ways that legislation protects consumers.</a:t>
            </a:r>
          </a:p>
        </p:txBody>
      </p:sp>
      <p:grpSp>
        <p:nvGrpSpPr>
          <p:cNvPr id="2549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547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48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04388E7-1CFB-4B4D-AD6D-96688A73F9C0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55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556" name="Rectangle 8"/>
          <p:cNvSpPr/>
          <p:nvPr/>
        </p:nvSpPr>
        <p:spPr>
          <a:xfrm>
            <a:off x="177622" y="862102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1. Give </a:t>
            </a:r>
            <a:r>
              <a:rPr b="1"/>
              <a:t>two</a:t>
            </a:r>
            <a:r>
              <a:t> ways that legislation protects consumers.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DAE5A9-9481-8A49-AD7E-BE1016DFD4B0}"/>
              </a:ext>
            </a:extLst>
          </p:cNvPr>
          <p:cNvSpPr/>
          <p:nvPr/>
        </p:nvSpPr>
        <p:spPr>
          <a:xfrm>
            <a:off x="578738" y="2045281"/>
            <a:ext cx="7908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Ensures products are safe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Ensures business cannot charge excessively high prices if there is little competition in a market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Ensures consumers have the right to refunds and other protections.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565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566" name="Rectangle 8"/>
          <p:cNvSpPr/>
          <p:nvPr/>
        </p:nvSpPr>
        <p:spPr>
          <a:xfrm>
            <a:off x="238342" y="983269"/>
            <a:ext cx="8667316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2. Identify the types of legislation that protect employees:</a:t>
            </a:r>
          </a:p>
        </p:txBody>
      </p:sp>
      <p:grpSp>
        <p:nvGrpSpPr>
          <p:cNvPr id="2569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567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68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2571" name="TextBox 1"/>
          <p:cNvSpPr txBox="1"/>
          <p:nvPr/>
        </p:nvSpPr>
        <p:spPr>
          <a:xfrm>
            <a:off x="915294" y="1819835"/>
            <a:ext cx="6802421" cy="184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t>R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t>P ………………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t>D ………………..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t>H ………………  a…. S ……………..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67D086F-6229-43E0-83BB-8F498C70814A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576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577" name="Rectangle 8"/>
          <p:cNvSpPr/>
          <p:nvPr/>
        </p:nvSpPr>
        <p:spPr>
          <a:xfrm>
            <a:off x="238342" y="973171"/>
            <a:ext cx="8667316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2. Identify the types of legislation that protect employees:</a:t>
            </a:r>
          </a:p>
        </p:txBody>
      </p:sp>
      <p:sp>
        <p:nvSpPr>
          <p:cNvPr id="2582" name="TextBox 1"/>
          <p:cNvSpPr txBox="1"/>
          <p:nvPr/>
        </p:nvSpPr>
        <p:spPr>
          <a:xfrm>
            <a:off x="915294" y="1819835"/>
            <a:ext cx="6802421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rPr lang="en-GB" dirty="0">
                <a:solidFill>
                  <a:srgbClr val="00B050"/>
                </a:solidFill>
              </a:rPr>
              <a:t>Recruitment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rPr lang="en-GB" dirty="0">
                <a:solidFill>
                  <a:srgbClr val="00B050"/>
                </a:solidFill>
              </a:rPr>
              <a:t>Pay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rPr lang="en-GB" dirty="0">
                <a:solidFill>
                  <a:srgbClr val="00B050"/>
                </a:solidFill>
              </a:rPr>
              <a:t>Discrimination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/>
            </a:pPr>
            <a:r>
              <a:rPr lang="en-GB" dirty="0">
                <a:solidFill>
                  <a:srgbClr val="00B050"/>
                </a:solidFill>
              </a:rPr>
              <a:t>Health and Safety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58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588" name="Rectangle 8"/>
          <p:cNvSpPr/>
          <p:nvPr/>
        </p:nvSpPr>
        <p:spPr>
          <a:xfrm>
            <a:off x="238342" y="1154922"/>
            <a:ext cx="8667316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3. Give </a:t>
            </a:r>
            <a:r>
              <a:rPr b="1"/>
              <a:t>two</a:t>
            </a:r>
            <a:r>
              <a:t> impacts on business of complying with employment legislation.</a:t>
            </a:r>
          </a:p>
        </p:txBody>
      </p:sp>
      <p:grpSp>
        <p:nvGrpSpPr>
          <p:cNvPr id="259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58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9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1E5604B-1DDD-4F0B-BC96-672362F22689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59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598" name="Rectangle 8"/>
          <p:cNvSpPr/>
          <p:nvPr/>
        </p:nvSpPr>
        <p:spPr>
          <a:xfrm>
            <a:off x="238342" y="1114533"/>
            <a:ext cx="8667316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t>3. Give </a:t>
            </a:r>
            <a:r>
              <a:rPr b="1"/>
              <a:t>two</a:t>
            </a:r>
            <a:r>
              <a:t> impacts on business of complying with employment legislation.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DE4DEC-4E3A-7C4E-B390-EE60584E5A4D}"/>
              </a:ext>
            </a:extLst>
          </p:cNvPr>
          <p:cNvSpPr/>
          <p:nvPr/>
        </p:nvSpPr>
        <p:spPr>
          <a:xfrm>
            <a:off x="578738" y="2045281"/>
            <a:ext cx="7908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costs due to minimum wage legislation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costs – Health and Safety compliance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Low staff turnover due to pay/conditions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Complying with legislation means businesses are not subject to legal challenges.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60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608" name="Rectangle 8"/>
          <p:cNvSpPr/>
          <p:nvPr/>
        </p:nvSpPr>
        <p:spPr>
          <a:xfrm>
            <a:off x="238342" y="1175116"/>
            <a:ext cx="8667316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spcBef>
                <a:spcPts val="600"/>
              </a:spcBef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two</a:t>
            </a:r>
            <a:r>
              <a:rPr dirty="0"/>
              <a:t> consequences on a business of not complying with customer legislation.</a:t>
            </a:r>
          </a:p>
        </p:txBody>
      </p:sp>
      <p:grpSp>
        <p:nvGrpSpPr>
          <p:cNvPr id="261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60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1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8F4580C-69CB-43CC-8C19-E7A95462A684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7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60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0" cy="554000"/>
          </a:xfrm>
          <a:prstGeom prst="rect">
            <a:avLst/>
          </a:prstGeom>
        </p:spPr>
        <p:txBody>
          <a:bodyPr/>
          <a:lstStyle/>
          <a:p>
            <a:r>
              <a:t>1.5.3 – Legislation and business</a:t>
            </a:r>
          </a:p>
        </p:txBody>
      </p:sp>
      <p:sp>
        <p:nvSpPr>
          <p:cNvPr id="2608" name="Rectangle 8"/>
          <p:cNvSpPr/>
          <p:nvPr/>
        </p:nvSpPr>
        <p:spPr>
          <a:xfrm>
            <a:off x="238342" y="1175116"/>
            <a:ext cx="8667316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spcBef>
                <a:spcPts val="600"/>
              </a:spcBef>
              <a:defRPr sz="2400">
                <a:uFill>
                  <a:solidFill>
                    <a:srgbClr val="000000"/>
                  </a:solidFill>
                </a:uFill>
              </a:defRPr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two</a:t>
            </a:r>
            <a:r>
              <a:rPr dirty="0"/>
              <a:t> consequences on a business of not complying with customer legislation.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FEA288-5AE1-F844-B025-8F40A6B17092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Reputational damage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 staff turnover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Legal challenge – potential cost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Potential for the business to be closed down</a:t>
            </a:r>
          </a:p>
        </p:txBody>
      </p:sp>
    </p:spTree>
    <p:extLst>
      <p:ext uri="{BB962C8B-B14F-4D97-AF65-F5344CB8AC3E}">
        <p14:creationId xmlns:p14="http://schemas.microsoft.com/office/powerpoint/2010/main" val="209877383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363</Words>
  <Application>Microsoft Office PowerPoint</Application>
  <PresentationFormat>On-screen Show (4:3)</PresentationFormat>
  <Paragraphs>84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1.5.3 – Legislation and business</vt:lpstr>
      <vt:lpstr>1.5.3 – Legislation and business</vt:lpstr>
      <vt:lpstr>1.5.3 – Legislation and business</vt:lpstr>
      <vt:lpstr>1.5.3 – Legislation and business</vt:lpstr>
      <vt:lpstr>1.5.3 – Legislation and business</vt:lpstr>
      <vt:lpstr>1.5.3 – Legislation and business</vt:lpstr>
      <vt:lpstr>1.5.3 – Legislation and business</vt:lpstr>
      <vt:lpstr>1.5.3 – Legislation and business</vt:lpstr>
      <vt:lpstr>1.5.3 – Legislation and business</vt:lpstr>
      <vt:lpstr>1.5.3 – Legislation and business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2021-09-09T13:14:37Z</dcterms:modified>
</cp:coreProperties>
</file>