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668" r:id="rId5"/>
    <p:sldMasterId id="2147483677" r:id="rId6"/>
  </p:sldMasterIdLst>
  <p:sldIdLst>
    <p:sldId id="289" r:id="rId7"/>
    <p:sldId id="293" r:id="rId8"/>
    <p:sldId id="294" r:id="rId9"/>
    <p:sldId id="310" r:id="rId10"/>
    <p:sldId id="311" r:id="rId11"/>
    <p:sldId id="312" r:id="rId12"/>
    <p:sldId id="313" r:id="rId13"/>
    <p:sldId id="314" r:id="rId14"/>
    <p:sldId id="315" r:id="rId15"/>
    <p:sldId id="316" r:id="rId16"/>
    <p:sldId id="318" r:id="rId17"/>
    <p:sldId id="317" r:id="rId18"/>
    <p:sldId id="319" r:id="rId19"/>
    <p:sldId id="320" r:id="rId20"/>
    <p:sldId id="321" r:id="rId21"/>
    <p:sldId id="322" r:id="rId22"/>
    <p:sldId id="323" r:id="rId23"/>
    <p:sldId id="324" r:id="rId24"/>
    <p:sldId id="325" r:id="rId25"/>
    <p:sldId id="326" r:id="rId26"/>
    <p:sldId id="328" r:id="rId27"/>
    <p:sldId id="327" r:id="rId28"/>
    <p:sldId id="329" r:id="rId29"/>
    <p:sldId id="332" r:id="rId30"/>
    <p:sldId id="333" r:id="rId31"/>
    <p:sldId id="334" r:id="rId32"/>
    <p:sldId id="331" r:id="rId33"/>
    <p:sldId id="330" r:id="rId34"/>
    <p:sldId id="336" r:id="rId35"/>
    <p:sldId id="335" r:id="rId36"/>
    <p:sldId id="337" r:id="rId37"/>
    <p:sldId id="338" r:id="rId38"/>
    <p:sldId id="339" r:id="rId39"/>
    <p:sldId id="340" r:id="rId40"/>
    <p:sldId id="341"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B2A6"/>
    <a:srgbClr val="008638"/>
    <a:srgbClr val="84BD00"/>
    <a:srgbClr val="FF757A"/>
    <a:srgbClr val="FFBB1C"/>
    <a:srgbClr val="505759"/>
    <a:srgbClr val="D2DB0E"/>
    <a:srgbClr val="003057"/>
    <a:srgbClr val="94E7EA"/>
    <a:srgbClr val="9E00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7D24A8-3F7C-4A58-AC17-1179F0EEA7C3}" v="1" dt="2023-03-21T16:37:41.5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481"/>
    <p:restoredTop sz="96208"/>
  </p:normalViewPr>
  <p:slideViewPr>
    <p:cSldViewPr snapToGrid="0" snapToObjects="1">
      <p:cViewPr varScale="1">
        <p:scale>
          <a:sx n="67" d="100"/>
          <a:sy n="67" d="100"/>
        </p:scale>
        <p:origin x="1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e Crossgrove" userId="fc804cdf-e1b2-40e4-8aa2-ed780e55a047" providerId="ADAL" clId="{0B7D24A8-3F7C-4A58-AC17-1179F0EEA7C3}"/>
    <pc:docChg chg="modSld">
      <pc:chgData name="Rose Crossgrove" userId="fc804cdf-e1b2-40e4-8aa2-ed780e55a047" providerId="ADAL" clId="{0B7D24A8-3F7C-4A58-AC17-1179F0EEA7C3}" dt="2023-03-21T16:37:41.546" v="0" actId="20577"/>
      <pc:docMkLst>
        <pc:docMk/>
      </pc:docMkLst>
      <pc:sldChg chg="modSp">
        <pc:chgData name="Rose Crossgrove" userId="fc804cdf-e1b2-40e4-8aa2-ed780e55a047" providerId="ADAL" clId="{0B7D24A8-3F7C-4A58-AC17-1179F0EEA7C3}" dt="2023-03-21T16:37:41.546" v="0" actId="20577"/>
        <pc:sldMkLst>
          <pc:docMk/>
          <pc:sldMk cId="1441364056" sldId="322"/>
        </pc:sldMkLst>
        <pc:spChg chg="mod">
          <ac:chgData name="Rose Crossgrove" userId="fc804cdf-e1b2-40e4-8aa2-ed780e55a047" providerId="ADAL" clId="{0B7D24A8-3F7C-4A58-AC17-1179F0EEA7C3}" dt="2023-03-21T16:37:41.546" v="0" actId="20577"/>
          <ac:spMkLst>
            <pc:docMk/>
            <pc:sldMk cId="1441364056" sldId="322"/>
            <ac:spMk id="4" creationId="{2608F7B2-999C-940B-CD3D-929C586A9275}"/>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userDrawn="1"/>
        </p:nvPicPr>
        <p:blipFill>
          <a:blip r:embed="rId2"/>
          <a:stretch>
            <a:fillRect/>
          </a:stretch>
        </p:blipFill>
        <p:spPr>
          <a:xfrm>
            <a:off x="3046800" y="379296"/>
            <a:ext cx="6098400"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3910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160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48327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Rectangle 11">
            <a:extLst>
              <a:ext uri="{FF2B5EF4-FFF2-40B4-BE49-F238E27FC236}">
                <a16:creationId xmlns:a16="http://schemas.microsoft.com/office/drawing/2014/main" id="{A69CF9A3-F75E-1543-A4D6-D433935AC8E6}"/>
              </a:ext>
            </a:extLst>
          </p:cNvPr>
          <p:cNvSpPr/>
          <p:nvPr userDrawn="1"/>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36845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userDrawn="1"/>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userDrawn="1"/>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666758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8440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9" name="Rectangle 8">
            <a:extLst>
              <a:ext uri="{FF2B5EF4-FFF2-40B4-BE49-F238E27FC236}">
                <a16:creationId xmlns:a16="http://schemas.microsoft.com/office/drawing/2014/main" id="{1507455B-4D51-B24D-B2AB-38EB65937949}"/>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userDrawn="1"/>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BFA1C70D-1C61-8E49-B7DC-53880C4C191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077099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23" name="Shape 18">
            <a:extLst>
              <a:ext uri="{FF2B5EF4-FFF2-40B4-BE49-F238E27FC236}">
                <a16:creationId xmlns:a16="http://schemas.microsoft.com/office/drawing/2014/main" id="{6A24D8D4-2F76-874D-90FB-A1FD312DC89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53002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010017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Shape 18">
            <a:extLst>
              <a:ext uri="{FF2B5EF4-FFF2-40B4-BE49-F238E27FC236}">
                <a16:creationId xmlns:a16="http://schemas.microsoft.com/office/drawing/2014/main" id="{E452DC6E-D284-DA4A-B95E-C40FCD559981}"/>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0888980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52109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userDrawn="1"/>
        </p:nvSpPr>
        <p:spPr>
          <a:xfrm>
            <a:off x="3059400" y="382772"/>
            <a:ext cx="6073200" cy="60732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4833475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1" name="Rectangle 10">
            <a:extLst>
              <a:ext uri="{FF2B5EF4-FFF2-40B4-BE49-F238E27FC236}">
                <a16:creationId xmlns:a16="http://schemas.microsoft.com/office/drawing/2014/main" id="{6C65ED82-B9F1-DE4E-966F-928A9A917F6C}"/>
              </a:ext>
            </a:extLst>
          </p:cNvPr>
          <p:cNvSpPr/>
          <p:nvPr userDrawn="1"/>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5" name="Shape 18">
            <a:extLst>
              <a:ext uri="{FF2B5EF4-FFF2-40B4-BE49-F238E27FC236}">
                <a16:creationId xmlns:a16="http://schemas.microsoft.com/office/drawing/2014/main" id="{A5C37964-46C7-314E-9370-D4C9898C9AA4}"/>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6374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57922E3B-EE72-A440-B354-D1DD05C40F24}"/>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10864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113C3782-8452-5E43-81DF-206E040CCBC8}"/>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CD2CBFAD-995D-3F4B-A412-3EB10A88410D}"/>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1698658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5FB18C6B-EBCD-914A-B21B-6B1C7AA5A513}"/>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8414728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11" name="Picture 10" descr="Icon&#10;&#10;Description automatically generated">
            <a:extLst>
              <a:ext uri="{FF2B5EF4-FFF2-40B4-BE49-F238E27FC236}">
                <a16:creationId xmlns:a16="http://schemas.microsoft.com/office/drawing/2014/main" id="{B9C0E53D-69B5-6749-8FDE-527543489A7F}"/>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2" name="Picture 11">
            <a:extLst>
              <a:ext uri="{FF2B5EF4-FFF2-40B4-BE49-F238E27FC236}">
                <a16:creationId xmlns:a16="http://schemas.microsoft.com/office/drawing/2014/main" id="{6EC76894-96FF-C541-953F-0CAC64F71EF1}"/>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815241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AFA7ECD3-2774-2540-BE08-19042F40779D}"/>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24492153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507616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8018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2DA983F9-ED73-C74E-8E41-1037FA2F7BB3}"/>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DA635164-9B24-DF4A-A4E7-79F4B8F4CB9C}"/>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4148321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F6D39937-1C24-3B4B-B004-318A1BDB6BFE}"/>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512518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userDrawn="1"/>
        </p:nvSpPr>
        <p:spPr>
          <a:xfrm>
            <a:off x="3059400" y="382772"/>
            <a:ext cx="6073200" cy="6073200"/>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7196646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3192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056674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02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47308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lang="en-GB"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32962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939180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9E032F0C-FFB5-A049-8007-5F9DD4568968}"/>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ACFF8AB8-B5AA-084E-AEA2-AA41918D1915}"/>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49BCD15A-57DE-4546-AF5D-E3C60A748EFB}"/>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B812C31E-8697-E64D-9CDF-655E20E1C93D}"/>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Google Shape;22;p3">
            <a:extLst>
              <a:ext uri="{FF2B5EF4-FFF2-40B4-BE49-F238E27FC236}">
                <a16:creationId xmlns:a16="http://schemas.microsoft.com/office/drawing/2014/main" id="{573EA9D5-A092-5D47-9E70-21FA8EE1489D}"/>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19018AD3-DFDC-1F40-AAB6-6B6793E0518E}"/>
              </a:ext>
            </a:extLst>
          </p:cNvPr>
          <p:cNvSpPr txBox="1">
            <a:spLocks noGrp="1"/>
          </p:cNvSpPr>
          <p:nvPr>
            <p:ph type="body" idx="13"/>
          </p:nvPr>
        </p:nvSpPr>
        <p:spPr>
          <a:xfrm>
            <a:off x="815654" y="1632560"/>
            <a:ext cx="7794946"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Tree>
    <p:extLst>
      <p:ext uri="{BB962C8B-B14F-4D97-AF65-F5344CB8AC3E}">
        <p14:creationId xmlns:p14="http://schemas.microsoft.com/office/powerpoint/2010/main" val="41685473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1CF6A9A-CC28-E548-9928-CC11477053C7}"/>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26DB38C2-88D7-054F-B946-0E91B0671C31}"/>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53B64F32-D743-F744-80EE-F7791F5BFB54}"/>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FC5E41C8-96B4-3B4D-ABFC-235B3E904A2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Google Shape;22;p3">
            <a:extLst>
              <a:ext uri="{FF2B5EF4-FFF2-40B4-BE49-F238E27FC236}">
                <a16:creationId xmlns:a16="http://schemas.microsoft.com/office/drawing/2014/main" id="{417DEDD0-8D95-E341-85F4-7A89721E5A31}"/>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133E70E4-6067-074C-B8A5-FF7BBFBC451B}"/>
              </a:ext>
            </a:extLst>
          </p:cNvPr>
          <p:cNvSpPr txBox="1">
            <a:spLocks noGrp="1"/>
          </p:cNvSpPr>
          <p:nvPr>
            <p:ph type="body" idx="13"/>
          </p:nvPr>
        </p:nvSpPr>
        <p:spPr>
          <a:xfrm>
            <a:off x="815654" y="1632560"/>
            <a:ext cx="7794946"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Tree>
    <p:extLst>
      <p:ext uri="{BB962C8B-B14F-4D97-AF65-F5344CB8AC3E}">
        <p14:creationId xmlns:p14="http://schemas.microsoft.com/office/powerpoint/2010/main" val="40080126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accessibl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6541525-2E6D-49C0-8779-13EE63536E12}"/>
              </a:ext>
            </a:extLst>
          </p:cNvPr>
          <p:cNvSpPr>
            <a:spLocks noGrp="1"/>
          </p:cNvSpPr>
          <p:nvPr>
            <p:ph type="sldNum" sz="quarter" idx="12"/>
          </p:nvPr>
        </p:nvSpPr>
        <p:spPr>
          <a:xfrm>
            <a:off x="9159240" y="6311900"/>
            <a:ext cx="2743200" cy="365125"/>
          </a:xfrm>
          <a:prstGeom prst="rect">
            <a:avLst/>
          </a:prstGeom>
        </p:spPr>
        <p:txBody>
          <a:bodyPr/>
          <a:lstStyle/>
          <a:p>
            <a:fld id="{F9A32ACD-E19E-41C2-B7E1-C19650DECB95}" type="slidenum">
              <a:rPr lang="en-US" smtClean="0"/>
              <a:t>‹#›</a:t>
            </a:fld>
            <a:endParaRPr lang="en-US"/>
          </a:p>
        </p:txBody>
      </p:sp>
      <p:pic>
        <p:nvPicPr>
          <p:cNvPr id="6" name="Picture 3" descr="Pearson Logo&#10;&#10;Description automatically generated with medium confidence">
            <a:extLst>
              <a:ext uri="{FF2B5EF4-FFF2-40B4-BE49-F238E27FC236}">
                <a16:creationId xmlns:a16="http://schemas.microsoft.com/office/drawing/2014/main" id="{BB2481F5-D62B-44C1-B85A-CDB0279C59F0}"/>
              </a:ext>
            </a:extLst>
          </p:cNvPr>
          <p:cNvPicPr>
            <a:picLocks noChangeAspect="1" noChangeArrowheads="1"/>
          </p:cNvPicPr>
          <p:nvPr userDrawn="1"/>
        </p:nvPicPr>
        <p:blipFill>
          <a:blip>
            <a:extLst>
              <a:ext uri="{28A0092B-C50C-407E-A947-70E740481C1C}">
                <a14:useLocalDpi xmlns:a14="http://schemas.microsoft.com/office/drawing/2010/main" val="0"/>
              </a:ext>
            </a:extLst>
          </a:blip>
          <a:srcRect/>
          <a:stretch>
            <a:fillRect/>
          </a:stretch>
        </p:blipFill>
        <p:spPr bwMode="auto">
          <a:xfrm>
            <a:off x="3884613" y="1417638"/>
            <a:ext cx="4387850" cy="3467100"/>
          </a:xfrm>
          <a:prstGeom prst="rect">
            <a:avLst/>
          </a:prstGeom>
          <a:solidFill>
            <a:schemeClr val="bg1"/>
          </a:solidFill>
          <a:ln>
            <a:noFill/>
          </a:ln>
        </p:spPr>
      </p:pic>
    </p:spTree>
    <p:extLst>
      <p:ext uri="{BB962C8B-B14F-4D97-AF65-F5344CB8AC3E}">
        <p14:creationId xmlns:p14="http://schemas.microsoft.com/office/powerpoint/2010/main" val="2318533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userDrawn="1"/>
        </p:nvSpPr>
        <p:spPr>
          <a:xfrm>
            <a:off x="3059400" y="382773"/>
            <a:ext cx="60732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654455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11" name="Picture 10">
            <a:extLst>
              <a:ext uri="{FF2B5EF4-FFF2-40B4-BE49-F238E27FC236}">
                <a16:creationId xmlns:a16="http://schemas.microsoft.com/office/drawing/2014/main" id="{3E29E00D-FF4E-D849-859F-CF9762A8155C}"/>
              </a:ext>
            </a:extLst>
          </p:cNvPr>
          <p:cNvPicPr>
            <a:picLocks noChangeAspect="1"/>
          </p:cNvPicPr>
          <p:nvPr userDrawn="1"/>
        </p:nvPicPr>
        <p:blipFill>
          <a:blip r:embed="rId2"/>
          <a:stretch>
            <a:fillRect/>
          </a:stretch>
        </p:blipFill>
        <p:spPr>
          <a:xfrm>
            <a:off x="0" y="6091833"/>
            <a:ext cx="1749287" cy="790375"/>
          </a:xfrm>
          <a:prstGeom prst="rect">
            <a:avLst/>
          </a:prstGeom>
        </p:spPr>
      </p:pic>
    </p:spTree>
    <p:extLst>
      <p:ext uri="{BB962C8B-B14F-4D97-AF65-F5344CB8AC3E}">
        <p14:creationId xmlns:p14="http://schemas.microsoft.com/office/powerpoint/2010/main" val="232466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6F53A-883B-4904-ADA1-1464585F4D1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25DCD0-FD82-43FF-AD9A-E00B03A8C6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5C29FBF-6116-4309-9F21-C0822304CED2}"/>
              </a:ext>
            </a:extLst>
          </p:cNvPr>
          <p:cNvSpPr>
            <a:spLocks noGrp="1"/>
          </p:cNvSpPr>
          <p:nvPr>
            <p:ph type="dt" sz="half" idx="10"/>
          </p:nvPr>
        </p:nvSpPr>
        <p:spPr/>
        <p:txBody>
          <a:bodyPr/>
          <a:lstStyle/>
          <a:p>
            <a:fld id="{BE0B2E40-03F9-4724-9EEA-EEE5C0FEE3A0}" type="datetimeFigureOut">
              <a:rPr lang="en-GB" smtClean="0"/>
              <a:t>21/03/2023</a:t>
            </a:fld>
            <a:endParaRPr lang="en-GB"/>
          </a:p>
        </p:txBody>
      </p:sp>
      <p:sp>
        <p:nvSpPr>
          <p:cNvPr id="5" name="Footer Placeholder 4">
            <a:extLst>
              <a:ext uri="{FF2B5EF4-FFF2-40B4-BE49-F238E27FC236}">
                <a16:creationId xmlns:a16="http://schemas.microsoft.com/office/drawing/2014/main" id="{5805ABC6-D6C7-4B18-9732-3A779D076C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3EF7CE-785B-4FAD-9124-84104694354E}"/>
              </a:ext>
            </a:extLst>
          </p:cNvPr>
          <p:cNvSpPr>
            <a:spLocks noGrp="1"/>
          </p:cNvSpPr>
          <p:nvPr>
            <p:ph type="sldNum" sz="quarter" idx="12"/>
          </p:nvPr>
        </p:nvSpPr>
        <p:spPr/>
        <p:txBody>
          <a:bodyPr/>
          <a:lstStyle/>
          <a:p>
            <a:fld id="{3622E00B-FF08-4282-AB1A-F86464863A1F}" type="slidenum">
              <a:rPr lang="en-GB" smtClean="0"/>
              <a:t>‹#›</a:t>
            </a:fld>
            <a:endParaRPr lang="en-GB"/>
          </a:p>
        </p:txBody>
      </p:sp>
    </p:spTree>
    <p:extLst>
      <p:ext uri="{BB962C8B-B14F-4D97-AF65-F5344CB8AC3E}">
        <p14:creationId xmlns:p14="http://schemas.microsoft.com/office/powerpoint/2010/main" val="622804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73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915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837347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theme" Target="../theme/theme3.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21/03/2023</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143053587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750" r:id="rId5"/>
    <p:sldLayoutId id="2147483766" r:id="rId6"/>
    <p:sldLayoutId id="21474837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21/03/2023</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382057167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61182-41CD-924D-9208-2CD34CA90692}"/>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8767A702-58E9-454C-ADC6-2FF4119612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21/03/2023</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Tree>
    <p:extLst>
      <p:ext uri="{BB962C8B-B14F-4D97-AF65-F5344CB8AC3E}">
        <p14:creationId xmlns:p14="http://schemas.microsoft.com/office/powerpoint/2010/main" val="186285868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98" r:id="rId9"/>
    <p:sldLayoutId id="2147483699" r:id="rId10"/>
    <p:sldLayoutId id="2147483700" r:id="rId11"/>
    <p:sldLayoutId id="2147483701" r:id="rId12"/>
    <p:sldLayoutId id="2147483714" r:id="rId13"/>
    <p:sldLayoutId id="2147483715" r:id="rId14"/>
    <p:sldLayoutId id="2147483716" r:id="rId15"/>
    <p:sldLayoutId id="2147483717" r:id="rId16"/>
    <p:sldLayoutId id="2147483759" r:id="rId17"/>
    <p:sldLayoutId id="2147483760" r:id="rId18"/>
    <p:sldLayoutId id="2147483761" r:id="rId19"/>
    <p:sldLayoutId id="2147483762" r:id="rId20"/>
    <p:sldLayoutId id="2147483763" r:id="rId21"/>
    <p:sldLayoutId id="2147483764" r:id="rId22"/>
    <p:sldLayoutId id="2147483765"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9EE69E-D6BA-8F4C-861D-0A55CB3296D1}"/>
              </a:ext>
            </a:extLst>
          </p:cNvPr>
          <p:cNvSpPr>
            <a:spLocks noGrp="1"/>
          </p:cNvSpPr>
          <p:nvPr>
            <p:ph type="body" sz="quarter" idx="10"/>
          </p:nvPr>
        </p:nvSpPr>
        <p:spPr/>
        <p:txBody>
          <a:bodyPr>
            <a:normAutofit/>
          </a:bodyPr>
          <a:lstStyle/>
          <a:p>
            <a:r>
              <a:rPr lang="en-GB" b="1" dirty="0"/>
              <a:t>GCSE Business Webinar:</a:t>
            </a:r>
          </a:p>
          <a:p>
            <a:r>
              <a:rPr lang="en-GB" b="1" dirty="0">
                <a:solidFill>
                  <a:srgbClr val="000000"/>
                </a:solidFill>
                <a:effectLst/>
                <a:ea typeface="Calibri" panose="020F0502020204030204" pitchFamily="34" charset="0"/>
              </a:rPr>
              <a:t>Paper 2 Mock Marking Live</a:t>
            </a:r>
            <a:endParaRPr lang="en-GB" b="1" dirty="0"/>
          </a:p>
        </p:txBody>
      </p:sp>
      <p:sp>
        <p:nvSpPr>
          <p:cNvPr id="2" name="TextBox 1">
            <a:extLst>
              <a:ext uri="{FF2B5EF4-FFF2-40B4-BE49-F238E27FC236}">
                <a16:creationId xmlns:a16="http://schemas.microsoft.com/office/drawing/2014/main" id="{6CE4827E-F241-49F7-93F6-5C79470D4371}"/>
              </a:ext>
            </a:extLst>
          </p:cNvPr>
          <p:cNvSpPr txBox="1"/>
          <p:nvPr/>
        </p:nvSpPr>
        <p:spPr>
          <a:xfrm>
            <a:off x="910980" y="2480390"/>
            <a:ext cx="2862980" cy="707886"/>
          </a:xfrm>
          <a:prstGeom prst="rect">
            <a:avLst/>
          </a:prstGeom>
          <a:noFill/>
        </p:spPr>
        <p:txBody>
          <a:bodyPr wrap="square" rtlCol="0">
            <a:spAutoFit/>
          </a:bodyPr>
          <a:lstStyle/>
          <a:p>
            <a:r>
              <a:rPr lang="en-GB" sz="4000">
                <a:latin typeface="Arial" panose="020B0604020202020204" pitchFamily="34" charset="0"/>
                <a:cs typeface="Arial" panose="020B0604020202020204" pitchFamily="34" charset="0"/>
              </a:rPr>
              <a:t>Paul Clark</a:t>
            </a:r>
            <a:endParaRPr lang="en-GB" sz="4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0D4E080-FC76-7B2D-8413-24F33C4CD7AE}"/>
              </a:ext>
            </a:extLst>
          </p:cNvPr>
          <p:cNvPicPr>
            <a:picLocks noChangeAspect="1"/>
          </p:cNvPicPr>
          <p:nvPr/>
        </p:nvPicPr>
        <p:blipFill>
          <a:blip r:embed="rId2"/>
          <a:stretch>
            <a:fillRect/>
          </a:stretch>
        </p:blipFill>
        <p:spPr>
          <a:xfrm>
            <a:off x="0" y="6019800"/>
            <a:ext cx="1952625" cy="838200"/>
          </a:xfrm>
          <a:prstGeom prst="rect">
            <a:avLst/>
          </a:prstGeom>
        </p:spPr>
      </p:pic>
      <p:pic>
        <p:nvPicPr>
          <p:cNvPr id="3" name="Picture 2" descr="Icon&#10;&#10;Description automatically generated">
            <a:extLst>
              <a:ext uri="{FF2B5EF4-FFF2-40B4-BE49-F238E27FC236}">
                <a16:creationId xmlns:a16="http://schemas.microsoft.com/office/drawing/2014/main" id="{9D992EE6-4AC4-5CDE-CA59-E47A96D5EA5B}"/>
              </a:ext>
            </a:extLst>
          </p:cNvPr>
          <p:cNvPicPr>
            <a:picLocks noChangeAspect="1"/>
          </p:cNvPicPr>
          <p:nvPr/>
        </p:nvPicPr>
        <p:blipFill>
          <a:blip r:embed="rId3"/>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573781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drawback is that costs to the business will increase. As a result, the business may have to put prices up to cover the extra cost. As a result the customers may decide to buy products from elsewhere, lowering the business’ sales.</a:t>
            </a:r>
          </a:p>
          <a:p>
            <a:pPr marL="0" indent="0">
              <a:buNone/>
            </a:pPr>
            <a:endParaRPr lang="en-GB" dirty="0"/>
          </a:p>
        </p:txBody>
      </p:sp>
      <p:pic>
        <p:nvPicPr>
          <p:cNvPr id="5" name="Picture 4">
            <a:extLst>
              <a:ext uri="{FF2B5EF4-FFF2-40B4-BE49-F238E27FC236}">
                <a16:creationId xmlns:a16="http://schemas.microsoft.com/office/drawing/2014/main" id="{61CE17AE-69AC-2456-A6A9-F9DF1352E693}"/>
              </a:ext>
            </a:extLst>
          </p:cNvPr>
          <p:cNvPicPr>
            <a:picLocks noChangeAspect="1"/>
          </p:cNvPicPr>
          <p:nvPr/>
        </p:nvPicPr>
        <p:blipFill>
          <a:blip r:embed="rId2"/>
          <a:stretch>
            <a:fillRect/>
          </a:stretch>
        </p:blipFill>
        <p:spPr>
          <a:xfrm>
            <a:off x="210393" y="96032"/>
            <a:ext cx="11620163" cy="754012"/>
          </a:xfrm>
          <a:prstGeom prst="rect">
            <a:avLst/>
          </a:prstGeom>
        </p:spPr>
      </p:pic>
    </p:spTree>
    <p:extLst>
      <p:ext uri="{BB962C8B-B14F-4D97-AF65-F5344CB8AC3E}">
        <p14:creationId xmlns:p14="http://schemas.microsoft.com/office/powerpoint/2010/main" val="2339058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C5F9A33-3DCC-3D66-AE14-B9A14F43E438}"/>
              </a:ext>
            </a:extLst>
          </p:cNvPr>
          <p:cNvSpPr>
            <a:spLocks noGrp="1"/>
          </p:cNvSpPr>
          <p:nvPr>
            <p:ph idx="1"/>
          </p:nvPr>
        </p:nvSpPr>
        <p:spPr/>
        <p:txBody>
          <a:bodyPr/>
          <a:lstStyle/>
          <a:p>
            <a:endParaRPr lang="en-GB"/>
          </a:p>
        </p:txBody>
      </p:sp>
      <p:pic>
        <p:nvPicPr>
          <p:cNvPr id="7" name="Picture 6">
            <a:extLst>
              <a:ext uri="{FF2B5EF4-FFF2-40B4-BE49-F238E27FC236}">
                <a16:creationId xmlns:a16="http://schemas.microsoft.com/office/drawing/2014/main" id="{ADCC57FF-40B2-453A-115F-A30CDCD0A317}"/>
              </a:ext>
            </a:extLst>
          </p:cNvPr>
          <p:cNvPicPr>
            <a:picLocks noChangeAspect="1"/>
          </p:cNvPicPr>
          <p:nvPr/>
        </p:nvPicPr>
        <p:blipFill>
          <a:blip r:embed="rId2"/>
          <a:stretch>
            <a:fillRect/>
          </a:stretch>
        </p:blipFill>
        <p:spPr>
          <a:xfrm>
            <a:off x="0" y="1084384"/>
            <a:ext cx="12192000" cy="4689231"/>
          </a:xfrm>
          <a:prstGeom prst="rect">
            <a:avLst/>
          </a:prstGeom>
        </p:spPr>
      </p:pic>
    </p:spTree>
    <p:extLst>
      <p:ext uri="{BB962C8B-B14F-4D97-AF65-F5344CB8AC3E}">
        <p14:creationId xmlns:p14="http://schemas.microsoft.com/office/powerpoint/2010/main" val="2827829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6248445-249C-C277-F1B8-3A1378C6F625}"/>
              </a:ext>
            </a:extLst>
          </p:cNvPr>
          <p:cNvPicPr>
            <a:picLocks noChangeAspect="1"/>
          </p:cNvPicPr>
          <p:nvPr/>
        </p:nvPicPr>
        <p:blipFill>
          <a:blip r:embed="rId2"/>
          <a:stretch>
            <a:fillRect/>
          </a:stretch>
        </p:blipFill>
        <p:spPr>
          <a:xfrm>
            <a:off x="2928715" y="0"/>
            <a:ext cx="6334570" cy="6858000"/>
          </a:xfrm>
          <a:prstGeom prst="rect">
            <a:avLst/>
          </a:prstGeom>
        </p:spPr>
      </p:pic>
    </p:spTree>
    <p:extLst>
      <p:ext uri="{BB962C8B-B14F-4D97-AF65-F5344CB8AC3E}">
        <p14:creationId xmlns:p14="http://schemas.microsoft.com/office/powerpoint/2010/main" val="3945864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lnSpcReduction="10000"/>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method a business could use is to buy more supplies from local suppliers, this will give the business a better reputation as they are using local firms. This will mean that customers are more likely to purchase from the business, which will lead to increased sales, leading to increased revenue, which may result in higher profits.</a:t>
            </a:r>
          </a:p>
          <a:p>
            <a:pPr marL="0" indent="0">
              <a:lnSpc>
                <a:spcPct val="107000"/>
              </a:lnSpc>
              <a:spcAft>
                <a:spcPts val="800"/>
              </a:spcAft>
              <a:buNone/>
            </a:pP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dirty="0">
                <a:latin typeface="Arial" panose="020B0604020202020204" pitchFamily="34" charset="0"/>
                <a:ea typeface="Calibri" panose="020F0502020204030204" pitchFamily="34" charset="0"/>
                <a:cs typeface="Arial" panose="020B0604020202020204" pitchFamily="34" charset="0"/>
              </a:rPr>
              <a:t>O</a:t>
            </a:r>
            <a:r>
              <a:rPr lang="en-GB" dirty="0">
                <a:effectLst/>
                <a:latin typeface="Arial" panose="020B0604020202020204" pitchFamily="34" charset="0"/>
                <a:ea typeface="Calibri" panose="020F0502020204030204" pitchFamily="34" charset="0"/>
                <a:cs typeface="Arial" panose="020B0604020202020204" pitchFamily="34" charset="0"/>
              </a:rPr>
              <a:t>ne method a business could use is to buy more supplies from local suppliers, this will reduce the business’ carbon footprint, therefore reducing the business’ impact on the environment.</a:t>
            </a:r>
          </a:p>
          <a:p>
            <a:pPr marL="0" indent="0">
              <a:buNone/>
            </a:pPr>
            <a:endParaRPr lang="en-GB" dirty="0"/>
          </a:p>
        </p:txBody>
      </p:sp>
      <p:pic>
        <p:nvPicPr>
          <p:cNvPr id="5" name="Picture 4">
            <a:extLst>
              <a:ext uri="{FF2B5EF4-FFF2-40B4-BE49-F238E27FC236}">
                <a16:creationId xmlns:a16="http://schemas.microsoft.com/office/drawing/2014/main" id="{C9A6765E-EE0B-1492-8B39-A872EDF1463C}"/>
              </a:ext>
            </a:extLst>
          </p:cNvPr>
          <p:cNvPicPr>
            <a:picLocks noChangeAspect="1"/>
          </p:cNvPicPr>
          <p:nvPr/>
        </p:nvPicPr>
        <p:blipFill>
          <a:blip r:embed="rId2"/>
          <a:stretch>
            <a:fillRect/>
          </a:stretch>
        </p:blipFill>
        <p:spPr>
          <a:xfrm>
            <a:off x="215900" y="168807"/>
            <a:ext cx="11373757" cy="1142307"/>
          </a:xfrm>
          <a:prstGeom prst="rect">
            <a:avLst/>
          </a:prstGeom>
        </p:spPr>
      </p:pic>
    </p:spTree>
    <p:extLst>
      <p:ext uri="{BB962C8B-B14F-4D97-AF65-F5344CB8AC3E}">
        <p14:creationId xmlns:p14="http://schemas.microsoft.com/office/powerpoint/2010/main" val="2261620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a:bodyPr>
          <a:lstStyle/>
          <a:p>
            <a:pPr marL="0" indent="0">
              <a:buNone/>
            </a:pPr>
            <a:r>
              <a:rPr lang="en-GB" dirty="0">
                <a:latin typeface="Arial" panose="020B0604020202020204" pitchFamily="34" charset="0"/>
                <a:cs typeface="Arial" panose="020B0604020202020204" pitchFamily="34" charset="0"/>
              </a:rPr>
              <a:t>One method is to reduce the price of the product, this makes it seem more affordable and therefore is appealing to a larger number of customers as a result sales will increase and the life cycle is extended.</a:t>
            </a:r>
          </a:p>
          <a:p>
            <a:pPr marL="0" indent="0">
              <a:buNone/>
            </a:pPr>
            <a:endParaRPr lang="en-GB" dirty="0"/>
          </a:p>
        </p:txBody>
      </p:sp>
      <p:pic>
        <p:nvPicPr>
          <p:cNvPr id="3" name="Picture 2">
            <a:extLst>
              <a:ext uri="{FF2B5EF4-FFF2-40B4-BE49-F238E27FC236}">
                <a16:creationId xmlns:a16="http://schemas.microsoft.com/office/drawing/2014/main" id="{E669DB7B-47C9-A834-6616-A6536FE87C2D}"/>
              </a:ext>
            </a:extLst>
          </p:cNvPr>
          <p:cNvPicPr>
            <a:picLocks noChangeAspect="1"/>
          </p:cNvPicPr>
          <p:nvPr/>
        </p:nvPicPr>
        <p:blipFill>
          <a:blip r:embed="rId2"/>
          <a:stretch>
            <a:fillRect/>
          </a:stretch>
        </p:blipFill>
        <p:spPr>
          <a:xfrm>
            <a:off x="159657" y="82250"/>
            <a:ext cx="11691257" cy="1118294"/>
          </a:xfrm>
          <a:prstGeom prst="rect">
            <a:avLst/>
          </a:prstGeom>
        </p:spPr>
      </p:pic>
    </p:spTree>
    <p:extLst>
      <p:ext uri="{BB962C8B-B14F-4D97-AF65-F5344CB8AC3E}">
        <p14:creationId xmlns:p14="http://schemas.microsoft.com/office/powerpoint/2010/main" val="20573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lnSpcReduction="10000"/>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impact is that it’s a cheaper source of finance compared to loan capital, this is because there is no interest to pay, as a result fixed costs are lower each month than if they had borrowed the money. This results in lower total costs, leading to potential higher profits.</a:t>
            </a: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Another impact of using retained profit as a source of expansion is that the shareholders may be unhappy with the decision, this is because the profit has been reinvested in the business and not distributed to shareholders as dividends. If the shareholders are unhappy enough they may sell their shares, which could result in a takeover if enough of them are sold.</a:t>
            </a:r>
          </a:p>
          <a:p>
            <a:pPr marL="0" indent="0">
              <a:buNone/>
            </a:pPr>
            <a:endParaRPr lang="en-GB" dirty="0"/>
          </a:p>
        </p:txBody>
      </p:sp>
      <p:pic>
        <p:nvPicPr>
          <p:cNvPr id="5" name="Picture 4">
            <a:extLst>
              <a:ext uri="{FF2B5EF4-FFF2-40B4-BE49-F238E27FC236}">
                <a16:creationId xmlns:a16="http://schemas.microsoft.com/office/drawing/2014/main" id="{A627182C-266D-9B9F-AC1D-F3DA384D52C0}"/>
              </a:ext>
            </a:extLst>
          </p:cNvPr>
          <p:cNvPicPr>
            <a:picLocks noChangeAspect="1"/>
          </p:cNvPicPr>
          <p:nvPr/>
        </p:nvPicPr>
        <p:blipFill>
          <a:blip r:embed="rId2"/>
          <a:stretch>
            <a:fillRect/>
          </a:stretch>
        </p:blipFill>
        <p:spPr>
          <a:xfrm>
            <a:off x="203200" y="206298"/>
            <a:ext cx="11220450" cy="1056233"/>
          </a:xfrm>
          <a:prstGeom prst="rect">
            <a:avLst/>
          </a:prstGeom>
        </p:spPr>
      </p:pic>
    </p:spTree>
    <p:extLst>
      <p:ext uri="{BB962C8B-B14F-4D97-AF65-F5344CB8AC3E}">
        <p14:creationId xmlns:p14="http://schemas.microsoft.com/office/powerpoint/2010/main" val="2195230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drawback is that they may not be able to keep up with the demand leading to less sales.</a:t>
            </a:r>
          </a:p>
          <a:p>
            <a:pPr marL="0" indent="0">
              <a:lnSpc>
                <a:spcPct val="107000"/>
              </a:lnSpc>
              <a:spcAft>
                <a:spcPts val="800"/>
              </a:spcAft>
              <a:buNone/>
            </a:pP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drawback is that production can be time consuming, this is because Greggs will have to stop production to change the machines over </a:t>
            </a:r>
            <a:r>
              <a:rPr lang="en-GB">
                <a:effectLst/>
                <a:latin typeface="Arial" panose="020B0604020202020204" pitchFamily="34" charset="0"/>
                <a:ea typeface="Calibri" panose="020F0502020204030204" pitchFamily="34" charset="0"/>
                <a:cs typeface="Arial" panose="020B0604020202020204" pitchFamily="34" charset="0"/>
              </a:rPr>
              <a:t>to switch </a:t>
            </a:r>
            <a:r>
              <a:rPr lang="en-GB" dirty="0">
                <a:effectLst/>
                <a:latin typeface="Arial" panose="020B0604020202020204" pitchFamily="34" charset="0"/>
                <a:ea typeface="Calibri" panose="020F0502020204030204" pitchFamily="34" charset="0"/>
                <a:cs typeface="Arial" panose="020B0604020202020204" pitchFamily="34" charset="0"/>
              </a:rPr>
              <a:t>from producing sausage rolls to vegan sausage rolls.</a:t>
            </a:r>
          </a:p>
          <a:p>
            <a:pPr marL="0" indent="0">
              <a:buNone/>
            </a:pPr>
            <a:endParaRPr lang="en-GB" dirty="0"/>
          </a:p>
        </p:txBody>
      </p:sp>
      <p:pic>
        <p:nvPicPr>
          <p:cNvPr id="3" name="Picture 2">
            <a:extLst>
              <a:ext uri="{FF2B5EF4-FFF2-40B4-BE49-F238E27FC236}">
                <a16:creationId xmlns:a16="http://schemas.microsoft.com/office/drawing/2014/main" id="{7BC30319-4676-3BFB-95BA-91FEF3D8E324}"/>
              </a:ext>
            </a:extLst>
          </p:cNvPr>
          <p:cNvPicPr>
            <a:picLocks noChangeAspect="1"/>
          </p:cNvPicPr>
          <p:nvPr/>
        </p:nvPicPr>
        <p:blipFill>
          <a:blip r:embed="rId2"/>
          <a:stretch>
            <a:fillRect/>
          </a:stretch>
        </p:blipFill>
        <p:spPr>
          <a:xfrm>
            <a:off x="210457" y="222225"/>
            <a:ext cx="11727543" cy="699423"/>
          </a:xfrm>
          <a:prstGeom prst="rect">
            <a:avLst/>
          </a:prstGeom>
        </p:spPr>
      </p:pic>
    </p:spTree>
    <p:extLst>
      <p:ext uri="{BB962C8B-B14F-4D97-AF65-F5344CB8AC3E}">
        <p14:creationId xmlns:p14="http://schemas.microsoft.com/office/powerpoint/2010/main" val="144136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645886" y="1248440"/>
            <a:ext cx="11400970" cy="5520590"/>
          </a:xfrm>
        </p:spPr>
        <p:txBody>
          <a:bodyPr>
            <a:normAutofit/>
          </a:bodyPr>
          <a:lstStyle/>
          <a:p>
            <a:pPr marL="0" indent="0">
              <a:buNone/>
            </a:pPr>
            <a:r>
              <a:rPr lang="en-GB" dirty="0">
                <a:latin typeface="Arial" panose="020B0604020202020204" pitchFamily="34" charset="0"/>
                <a:cs typeface="Arial" panose="020B0604020202020204" pitchFamily="34" charset="0"/>
              </a:rPr>
              <a:t>One impact is that Gregg’s factories will be more productive, this is because they will be able to produce more sausage rolls, cakes and pizza in the same amount of time as humans would. This would lead to lower cost for each food item. Meaning that Greggs could then sell its baked goods for a lower price, making them more competitive against their rivals, Costa, </a:t>
            </a:r>
            <a:r>
              <a:rPr lang="en-GB" dirty="0" err="1">
                <a:latin typeface="Arial" panose="020B0604020202020204" pitchFamily="34" charset="0"/>
                <a:cs typeface="Arial" panose="020B0604020202020204" pitchFamily="34" charset="0"/>
              </a:rPr>
              <a:t>Pret</a:t>
            </a:r>
            <a:r>
              <a:rPr lang="en-GB" dirty="0">
                <a:latin typeface="Arial" panose="020B0604020202020204" pitchFamily="34" charset="0"/>
                <a:cs typeface="Arial" panose="020B0604020202020204" pitchFamily="34" charset="0"/>
              </a:rPr>
              <a:t> and Starbucks.</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Another impact is that technology can sometimes malfunction. This could cause the entire batch of sausage rolls to not be baked on time. This could lead to the factories not being able to supply 1900 shops with sufficient baked goods in good time. This could lead to unhappy customers as they can’t get their sausage rolls, which could result in fewer sales and therefore hindering the fast food chain’s profit.</a:t>
            </a:r>
          </a:p>
          <a:p>
            <a:pPr marL="0" indent="0">
              <a:buNone/>
            </a:pPr>
            <a:endParaRPr lang="en-GB" dirty="0"/>
          </a:p>
        </p:txBody>
      </p:sp>
      <p:pic>
        <p:nvPicPr>
          <p:cNvPr id="5" name="Picture 4">
            <a:extLst>
              <a:ext uri="{FF2B5EF4-FFF2-40B4-BE49-F238E27FC236}">
                <a16:creationId xmlns:a16="http://schemas.microsoft.com/office/drawing/2014/main" id="{50FC8A8F-52DC-1570-2C9D-554DE1329519}"/>
              </a:ext>
            </a:extLst>
          </p:cNvPr>
          <p:cNvPicPr>
            <a:picLocks noChangeAspect="1"/>
          </p:cNvPicPr>
          <p:nvPr/>
        </p:nvPicPr>
        <p:blipFill>
          <a:blip r:embed="rId2"/>
          <a:stretch>
            <a:fillRect/>
          </a:stretch>
        </p:blipFill>
        <p:spPr>
          <a:xfrm>
            <a:off x="232229" y="88970"/>
            <a:ext cx="11342914" cy="1078721"/>
          </a:xfrm>
          <a:prstGeom prst="rect">
            <a:avLst/>
          </a:prstGeom>
        </p:spPr>
      </p:pic>
    </p:spTree>
    <p:extLst>
      <p:ext uri="{BB962C8B-B14F-4D97-AF65-F5344CB8AC3E}">
        <p14:creationId xmlns:p14="http://schemas.microsoft.com/office/powerpoint/2010/main" val="497955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8D330DC-A377-8E61-69F1-7A1265F8E80C}"/>
              </a:ext>
            </a:extLst>
          </p:cNvPr>
          <p:cNvPicPr>
            <a:picLocks noChangeAspect="1"/>
          </p:cNvPicPr>
          <p:nvPr/>
        </p:nvPicPr>
        <p:blipFill>
          <a:blip r:embed="rId2"/>
          <a:stretch>
            <a:fillRect/>
          </a:stretch>
        </p:blipFill>
        <p:spPr>
          <a:xfrm>
            <a:off x="3325330" y="0"/>
            <a:ext cx="5541340" cy="6858000"/>
          </a:xfrm>
          <a:prstGeom prst="rect">
            <a:avLst/>
          </a:prstGeom>
        </p:spPr>
      </p:pic>
    </p:spTree>
    <p:extLst>
      <p:ext uri="{BB962C8B-B14F-4D97-AF65-F5344CB8AC3E}">
        <p14:creationId xmlns:p14="http://schemas.microsoft.com/office/powerpoint/2010/main" val="56556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248440"/>
            <a:ext cx="11255828" cy="5520590"/>
          </a:xfrm>
        </p:spPr>
        <p:txBody>
          <a:bodyPr>
            <a:normAutofit lnSpcReduction="10000"/>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positive impact is that it limits the amount of factory workers that the bakery needs. This means that the fast food chain will have to make employees redundant. This is beneficial as the cash outflow will be lower, meaning that they will have more cash available to fund the expansion of their extra 130 shops.</a:t>
            </a:r>
          </a:p>
          <a:p>
            <a:pPr marL="0" indent="0">
              <a:lnSpc>
                <a:spcPct val="107000"/>
              </a:lnSpc>
              <a:spcAft>
                <a:spcPts val="800"/>
              </a:spcAft>
              <a:buNone/>
            </a:pP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Another impact is that the fast food chain will become highly advanced. This is because the bakery will produce more baked goods in its factories and this will help with sales of sausage rolls. Meaning that they will gain more revenue and become more competitive against rivals such as Starbucks and Costa.</a:t>
            </a:r>
          </a:p>
          <a:p>
            <a:pPr marL="0" indent="0">
              <a:buNone/>
            </a:pPr>
            <a:endParaRPr lang="en-GB" dirty="0"/>
          </a:p>
        </p:txBody>
      </p:sp>
      <p:pic>
        <p:nvPicPr>
          <p:cNvPr id="3" name="Picture 2">
            <a:extLst>
              <a:ext uri="{FF2B5EF4-FFF2-40B4-BE49-F238E27FC236}">
                <a16:creationId xmlns:a16="http://schemas.microsoft.com/office/drawing/2014/main" id="{87645CDF-403A-C6C2-F2F8-B96060A92F23}"/>
              </a:ext>
            </a:extLst>
          </p:cNvPr>
          <p:cNvPicPr>
            <a:picLocks noChangeAspect="1"/>
          </p:cNvPicPr>
          <p:nvPr/>
        </p:nvPicPr>
        <p:blipFill>
          <a:blip r:embed="rId2"/>
          <a:stretch>
            <a:fillRect/>
          </a:stretch>
        </p:blipFill>
        <p:spPr>
          <a:xfrm>
            <a:off x="94343" y="0"/>
            <a:ext cx="11952514" cy="878355"/>
          </a:xfrm>
          <a:prstGeom prst="rect">
            <a:avLst/>
          </a:prstGeom>
        </p:spPr>
      </p:pic>
    </p:spTree>
    <p:extLst>
      <p:ext uri="{BB962C8B-B14F-4D97-AF65-F5344CB8AC3E}">
        <p14:creationId xmlns:p14="http://schemas.microsoft.com/office/powerpoint/2010/main" val="3932366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r>
              <a:rPr lang="en-GB" b="1" dirty="0"/>
              <a:t>Agenda</a:t>
            </a:r>
          </a:p>
        </p:txBody>
      </p:sp>
      <p:sp>
        <p:nvSpPr>
          <p:cNvPr id="10" name="Text Placeholder 9">
            <a:extLst>
              <a:ext uri="{FF2B5EF4-FFF2-40B4-BE49-F238E27FC236}">
                <a16:creationId xmlns:a16="http://schemas.microsoft.com/office/drawing/2014/main" id="{B7846C57-F641-9A47-ABB7-DF98B1F4C5B5}"/>
              </a:ext>
            </a:extLst>
          </p:cNvPr>
          <p:cNvSpPr>
            <a:spLocks noGrp="1"/>
          </p:cNvSpPr>
          <p:nvPr>
            <p:ph idx="1"/>
          </p:nvPr>
        </p:nvSpPr>
        <p:spPr/>
        <p:txBody>
          <a:bodyPr/>
          <a:lstStyle/>
          <a:p>
            <a:pPr marL="355600" indent="-342900">
              <a:buFontTx/>
              <a:buChar char="-"/>
            </a:pPr>
            <a:r>
              <a:rPr lang="en-GB" sz="2800" dirty="0"/>
              <a:t>Introductions</a:t>
            </a:r>
          </a:p>
          <a:p>
            <a:pPr marL="355600" indent="-342900">
              <a:buFontTx/>
              <a:buChar char="-"/>
            </a:pPr>
            <a:r>
              <a:rPr lang="en-GB" sz="2800" dirty="0"/>
              <a:t>Marking of Paper 2!</a:t>
            </a:r>
          </a:p>
        </p:txBody>
      </p:sp>
    </p:spTree>
    <p:extLst>
      <p:ext uri="{BB962C8B-B14F-4D97-AF65-F5344CB8AC3E}">
        <p14:creationId xmlns:p14="http://schemas.microsoft.com/office/powerpoint/2010/main" val="2619978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248440"/>
            <a:ext cx="11255828" cy="5520590"/>
          </a:xfrm>
        </p:spPr>
        <p:txBody>
          <a:bodyPr>
            <a:normAutofit fontScale="92500" lnSpcReduction="20000"/>
          </a:bodyPr>
          <a:lstStyle/>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One impact is that the fast-food chain will improve the efficiency of deliveries of baked goods from their factories to their shops. This would mean that their shops will not run out of sausage rolls, pastries and sandwiches. As a result, customers know their needs will be met and they will be satisfied, therefore they are more likely to return to the cafe, leading to increased sales.</a:t>
            </a:r>
          </a:p>
          <a:p>
            <a:pPr marL="0" indent="0">
              <a:lnSpc>
                <a:spcPct val="107000"/>
              </a:lnSpc>
              <a:spcAft>
                <a:spcPts val="800"/>
              </a:spcAft>
              <a:buNone/>
            </a:pPr>
            <a:endParaRPr lang="en-GB" sz="30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Another impact is that the fast food chain may have to hire more delivery drivers in order to get the baked goods to their extra 130 shops in a timely manner. This may increase costs to the business, which may force them to increase the price of their sausage roll from £0.90, therefore losing competitiveness against </a:t>
            </a:r>
            <a:r>
              <a:rPr lang="en-GB" sz="3000" dirty="0" err="1">
                <a:effectLst/>
                <a:latin typeface="Arial" panose="020B0604020202020204" pitchFamily="34" charset="0"/>
                <a:ea typeface="Calibri" panose="020F0502020204030204" pitchFamily="34" charset="0"/>
                <a:cs typeface="Arial" panose="020B0604020202020204" pitchFamily="34" charset="0"/>
              </a:rPr>
              <a:t>Pret</a:t>
            </a:r>
            <a:r>
              <a:rPr lang="en-GB" sz="3000" dirty="0">
                <a:effectLst/>
                <a:latin typeface="Arial" panose="020B0604020202020204" pitchFamily="34" charset="0"/>
                <a:ea typeface="Calibri" panose="020F0502020204030204" pitchFamily="34" charset="0"/>
                <a:cs typeface="Arial" panose="020B0604020202020204" pitchFamily="34" charset="0"/>
              </a:rPr>
              <a:t> and Costa.</a:t>
            </a:r>
          </a:p>
          <a:p>
            <a:pPr marL="0" indent="0">
              <a:buNone/>
            </a:pPr>
            <a:endParaRPr lang="en-GB" dirty="0"/>
          </a:p>
        </p:txBody>
      </p:sp>
      <p:pic>
        <p:nvPicPr>
          <p:cNvPr id="3" name="Picture 2">
            <a:extLst>
              <a:ext uri="{FF2B5EF4-FFF2-40B4-BE49-F238E27FC236}">
                <a16:creationId xmlns:a16="http://schemas.microsoft.com/office/drawing/2014/main" id="{87645CDF-403A-C6C2-F2F8-B96060A92F23}"/>
              </a:ext>
            </a:extLst>
          </p:cNvPr>
          <p:cNvPicPr>
            <a:picLocks noChangeAspect="1"/>
          </p:cNvPicPr>
          <p:nvPr/>
        </p:nvPicPr>
        <p:blipFill>
          <a:blip r:embed="rId2"/>
          <a:stretch>
            <a:fillRect/>
          </a:stretch>
        </p:blipFill>
        <p:spPr>
          <a:xfrm>
            <a:off x="94343" y="0"/>
            <a:ext cx="11952514" cy="878355"/>
          </a:xfrm>
          <a:prstGeom prst="rect">
            <a:avLst/>
          </a:prstGeom>
        </p:spPr>
      </p:pic>
    </p:spTree>
    <p:extLst>
      <p:ext uri="{BB962C8B-B14F-4D97-AF65-F5344CB8AC3E}">
        <p14:creationId xmlns:p14="http://schemas.microsoft.com/office/powerpoint/2010/main" val="1031875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5CA6529-2363-25C4-5FCF-6F7C989CA97A}"/>
              </a:ext>
            </a:extLst>
          </p:cNvPr>
          <p:cNvPicPr>
            <a:picLocks noChangeAspect="1"/>
          </p:cNvPicPr>
          <p:nvPr/>
        </p:nvPicPr>
        <p:blipFill>
          <a:blip r:embed="rId2"/>
          <a:stretch>
            <a:fillRect/>
          </a:stretch>
        </p:blipFill>
        <p:spPr>
          <a:xfrm>
            <a:off x="1310659" y="1349829"/>
            <a:ext cx="9911573" cy="2476987"/>
          </a:xfrm>
          <a:prstGeom prst="rect">
            <a:avLst/>
          </a:prstGeom>
        </p:spPr>
      </p:pic>
    </p:spTree>
    <p:extLst>
      <p:ext uri="{BB962C8B-B14F-4D97-AF65-F5344CB8AC3E}">
        <p14:creationId xmlns:p14="http://schemas.microsoft.com/office/powerpoint/2010/main" val="1966756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248440"/>
            <a:ext cx="11255828" cy="5520590"/>
          </a:xfrm>
        </p:spPr>
        <p:txBody>
          <a:bodyPr>
            <a:normAutofit/>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benefit is that they will be able to raise more capital than if they were a private limited company. This will be beneficial for them as they could invest this in future growth.</a:t>
            </a:r>
          </a:p>
          <a:p>
            <a:pPr marL="0" indent="0">
              <a:lnSpc>
                <a:spcPct val="107000"/>
              </a:lnSpc>
              <a:spcAft>
                <a:spcPts val="800"/>
              </a:spcAft>
              <a:buNone/>
            </a:pP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benefit is that they will be able to raise more capital than if they were a private limited company. This will be beneficial for their expansion plans of a further 130 shops.</a:t>
            </a:r>
          </a:p>
          <a:p>
            <a:pPr marL="0" indent="0">
              <a:buNone/>
            </a:pPr>
            <a:endParaRPr lang="en-GB" dirty="0"/>
          </a:p>
        </p:txBody>
      </p:sp>
      <p:pic>
        <p:nvPicPr>
          <p:cNvPr id="5" name="Picture 4">
            <a:extLst>
              <a:ext uri="{FF2B5EF4-FFF2-40B4-BE49-F238E27FC236}">
                <a16:creationId xmlns:a16="http://schemas.microsoft.com/office/drawing/2014/main" id="{96DDF7B5-F880-6FE9-0576-2CA53FCB2647}"/>
              </a:ext>
            </a:extLst>
          </p:cNvPr>
          <p:cNvPicPr>
            <a:picLocks noChangeAspect="1"/>
          </p:cNvPicPr>
          <p:nvPr/>
        </p:nvPicPr>
        <p:blipFill>
          <a:blip r:embed="rId2"/>
          <a:stretch>
            <a:fillRect/>
          </a:stretch>
        </p:blipFill>
        <p:spPr>
          <a:xfrm>
            <a:off x="0" y="0"/>
            <a:ext cx="12192000" cy="965961"/>
          </a:xfrm>
          <a:prstGeom prst="rect">
            <a:avLst/>
          </a:prstGeom>
        </p:spPr>
      </p:pic>
    </p:spTree>
    <p:extLst>
      <p:ext uri="{BB962C8B-B14F-4D97-AF65-F5344CB8AC3E}">
        <p14:creationId xmlns:p14="http://schemas.microsoft.com/office/powerpoint/2010/main" val="264063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3F6F6E-41B6-2FDD-68C4-36F47DE1DE30}"/>
              </a:ext>
            </a:extLst>
          </p:cNvPr>
          <p:cNvPicPr>
            <a:picLocks noChangeAspect="1"/>
          </p:cNvPicPr>
          <p:nvPr/>
        </p:nvPicPr>
        <p:blipFill rotWithShape="1">
          <a:blip r:embed="rId2"/>
          <a:srcRect b="12739"/>
          <a:stretch/>
        </p:blipFill>
        <p:spPr>
          <a:xfrm>
            <a:off x="50800" y="0"/>
            <a:ext cx="10065657" cy="1923143"/>
          </a:xfrm>
          <a:prstGeom prst="rect">
            <a:avLst/>
          </a:prstGeom>
        </p:spPr>
      </p:pic>
    </p:spTree>
    <p:extLst>
      <p:ext uri="{BB962C8B-B14F-4D97-AF65-F5344CB8AC3E}">
        <p14:creationId xmlns:p14="http://schemas.microsoft.com/office/powerpoint/2010/main" val="620549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74171"/>
            <a:ext cx="11255828" cy="6594859"/>
          </a:xfrm>
        </p:spPr>
        <p:txBody>
          <a:bodyPr>
            <a:normAutofit lnSpcReduction="10000"/>
          </a:bodyPr>
          <a:lstStyle/>
          <a:p>
            <a:pPr marL="0" indent="0">
              <a:buNone/>
            </a:pPr>
            <a:r>
              <a:rPr lang="en-GB" dirty="0">
                <a:latin typeface="Arial" panose="020B0604020202020204" pitchFamily="34" charset="0"/>
                <a:cs typeface="Arial" panose="020B0604020202020204" pitchFamily="34" charset="0"/>
              </a:rPr>
              <a:t>Greggs may benefit from differentiating its product range as it gives the fast food chain a unique selling point. This is because by differentiating their food, such as baking vegan sausage rolls, gives customers a reason to buy from them rather than another high street retailer such as Costa. This results in higher market share of the ‘food-to-go’ market for Greggs, which could lead to higher revenues and potentially more profits, resulting in a competitive advantage over main rivals </a:t>
            </a:r>
            <a:r>
              <a:rPr lang="en-GB" dirty="0" err="1">
                <a:latin typeface="Arial" panose="020B0604020202020204" pitchFamily="34" charset="0"/>
                <a:cs typeface="Arial" panose="020B0604020202020204" pitchFamily="34" charset="0"/>
              </a:rPr>
              <a:t>Pret</a:t>
            </a:r>
            <a:r>
              <a:rPr lang="en-GB" dirty="0">
                <a:latin typeface="Arial" panose="020B0604020202020204" pitchFamily="34" charset="0"/>
                <a:cs typeface="Arial" panose="020B0604020202020204" pitchFamily="34" charset="0"/>
              </a:rPr>
              <a:t> and Starbucks.</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However, Greggs may benefit from lowering its prices of its baked goods as they will be more affordable. If Greggs lowers the prices of its sausage rolls, sandwiches and cakes, more customers will be attracted to it. This will increase sales for the fast-food chain, which will result in more revenue and potentially then increase their profits.</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In conclusion, I think Greggs should differentiate their products as it will give them a USP over their rivals.</a:t>
            </a:r>
          </a:p>
          <a:p>
            <a:pPr marL="0" indent="0">
              <a:buNone/>
            </a:pPr>
            <a:endParaRPr lang="en-GB" dirty="0"/>
          </a:p>
        </p:txBody>
      </p:sp>
    </p:spTree>
    <p:extLst>
      <p:ext uri="{BB962C8B-B14F-4D97-AF65-F5344CB8AC3E}">
        <p14:creationId xmlns:p14="http://schemas.microsoft.com/office/powerpoint/2010/main" val="3922324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3F6F6E-41B6-2FDD-68C4-36F47DE1DE30}"/>
              </a:ext>
            </a:extLst>
          </p:cNvPr>
          <p:cNvPicPr>
            <a:picLocks noChangeAspect="1"/>
          </p:cNvPicPr>
          <p:nvPr/>
        </p:nvPicPr>
        <p:blipFill rotWithShape="1">
          <a:blip r:embed="rId2"/>
          <a:srcRect b="12739"/>
          <a:stretch/>
        </p:blipFill>
        <p:spPr>
          <a:xfrm>
            <a:off x="50800" y="0"/>
            <a:ext cx="10065657" cy="1923143"/>
          </a:xfrm>
          <a:prstGeom prst="rect">
            <a:avLst/>
          </a:prstGeom>
        </p:spPr>
      </p:pic>
    </p:spTree>
    <p:extLst>
      <p:ext uri="{BB962C8B-B14F-4D97-AF65-F5344CB8AC3E}">
        <p14:creationId xmlns:p14="http://schemas.microsoft.com/office/powerpoint/2010/main" val="29070939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74171"/>
            <a:ext cx="11255828" cy="6594859"/>
          </a:xfrm>
        </p:spPr>
        <p:txBody>
          <a:bodyPr>
            <a:normAutofit fontScale="85000" lnSpcReduction="20000"/>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Greggs may benefit from lowering its prices of its baked goods as they will be more affordable. If Greggs lowers the prices of its sausage rolls, sandwiches and cakes, more customers will be attracted to it. This will increase sales for the fast-food chain, which will result in more revenue and potentially then increase their profits.</a:t>
            </a: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However, there is a risk that lowering their prices may impact the taste of the food. This is because to lower the price the fast-food chain will have to control costs, as a result the business may source cheaper ingredients for the pasties and sausage rolls. Customers may notice and decide they don’t like the baked goods anymore, this could end up with customers switching to other fast-food rivals instead, lowering sales in the process.</a:t>
            </a: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In conclusion it is vital that Greggs is price competitive because the fast-food market is an extremely competitive one and in order to continue to grow, they need to be cheaper than their rivals. However it will be dependent on whether the business can continue to make a profit without compromising the taste. If they can then lowering the price will attract more customers and in a price sensitive market even a small reduction in the price of sausage rolls may cause a greater increase in the amount sold.</a:t>
            </a:r>
          </a:p>
          <a:p>
            <a:pPr marL="0" indent="0">
              <a:buNone/>
            </a:pPr>
            <a:endParaRPr lang="en-GB" dirty="0"/>
          </a:p>
        </p:txBody>
      </p:sp>
    </p:spTree>
    <p:extLst>
      <p:ext uri="{BB962C8B-B14F-4D97-AF65-F5344CB8AC3E}">
        <p14:creationId xmlns:p14="http://schemas.microsoft.com/office/powerpoint/2010/main" val="2472902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248440"/>
            <a:ext cx="11255828" cy="5520590"/>
          </a:xfrm>
        </p:spPr>
        <p:txBody>
          <a:bodyPr>
            <a:normAutofit/>
          </a:bodyPr>
          <a:lstStyle/>
          <a:p>
            <a:pPr marL="0" indent="0">
              <a:buNone/>
            </a:pPr>
            <a:r>
              <a:rPr lang="en-GB" dirty="0">
                <a:latin typeface="Arial" panose="020B0604020202020204" pitchFamily="34" charset="0"/>
                <a:cs typeface="Arial" panose="020B0604020202020204" pitchFamily="34" charset="0"/>
              </a:rPr>
              <a:t>A business that sells its products in more than one country.</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A business that has locations in multiple countries.</a:t>
            </a:r>
          </a:p>
          <a:p>
            <a:pPr marL="0" indent="0">
              <a:buNone/>
            </a:pPr>
            <a:endParaRPr lang="en-GB" dirty="0"/>
          </a:p>
        </p:txBody>
      </p:sp>
      <p:pic>
        <p:nvPicPr>
          <p:cNvPr id="3" name="Picture 2">
            <a:extLst>
              <a:ext uri="{FF2B5EF4-FFF2-40B4-BE49-F238E27FC236}">
                <a16:creationId xmlns:a16="http://schemas.microsoft.com/office/drawing/2014/main" id="{E04B7C93-CA05-5FB2-0274-82B8352277D0}"/>
              </a:ext>
            </a:extLst>
          </p:cNvPr>
          <p:cNvPicPr>
            <a:picLocks noChangeAspect="1"/>
          </p:cNvPicPr>
          <p:nvPr/>
        </p:nvPicPr>
        <p:blipFill>
          <a:blip r:embed="rId2"/>
          <a:stretch>
            <a:fillRect/>
          </a:stretch>
        </p:blipFill>
        <p:spPr>
          <a:xfrm>
            <a:off x="203200" y="173232"/>
            <a:ext cx="11843657" cy="756153"/>
          </a:xfrm>
          <a:prstGeom prst="rect">
            <a:avLst/>
          </a:prstGeom>
        </p:spPr>
      </p:pic>
    </p:spTree>
    <p:extLst>
      <p:ext uri="{BB962C8B-B14F-4D97-AF65-F5344CB8AC3E}">
        <p14:creationId xmlns:p14="http://schemas.microsoft.com/office/powerpoint/2010/main" val="173927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248440"/>
            <a:ext cx="11255828" cy="5520590"/>
          </a:xfrm>
        </p:spPr>
        <p:txBody>
          <a:bodyPr>
            <a:normAutofit/>
          </a:bodyPr>
          <a:lstStyle/>
          <a:p>
            <a:pPr marL="0" indent="0">
              <a:buNone/>
            </a:pPr>
            <a:r>
              <a:rPr lang="en-GB" dirty="0">
                <a:latin typeface="Arial" panose="020B0604020202020204" pitchFamily="34" charset="0"/>
                <a:cs typeface="Arial" panose="020B0604020202020204" pitchFamily="34" charset="0"/>
              </a:rPr>
              <a:t>The social media site that generates the smallest percentage of customers for www.jdsports.co.uk is </a:t>
            </a:r>
            <a:r>
              <a:rPr lang="en-GB" dirty="0" err="1">
                <a:latin typeface="Arial" panose="020B0604020202020204" pitchFamily="34" charset="0"/>
                <a:cs typeface="Arial" panose="020B0604020202020204" pitchFamily="34" charset="0"/>
              </a:rPr>
              <a:t>Vkontakte</a:t>
            </a:r>
            <a:r>
              <a:rPr lang="en-GB" dirty="0">
                <a:latin typeface="Arial" panose="020B0604020202020204" pitchFamily="34" charset="0"/>
                <a:cs typeface="Arial" panose="020B0604020202020204" pitchFamily="34" charset="0"/>
              </a:rPr>
              <a:t>.</a:t>
            </a:r>
          </a:p>
          <a:p>
            <a:pPr marL="0" indent="0">
              <a:buNone/>
            </a:pPr>
            <a:endParaRPr lang="en-GB" dirty="0"/>
          </a:p>
        </p:txBody>
      </p:sp>
      <p:pic>
        <p:nvPicPr>
          <p:cNvPr id="3" name="Picture 2">
            <a:extLst>
              <a:ext uri="{FF2B5EF4-FFF2-40B4-BE49-F238E27FC236}">
                <a16:creationId xmlns:a16="http://schemas.microsoft.com/office/drawing/2014/main" id="{4604C321-3B01-E351-F94F-074C90E5B967}"/>
              </a:ext>
            </a:extLst>
          </p:cNvPr>
          <p:cNvPicPr>
            <a:picLocks noChangeAspect="1"/>
          </p:cNvPicPr>
          <p:nvPr/>
        </p:nvPicPr>
        <p:blipFill>
          <a:blip r:embed="rId2"/>
          <a:stretch>
            <a:fillRect/>
          </a:stretch>
        </p:blipFill>
        <p:spPr>
          <a:xfrm>
            <a:off x="0" y="71709"/>
            <a:ext cx="12097657" cy="1167625"/>
          </a:xfrm>
          <a:prstGeom prst="rect">
            <a:avLst/>
          </a:prstGeom>
        </p:spPr>
      </p:pic>
    </p:spTree>
    <p:extLst>
      <p:ext uri="{BB962C8B-B14F-4D97-AF65-F5344CB8AC3E}">
        <p14:creationId xmlns:p14="http://schemas.microsoft.com/office/powerpoint/2010/main" val="4181585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248440"/>
            <a:ext cx="11255828" cy="5520590"/>
          </a:xfrm>
        </p:spPr>
        <p:txBody>
          <a:bodyPr>
            <a:normAutofit/>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One benefit of having a website is it is more convenient for the consumer to buy online than instore. It helps the consumer with their day knowing they don’t have to waste their time going into stores.</a:t>
            </a:r>
          </a:p>
          <a:p>
            <a:pPr marL="0" indent="0">
              <a:lnSpc>
                <a:spcPct val="107000"/>
              </a:lnSpc>
              <a:spcAft>
                <a:spcPts val="800"/>
              </a:spcAft>
              <a:buNone/>
            </a:pP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It will help the business target more athleisure markets. Therefore they can gain more brand recognition.</a:t>
            </a:r>
          </a:p>
          <a:p>
            <a:pPr marL="0" indent="0">
              <a:buNone/>
            </a:pPr>
            <a:endParaRPr lang="en-GB" dirty="0"/>
          </a:p>
        </p:txBody>
      </p:sp>
      <p:pic>
        <p:nvPicPr>
          <p:cNvPr id="5" name="Picture 4">
            <a:extLst>
              <a:ext uri="{FF2B5EF4-FFF2-40B4-BE49-F238E27FC236}">
                <a16:creationId xmlns:a16="http://schemas.microsoft.com/office/drawing/2014/main" id="{4BBE7A84-5D08-26DE-9AA6-C8B70DF76A06}"/>
              </a:ext>
            </a:extLst>
          </p:cNvPr>
          <p:cNvPicPr>
            <a:picLocks noChangeAspect="1"/>
          </p:cNvPicPr>
          <p:nvPr/>
        </p:nvPicPr>
        <p:blipFill>
          <a:blip r:embed="rId2"/>
          <a:stretch>
            <a:fillRect/>
          </a:stretch>
        </p:blipFill>
        <p:spPr>
          <a:xfrm>
            <a:off x="195943" y="154929"/>
            <a:ext cx="11742057" cy="770943"/>
          </a:xfrm>
          <a:prstGeom prst="rect">
            <a:avLst/>
          </a:prstGeom>
        </p:spPr>
      </p:pic>
    </p:spTree>
    <p:extLst>
      <p:ext uri="{BB962C8B-B14F-4D97-AF65-F5344CB8AC3E}">
        <p14:creationId xmlns:p14="http://schemas.microsoft.com/office/powerpoint/2010/main" val="170321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5E3366-5925-E0B7-7F94-55F79118253F}"/>
              </a:ext>
            </a:extLst>
          </p:cNvPr>
          <p:cNvPicPr>
            <a:picLocks noChangeAspect="1"/>
          </p:cNvPicPr>
          <p:nvPr/>
        </p:nvPicPr>
        <p:blipFill>
          <a:blip r:embed="rId2"/>
          <a:stretch>
            <a:fillRect/>
          </a:stretch>
        </p:blipFill>
        <p:spPr>
          <a:xfrm>
            <a:off x="2330926" y="0"/>
            <a:ext cx="7530147" cy="6858000"/>
          </a:xfrm>
          <a:prstGeom prst="rect">
            <a:avLst/>
          </a:prstGeom>
        </p:spPr>
      </p:pic>
    </p:spTree>
    <p:extLst>
      <p:ext uri="{BB962C8B-B14F-4D97-AF65-F5344CB8AC3E}">
        <p14:creationId xmlns:p14="http://schemas.microsoft.com/office/powerpoint/2010/main" val="31148743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314E72-043E-8B93-5D34-16475919CE40}"/>
              </a:ext>
            </a:extLst>
          </p:cNvPr>
          <p:cNvPicPr>
            <a:picLocks noChangeAspect="1"/>
          </p:cNvPicPr>
          <p:nvPr/>
        </p:nvPicPr>
        <p:blipFill>
          <a:blip r:embed="rId2"/>
          <a:stretch>
            <a:fillRect/>
          </a:stretch>
        </p:blipFill>
        <p:spPr>
          <a:xfrm>
            <a:off x="58058" y="250827"/>
            <a:ext cx="12192000" cy="2669718"/>
          </a:xfrm>
          <a:prstGeom prst="rect">
            <a:avLst/>
          </a:prstGeom>
        </p:spPr>
      </p:pic>
    </p:spTree>
    <p:extLst>
      <p:ext uri="{BB962C8B-B14F-4D97-AF65-F5344CB8AC3E}">
        <p14:creationId xmlns:p14="http://schemas.microsoft.com/office/powerpoint/2010/main" val="2415481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74171"/>
            <a:ext cx="11255828" cy="6594859"/>
          </a:xfrm>
        </p:spPr>
        <p:txBody>
          <a:bodyPr>
            <a:normAutofit fontScale="92500" lnSpcReduction="20000"/>
          </a:bodyPr>
          <a:lstStyle/>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I think that the sportswear retailer should choose sponsorship to improve its competitive advantage. This is because by sponsoring athlete like Anthony Joshua and Bournemouth FC there will be a large amount of people who see their trainers and clothing. This could lead to a lot of 16-24 year olds wanting to wear similar trainers as they look up to these athletes. This could result in an increase in sales, leading to a larger market share compared to rivals such as Sports Direct. </a:t>
            </a: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However, a drawback of using targeted online advertising is that these adverts may be ignored. Many 16-24 year olds are not interested in looking at adverts and will simply swipe through them. This will mean that the sportswear retailer will incur cost in producing and sending the adverts but not receive an increase in sales, meaning that they will have wasted money targeting athleisure customers that already buy trainers and clothes with JD.</a:t>
            </a:r>
          </a:p>
          <a:p>
            <a:pPr marL="0" indent="0">
              <a:lnSpc>
                <a:spcPct val="107000"/>
              </a:lnSpc>
              <a:spcAft>
                <a:spcPts val="800"/>
              </a:spcAft>
              <a:buNone/>
            </a:pPr>
            <a:r>
              <a:rPr lang="en-GB" dirty="0">
                <a:effectLst/>
                <a:latin typeface="Arial" panose="020B0604020202020204" pitchFamily="34" charset="0"/>
                <a:ea typeface="Calibri" panose="020F0502020204030204" pitchFamily="34" charset="0"/>
                <a:cs typeface="Arial" panose="020B0604020202020204" pitchFamily="34" charset="0"/>
              </a:rPr>
              <a:t>In conclusion, I think more people will see the sponsorship so this is what the athleisure business should do.</a:t>
            </a:r>
          </a:p>
          <a:p>
            <a:pPr marL="0" indent="0">
              <a:buNone/>
            </a:pPr>
            <a:endParaRPr lang="en-GB" dirty="0"/>
          </a:p>
        </p:txBody>
      </p:sp>
    </p:spTree>
    <p:extLst>
      <p:ext uri="{BB962C8B-B14F-4D97-AF65-F5344CB8AC3E}">
        <p14:creationId xmlns:p14="http://schemas.microsoft.com/office/powerpoint/2010/main" val="21562915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314E72-043E-8B93-5D34-16475919CE40}"/>
              </a:ext>
            </a:extLst>
          </p:cNvPr>
          <p:cNvPicPr>
            <a:picLocks noChangeAspect="1"/>
          </p:cNvPicPr>
          <p:nvPr/>
        </p:nvPicPr>
        <p:blipFill>
          <a:blip r:embed="rId2"/>
          <a:stretch>
            <a:fillRect/>
          </a:stretch>
        </p:blipFill>
        <p:spPr>
          <a:xfrm>
            <a:off x="58058" y="250827"/>
            <a:ext cx="12192000" cy="2669718"/>
          </a:xfrm>
          <a:prstGeom prst="rect">
            <a:avLst/>
          </a:prstGeom>
        </p:spPr>
      </p:pic>
    </p:spTree>
    <p:extLst>
      <p:ext uri="{BB962C8B-B14F-4D97-AF65-F5344CB8AC3E}">
        <p14:creationId xmlns:p14="http://schemas.microsoft.com/office/powerpoint/2010/main" val="25310257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74171"/>
            <a:ext cx="11255828" cy="6594859"/>
          </a:xfrm>
        </p:spPr>
        <p:txBody>
          <a:bodyPr>
            <a:normAutofit fontScale="77500" lnSpcReduction="20000"/>
          </a:bodyPr>
          <a:lstStyle/>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I think that the sportswear retailer should choose sponsorship to improve its competitive advantage. This is because by sponsoring athlete like Anthony Joshua and Bournemouth FC there will be a large amount of people who see their trainers and clothing. This could lead to a lot of 16-24 year olds wanting to wear similar trainers as they look up to these athletes. This could result in an increase in sales, leading to a larger market share compared to rivals such as Sports Direct. </a:t>
            </a:r>
          </a:p>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A disadvantage is that the athlete being sponsored may do something controversial or not perform well. For instance, Anthony Joshua could lose a lot of fights or Bournemouth could get relegated. This would harm the image of the sponsor and therefore of the athleisure firm, which could result in 16-24 year olds buying their trainers and clothing from somewhere else as they don’t want to be associated with the sponsor. This could lead to a fall in revenue and profits for the sportwear retailer.</a:t>
            </a:r>
          </a:p>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In conclusion I believe they should use sponsorship as 16-24 year olds are not interested in adverts but do like to follow and look up to athletes such as Anthony Joshua, therefore this is more likely to end up in increased brand awareness. However, the success does depend on the athleisure business sponsoring someone relevant that interests the target market of 16-24 year olds. This age group are fashion conscious and if they sponsor the wrong person, they will quickly change to buy from a rival sportswear brand.</a:t>
            </a:r>
          </a:p>
          <a:p>
            <a:pPr marL="0" indent="0">
              <a:buNone/>
            </a:pPr>
            <a:endParaRPr lang="en-GB" dirty="0"/>
          </a:p>
        </p:txBody>
      </p:sp>
    </p:spTree>
    <p:extLst>
      <p:ext uri="{BB962C8B-B14F-4D97-AF65-F5344CB8AC3E}">
        <p14:creationId xmlns:p14="http://schemas.microsoft.com/office/powerpoint/2010/main" val="18563059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1C06A2-1D90-D302-DC43-5597FA6CFDE6}"/>
              </a:ext>
            </a:extLst>
          </p:cNvPr>
          <p:cNvPicPr>
            <a:picLocks noChangeAspect="1"/>
          </p:cNvPicPr>
          <p:nvPr/>
        </p:nvPicPr>
        <p:blipFill>
          <a:blip r:embed="rId2"/>
          <a:stretch>
            <a:fillRect/>
          </a:stretch>
        </p:blipFill>
        <p:spPr>
          <a:xfrm>
            <a:off x="0" y="480262"/>
            <a:ext cx="12192000" cy="1630275"/>
          </a:xfrm>
          <a:prstGeom prst="rect">
            <a:avLst/>
          </a:prstGeom>
        </p:spPr>
      </p:pic>
    </p:spTree>
    <p:extLst>
      <p:ext uri="{BB962C8B-B14F-4D97-AF65-F5344CB8AC3E}">
        <p14:creationId xmlns:p14="http://schemas.microsoft.com/office/powerpoint/2010/main" val="2849914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91029" y="174171"/>
            <a:ext cx="11255828" cy="6594859"/>
          </a:xfrm>
        </p:spPr>
        <p:txBody>
          <a:bodyPr>
            <a:normAutofit fontScale="92500" lnSpcReduction="20000"/>
          </a:bodyPr>
          <a:lstStyle/>
          <a:p>
            <a:pPr marL="0" indent="0">
              <a:lnSpc>
                <a:spcPct val="107000"/>
              </a:lnSpc>
              <a:spcAft>
                <a:spcPts val="800"/>
              </a:spcAft>
              <a:buNone/>
            </a:pPr>
            <a:r>
              <a:rPr lang="en-GB" sz="2600" dirty="0">
                <a:effectLst/>
                <a:latin typeface="Arial" panose="020B0604020202020204" pitchFamily="34" charset="0"/>
                <a:ea typeface="Calibri" panose="020F0502020204030204" pitchFamily="34" charset="0"/>
                <a:cs typeface="Arial" panose="020B0604020202020204" pitchFamily="34" charset="0"/>
              </a:rPr>
              <a:t>An advantage of JD Sports taking over rival footwear retailer Footasylum, is that they will gain 69 more stores. This means the sportswear retailer will gain the customers that used to buy their trainers at Footasylum. This is because the two stores sell identical trainer brands, such as Nike, Adidas and Puma. This will cause JD to have a larger share of the athleisure market, leading to a competitive advantage over rivals such as Sports Direct. This should result in them gaining more sales, potentially increasing profits.</a:t>
            </a:r>
          </a:p>
          <a:p>
            <a:pPr marL="0" indent="0">
              <a:lnSpc>
                <a:spcPct val="107000"/>
              </a:lnSpc>
              <a:spcAft>
                <a:spcPts val="800"/>
              </a:spcAft>
              <a:buNone/>
            </a:pPr>
            <a:r>
              <a:rPr lang="en-GB" sz="2600" dirty="0">
                <a:effectLst/>
                <a:latin typeface="Arial" panose="020B0604020202020204" pitchFamily="34" charset="0"/>
                <a:ea typeface="Calibri" panose="020F0502020204030204" pitchFamily="34" charset="0"/>
                <a:cs typeface="Arial" panose="020B0604020202020204" pitchFamily="34" charset="0"/>
              </a:rPr>
              <a:t>A reason why it may not increase the profit is because of the investigation by the Competition and Markets Authority (CMA) into the impact that it will have on consumers. This could lead to the sportswear retailer gaining a bad reputation, which could lead to customers choosing to buy from rivals Sports Direct, causing sales to fall, resulting in lower revenue and profits.</a:t>
            </a:r>
          </a:p>
          <a:p>
            <a:pPr marL="0" indent="0">
              <a:lnSpc>
                <a:spcPct val="107000"/>
              </a:lnSpc>
              <a:spcAft>
                <a:spcPts val="800"/>
              </a:spcAft>
              <a:buNone/>
            </a:pPr>
            <a:r>
              <a:rPr lang="en-GB" sz="2600" dirty="0">
                <a:effectLst/>
                <a:latin typeface="Arial" panose="020B0604020202020204" pitchFamily="34" charset="0"/>
                <a:ea typeface="Calibri" panose="020F0502020204030204" pitchFamily="34" charset="0"/>
                <a:cs typeface="Arial" panose="020B0604020202020204" pitchFamily="34" charset="0"/>
              </a:rPr>
              <a:t>Overall I think it will result in increased profits in the long term, as long as nothing to damming comes from the investigation by the CMA. However, it is dependent on the athleisure business reducing costs. Footasylum was loss making and they have spent £90.1m on the takeover. They need to reduce costs where there is duplication, such as having two headquarters in Manchester. If the sportswear retailer can do this, then profits may increase.</a:t>
            </a:r>
          </a:p>
          <a:p>
            <a:pPr marL="0" indent="0">
              <a:buNone/>
            </a:pPr>
            <a:endParaRPr lang="en-GB" dirty="0"/>
          </a:p>
        </p:txBody>
      </p:sp>
    </p:spTree>
    <p:extLst>
      <p:ext uri="{BB962C8B-B14F-4D97-AF65-F5344CB8AC3E}">
        <p14:creationId xmlns:p14="http://schemas.microsoft.com/office/powerpoint/2010/main" val="4016634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5323BC-BDCF-FBFA-85E9-E05349A91030}"/>
              </a:ext>
            </a:extLst>
          </p:cNvPr>
          <p:cNvPicPr>
            <a:picLocks noChangeAspect="1"/>
          </p:cNvPicPr>
          <p:nvPr/>
        </p:nvPicPr>
        <p:blipFill>
          <a:blip r:embed="rId2"/>
          <a:stretch>
            <a:fillRect/>
          </a:stretch>
        </p:blipFill>
        <p:spPr>
          <a:xfrm>
            <a:off x="0" y="1064983"/>
            <a:ext cx="12192000" cy="4728034"/>
          </a:xfrm>
          <a:prstGeom prst="rect">
            <a:avLst/>
          </a:prstGeom>
        </p:spPr>
      </p:pic>
    </p:spTree>
    <p:extLst>
      <p:ext uri="{BB962C8B-B14F-4D97-AF65-F5344CB8AC3E}">
        <p14:creationId xmlns:p14="http://schemas.microsoft.com/office/powerpoint/2010/main" val="2774037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lnSpcReduction="10000"/>
          </a:bodyPr>
          <a:lstStyle/>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One advantage is that the employees will be happier, this is because they can work the hours that suit them better, therefore the employees can pick up their children or run errands through the day.</a:t>
            </a:r>
          </a:p>
          <a:p>
            <a:pPr marL="0" indent="0">
              <a:lnSpc>
                <a:spcPct val="107000"/>
              </a:lnSpc>
              <a:spcAft>
                <a:spcPts val="800"/>
              </a:spcAft>
              <a:buNone/>
            </a:pPr>
            <a:endParaRPr lang="en-GB" sz="30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GB" sz="3000" dirty="0">
                <a:effectLst/>
                <a:latin typeface="Arial" panose="020B0604020202020204" pitchFamily="34" charset="0"/>
                <a:ea typeface="Calibri" panose="020F0502020204030204" pitchFamily="34" charset="0"/>
                <a:cs typeface="Arial" panose="020B0604020202020204" pitchFamily="34" charset="0"/>
              </a:rPr>
              <a:t>One advantage is that employees may be more motivated, this is because they will be less stressed as they can work the hours that suit them best. As a result absenteeism rates for the business will be lower.</a:t>
            </a:r>
          </a:p>
          <a:p>
            <a:endParaRPr lang="en-GB" dirty="0"/>
          </a:p>
        </p:txBody>
      </p:sp>
      <p:pic>
        <p:nvPicPr>
          <p:cNvPr id="6" name="Picture 5">
            <a:extLst>
              <a:ext uri="{FF2B5EF4-FFF2-40B4-BE49-F238E27FC236}">
                <a16:creationId xmlns:a16="http://schemas.microsoft.com/office/drawing/2014/main" id="{6A4DDB6E-EB78-421D-1FFB-8A5CF90F098B}"/>
              </a:ext>
            </a:extLst>
          </p:cNvPr>
          <p:cNvPicPr>
            <a:picLocks noChangeAspect="1"/>
          </p:cNvPicPr>
          <p:nvPr/>
        </p:nvPicPr>
        <p:blipFill>
          <a:blip r:embed="rId2"/>
          <a:stretch>
            <a:fillRect/>
          </a:stretch>
        </p:blipFill>
        <p:spPr>
          <a:xfrm>
            <a:off x="338179" y="208883"/>
            <a:ext cx="11515641" cy="944307"/>
          </a:xfrm>
          <a:prstGeom prst="rect">
            <a:avLst/>
          </a:prstGeom>
        </p:spPr>
      </p:pic>
    </p:spTree>
    <p:extLst>
      <p:ext uri="{BB962C8B-B14F-4D97-AF65-F5344CB8AC3E}">
        <p14:creationId xmlns:p14="http://schemas.microsoft.com/office/powerpoint/2010/main" val="2862257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a:bodyPr>
          <a:lstStyle/>
          <a:p>
            <a:pPr marL="0" indent="0">
              <a:buNone/>
            </a:pPr>
            <a:r>
              <a:rPr lang="en-GB" dirty="0">
                <a:latin typeface="Arial" panose="020B0604020202020204" pitchFamily="34" charset="0"/>
                <a:cs typeface="Arial" panose="020B0604020202020204" pitchFamily="34" charset="0"/>
              </a:rPr>
              <a:t>One disadvantage is that the business may run out of stock, this means that the business may not be able to fulfil any large customer orders as a result the business may miss out on potential sales.</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One disadvantage is that the business may run out of stock if the supplier is late with deliveries. As the business holds no buffer stock, they may not be able to fulfil any large customer orders. As a result the business may miss out on potential sales.</a:t>
            </a:r>
          </a:p>
          <a:p>
            <a:pPr marL="0" indent="0">
              <a:buNone/>
            </a:pPr>
            <a:endParaRPr lang="en-GB" dirty="0"/>
          </a:p>
        </p:txBody>
      </p:sp>
      <p:pic>
        <p:nvPicPr>
          <p:cNvPr id="3" name="Picture 2">
            <a:extLst>
              <a:ext uri="{FF2B5EF4-FFF2-40B4-BE49-F238E27FC236}">
                <a16:creationId xmlns:a16="http://schemas.microsoft.com/office/drawing/2014/main" id="{4134896A-A1B0-8887-C1D9-A82B50283A36}"/>
              </a:ext>
            </a:extLst>
          </p:cNvPr>
          <p:cNvPicPr>
            <a:picLocks noChangeAspect="1"/>
          </p:cNvPicPr>
          <p:nvPr/>
        </p:nvPicPr>
        <p:blipFill>
          <a:blip r:embed="rId2"/>
          <a:stretch>
            <a:fillRect/>
          </a:stretch>
        </p:blipFill>
        <p:spPr>
          <a:xfrm>
            <a:off x="302102" y="129824"/>
            <a:ext cx="11587795" cy="1210665"/>
          </a:xfrm>
          <a:prstGeom prst="rect">
            <a:avLst/>
          </a:prstGeom>
        </p:spPr>
      </p:pic>
    </p:spTree>
    <p:extLst>
      <p:ext uri="{BB962C8B-B14F-4D97-AF65-F5344CB8AC3E}">
        <p14:creationId xmlns:p14="http://schemas.microsoft.com/office/powerpoint/2010/main" val="14542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D41A3F-155B-5F81-ECFF-11A4A4BF15C0}"/>
              </a:ext>
            </a:extLst>
          </p:cNvPr>
          <p:cNvPicPr>
            <a:picLocks noChangeAspect="1"/>
          </p:cNvPicPr>
          <p:nvPr/>
        </p:nvPicPr>
        <p:blipFill>
          <a:blip r:embed="rId2"/>
          <a:stretch>
            <a:fillRect/>
          </a:stretch>
        </p:blipFill>
        <p:spPr>
          <a:xfrm>
            <a:off x="2021039" y="0"/>
            <a:ext cx="8149922" cy="6858000"/>
          </a:xfrm>
          <a:prstGeom prst="rect">
            <a:avLst/>
          </a:prstGeom>
        </p:spPr>
      </p:pic>
    </p:spTree>
    <p:extLst>
      <p:ext uri="{BB962C8B-B14F-4D97-AF65-F5344CB8AC3E}">
        <p14:creationId xmlns:p14="http://schemas.microsoft.com/office/powerpoint/2010/main" val="2121066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E34E971-C03E-AF00-C1FF-5B6A72D70788}"/>
              </a:ext>
            </a:extLst>
          </p:cNvPr>
          <p:cNvPicPr>
            <a:picLocks noChangeAspect="1"/>
          </p:cNvPicPr>
          <p:nvPr/>
        </p:nvPicPr>
        <p:blipFill>
          <a:blip r:embed="rId2"/>
          <a:stretch>
            <a:fillRect/>
          </a:stretch>
        </p:blipFill>
        <p:spPr>
          <a:xfrm>
            <a:off x="1765337" y="0"/>
            <a:ext cx="8661326" cy="6858000"/>
          </a:xfrm>
          <a:prstGeom prst="rect">
            <a:avLst/>
          </a:prstGeom>
        </p:spPr>
      </p:pic>
    </p:spTree>
    <p:extLst>
      <p:ext uri="{BB962C8B-B14F-4D97-AF65-F5344CB8AC3E}">
        <p14:creationId xmlns:p14="http://schemas.microsoft.com/office/powerpoint/2010/main" val="269323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08F7B2-999C-940B-CD3D-929C586A9275}"/>
              </a:ext>
            </a:extLst>
          </p:cNvPr>
          <p:cNvSpPr>
            <a:spLocks noGrp="1"/>
          </p:cNvSpPr>
          <p:nvPr>
            <p:ph idx="1"/>
          </p:nvPr>
        </p:nvSpPr>
        <p:spPr>
          <a:xfrm>
            <a:off x="768350" y="1248440"/>
            <a:ext cx="10515600" cy="5023773"/>
          </a:xfrm>
        </p:spPr>
        <p:txBody>
          <a:bodyPr>
            <a:normAutofit/>
          </a:bodyPr>
          <a:lstStyle/>
          <a:p>
            <a:pPr marL="0" indent="0">
              <a:buNone/>
            </a:pPr>
            <a:r>
              <a:rPr lang="en-GB" dirty="0">
                <a:latin typeface="Arial" panose="020B0604020202020204" pitchFamily="34" charset="0"/>
                <a:cs typeface="Arial" panose="020B0604020202020204" pitchFamily="34" charset="0"/>
              </a:rPr>
              <a:t>One advantage of having a motivated workforce is that productivity may increase. This is because workers will be working harder so more goods will be produced in the same amount of time. This leads to average cost of production falling, therefore the business will increase the profit margin on each product.</a:t>
            </a:r>
          </a:p>
          <a:p>
            <a:pPr marL="0" indent="0">
              <a:buNone/>
            </a:pPr>
            <a:endParaRPr lang="en-GB" dirty="0"/>
          </a:p>
        </p:txBody>
      </p:sp>
      <p:pic>
        <p:nvPicPr>
          <p:cNvPr id="3" name="Picture 2">
            <a:extLst>
              <a:ext uri="{FF2B5EF4-FFF2-40B4-BE49-F238E27FC236}">
                <a16:creationId xmlns:a16="http://schemas.microsoft.com/office/drawing/2014/main" id="{B5C53636-CE3C-E1E7-CCE0-60967F0DE5A3}"/>
              </a:ext>
            </a:extLst>
          </p:cNvPr>
          <p:cNvPicPr>
            <a:picLocks noChangeAspect="1"/>
          </p:cNvPicPr>
          <p:nvPr/>
        </p:nvPicPr>
        <p:blipFill>
          <a:blip r:embed="rId2"/>
          <a:stretch>
            <a:fillRect/>
          </a:stretch>
        </p:blipFill>
        <p:spPr>
          <a:xfrm>
            <a:off x="161841" y="116529"/>
            <a:ext cx="11684899" cy="899479"/>
          </a:xfrm>
          <a:prstGeom prst="rect">
            <a:avLst/>
          </a:prstGeom>
        </p:spPr>
      </p:pic>
    </p:spTree>
    <p:extLst>
      <p:ext uri="{BB962C8B-B14F-4D97-AF65-F5344CB8AC3E}">
        <p14:creationId xmlns:p14="http://schemas.microsoft.com/office/powerpoint/2010/main" val="1241919"/>
      </p:ext>
    </p:extLst>
  </p:cSld>
  <p:clrMapOvr>
    <a:masterClrMapping/>
  </p:clrMapOvr>
</p:sld>
</file>

<file path=ppt/theme/theme1.xml><?xml version="1.0" encoding="utf-8"?>
<a:theme xmlns:a="http://schemas.openxmlformats.org/drawingml/2006/main" name="PDA_Circles">
  <a:themeElements>
    <a:clrScheme name="PDA 3">
      <a:dk1>
        <a:srgbClr val="000000"/>
      </a:dk1>
      <a:lt1>
        <a:srgbClr val="FFFFFF"/>
      </a:lt1>
      <a:dk2>
        <a:srgbClr val="93E7EA"/>
      </a:dk2>
      <a:lt2>
        <a:srgbClr val="003057"/>
      </a:lt2>
      <a:accent1>
        <a:srgbClr val="9E007E"/>
      </a:accent1>
      <a:accent2>
        <a:srgbClr val="FFBB1C"/>
      </a:accent2>
      <a:accent3>
        <a:srgbClr val="12B2A6"/>
      </a:accent3>
      <a:accent4>
        <a:srgbClr val="FF7579"/>
      </a:accent4>
      <a:accent5>
        <a:srgbClr val="002F57"/>
      </a:accent5>
      <a:accent6>
        <a:srgbClr val="94E6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BBA40B6AD293C47A3F168223579F333" ma:contentTypeVersion="15" ma:contentTypeDescription="Create a new document." ma:contentTypeScope="" ma:versionID="6b4cdba7bf82aadca863a5c26e3addba">
  <xsd:schema xmlns:xsd="http://www.w3.org/2001/XMLSchema" xmlns:xs="http://www.w3.org/2001/XMLSchema" xmlns:p="http://schemas.microsoft.com/office/2006/metadata/properties" xmlns:ns2="6af50658-1176-4641-9ef1-bda1a7750b84" xmlns:ns3="5086daa0-0791-467d-8ca9-5c1919492f28" targetNamespace="http://schemas.microsoft.com/office/2006/metadata/properties" ma:root="true" ma:fieldsID="237daffefab5ee28cbfeb6165db48037" ns2:_="" ns3:_="">
    <xsd:import namespace="6af50658-1176-4641-9ef1-bda1a7750b84"/>
    <xsd:import namespace="5086daa0-0791-467d-8ca9-5c1919492f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f50658-1176-4641-9ef1-bda1a7750b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086daa0-0791-467d-8ca9-5c1919492f2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32639a-dfba-415d-8a65-bfeb1869dd9d}" ma:internalName="TaxCatchAll" ma:showField="CatchAllData" ma:web="5086daa0-0791-467d-8ca9-5c1919492f2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af50658-1176-4641-9ef1-bda1a7750b84">
      <Terms xmlns="http://schemas.microsoft.com/office/infopath/2007/PartnerControls"/>
    </lcf76f155ced4ddcb4097134ff3c332f>
    <TaxCatchAll xmlns="5086daa0-0791-467d-8ca9-5c1919492f28" xsi:nil="true"/>
  </documentManagement>
</p:properties>
</file>

<file path=customXml/itemProps1.xml><?xml version="1.0" encoding="utf-8"?>
<ds:datastoreItem xmlns:ds="http://schemas.openxmlformats.org/officeDocument/2006/customXml" ds:itemID="{1F916D53-C8F2-45D4-85B9-6F0CB9CB6366}">
  <ds:schemaRefs>
    <ds:schemaRef ds:uri="http://schemas.microsoft.com/sharepoint/v3/contenttype/forms"/>
  </ds:schemaRefs>
</ds:datastoreItem>
</file>

<file path=customXml/itemProps2.xml><?xml version="1.0" encoding="utf-8"?>
<ds:datastoreItem xmlns:ds="http://schemas.openxmlformats.org/officeDocument/2006/customXml" ds:itemID="{9A10B9BB-B0FB-4EA4-AC5D-E2BA6B34FB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f50658-1176-4641-9ef1-bda1a7750b84"/>
    <ds:schemaRef ds:uri="5086daa0-0791-467d-8ca9-5c1919492f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5C1764-0F0F-43D6-8551-B450A532F051}">
  <ds:schemaRefs>
    <ds:schemaRef ds:uri="http://schemas.microsoft.com/office/2006/documentManagement/types"/>
    <ds:schemaRef ds:uri="http://purl.org/dc/elements/1.1/"/>
    <ds:schemaRef ds:uri="http://www.w3.org/XML/1998/namespace"/>
    <ds:schemaRef ds:uri="http://purl.org/dc/dcmitype/"/>
    <ds:schemaRef ds:uri="http://purl.org/dc/terms/"/>
    <ds:schemaRef ds:uri="http://schemas.microsoft.com/office/infopath/2007/PartnerControls"/>
    <ds:schemaRef ds:uri="6af50658-1176-4641-9ef1-bda1a7750b84"/>
    <ds:schemaRef ds:uri="http://schemas.openxmlformats.org/package/2006/metadata/core-properties"/>
    <ds:schemaRef ds:uri="5086daa0-0791-467d-8ca9-5c1919492f2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2050</TotalTime>
  <Words>2302</Words>
  <Application>Microsoft Office PowerPoint</Application>
  <PresentationFormat>Widescreen</PresentationFormat>
  <Paragraphs>59</Paragraphs>
  <Slides>35</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35</vt:i4>
      </vt:variant>
    </vt:vector>
  </HeadingPairs>
  <TitlesOfParts>
    <vt:vector size="41" baseType="lpstr">
      <vt:lpstr>Arial</vt:lpstr>
      <vt:lpstr>Calibri</vt:lpstr>
      <vt:lpstr>Calibri Light</vt:lpstr>
      <vt:lpstr>PDA_Circles</vt:lpstr>
      <vt:lpstr>PDA_Core_Content_option_1</vt:lpstr>
      <vt:lpstr>PDA_Core_Content_option_2</vt:lpstr>
      <vt:lpstr>PowerPoint Presentation</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Rose Crossgrove</cp:lastModifiedBy>
  <cp:revision>71</cp:revision>
  <dcterms:created xsi:type="dcterms:W3CDTF">2021-11-09T10:57:38Z</dcterms:created>
  <dcterms:modified xsi:type="dcterms:W3CDTF">2023-03-21T16:37:42Z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0x0101007BBA40B6AD293C47A3F168223579F333</vt:lpwstr>
  </property>
</Properties>
</file>