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4"/>
    <p:sldMasterId id="2147483668" r:id="rId5"/>
    <p:sldMasterId id="2147483677" r:id="rId6"/>
  </p:sldMasterIdLst>
  <p:sldIdLst>
    <p:sldId id="289" r:id="rId7"/>
    <p:sldId id="293" r:id="rId8"/>
    <p:sldId id="294" r:id="rId9"/>
    <p:sldId id="295" r:id="rId10"/>
    <p:sldId id="297" r:id="rId11"/>
    <p:sldId id="296" r:id="rId12"/>
    <p:sldId id="298" r:id="rId13"/>
    <p:sldId id="299" r:id="rId14"/>
    <p:sldId id="300" r:id="rId15"/>
    <p:sldId id="302" r:id="rId16"/>
    <p:sldId id="301" r:id="rId17"/>
    <p:sldId id="303" r:id="rId18"/>
    <p:sldId id="304" r:id="rId19"/>
    <p:sldId id="305" r:id="rId20"/>
    <p:sldId id="306" r:id="rId21"/>
    <p:sldId id="307" r:id="rId22"/>
    <p:sldId id="308" r:id="rId23"/>
    <p:sldId id="309"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B2A6"/>
    <a:srgbClr val="008638"/>
    <a:srgbClr val="84BD00"/>
    <a:srgbClr val="FF757A"/>
    <a:srgbClr val="FFBB1C"/>
    <a:srgbClr val="505759"/>
    <a:srgbClr val="D2DB0E"/>
    <a:srgbClr val="003057"/>
    <a:srgbClr val="94E7EA"/>
    <a:srgbClr val="9E007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481"/>
    <p:restoredTop sz="96208"/>
  </p:normalViewPr>
  <p:slideViewPr>
    <p:cSldViewPr snapToGrid="0" snapToObjects="1">
      <p:cViewPr varScale="1">
        <p:scale>
          <a:sx n="67" d="100"/>
          <a:sy n="67" d="100"/>
        </p:scale>
        <p:origin x="16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e Crossgrove" userId="fc804cdf-e1b2-40e4-8aa2-ed780e55a047" providerId="ADAL" clId="{13B3C677-CBD5-4522-AA31-6A61EC4F8CDE}"/>
    <pc:docChg chg="modSld">
      <pc:chgData name="Rose Crossgrove" userId="fc804cdf-e1b2-40e4-8aa2-ed780e55a047" providerId="ADAL" clId="{13B3C677-CBD5-4522-AA31-6A61EC4F8CDE}" dt="2023-02-21T16:31:00.593" v="3" actId="20577"/>
      <pc:docMkLst>
        <pc:docMk/>
      </pc:docMkLst>
      <pc:sldChg chg="modSp mod">
        <pc:chgData name="Rose Crossgrove" userId="fc804cdf-e1b2-40e4-8aa2-ed780e55a047" providerId="ADAL" clId="{13B3C677-CBD5-4522-AA31-6A61EC4F8CDE}" dt="2023-02-21T16:31:00.593" v="3" actId="20577"/>
        <pc:sldMkLst>
          <pc:docMk/>
          <pc:sldMk cId="1276108120" sldId="305"/>
        </pc:sldMkLst>
        <pc:spChg chg="mod">
          <ac:chgData name="Rose Crossgrove" userId="fc804cdf-e1b2-40e4-8aa2-ed780e55a047" providerId="ADAL" clId="{13B3C677-CBD5-4522-AA31-6A61EC4F8CDE}" dt="2023-02-21T16:31:00.593" v="3" actId="20577"/>
          <ac:spMkLst>
            <pc:docMk/>
            <pc:sldMk cId="1276108120" sldId="305"/>
            <ac:spMk id="6" creationId="{26972F8C-59AB-C08B-97F8-F9F0210FBDA7}"/>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Shape, circle&#10;&#10;Description automatically generated">
            <a:extLst>
              <a:ext uri="{FF2B5EF4-FFF2-40B4-BE49-F238E27FC236}">
                <a16:creationId xmlns:a16="http://schemas.microsoft.com/office/drawing/2014/main" id="{803DA60D-15CA-BF4A-9684-7A7A47598151}"/>
              </a:ext>
            </a:extLst>
          </p:cNvPr>
          <p:cNvPicPr>
            <a:picLocks/>
          </p:cNvPicPr>
          <p:nvPr userDrawn="1"/>
        </p:nvPicPr>
        <p:blipFill>
          <a:blip r:embed="rId2"/>
          <a:stretch>
            <a:fillRect/>
          </a:stretch>
        </p:blipFill>
        <p:spPr>
          <a:xfrm>
            <a:off x="3046800" y="379296"/>
            <a:ext cx="6098400" cy="6098400"/>
          </a:xfrm>
          <a:prstGeom prst="rect">
            <a:avLst/>
          </a:prstGeom>
        </p:spPr>
      </p:pic>
      <p:sp>
        <p:nvSpPr>
          <p:cNvPr id="7" name="Google Shape;22;p3">
            <a:extLst>
              <a:ext uri="{FF2B5EF4-FFF2-40B4-BE49-F238E27FC236}">
                <a16:creationId xmlns:a16="http://schemas.microsoft.com/office/drawing/2014/main" id="{7AC52974-E6F5-4440-B8C0-319F205FA113}"/>
              </a:ext>
            </a:extLst>
          </p:cNvPr>
          <p:cNvSpPr txBox="1">
            <a:spLocks noGrp="1"/>
          </p:cNvSpPr>
          <p:nvPr>
            <p:ph type="title"/>
          </p:nvPr>
        </p:nvSpPr>
        <p:spPr>
          <a:xfrm>
            <a:off x="1858520" y="2324958"/>
            <a:ext cx="847496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339107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7747C1-FDF9-4A4C-A106-2957A49535C0}"/>
              </a:ext>
            </a:extLst>
          </p:cNvPr>
          <p:cNvSpPr/>
          <p:nvPr userDrawn="1"/>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8" name="Picture Placeholder 15">
            <a:extLst>
              <a:ext uri="{FF2B5EF4-FFF2-40B4-BE49-F238E27FC236}">
                <a16:creationId xmlns:a16="http://schemas.microsoft.com/office/drawing/2014/main" id="{EF7626D8-34EF-9749-A224-C98FB027952E}"/>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9" name="Google Shape;26;p3">
            <a:extLst>
              <a:ext uri="{FF2B5EF4-FFF2-40B4-BE49-F238E27FC236}">
                <a16:creationId xmlns:a16="http://schemas.microsoft.com/office/drawing/2014/main" id="{6A3C261C-2AC4-D342-8B90-5D2ED4AFCB30}"/>
              </a:ext>
            </a:extLst>
          </p:cNvPr>
          <p:cNvSpPr txBox="1">
            <a:spLocks noGrp="1"/>
          </p:cNvSpPr>
          <p:nvPr>
            <p:ph type="body" idx="1"/>
          </p:nvPr>
        </p:nvSpPr>
        <p:spPr>
          <a:xfrm>
            <a:off x="5621869" y="343826"/>
            <a:ext cx="5802427" cy="5906503"/>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10" name="Straight Connector 9">
            <a:extLst>
              <a:ext uri="{FF2B5EF4-FFF2-40B4-BE49-F238E27FC236}">
                <a16:creationId xmlns:a16="http://schemas.microsoft.com/office/drawing/2014/main" id="{C700ECD3-2A88-3B42-9F99-E8540E5F1D8D}"/>
              </a:ext>
            </a:extLst>
          </p:cNvPr>
          <p:cNvCxnSpPr>
            <a:cxnSpLocks/>
          </p:cNvCxnSpPr>
          <p:nvPr userDrawn="1"/>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95380D3F-4D1C-DA49-A398-FFFAFD68A29D}"/>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65B1F2A-25F2-564F-9289-8B4083A992C7}"/>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591607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5C6F50B-30B5-9C41-BA1F-33870FB710FE}"/>
              </a:ext>
            </a:extLst>
          </p:cNvPr>
          <p:cNvSpPr/>
          <p:nvPr userDrawn="1"/>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Picture Placeholder 15">
            <a:extLst>
              <a:ext uri="{FF2B5EF4-FFF2-40B4-BE49-F238E27FC236}">
                <a16:creationId xmlns:a16="http://schemas.microsoft.com/office/drawing/2014/main" id="{8EDFCF57-2341-0445-BCB5-944F54BBE0A1}"/>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10" name="Google Shape;22;p3">
            <a:extLst>
              <a:ext uri="{FF2B5EF4-FFF2-40B4-BE49-F238E27FC236}">
                <a16:creationId xmlns:a16="http://schemas.microsoft.com/office/drawing/2014/main" id="{005FBFB7-76BC-0544-82E5-3DC7FAD11F23}"/>
              </a:ext>
            </a:extLst>
          </p:cNvPr>
          <p:cNvSpPr txBox="1">
            <a:spLocks noGrp="1"/>
          </p:cNvSpPr>
          <p:nvPr>
            <p:ph type="title"/>
          </p:nvPr>
        </p:nvSpPr>
        <p:spPr>
          <a:xfrm>
            <a:off x="5579335" y="343825"/>
            <a:ext cx="5802423"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1" name="Google Shape;26;p3">
            <a:extLst>
              <a:ext uri="{FF2B5EF4-FFF2-40B4-BE49-F238E27FC236}">
                <a16:creationId xmlns:a16="http://schemas.microsoft.com/office/drawing/2014/main" id="{FA3EF671-A552-754D-B97C-C56E84DBFBFC}"/>
              </a:ext>
            </a:extLst>
          </p:cNvPr>
          <p:cNvSpPr txBox="1">
            <a:spLocks noGrp="1"/>
          </p:cNvSpPr>
          <p:nvPr>
            <p:ph type="body" idx="1"/>
          </p:nvPr>
        </p:nvSpPr>
        <p:spPr>
          <a:xfrm>
            <a:off x="5579337" y="1623986"/>
            <a:ext cx="5802427" cy="4626343"/>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12" name="Straight Connector 11">
            <a:extLst>
              <a:ext uri="{FF2B5EF4-FFF2-40B4-BE49-F238E27FC236}">
                <a16:creationId xmlns:a16="http://schemas.microsoft.com/office/drawing/2014/main" id="{A341455B-9DB6-D748-AD48-9CA387F11F5E}"/>
              </a:ext>
            </a:extLst>
          </p:cNvPr>
          <p:cNvCxnSpPr>
            <a:cxnSpLocks/>
          </p:cNvCxnSpPr>
          <p:nvPr userDrawn="1"/>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hape 18">
            <a:extLst>
              <a:ext uri="{FF2B5EF4-FFF2-40B4-BE49-F238E27FC236}">
                <a16:creationId xmlns:a16="http://schemas.microsoft.com/office/drawing/2014/main" id="{7B9A61FD-0605-B245-9B4A-656C6B5FA7AE}"/>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0F19245-D9A0-9D46-98CA-47D3B07FFCF9}"/>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483274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E9827DEC-A193-904B-89A1-DA7A4FB6C83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11" name="Google Shape;26;p3">
            <a:extLst>
              <a:ext uri="{FF2B5EF4-FFF2-40B4-BE49-F238E27FC236}">
                <a16:creationId xmlns:a16="http://schemas.microsoft.com/office/drawing/2014/main" id="{9294F03A-707D-DC40-9C1D-D5A37C249D95}"/>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Rectangle 11">
            <a:extLst>
              <a:ext uri="{FF2B5EF4-FFF2-40B4-BE49-F238E27FC236}">
                <a16:creationId xmlns:a16="http://schemas.microsoft.com/office/drawing/2014/main" id="{A69CF9A3-F75E-1543-A4D6-D433935AC8E6}"/>
              </a:ext>
            </a:extLst>
          </p:cNvPr>
          <p:cNvSpPr/>
          <p:nvPr userDrawn="1"/>
        </p:nvSpPr>
        <p:spPr>
          <a:xfrm>
            <a:off x="0"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3" name="Google Shape;22;p3">
            <a:extLst>
              <a:ext uri="{FF2B5EF4-FFF2-40B4-BE49-F238E27FC236}">
                <a16:creationId xmlns:a16="http://schemas.microsoft.com/office/drawing/2014/main" id="{F57D1E2D-6A2A-D644-B788-7E68A28211CB}"/>
              </a:ext>
            </a:extLst>
          </p:cNvPr>
          <p:cNvSpPr txBox="1">
            <a:spLocks noGrp="1"/>
          </p:cNvSpPr>
          <p:nvPr>
            <p:ph type="title"/>
          </p:nvPr>
        </p:nvSpPr>
        <p:spPr>
          <a:xfrm>
            <a:off x="815652" y="343825"/>
            <a:ext cx="8474960"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4" name="Straight Connector 13">
            <a:extLst>
              <a:ext uri="{FF2B5EF4-FFF2-40B4-BE49-F238E27FC236}">
                <a16:creationId xmlns:a16="http://schemas.microsoft.com/office/drawing/2014/main" id="{E3B44435-34A2-FC4D-8F89-3A7C1B13A54F}"/>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Shape 18">
            <a:extLst>
              <a:ext uri="{FF2B5EF4-FFF2-40B4-BE49-F238E27FC236}">
                <a16:creationId xmlns:a16="http://schemas.microsoft.com/office/drawing/2014/main" id="{420B2069-7D4D-8344-974F-6B180CDBC8BE}"/>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92F4F474-4FA1-BD42-AB68-D77C0A130301}"/>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236845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17B7026-61AD-0D49-A753-33C2C5101D02}"/>
              </a:ext>
            </a:extLst>
          </p:cNvPr>
          <p:cNvSpPr/>
          <p:nvPr userDrawn="1"/>
        </p:nvSpPr>
        <p:spPr>
          <a:xfrm>
            <a:off x="0" y="1"/>
            <a:ext cx="3671147" cy="1979271"/>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7" name="Picture Placeholder 15">
            <a:extLst>
              <a:ext uri="{FF2B5EF4-FFF2-40B4-BE49-F238E27FC236}">
                <a16:creationId xmlns:a16="http://schemas.microsoft.com/office/drawing/2014/main" id="{080748CC-96DB-7448-80AB-53DA3CC54162}"/>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8" name="Google Shape;26;p3">
            <a:extLst>
              <a:ext uri="{FF2B5EF4-FFF2-40B4-BE49-F238E27FC236}">
                <a16:creationId xmlns:a16="http://schemas.microsoft.com/office/drawing/2014/main" id="{5B509D30-D5BE-4C4D-A556-B38DC389F5C1}"/>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9" name="Google Shape;22;p3">
            <a:extLst>
              <a:ext uri="{FF2B5EF4-FFF2-40B4-BE49-F238E27FC236}">
                <a16:creationId xmlns:a16="http://schemas.microsoft.com/office/drawing/2014/main" id="{37FEEC04-374F-A345-9800-E41EA81B4940}"/>
              </a:ext>
            </a:extLst>
          </p:cNvPr>
          <p:cNvSpPr txBox="1">
            <a:spLocks noGrp="1"/>
          </p:cNvSpPr>
          <p:nvPr>
            <p:ph type="title"/>
          </p:nvPr>
        </p:nvSpPr>
        <p:spPr>
          <a:xfrm>
            <a:off x="815652" y="1392450"/>
            <a:ext cx="7243952" cy="1122300"/>
          </a:xfrm>
          <a:prstGeom prst="rect">
            <a:avLst/>
          </a:prstGeom>
          <a:solidFill>
            <a:schemeClr val="bg1"/>
          </a:solidFill>
        </p:spPr>
        <p:txBody>
          <a:bodyPr spcFirstLastPara="1" wrap="square" lIns="91425" tIns="91425" rIns="91425" bIns="91425" anchor="ctr" anchorCtr="0">
            <a:noAutofit/>
          </a:bodyPr>
          <a:lstStyle>
            <a:lvl1pPr marL="12700"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0" name="Straight Connector 9">
            <a:extLst>
              <a:ext uri="{FF2B5EF4-FFF2-40B4-BE49-F238E27FC236}">
                <a16:creationId xmlns:a16="http://schemas.microsoft.com/office/drawing/2014/main" id="{FEB75C23-F5C8-3B4C-AEE7-6CDAF7070B56}"/>
              </a:ext>
            </a:extLst>
          </p:cNvPr>
          <p:cNvCxnSpPr>
            <a:cxnSpLocks/>
          </p:cNvCxnSpPr>
          <p:nvPr userDrawn="1"/>
        </p:nvCxnSpPr>
        <p:spPr>
          <a:xfrm>
            <a:off x="767704"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749BED04-511C-014C-8A66-2098624C0DF8}"/>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E22B68C-57EE-8C46-A730-004157CDD96D}"/>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9666758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userDrawn="1"/>
        </p:nvSpPr>
        <p:spPr>
          <a:xfrm>
            <a:off x="1" y="1"/>
            <a:ext cx="3671147"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userDrawn="1"/>
        </p:nvCxnSpPr>
        <p:spPr>
          <a:xfrm>
            <a:off x="677331"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730185" y="1392450"/>
            <a:ext cx="1078447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Shape 18">
            <a:extLst>
              <a:ext uri="{FF2B5EF4-FFF2-40B4-BE49-F238E27FC236}">
                <a16:creationId xmlns:a16="http://schemas.microsoft.com/office/drawing/2014/main" id="{635E2F9A-6386-F141-94EF-28A0B44CEAFF}"/>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784405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Picture Placeholder 15">
            <a:extLst>
              <a:ext uri="{FF2B5EF4-FFF2-40B4-BE49-F238E27FC236}">
                <a16:creationId xmlns:a16="http://schemas.microsoft.com/office/drawing/2014/main" id="{C386037C-EB8F-FF45-9526-C930D04B68F9}"/>
              </a:ext>
            </a:extLst>
          </p:cNvPr>
          <p:cNvSpPr>
            <a:spLocks noGrp="1"/>
          </p:cNvSpPr>
          <p:nvPr>
            <p:ph type="pic" sz="quarter" idx="11" hasCustomPrompt="1"/>
          </p:nvPr>
        </p:nvSpPr>
        <p:spPr>
          <a:xfrm>
            <a:off x="4632960" y="3180080"/>
            <a:ext cx="7559040" cy="367792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9" name="Rectangle 8">
            <a:extLst>
              <a:ext uri="{FF2B5EF4-FFF2-40B4-BE49-F238E27FC236}">
                <a16:creationId xmlns:a16="http://schemas.microsoft.com/office/drawing/2014/main" id="{1507455B-4D51-B24D-B2AB-38EB65937949}"/>
              </a:ext>
            </a:extLst>
          </p:cNvPr>
          <p:cNvSpPr/>
          <p:nvPr userDrawn="1"/>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a:extLst>
              <a:ext uri="{FF2B5EF4-FFF2-40B4-BE49-F238E27FC236}">
                <a16:creationId xmlns:a16="http://schemas.microsoft.com/office/drawing/2014/main" id="{CCF8261B-B14B-FE44-9F7D-1D16591ABD16}"/>
              </a:ext>
            </a:extLst>
          </p:cNvPr>
          <p:cNvCxnSpPr>
            <a:cxnSpLocks/>
          </p:cNvCxnSpPr>
          <p:nvPr userDrawn="1"/>
        </p:nvCxnSpPr>
        <p:spPr>
          <a:xfrm>
            <a:off x="677331" y="348587"/>
            <a:ext cx="0" cy="1117538"/>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Google Shape;22;p3">
            <a:extLst>
              <a:ext uri="{FF2B5EF4-FFF2-40B4-BE49-F238E27FC236}">
                <a16:creationId xmlns:a16="http://schemas.microsoft.com/office/drawing/2014/main" id="{93EB43C9-9115-F142-9669-30D7A097A2F9}"/>
              </a:ext>
            </a:extLst>
          </p:cNvPr>
          <p:cNvSpPr txBox="1">
            <a:spLocks noGrp="1"/>
          </p:cNvSpPr>
          <p:nvPr>
            <p:ph type="title"/>
          </p:nvPr>
        </p:nvSpPr>
        <p:spPr>
          <a:xfrm>
            <a:off x="742519" y="343825"/>
            <a:ext cx="10772140"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2" name="Google Shape;26;p3">
            <a:extLst>
              <a:ext uri="{FF2B5EF4-FFF2-40B4-BE49-F238E27FC236}">
                <a16:creationId xmlns:a16="http://schemas.microsoft.com/office/drawing/2014/main" id="{5E740199-FC33-F744-9253-FAD59447BC01}"/>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3" name="Shape 18">
            <a:extLst>
              <a:ext uri="{FF2B5EF4-FFF2-40B4-BE49-F238E27FC236}">
                <a16:creationId xmlns:a16="http://schemas.microsoft.com/office/drawing/2014/main" id="{BFA1C70D-1C61-8E49-B7DC-53880C4C191F}"/>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8923958-BB56-0342-9A0D-10A1D48A263B}"/>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40770999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9CE7A6D-03B8-074D-BF71-21ADD4C06A98}"/>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20" name="Straight Connector 19">
            <a:extLst>
              <a:ext uri="{FF2B5EF4-FFF2-40B4-BE49-F238E27FC236}">
                <a16:creationId xmlns:a16="http://schemas.microsoft.com/office/drawing/2014/main" id="{FB4F2E6A-20C6-2F43-B38F-B418E76F81F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Google Shape;22;p3">
            <a:extLst>
              <a:ext uri="{FF2B5EF4-FFF2-40B4-BE49-F238E27FC236}">
                <a16:creationId xmlns:a16="http://schemas.microsoft.com/office/drawing/2014/main" id="{A15D03B9-66C5-504C-8108-72C9917E3989}"/>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22" name="Google Shape;26;p3">
            <a:extLst>
              <a:ext uri="{FF2B5EF4-FFF2-40B4-BE49-F238E27FC236}">
                <a16:creationId xmlns:a16="http://schemas.microsoft.com/office/drawing/2014/main" id="{14E51DBD-9718-9D4D-BB44-735DF21DDFD8}"/>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23" name="Shape 18">
            <a:extLst>
              <a:ext uri="{FF2B5EF4-FFF2-40B4-BE49-F238E27FC236}">
                <a16:creationId xmlns:a16="http://schemas.microsoft.com/office/drawing/2014/main" id="{6A24D8D4-2F76-874D-90FB-A1FD312DC89C}"/>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24" name="Shape 18">
            <a:extLst>
              <a:ext uri="{FF2B5EF4-FFF2-40B4-BE49-F238E27FC236}">
                <a16:creationId xmlns:a16="http://schemas.microsoft.com/office/drawing/2014/main" id="{A78793B2-B820-4849-8AC0-EA4E21E73902}"/>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530026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6B6E6BB4-68AF-8740-99AC-6901B3A20508}"/>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0100178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4B488B-AFCB-0B4C-BBC3-ED838A99B7EA}"/>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067144D6-7189-5346-8FC1-BD2555EB7882}"/>
              </a:ext>
            </a:extLst>
          </p:cNvPr>
          <p:cNvCxnSpPr>
            <a:cxnSpLocks/>
          </p:cNvCxnSpPr>
          <p:nvPr userDrawn="1"/>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3169D907-9B9D-774B-B8B8-0614C36F55D3}"/>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Google Shape;26;p3">
            <a:extLst>
              <a:ext uri="{FF2B5EF4-FFF2-40B4-BE49-F238E27FC236}">
                <a16:creationId xmlns:a16="http://schemas.microsoft.com/office/drawing/2014/main" id="{7CBAA379-7C55-0A4C-8E79-215F48888E1B}"/>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1" name="Shape 18">
            <a:extLst>
              <a:ext uri="{FF2B5EF4-FFF2-40B4-BE49-F238E27FC236}">
                <a16:creationId xmlns:a16="http://schemas.microsoft.com/office/drawing/2014/main" id="{E452DC6E-D284-DA4A-B95E-C40FCD559981}"/>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F40BD09F-49C4-6347-A228-33926B2A459F}"/>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0888980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ts val="2200"/>
              </a:lnSpc>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3" name="Shape 18">
            <a:extLst>
              <a:ext uri="{FF2B5EF4-FFF2-40B4-BE49-F238E27FC236}">
                <a16:creationId xmlns:a16="http://schemas.microsoft.com/office/drawing/2014/main" id="{53C50927-6EAA-6C40-8DE0-C1092418B913}"/>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52109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A17B2CC8-F844-0546-A5E8-5054010CC1E8}"/>
              </a:ext>
            </a:extLst>
          </p:cNvPr>
          <p:cNvSpPr/>
          <p:nvPr userDrawn="1"/>
        </p:nvSpPr>
        <p:spPr>
          <a:xfrm>
            <a:off x="3059400" y="382772"/>
            <a:ext cx="6073200" cy="6073200"/>
          </a:xfrm>
          <a:prstGeom prst="ellipse">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B92C88C1-10D7-2A46-9119-7FD1AE125F99}"/>
              </a:ext>
            </a:extLst>
          </p:cNvPr>
          <p:cNvSpPr txBox="1">
            <a:spLocks noGrp="1"/>
          </p:cNvSpPr>
          <p:nvPr>
            <p:ph type="title"/>
          </p:nvPr>
        </p:nvSpPr>
        <p:spPr>
          <a:xfrm>
            <a:off x="1858520" y="2324958"/>
            <a:ext cx="847496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24833475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43E7D900-D136-BF47-B693-5059DAAAC9B5}"/>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11" name="Rectangle 10">
            <a:extLst>
              <a:ext uri="{FF2B5EF4-FFF2-40B4-BE49-F238E27FC236}">
                <a16:creationId xmlns:a16="http://schemas.microsoft.com/office/drawing/2014/main" id="{6C65ED82-B9F1-DE4E-966F-928A9A917F6C}"/>
              </a:ext>
            </a:extLst>
          </p:cNvPr>
          <p:cNvSpPr/>
          <p:nvPr userDrawn="1"/>
        </p:nvSpPr>
        <p:spPr>
          <a:xfrm>
            <a:off x="4"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2" name="Straight Connector 11">
            <a:extLst>
              <a:ext uri="{FF2B5EF4-FFF2-40B4-BE49-F238E27FC236}">
                <a16:creationId xmlns:a16="http://schemas.microsoft.com/office/drawing/2014/main" id="{49BEC2AD-1C22-014F-8407-32D20ECA0DA1}"/>
              </a:ext>
            </a:extLst>
          </p:cNvPr>
          <p:cNvCxnSpPr>
            <a:cxnSpLocks/>
          </p:cNvCxnSpPr>
          <p:nvPr userDrawn="1"/>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Google Shape;22;p3">
            <a:extLst>
              <a:ext uri="{FF2B5EF4-FFF2-40B4-BE49-F238E27FC236}">
                <a16:creationId xmlns:a16="http://schemas.microsoft.com/office/drawing/2014/main" id="{B9AFF49C-82E7-4441-B27D-ED02C6B0EF82}"/>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4" name="Google Shape;26;p3">
            <a:extLst>
              <a:ext uri="{FF2B5EF4-FFF2-40B4-BE49-F238E27FC236}">
                <a16:creationId xmlns:a16="http://schemas.microsoft.com/office/drawing/2014/main" id="{8F2CA12B-A61E-B44D-8860-6F150FD3585F}"/>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5" name="Shape 18">
            <a:extLst>
              <a:ext uri="{FF2B5EF4-FFF2-40B4-BE49-F238E27FC236}">
                <a16:creationId xmlns:a16="http://schemas.microsoft.com/office/drawing/2014/main" id="{A5C37964-46C7-314E-9370-D4C9898C9AA4}"/>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E791B120-C979-7747-87E7-EC6FF80227C1}"/>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363740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Picture Placeholder 15">
            <a:extLst>
              <a:ext uri="{FF2B5EF4-FFF2-40B4-BE49-F238E27FC236}">
                <a16:creationId xmlns:a16="http://schemas.microsoft.com/office/drawing/2014/main" id="{13DAB9AC-A96D-7E4A-9052-A3B08CCEA548}"/>
              </a:ext>
            </a:extLst>
          </p:cNvPr>
          <p:cNvSpPr>
            <a:spLocks noGrp="1"/>
          </p:cNvSpPr>
          <p:nvPr>
            <p:ph type="pic" sz="quarter" idx="11" hasCustomPrompt="1"/>
          </p:nvPr>
        </p:nvSpPr>
        <p:spPr>
          <a:xfrm>
            <a:off x="5120640" y="3728720"/>
            <a:ext cx="7071360" cy="312928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7" name="Google Shape;22;p3">
            <a:extLst>
              <a:ext uri="{FF2B5EF4-FFF2-40B4-BE49-F238E27FC236}">
                <a16:creationId xmlns:a16="http://schemas.microsoft.com/office/drawing/2014/main" id="{5967B75C-130F-404B-8884-1ADCE26C2933}"/>
              </a:ext>
            </a:extLst>
          </p:cNvPr>
          <p:cNvSpPr txBox="1">
            <a:spLocks noGrp="1"/>
          </p:cNvSpPr>
          <p:nvPr>
            <p:ph type="title"/>
          </p:nvPr>
        </p:nvSpPr>
        <p:spPr>
          <a:xfrm>
            <a:off x="815653" y="343825"/>
            <a:ext cx="10812332" cy="11223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8" name="Google Shape;26;p3">
            <a:extLst>
              <a:ext uri="{FF2B5EF4-FFF2-40B4-BE49-F238E27FC236}">
                <a16:creationId xmlns:a16="http://schemas.microsoft.com/office/drawing/2014/main" id="{96026F97-E295-EE44-8918-397E895CF51B}"/>
              </a:ext>
            </a:extLst>
          </p:cNvPr>
          <p:cNvSpPr txBox="1">
            <a:spLocks noGrp="1"/>
          </p:cNvSpPr>
          <p:nvPr>
            <p:ph type="body" idx="1"/>
          </p:nvPr>
        </p:nvSpPr>
        <p:spPr>
          <a:xfrm>
            <a:off x="815653" y="1632560"/>
            <a:ext cx="7678107" cy="3213760"/>
          </a:xfrm>
          <a:prstGeom prst="rect">
            <a:avLst/>
          </a:prstGeom>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9" name="Rectangle 8">
            <a:extLst>
              <a:ext uri="{FF2B5EF4-FFF2-40B4-BE49-F238E27FC236}">
                <a16:creationId xmlns:a16="http://schemas.microsoft.com/office/drawing/2014/main" id="{57922E3B-EE72-A440-B354-D1DD05C40F24}"/>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a:extLst>
              <a:ext uri="{FF2B5EF4-FFF2-40B4-BE49-F238E27FC236}">
                <a16:creationId xmlns:a16="http://schemas.microsoft.com/office/drawing/2014/main" id="{367D4394-22FD-3541-A613-77ED038350A4}"/>
              </a:ext>
            </a:extLst>
          </p:cNvPr>
          <p:cNvCxnSpPr>
            <a:cxnSpLocks/>
          </p:cNvCxnSpPr>
          <p:nvPr userDrawn="1"/>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02ADAEC2-6E07-AB4E-A256-8186970FF5B0}"/>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1389EABA-3A51-F946-979B-2FCEF711E2C2}"/>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9108640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dirty="0"/>
              <a:t>Pearson Edexcel</a:t>
            </a:r>
          </a:p>
          <a:p>
            <a:r>
              <a:rPr lang="en-GB" dirty="0"/>
              <a:t>Insert subject here</a:t>
            </a:r>
          </a:p>
        </p:txBody>
      </p:sp>
      <p:pic>
        <p:nvPicPr>
          <p:cNvPr id="6" name="Picture 5" descr="Icon&#10;&#10;Description automatically generated">
            <a:extLst>
              <a:ext uri="{FF2B5EF4-FFF2-40B4-BE49-F238E27FC236}">
                <a16:creationId xmlns:a16="http://schemas.microsoft.com/office/drawing/2014/main" id="{113C3782-8452-5E43-81DF-206E040CCBC8}"/>
              </a:ext>
            </a:extLst>
          </p:cNvPr>
          <p:cNvPicPr>
            <a:picLocks noChangeAspect="1"/>
          </p:cNvPicPr>
          <p:nvPr userDrawn="1"/>
        </p:nvPicPr>
        <p:blipFill>
          <a:blip r:embed="rId2"/>
          <a:stretch>
            <a:fillRect/>
          </a:stretch>
        </p:blipFill>
        <p:spPr>
          <a:xfrm>
            <a:off x="7236463" y="3429000"/>
            <a:ext cx="4779431" cy="3299076"/>
          </a:xfrm>
          <a:prstGeom prst="rect">
            <a:avLst/>
          </a:prstGeom>
        </p:spPr>
      </p:pic>
      <p:pic>
        <p:nvPicPr>
          <p:cNvPr id="11" name="Picture 10">
            <a:extLst>
              <a:ext uri="{FF2B5EF4-FFF2-40B4-BE49-F238E27FC236}">
                <a16:creationId xmlns:a16="http://schemas.microsoft.com/office/drawing/2014/main" id="{CD2CBFAD-995D-3F4B-A412-3EB10A88410D}"/>
              </a:ext>
            </a:extLst>
          </p:cNvPr>
          <p:cNvPicPr>
            <a:picLocks noChangeAspect="1"/>
          </p:cNvPicPr>
          <p:nvPr userDrawn="1"/>
        </p:nvPicPr>
        <p:blipFill>
          <a:blip r:embed="rId3"/>
          <a:stretch>
            <a:fillRect/>
          </a:stretch>
        </p:blipFill>
        <p:spPr>
          <a:xfrm>
            <a:off x="0" y="6091833"/>
            <a:ext cx="1749287" cy="790375"/>
          </a:xfrm>
          <a:prstGeom prst="rect">
            <a:avLst/>
          </a:prstGeom>
        </p:spPr>
      </p:pic>
    </p:spTree>
    <p:extLst>
      <p:ext uri="{BB962C8B-B14F-4D97-AF65-F5344CB8AC3E}">
        <p14:creationId xmlns:p14="http://schemas.microsoft.com/office/powerpoint/2010/main" val="16986588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11D0AC-C5FA-BE43-8045-701FD9A33226}"/>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Google Shape;22;p3">
            <a:extLst>
              <a:ext uri="{FF2B5EF4-FFF2-40B4-BE49-F238E27FC236}">
                <a16:creationId xmlns:a16="http://schemas.microsoft.com/office/drawing/2014/main" id="{722B4281-C6BD-E246-AB15-A885D483B365}"/>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5" name="Picture 4" descr="Icon&#10;&#10;Description automatically generated">
            <a:extLst>
              <a:ext uri="{FF2B5EF4-FFF2-40B4-BE49-F238E27FC236}">
                <a16:creationId xmlns:a16="http://schemas.microsoft.com/office/drawing/2014/main" id="{5FB18C6B-EBCD-914A-B21B-6B1C7AA5A513}"/>
              </a:ext>
            </a:extLst>
          </p:cNvPr>
          <p:cNvPicPr>
            <a:picLocks noChangeAspect="1"/>
          </p:cNvPicPr>
          <p:nvPr userDrawn="1"/>
        </p:nvPicPr>
        <p:blipFill>
          <a:blip r:embed="rId2"/>
          <a:stretch>
            <a:fillRect/>
          </a:stretch>
        </p:blipFill>
        <p:spPr>
          <a:xfrm>
            <a:off x="7236463" y="3429000"/>
            <a:ext cx="4779431" cy="3299076"/>
          </a:xfrm>
          <a:prstGeom prst="rect">
            <a:avLst/>
          </a:prstGeom>
        </p:spPr>
      </p:pic>
    </p:spTree>
    <p:extLst>
      <p:ext uri="{BB962C8B-B14F-4D97-AF65-F5344CB8AC3E}">
        <p14:creationId xmlns:p14="http://schemas.microsoft.com/office/powerpoint/2010/main" val="18414728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dirty="0"/>
              <a:t>Pearson Edexcel</a:t>
            </a:r>
          </a:p>
          <a:p>
            <a:r>
              <a:rPr lang="en-GB" dirty="0"/>
              <a:t>Insert subject here</a:t>
            </a:r>
          </a:p>
        </p:txBody>
      </p:sp>
      <p:pic>
        <p:nvPicPr>
          <p:cNvPr id="11" name="Picture 10" descr="Icon&#10;&#10;Description automatically generated">
            <a:extLst>
              <a:ext uri="{FF2B5EF4-FFF2-40B4-BE49-F238E27FC236}">
                <a16:creationId xmlns:a16="http://schemas.microsoft.com/office/drawing/2014/main" id="{B9C0E53D-69B5-6749-8FDE-527543489A7F}"/>
              </a:ext>
            </a:extLst>
          </p:cNvPr>
          <p:cNvPicPr>
            <a:picLocks noChangeAspect="1"/>
          </p:cNvPicPr>
          <p:nvPr userDrawn="1"/>
        </p:nvPicPr>
        <p:blipFill>
          <a:blip r:embed="rId2"/>
          <a:stretch>
            <a:fillRect/>
          </a:stretch>
        </p:blipFill>
        <p:spPr>
          <a:xfrm>
            <a:off x="7236463" y="3429000"/>
            <a:ext cx="4779431" cy="3299076"/>
          </a:xfrm>
          <a:prstGeom prst="rect">
            <a:avLst/>
          </a:prstGeom>
        </p:spPr>
      </p:pic>
      <p:pic>
        <p:nvPicPr>
          <p:cNvPr id="12" name="Picture 11">
            <a:extLst>
              <a:ext uri="{FF2B5EF4-FFF2-40B4-BE49-F238E27FC236}">
                <a16:creationId xmlns:a16="http://schemas.microsoft.com/office/drawing/2014/main" id="{6EC76894-96FF-C541-953F-0CAC64F71EF1}"/>
              </a:ext>
            </a:extLst>
          </p:cNvPr>
          <p:cNvPicPr>
            <a:picLocks noChangeAspect="1"/>
          </p:cNvPicPr>
          <p:nvPr userDrawn="1"/>
        </p:nvPicPr>
        <p:blipFill>
          <a:blip r:embed="rId3"/>
          <a:stretch>
            <a:fillRect/>
          </a:stretch>
        </p:blipFill>
        <p:spPr>
          <a:xfrm>
            <a:off x="0" y="6091833"/>
            <a:ext cx="1749287" cy="790375"/>
          </a:xfrm>
          <a:prstGeom prst="rect">
            <a:avLst/>
          </a:prstGeom>
        </p:spPr>
      </p:pic>
    </p:spTree>
    <p:extLst>
      <p:ext uri="{BB962C8B-B14F-4D97-AF65-F5344CB8AC3E}">
        <p14:creationId xmlns:p14="http://schemas.microsoft.com/office/powerpoint/2010/main" val="8152412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11D0AC-C5FA-BE43-8045-701FD9A33226}"/>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Google Shape;22;p3">
            <a:extLst>
              <a:ext uri="{FF2B5EF4-FFF2-40B4-BE49-F238E27FC236}">
                <a16:creationId xmlns:a16="http://schemas.microsoft.com/office/drawing/2014/main" id="{722B4281-C6BD-E246-AB15-A885D483B365}"/>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5" name="Picture 4" descr="Icon&#10;&#10;Description automatically generated">
            <a:extLst>
              <a:ext uri="{FF2B5EF4-FFF2-40B4-BE49-F238E27FC236}">
                <a16:creationId xmlns:a16="http://schemas.microsoft.com/office/drawing/2014/main" id="{AFA7ECD3-2774-2540-BE08-19042F40779D}"/>
              </a:ext>
            </a:extLst>
          </p:cNvPr>
          <p:cNvPicPr>
            <a:picLocks noChangeAspect="1"/>
          </p:cNvPicPr>
          <p:nvPr userDrawn="1"/>
        </p:nvPicPr>
        <p:blipFill>
          <a:blip r:embed="rId2"/>
          <a:stretch>
            <a:fillRect/>
          </a:stretch>
        </p:blipFill>
        <p:spPr>
          <a:xfrm>
            <a:off x="7236463" y="3429000"/>
            <a:ext cx="4779431" cy="3299076"/>
          </a:xfrm>
          <a:prstGeom prst="rect">
            <a:avLst/>
          </a:prstGeom>
        </p:spPr>
      </p:pic>
    </p:spTree>
    <p:extLst>
      <p:ext uri="{BB962C8B-B14F-4D97-AF65-F5344CB8AC3E}">
        <p14:creationId xmlns:p14="http://schemas.microsoft.com/office/powerpoint/2010/main" val="24492153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6B6E6BB4-68AF-8740-99AC-6901B3A20508}"/>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1507616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ts val="2200"/>
              </a:lnSpc>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3" name="Shape 18">
            <a:extLst>
              <a:ext uri="{FF2B5EF4-FFF2-40B4-BE49-F238E27FC236}">
                <a16:creationId xmlns:a16="http://schemas.microsoft.com/office/drawing/2014/main" id="{53C50927-6EAA-6C40-8DE0-C1092418B913}"/>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80188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dirty="0"/>
              <a:t>Pearson Edexcel</a:t>
            </a:r>
          </a:p>
          <a:p>
            <a:r>
              <a:rPr lang="en-GB" dirty="0"/>
              <a:t>Insert subject here</a:t>
            </a:r>
          </a:p>
        </p:txBody>
      </p:sp>
      <p:pic>
        <p:nvPicPr>
          <p:cNvPr id="6" name="Picture 5" descr="Icon&#10;&#10;Description automatically generated">
            <a:extLst>
              <a:ext uri="{FF2B5EF4-FFF2-40B4-BE49-F238E27FC236}">
                <a16:creationId xmlns:a16="http://schemas.microsoft.com/office/drawing/2014/main" id="{2DA983F9-ED73-C74E-8E41-1037FA2F7BB3}"/>
              </a:ext>
            </a:extLst>
          </p:cNvPr>
          <p:cNvPicPr>
            <a:picLocks noChangeAspect="1"/>
          </p:cNvPicPr>
          <p:nvPr userDrawn="1"/>
        </p:nvPicPr>
        <p:blipFill>
          <a:blip r:embed="rId2"/>
          <a:stretch>
            <a:fillRect/>
          </a:stretch>
        </p:blipFill>
        <p:spPr>
          <a:xfrm>
            <a:off x="7236463" y="3429000"/>
            <a:ext cx="4779431" cy="3299076"/>
          </a:xfrm>
          <a:prstGeom prst="rect">
            <a:avLst/>
          </a:prstGeom>
        </p:spPr>
      </p:pic>
      <p:pic>
        <p:nvPicPr>
          <p:cNvPr id="11" name="Picture 10">
            <a:extLst>
              <a:ext uri="{FF2B5EF4-FFF2-40B4-BE49-F238E27FC236}">
                <a16:creationId xmlns:a16="http://schemas.microsoft.com/office/drawing/2014/main" id="{DA635164-9B24-DF4A-A4E7-79F4B8F4CB9C}"/>
              </a:ext>
            </a:extLst>
          </p:cNvPr>
          <p:cNvPicPr>
            <a:picLocks noChangeAspect="1"/>
          </p:cNvPicPr>
          <p:nvPr userDrawn="1"/>
        </p:nvPicPr>
        <p:blipFill>
          <a:blip r:embed="rId3"/>
          <a:stretch>
            <a:fillRect/>
          </a:stretch>
        </p:blipFill>
        <p:spPr>
          <a:xfrm>
            <a:off x="0" y="6091833"/>
            <a:ext cx="1749287" cy="790375"/>
          </a:xfrm>
          <a:prstGeom prst="rect">
            <a:avLst/>
          </a:prstGeom>
        </p:spPr>
      </p:pic>
    </p:spTree>
    <p:extLst>
      <p:ext uri="{BB962C8B-B14F-4D97-AF65-F5344CB8AC3E}">
        <p14:creationId xmlns:p14="http://schemas.microsoft.com/office/powerpoint/2010/main" val="41483214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11D0AC-C5FA-BE43-8045-701FD9A33226}"/>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Google Shape;22;p3">
            <a:extLst>
              <a:ext uri="{FF2B5EF4-FFF2-40B4-BE49-F238E27FC236}">
                <a16:creationId xmlns:a16="http://schemas.microsoft.com/office/drawing/2014/main" id="{722B4281-C6BD-E246-AB15-A885D483B365}"/>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5" name="Picture 4" descr="Icon&#10;&#10;Description automatically generated">
            <a:extLst>
              <a:ext uri="{FF2B5EF4-FFF2-40B4-BE49-F238E27FC236}">
                <a16:creationId xmlns:a16="http://schemas.microsoft.com/office/drawing/2014/main" id="{F6D39937-1C24-3B4B-B004-318A1BDB6BFE}"/>
              </a:ext>
            </a:extLst>
          </p:cNvPr>
          <p:cNvPicPr>
            <a:picLocks noChangeAspect="1"/>
          </p:cNvPicPr>
          <p:nvPr userDrawn="1"/>
        </p:nvPicPr>
        <p:blipFill>
          <a:blip r:embed="rId2"/>
          <a:stretch>
            <a:fillRect/>
          </a:stretch>
        </p:blipFill>
        <p:spPr>
          <a:xfrm>
            <a:off x="7236463" y="3429000"/>
            <a:ext cx="4779431" cy="3299076"/>
          </a:xfrm>
          <a:prstGeom prst="rect">
            <a:avLst/>
          </a:prstGeom>
        </p:spPr>
      </p:pic>
    </p:spTree>
    <p:extLst>
      <p:ext uri="{BB962C8B-B14F-4D97-AF65-F5344CB8AC3E}">
        <p14:creationId xmlns:p14="http://schemas.microsoft.com/office/powerpoint/2010/main" val="1512518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62FDF0EE-8982-E94E-9A1C-EB30692C27E0}"/>
              </a:ext>
            </a:extLst>
          </p:cNvPr>
          <p:cNvSpPr/>
          <p:nvPr userDrawn="1"/>
        </p:nvSpPr>
        <p:spPr>
          <a:xfrm>
            <a:off x="3059400" y="382772"/>
            <a:ext cx="6073200" cy="6073200"/>
          </a:xfrm>
          <a:prstGeom prst="ellipse">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942D3CE4-80F4-6F48-8C01-3E6FC6B89A1B}"/>
              </a:ext>
            </a:extLst>
          </p:cNvPr>
          <p:cNvSpPr txBox="1">
            <a:spLocks noGrp="1"/>
          </p:cNvSpPr>
          <p:nvPr>
            <p:ph type="title"/>
          </p:nvPr>
        </p:nvSpPr>
        <p:spPr>
          <a:xfrm>
            <a:off x="1858520" y="2324958"/>
            <a:ext cx="847496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27196646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6B6E6BB4-68AF-8740-99AC-6901B3A20508}"/>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63192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ts val="2200"/>
              </a:lnSpc>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3" name="Shape 18">
            <a:extLst>
              <a:ext uri="{FF2B5EF4-FFF2-40B4-BE49-F238E27FC236}">
                <a16:creationId xmlns:a16="http://schemas.microsoft.com/office/drawing/2014/main" id="{53C50927-6EAA-6C40-8DE0-C1092418B913}"/>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2056674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8" name="Rectangle 7">
            <a:extLst>
              <a:ext uri="{FF2B5EF4-FFF2-40B4-BE49-F238E27FC236}">
                <a16:creationId xmlns:a16="http://schemas.microsoft.com/office/drawing/2014/main" id="{859821B7-8ABF-8C42-8139-3F0576ECD573}"/>
              </a:ext>
            </a:extLst>
          </p:cNvPr>
          <p:cNvSpPr/>
          <p:nvPr userDrawn="1"/>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49EE0A2D-64E8-6340-AE3E-FD31E19BFAE7}"/>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502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9" name="Rectangle 8">
            <a:extLst>
              <a:ext uri="{FF2B5EF4-FFF2-40B4-BE49-F238E27FC236}">
                <a16:creationId xmlns:a16="http://schemas.microsoft.com/office/drawing/2014/main" id="{A081336F-8B3B-DD49-8F6D-4DDF38EFF9EF}"/>
              </a:ext>
            </a:extLst>
          </p:cNvPr>
          <p:cNvSpPr/>
          <p:nvPr userDrawn="1"/>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815652" y="343825"/>
            <a:ext cx="5048851"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473082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userDrawn="1"/>
        </p:nvSpPr>
        <p:spPr>
          <a:xfrm>
            <a:off x="1" y="1"/>
            <a:ext cx="3671147"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userDrawn="1"/>
        </p:nvCxnSpPr>
        <p:spPr>
          <a:xfrm>
            <a:off x="677331"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730185" y="1392450"/>
            <a:ext cx="1078447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0" name="Shape 18">
            <a:extLst>
              <a:ext uri="{FF2B5EF4-FFF2-40B4-BE49-F238E27FC236}">
                <a16:creationId xmlns:a16="http://schemas.microsoft.com/office/drawing/2014/main" id="{635E2F9A-6386-F141-94EF-28A0B44CEAFF}"/>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lang="en-GB"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7632962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5C6F50B-30B5-9C41-BA1F-33870FB710FE}"/>
              </a:ext>
            </a:extLst>
          </p:cNvPr>
          <p:cNvSpPr/>
          <p:nvPr userDrawn="1"/>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Picture Placeholder 15">
            <a:extLst>
              <a:ext uri="{FF2B5EF4-FFF2-40B4-BE49-F238E27FC236}">
                <a16:creationId xmlns:a16="http://schemas.microsoft.com/office/drawing/2014/main" id="{8EDFCF57-2341-0445-BCB5-944F54BBE0A1}"/>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10" name="Google Shape;22;p3">
            <a:extLst>
              <a:ext uri="{FF2B5EF4-FFF2-40B4-BE49-F238E27FC236}">
                <a16:creationId xmlns:a16="http://schemas.microsoft.com/office/drawing/2014/main" id="{005FBFB7-76BC-0544-82E5-3DC7FAD11F23}"/>
              </a:ext>
            </a:extLst>
          </p:cNvPr>
          <p:cNvSpPr txBox="1">
            <a:spLocks noGrp="1"/>
          </p:cNvSpPr>
          <p:nvPr>
            <p:ph type="title"/>
          </p:nvPr>
        </p:nvSpPr>
        <p:spPr>
          <a:xfrm>
            <a:off x="5579335" y="343825"/>
            <a:ext cx="5802423"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1" name="Google Shape;26;p3">
            <a:extLst>
              <a:ext uri="{FF2B5EF4-FFF2-40B4-BE49-F238E27FC236}">
                <a16:creationId xmlns:a16="http://schemas.microsoft.com/office/drawing/2014/main" id="{FA3EF671-A552-754D-B97C-C56E84DBFBFC}"/>
              </a:ext>
            </a:extLst>
          </p:cNvPr>
          <p:cNvSpPr txBox="1">
            <a:spLocks noGrp="1"/>
          </p:cNvSpPr>
          <p:nvPr>
            <p:ph type="body" idx="1"/>
          </p:nvPr>
        </p:nvSpPr>
        <p:spPr>
          <a:xfrm>
            <a:off x="5579337" y="1623986"/>
            <a:ext cx="5802427" cy="4626343"/>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12" name="Straight Connector 11">
            <a:extLst>
              <a:ext uri="{FF2B5EF4-FFF2-40B4-BE49-F238E27FC236}">
                <a16:creationId xmlns:a16="http://schemas.microsoft.com/office/drawing/2014/main" id="{A341455B-9DB6-D748-AD48-9CA387F11F5E}"/>
              </a:ext>
            </a:extLst>
          </p:cNvPr>
          <p:cNvCxnSpPr>
            <a:cxnSpLocks/>
          </p:cNvCxnSpPr>
          <p:nvPr userDrawn="1"/>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hape 18">
            <a:extLst>
              <a:ext uri="{FF2B5EF4-FFF2-40B4-BE49-F238E27FC236}">
                <a16:creationId xmlns:a16="http://schemas.microsoft.com/office/drawing/2014/main" id="{7B9A61FD-0605-B245-9B4A-656C6B5FA7AE}"/>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0F19245-D9A0-9D46-98CA-47D3B07FFCF9}"/>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6939180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764DE79-268F-4C1A-8933-263129D2AF90}" type="datetimeFigureOut">
              <a:rPr lang="en-US" dirty="0"/>
              <a:t>2/21/2023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Rectangle 6">
            <a:extLst>
              <a:ext uri="{FF2B5EF4-FFF2-40B4-BE49-F238E27FC236}">
                <a16:creationId xmlns:a16="http://schemas.microsoft.com/office/drawing/2014/main" id="{9E032F0C-FFB5-A049-8007-5F9DD4568968}"/>
              </a:ext>
            </a:extLst>
          </p:cNvPr>
          <p:cNvSpPr/>
          <p:nvPr userDrawn="1"/>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ACFF8AB8-B5AA-084E-AEA2-AA41918D1915}"/>
              </a:ext>
            </a:extLst>
          </p:cNvPr>
          <p:cNvCxnSpPr>
            <a:cxnSpLocks/>
          </p:cNvCxnSpPr>
          <p:nvPr userDrawn="1"/>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hape 18">
            <a:extLst>
              <a:ext uri="{FF2B5EF4-FFF2-40B4-BE49-F238E27FC236}">
                <a16:creationId xmlns:a16="http://schemas.microsoft.com/office/drawing/2014/main" id="{49BCD15A-57DE-4546-AF5D-E3C60A748EFB}"/>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0" name="Shape 18">
            <a:extLst>
              <a:ext uri="{FF2B5EF4-FFF2-40B4-BE49-F238E27FC236}">
                <a16:creationId xmlns:a16="http://schemas.microsoft.com/office/drawing/2014/main" id="{B812C31E-8697-E64D-9CDF-655E20E1C93D}"/>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1" name="Google Shape;22;p3">
            <a:extLst>
              <a:ext uri="{FF2B5EF4-FFF2-40B4-BE49-F238E27FC236}">
                <a16:creationId xmlns:a16="http://schemas.microsoft.com/office/drawing/2014/main" id="{573EA9D5-A092-5D47-9E70-21FA8EE1489D}"/>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2" name="Google Shape;26;p3">
            <a:extLst>
              <a:ext uri="{FF2B5EF4-FFF2-40B4-BE49-F238E27FC236}">
                <a16:creationId xmlns:a16="http://schemas.microsoft.com/office/drawing/2014/main" id="{19018AD3-DFDC-1F40-AAB6-6B6793E0518E}"/>
              </a:ext>
            </a:extLst>
          </p:cNvPr>
          <p:cNvSpPr txBox="1">
            <a:spLocks noGrp="1"/>
          </p:cNvSpPr>
          <p:nvPr>
            <p:ph type="body" idx="13"/>
          </p:nvPr>
        </p:nvSpPr>
        <p:spPr>
          <a:xfrm>
            <a:off x="815654" y="1632560"/>
            <a:ext cx="7794946"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Tree>
    <p:extLst>
      <p:ext uri="{BB962C8B-B14F-4D97-AF65-F5344CB8AC3E}">
        <p14:creationId xmlns:p14="http://schemas.microsoft.com/office/powerpoint/2010/main" val="41685473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764DE79-268F-4C1A-8933-263129D2AF90}" type="datetimeFigureOut">
              <a:rPr lang="en-US" dirty="0"/>
              <a:t>2/21/2023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Rectangle 6">
            <a:extLst>
              <a:ext uri="{FF2B5EF4-FFF2-40B4-BE49-F238E27FC236}">
                <a16:creationId xmlns:a16="http://schemas.microsoft.com/office/drawing/2014/main" id="{61CF6A9A-CC28-E548-9928-CC11477053C7}"/>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26DB38C2-88D7-054F-B946-0E91B0671C31}"/>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hape 18">
            <a:extLst>
              <a:ext uri="{FF2B5EF4-FFF2-40B4-BE49-F238E27FC236}">
                <a16:creationId xmlns:a16="http://schemas.microsoft.com/office/drawing/2014/main" id="{53B64F32-D743-F744-80EE-F7791F5BFB54}"/>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0" name="Shape 18">
            <a:extLst>
              <a:ext uri="{FF2B5EF4-FFF2-40B4-BE49-F238E27FC236}">
                <a16:creationId xmlns:a16="http://schemas.microsoft.com/office/drawing/2014/main" id="{FC5E41C8-96B4-3B4D-ABFC-235B3E904A21}"/>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1" name="Google Shape;22;p3">
            <a:extLst>
              <a:ext uri="{FF2B5EF4-FFF2-40B4-BE49-F238E27FC236}">
                <a16:creationId xmlns:a16="http://schemas.microsoft.com/office/drawing/2014/main" id="{417DEDD0-8D95-E341-85F4-7A89721E5A31}"/>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2" name="Google Shape;26;p3">
            <a:extLst>
              <a:ext uri="{FF2B5EF4-FFF2-40B4-BE49-F238E27FC236}">
                <a16:creationId xmlns:a16="http://schemas.microsoft.com/office/drawing/2014/main" id="{133E70E4-6067-074C-B8A5-FF7BBFBC451B}"/>
              </a:ext>
            </a:extLst>
          </p:cNvPr>
          <p:cNvSpPr txBox="1">
            <a:spLocks noGrp="1"/>
          </p:cNvSpPr>
          <p:nvPr>
            <p:ph type="body" idx="13"/>
          </p:nvPr>
        </p:nvSpPr>
        <p:spPr>
          <a:xfrm>
            <a:off x="815654" y="1632560"/>
            <a:ext cx="7794946" cy="4534560"/>
          </a:xfrm>
          <a:prstGeom prst="rect">
            <a:avLst/>
          </a:prstGeom>
          <a:solidFill>
            <a:schemeClr val="bg1"/>
          </a:solidFill>
        </p:spPr>
        <p:txBody>
          <a:bodyPr spcFirstLastPara="1" wrap="square" lIns="91425" tIns="91425" rIns="91425" bIns="91425" anchor="t" anchorCtr="0">
            <a:noAutofit/>
          </a:bodyPr>
          <a:lstStyle>
            <a:lvl1pPr marL="9525"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Tree>
    <p:extLst>
      <p:ext uri="{BB962C8B-B14F-4D97-AF65-F5344CB8AC3E}">
        <p14:creationId xmlns:p14="http://schemas.microsoft.com/office/powerpoint/2010/main" val="40080126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losing slide-accessibl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6541525-2E6D-49C0-8779-13EE63536E12}"/>
              </a:ext>
            </a:extLst>
          </p:cNvPr>
          <p:cNvSpPr>
            <a:spLocks noGrp="1"/>
          </p:cNvSpPr>
          <p:nvPr>
            <p:ph type="sldNum" sz="quarter" idx="12"/>
          </p:nvPr>
        </p:nvSpPr>
        <p:spPr>
          <a:xfrm>
            <a:off x="9159240" y="6311900"/>
            <a:ext cx="2743200" cy="365125"/>
          </a:xfrm>
          <a:prstGeom prst="rect">
            <a:avLst/>
          </a:prstGeom>
        </p:spPr>
        <p:txBody>
          <a:bodyPr/>
          <a:lstStyle/>
          <a:p>
            <a:fld id="{F9A32ACD-E19E-41C2-B7E1-C19650DECB95}" type="slidenum">
              <a:rPr lang="en-US" smtClean="0"/>
              <a:t>‹#›</a:t>
            </a:fld>
            <a:endParaRPr lang="en-US"/>
          </a:p>
        </p:txBody>
      </p:sp>
      <p:pic>
        <p:nvPicPr>
          <p:cNvPr id="6" name="Picture 3" descr="Pearson Logo&#10;&#10;Description automatically generated with medium confidence">
            <a:extLst>
              <a:ext uri="{FF2B5EF4-FFF2-40B4-BE49-F238E27FC236}">
                <a16:creationId xmlns:a16="http://schemas.microsoft.com/office/drawing/2014/main" id="{BB2481F5-D62B-44C1-B85A-CDB0279C59F0}"/>
              </a:ext>
            </a:extLst>
          </p:cNvPr>
          <p:cNvPicPr>
            <a:picLocks noChangeAspect="1" noChangeArrowheads="1"/>
          </p:cNvPicPr>
          <p:nvPr userDrawn="1"/>
        </p:nvPicPr>
        <p:blipFill>
          <a:blip>
            <a:extLst>
              <a:ext uri="{28A0092B-C50C-407E-A947-70E740481C1C}">
                <a14:useLocalDpi xmlns:a14="http://schemas.microsoft.com/office/drawing/2010/main" val="0"/>
              </a:ext>
            </a:extLst>
          </a:blip>
          <a:srcRect/>
          <a:stretch>
            <a:fillRect/>
          </a:stretch>
        </p:blipFill>
        <p:spPr bwMode="auto">
          <a:xfrm>
            <a:off x="3884613" y="1417638"/>
            <a:ext cx="4387850" cy="3467100"/>
          </a:xfrm>
          <a:prstGeom prst="rect">
            <a:avLst/>
          </a:prstGeom>
          <a:solidFill>
            <a:schemeClr val="bg1"/>
          </a:solidFill>
          <a:ln>
            <a:noFill/>
          </a:ln>
        </p:spPr>
      </p:pic>
    </p:spTree>
    <p:extLst>
      <p:ext uri="{BB962C8B-B14F-4D97-AF65-F5344CB8AC3E}">
        <p14:creationId xmlns:p14="http://schemas.microsoft.com/office/powerpoint/2010/main" val="2318533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04DAF8E4-F250-D047-AAA3-C223257A1B23}"/>
              </a:ext>
            </a:extLst>
          </p:cNvPr>
          <p:cNvSpPr/>
          <p:nvPr userDrawn="1"/>
        </p:nvSpPr>
        <p:spPr>
          <a:xfrm>
            <a:off x="3059400" y="382773"/>
            <a:ext cx="6073200" cy="6070167"/>
          </a:xfrm>
          <a:prstGeom prst="ellipse">
            <a:avLst/>
          </a:prstGeom>
          <a:solidFill>
            <a:srgbClr val="5057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6779CFA1-84D3-BE42-874E-3AD74C70EE14}"/>
              </a:ext>
            </a:extLst>
          </p:cNvPr>
          <p:cNvSpPr txBox="1">
            <a:spLocks noGrp="1"/>
          </p:cNvSpPr>
          <p:nvPr>
            <p:ph type="title"/>
          </p:nvPr>
        </p:nvSpPr>
        <p:spPr>
          <a:xfrm>
            <a:off x="1858520" y="2324958"/>
            <a:ext cx="847496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3654455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userDrawn="1"/>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dirty="0"/>
              <a:t>Pearson Edexcel</a:t>
            </a:r>
          </a:p>
          <a:p>
            <a:r>
              <a:rPr lang="en-GB" dirty="0"/>
              <a:t>Insert subject here</a:t>
            </a:r>
          </a:p>
        </p:txBody>
      </p:sp>
      <p:pic>
        <p:nvPicPr>
          <p:cNvPr id="11" name="Picture 10">
            <a:extLst>
              <a:ext uri="{FF2B5EF4-FFF2-40B4-BE49-F238E27FC236}">
                <a16:creationId xmlns:a16="http://schemas.microsoft.com/office/drawing/2014/main" id="{3E29E00D-FF4E-D849-859F-CF9762A8155C}"/>
              </a:ext>
            </a:extLst>
          </p:cNvPr>
          <p:cNvPicPr>
            <a:picLocks noChangeAspect="1"/>
          </p:cNvPicPr>
          <p:nvPr userDrawn="1"/>
        </p:nvPicPr>
        <p:blipFill>
          <a:blip r:embed="rId2"/>
          <a:stretch>
            <a:fillRect/>
          </a:stretch>
        </p:blipFill>
        <p:spPr>
          <a:xfrm>
            <a:off x="0" y="6091833"/>
            <a:ext cx="1749287" cy="790375"/>
          </a:xfrm>
          <a:prstGeom prst="rect">
            <a:avLst/>
          </a:prstGeom>
        </p:spPr>
      </p:pic>
    </p:spTree>
    <p:extLst>
      <p:ext uri="{BB962C8B-B14F-4D97-AF65-F5344CB8AC3E}">
        <p14:creationId xmlns:p14="http://schemas.microsoft.com/office/powerpoint/2010/main" val="2324663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6F53A-883B-4904-ADA1-1464585F4D1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A25DCD0-FD82-43FF-AD9A-E00B03A8C62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5C29FBF-6116-4309-9F21-C0822304CED2}"/>
              </a:ext>
            </a:extLst>
          </p:cNvPr>
          <p:cNvSpPr>
            <a:spLocks noGrp="1"/>
          </p:cNvSpPr>
          <p:nvPr>
            <p:ph type="dt" sz="half" idx="10"/>
          </p:nvPr>
        </p:nvSpPr>
        <p:spPr/>
        <p:txBody>
          <a:bodyPr/>
          <a:lstStyle/>
          <a:p>
            <a:fld id="{BE0B2E40-03F9-4724-9EEA-EEE5C0FEE3A0}" type="datetimeFigureOut">
              <a:rPr lang="en-GB" smtClean="0"/>
              <a:t>21/02/2023</a:t>
            </a:fld>
            <a:endParaRPr lang="en-GB"/>
          </a:p>
        </p:txBody>
      </p:sp>
      <p:sp>
        <p:nvSpPr>
          <p:cNvPr id="5" name="Footer Placeholder 4">
            <a:extLst>
              <a:ext uri="{FF2B5EF4-FFF2-40B4-BE49-F238E27FC236}">
                <a16:creationId xmlns:a16="http://schemas.microsoft.com/office/drawing/2014/main" id="{5805ABC6-D6C7-4B18-9732-3A779D076C3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A3EF7CE-785B-4FAD-9124-84104694354E}"/>
              </a:ext>
            </a:extLst>
          </p:cNvPr>
          <p:cNvSpPr>
            <a:spLocks noGrp="1"/>
          </p:cNvSpPr>
          <p:nvPr>
            <p:ph type="sldNum" sz="quarter" idx="12"/>
          </p:nvPr>
        </p:nvSpPr>
        <p:spPr/>
        <p:txBody>
          <a:bodyPr/>
          <a:lstStyle/>
          <a:p>
            <a:fld id="{3622E00B-FF08-4282-AB1A-F86464863A1F}" type="slidenum">
              <a:rPr lang="en-GB" smtClean="0"/>
              <a:t>‹#›</a:t>
            </a:fld>
            <a:endParaRPr lang="en-GB"/>
          </a:p>
        </p:txBody>
      </p:sp>
    </p:spTree>
    <p:extLst>
      <p:ext uri="{BB962C8B-B14F-4D97-AF65-F5344CB8AC3E}">
        <p14:creationId xmlns:p14="http://schemas.microsoft.com/office/powerpoint/2010/main" val="622804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Rectangle 7">
            <a:extLst>
              <a:ext uri="{FF2B5EF4-FFF2-40B4-BE49-F238E27FC236}">
                <a16:creationId xmlns:a16="http://schemas.microsoft.com/office/drawing/2014/main" id="{859821B7-8ABF-8C42-8139-3F0576ECD573}"/>
              </a:ext>
            </a:extLst>
          </p:cNvPr>
          <p:cNvSpPr/>
          <p:nvPr userDrawn="1"/>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a:p>
        </p:txBody>
      </p:sp>
      <p:sp>
        <p:nvSpPr>
          <p:cNvPr id="12" name="Shape 18">
            <a:extLst>
              <a:ext uri="{FF2B5EF4-FFF2-40B4-BE49-F238E27FC236}">
                <a16:creationId xmlns:a16="http://schemas.microsoft.com/office/drawing/2014/main" id="{49EE0A2D-64E8-6340-AE3E-FD31E19BFAE7}"/>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873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8" name="Rectangle 7">
            <a:extLst>
              <a:ext uri="{FF2B5EF4-FFF2-40B4-BE49-F238E27FC236}">
                <a16:creationId xmlns:a16="http://schemas.microsoft.com/office/drawing/2014/main" id="{859821B7-8ABF-8C42-8139-3F0576ECD573}"/>
              </a:ext>
            </a:extLst>
          </p:cNvPr>
          <p:cNvSpPr/>
          <p:nvPr userDrawn="1"/>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49EE0A2D-64E8-6340-AE3E-FD31E19BFAE7}"/>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6915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dirty="0"/>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spcBef>
                <a:spcPts val="0"/>
              </a:spcBef>
              <a:spcAft>
                <a:spcPts val="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9" name="Rectangle 8">
            <a:extLst>
              <a:ext uri="{FF2B5EF4-FFF2-40B4-BE49-F238E27FC236}">
                <a16:creationId xmlns:a16="http://schemas.microsoft.com/office/drawing/2014/main" id="{A081336F-8B3B-DD49-8F6D-4DDF38EFF9EF}"/>
              </a:ext>
            </a:extLst>
          </p:cNvPr>
          <p:cNvSpPr/>
          <p:nvPr userDrawn="1"/>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815652" y="343825"/>
            <a:ext cx="5048851"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userDrawn="1"/>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2022</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837347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3" Type="http://schemas.openxmlformats.org/officeDocument/2006/relationships/slideLayout" Target="../slideLayouts/slideLayout18.xml"/><Relationship Id="rId21" Type="http://schemas.openxmlformats.org/officeDocument/2006/relationships/slideLayout" Target="../slideLayouts/slideLayout36.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slideLayout" Target="../slideLayouts/slideLayout35.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24" Type="http://schemas.openxmlformats.org/officeDocument/2006/relationships/theme" Target="../theme/theme3.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slideLayout" Target="../slideLayouts/slideLayout38.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90EDBE-A76A-6242-8A2B-8B3EE43A8888}"/>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FF49968F-CA6F-4341-93C3-3DDEA4065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B547073-874E-1F4F-95E9-F3403D2A05F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7E1B7D-76F9-CF4C-9C9A-54ACC223C70F}" type="datetimeFigureOut">
              <a:rPr lang="en-GB" smtClean="0"/>
              <a:t>21/02/2023</a:t>
            </a:fld>
            <a:endParaRPr lang="en-GB"/>
          </a:p>
        </p:txBody>
      </p:sp>
      <p:sp>
        <p:nvSpPr>
          <p:cNvPr id="5" name="Footer Placeholder 4">
            <a:extLst>
              <a:ext uri="{FF2B5EF4-FFF2-40B4-BE49-F238E27FC236}">
                <a16:creationId xmlns:a16="http://schemas.microsoft.com/office/drawing/2014/main" id="{14494EFB-CE1F-6244-8DDE-2CCA7C9081F5}"/>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3A3C19-3535-DA48-B324-C069A6E8861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20434F-2283-BA44-8551-227C689F4F6B}" type="slidenum">
              <a:rPr lang="en-GB" smtClean="0"/>
              <a:t>‹#›</a:t>
            </a:fld>
            <a:endParaRPr lang="en-GB"/>
          </a:p>
        </p:txBody>
      </p:sp>
    </p:spTree>
    <p:extLst>
      <p:ext uri="{BB962C8B-B14F-4D97-AF65-F5344CB8AC3E}">
        <p14:creationId xmlns:p14="http://schemas.microsoft.com/office/powerpoint/2010/main" val="1430535870"/>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750" r:id="rId5"/>
    <p:sldLayoutId id="2147483766" r:id="rId6"/>
    <p:sldLayoutId id="214748376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42BFB8-EE7F-A240-BE30-18C641431018}"/>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BFA00FC3-2487-E742-9988-A70A64B4B3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2849436-AB5E-F74B-9F80-5F78C7371995}"/>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C2F6ED-ACB0-3643-9E33-A67347ED96BF}" type="datetimeFigureOut">
              <a:rPr lang="en-GB" smtClean="0"/>
              <a:t>21/02/2023</a:t>
            </a:fld>
            <a:endParaRPr lang="en-GB"/>
          </a:p>
        </p:txBody>
      </p:sp>
      <p:sp>
        <p:nvSpPr>
          <p:cNvPr id="5" name="Footer Placeholder 4">
            <a:extLst>
              <a:ext uri="{FF2B5EF4-FFF2-40B4-BE49-F238E27FC236}">
                <a16:creationId xmlns:a16="http://schemas.microsoft.com/office/drawing/2014/main" id="{2A0AE987-B8DF-3248-9911-BBDADB786E19}"/>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18F2AC1-1BA0-AD42-9018-E0CDF7D6C29F}"/>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C3465F-38FD-0C4B-921E-73DFCBD91B02}" type="slidenum">
              <a:rPr lang="en-GB" smtClean="0"/>
              <a:t>‹#›</a:t>
            </a:fld>
            <a:endParaRPr lang="en-GB"/>
          </a:p>
        </p:txBody>
      </p:sp>
    </p:spTree>
    <p:extLst>
      <p:ext uri="{BB962C8B-B14F-4D97-AF65-F5344CB8AC3E}">
        <p14:creationId xmlns:p14="http://schemas.microsoft.com/office/powerpoint/2010/main" val="382057167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A561182-41CD-924D-9208-2CD34CA90692}"/>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8767A702-58E9-454C-ADC6-2FF4119612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5DF36777-1021-D149-BFED-01BBBA0873E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D0821E-0CBF-384E-A496-9BBC17D16EE8}" type="datetimeFigureOut">
              <a:rPr lang="en-GB" smtClean="0"/>
              <a:t>21/02/2023</a:t>
            </a:fld>
            <a:endParaRPr lang="en-GB"/>
          </a:p>
        </p:txBody>
      </p:sp>
      <p:sp>
        <p:nvSpPr>
          <p:cNvPr id="5" name="Footer Placeholder 4">
            <a:extLst>
              <a:ext uri="{FF2B5EF4-FFF2-40B4-BE49-F238E27FC236}">
                <a16:creationId xmlns:a16="http://schemas.microsoft.com/office/drawing/2014/main" id="{DBDFFA5D-A216-BD43-B623-F62AA2EB3A96}"/>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3A1C8DF-A5F9-8047-B0CD-7CABFFD74BF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54870B-C49C-B84E-AF0A-55FF2C85D5C7}" type="slidenum">
              <a:rPr lang="en-GB" smtClean="0"/>
              <a:t>‹#›</a:t>
            </a:fld>
            <a:endParaRPr lang="en-GB"/>
          </a:p>
        </p:txBody>
      </p:sp>
    </p:spTree>
    <p:extLst>
      <p:ext uri="{BB962C8B-B14F-4D97-AF65-F5344CB8AC3E}">
        <p14:creationId xmlns:p14="http://schemas.microsoft.com/office/powerpoint/2010/main" val="1862858683"/>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98" r:id="rId9"/>
    <p:sldLayoutId id="2147483699" r:id="rId10"/>
    <p:sldLayoutId id="2147483700" r:id="rId11"/>
    <p:sldLayoutId id="2147483701" r:id="rId12"/>
    <p:sldLayoutId id="2147483714" r:id="rId13"/>
    <p:sldLayoutId id="2147483715" r:id="rId14"/>
    <p:sldLayoutId id="2147483716" r:id="rId15"/>
    <p:sldLayoutId id="2147483717" r:id="rId16"/>
    <p:sldLayoutId id="2147483759" r:id="rId17"/>
    <p:sldLayoutId id="2147483760" r:id="rId18"/>
    <p:sldLayoutId id="2147483761" r:id="rId19"/>
    <p:sldLayoutId id="2147483762" r:id="rId20"/>
    <p:sldLayoutId id="2147483763" r:id="rId21"/>
    <p:sldLayoutId id="2147483764" r:id="rId22"/>
    <p:sldLayoutId id="2147483765"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A9EE69E-D6BA-8F4C-861D-0A55CB3296D1}"/>
              </a:ext>
            </a:extLst>
          </p:cNvPr>
          <p:cNvSpPr>
            <a:spLocks noGrp="1"/>
          </p:cNvSpPr>
          <p:nvPr>
            <p:ph type="body" sz="quarter" idx="10"/>
          </p:nvPr>
        </p:nvSpPr>
        <p:spPr/>
        <p:txBody>
          <a:bodyPr>
            <a:normAutofit lnSpcReduction="10000"/>
          </a:bodyPr>
          <a:lstStyle/>
          <a:p>
            <a:r>
              <a:rPr lang="en-GB" b="1" dirty="0"/>
              <a:t>GCSE Business Webinar:</a:t>
            </a:r>
          </a:p>
          <a:p>
            <a:r>
              <a:rPr lang="en-GB" b="1" dirty="0">
                <a:latin typeface="Arial"/>
                <a:cs typeface="Arial"/>
              </a:rPr>
              <a:t>Teaching Students the Skill of Application</a:t>
            </a:r>
          </a:p>
        </p:txBody>
      </p:sp>
      <p:sp>
        <p:nvSpPr>
          <p:cNvPr id="2" name="TextBox 1">
            <a:extLst>
              <a:ext uri="{FF2B5EF4-FFF2-40B4-BE49-F238E27FC236}">
                <a16:creationId xmlns:a16="http://schemas.microsoft.com/office/drawing/2014/main" id="{6CE4827E-F241-49F7-93F6-5C79470D4371}"/>
              </a:ext>
            </a:extLst>
          </p:cNvPr>
          <p:cNvSpPr txBox="1"/>
          <p:nvPr/>
        </p:nvSpPr>
        <p:spPr>
          <a:xfrm>
            <a:off x="910980" y="2480390"/>
            <a:ext cx="2862980" cy="707886"/>
          </a:xfrm>
          <a:prstGeom prst="rect">
            <a:avLst/>
          </a:prstGeom>
          <a:noFill/>
        </p:spPr>
        <p:txBody>
          <a:bodyPr wrap="square" rtlCol="0">
            <a:spAutoFit/>
          </a:bodyPr>
          <a:lstStyle/>
          <a:p>
            <a:r>
              <a:rPr lang="en-GB" sz="4000">
                <a:latin typeface="Arial" panose="020B0604020202020204" pitchFamily="34" charset="0"/>
                <a:cs typeface="Arial" panose="020B0604020202020204" pitchFamily="34" charset="0"/>
              </a:rPr>
              <a:t>Paul Clark</a:t>
            </a:r>
            <a:endParaRPr lang="en-GB" sz="40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C0D4E080-FC76-7B2D-8413-24F33C4CD7AE}"/>
              </a:ext>
            </a:extLst>
          </p:cNvPr>
          <p:cNvPicPr>
            <a:picLocks noChangeAspect="1"/>
          </p:cNvPicPr>
          <p:nvPr/>
        </p:nvPicPr>
        <p:blipFill>
          <a:blip r:embed="rId2"/>
          <a:stretch>
            <a:fillRect/>
          </a:stretch>
        </p:blipFill>
        <p:spPr>
          <a:xfrm>
            <a:off x="0" y="6019800"/>
            <a:ext cx="1952625" cy="838200"/>
          </a:xfrm>
          <a:prstGeom prst="rect">
            <a:avLst/>
          </a:prstGeom>
        </p:spPr>
      </p:pic>
      <p:pic>
        <p:nvPicPr>
          <p:cNvPr id="3" name="Picture 2" descr="Icon&#10;&#10;Description automatically generated">
            <a:extLst>
              <a:ext uri="{FF2B5EF4-FFF2-40B4-BE49-F238E27FC236}">
                <a16:creationId xmlns:a16="http://schemas.microsoft.com/office/drawing/2014/main" id="{9D992EE6-4AC4-5CDE-CA59-E47A96D5EA5B}"/>
              </a:ext>
            </a:extLst>
          </p:cNvPr>
          <p:cNvPicPr>
            <a:picLocks noChangeAspect="1"/>
          </p:cNvPicPr>
          <p:nvPr/>
        </p:nvPicPr>
        <p:blipFill>
          <a:blip r:embed="rId3"/>
          <a:stretch>
            <a:fillRect/>
          </a:stretch>
        </p:blipFill>
        <p:spPr>
          <a:xfrm>
            <a:off x="7236463" y="3429000"/>
            <a:ext cx="4779431" cy="3299076"/>
          </a:xfrm>
          <a:prstGeom prst="rect">
            <a:avLst/>
          </a:prstGeom>
        </p:spPr>
      </p:pic>
    </p:spTree>
    <p:extLst>
      <p:ext uri="{BB962C8B-B14F-4D97-AF65-F5344CB8AC3E}">
        <p14:creationId xmlns:p14="http://schemas.microsoft.com/office/powerpoint/2010/main" val="15737817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EA2BB96-37C4-B931-390C-7D3EC84CDBE3}"/>
              </a:ext>
            </a:extLst>
          </p:cNvPr>
          <p:cNvSpPr>
            <a:spLocks noGrp="1"/>
          </p:cNvSpPr>
          <p:nvPr>
            <p:ph type="title"/>
          </p:nvPr>
        </p:nvSpPr>
        <p:spPr/>
        <p:txBody>
          <a:bodyPr/>
          <a:lstStyle/>
          <a:p>
            <a:r>
              <a:rPr lang="en-GB" sz="2800" b="1" dirty="0">
                <a:effectLst/>
                <a:latin typeface="Arial" panose="020B0604020202020204" pitchFamily="34" charset="0"/>
                <a:ea typeface="Calibri" panose="020F0502020204030204" pitchFamily="34" charset="0"/>
              </a:rPr>
              <a:t>State one way that </a:t>
            </a:r>
            <a:r>
              <a:rPr lang="en-GB" sz="2800" b="1" i="1" dirty="0" err="1">
                <a:effectLst/>
                <a:latin typeface="Arial" panose="020B0604020202020204" pitchFamily="34" charset="0"/>
                <a:ea typeface="Calibri" panose="020F0502020204030204" pitchFamily="34" charset="0"/>
              </a:rPr>
              <a:t>Woodkit</a:t>
            </a:r>
            <a:r>
              <a:rPr lang="en-GB" sz="2800" b="1" dirty="0">
                <a:effectLst/>
                <a:latin typeface="Arial" panose="020B0604020202020204" pitchFamily="34" charset="0"/>
                <a:ea typeface="Calibri" panose="020F0502020204030204" pitchFamily="34" charset="0"/>
              </a:rPr>
              <a:t> encourages repeat custom</a:t>
            </a:r>
            <a:endParaRPr lang="en-GB" sz="2800" dirty="0"/>
          </a:p>
        </p:txBody>
      </p:sp>
      <p:sp>
        <p:nvSpPr>
          <p:cNvPr id="6" name="Text Placeholder 5">
            <a:extLst>
              <a:ext uri="{FF2B5EF4-FFF2-40B4-BE49-F238E27FC236}">
                <a16:creationId xmlns:a16="http://schemas.microsoft.com/office/drawing/2014/main" id="{DD65766F-ABB2-44D4-407C-96D0200E8C41}"/>
              </a:ext>
            </a:extLst>
          </p:cNvPr>
          <p:cNvSpPr>
            <a:spLocks noGrp="1"/>
          </p:cNvSpPr>
          <p:nvPr>
            <p:ph type="body" idx="1"/>
          </p:nvPr>
        </p:nvSpPr>
        <p:spPr>
          <a:xfrm>
            <a:off x="815654" y="1632560"/>
            <a:ext cx="10699006" cy="4534560"/>
          </a:xfrm>
        </p:spPr>
        <p:txBody>
          <a:bodyPr/>
          <a:lstStyle/>
          <a:p>
            <a:r>
              <a:rPr lang="en-GB" sz="2800" dirty="0">
                <a:effectLst/>
                <a:latin typeface="Arial" panose="020B0604020202020204" pitchFamily="34" charset="0"/>
                <a:ea typeface="Calibri" panose="020F0502020204030204" pitchFamily="34" charset="0"/>
                <a:cs typeface="Times New Roman" panose="02020603050405020304" pitchFamily="18" charset="0"/>
              </a:rPr>
              <a:t>They could contact customers with special offers.</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2800" dirty="0"/>
          </a:p>
          <a:p>
            <a:endParaRPr lang="en-GB" sz="2800" dirty="0"/>
          </a:p>
          <a:p>
            <a:endParaRPr lang="en-GB" sz="2800" dirty="0"/>
          </a:p>
          <a:p>
            <a:endParaRPr lang="en-GB" sz="2800" dirty="0"/>
          </a:p>
          <a:p>
            <a:endParaRPr lang="en-GB" sz="2800" dirty="0"/>
          </a:p>
          <a:p>
            <a:r>
              <a:rPr lang="en-GB" sz="2800" dirty="0">
                <a:effectLst/>
                <a:latin typeface="Arial" panose="020B0604020202020204" pitchFamily="34" charset="0"/>
                <a:ea typeface="Calibri" panose="020F0502020204030204" pitchFamily="34" charset="0"/>
                <a:cs typeface="Times New Roman" panose="02020603050405020304" pitchFamily="18" charset="0"/>
              </a:rPr>
              <a:t>They regularly send e-newsletters to existing customers which contain special offers on the models.</a:t>
            </a:r>
            <a:br>
              <a:rPr lang="en-GB" sz="1800" dirty="0">
                <a:effectLst/>
                <a:latin typeface="Arial" panose="020B0604020202020204" pitchFamily="34" charset="0"/>
                <a:ea typeface="Calibri" panose="020F0502020204030204" pitchFamily="34" charset="0"/>
                <a:cs typeface="Times New Roman" panose="02020603050405020304" pitchFamily="18" charset="0"/>
              </a:rPr>
            </a:b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19491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0F1A84-B484-B638-1DC7-36A3B5F3AE32}"/>
              </a:ext>
            </a:extLst>
          </p:cNvPr>
          <p:cNvSpPr>
            <a:spLocks noGrp="1"/>
          </p:cNvSpPr>
          <p:nvPr>
            <p:ph type="title"/>
          </p:nvPr>
        </p:nvSpPr>
        <p:spPr/>
        <p:txBody>
          <a:bodyPr/>
          <a:lstStyle/>
          <a:p>
            <a:r>
              <a:rPr lang="en-GB" sz="2800" b="1" dirty="0">
                <a:effectLst/>
                <a:latin typeface="Arial" panose="020B0604020202020204" pitchFamily="34" charset="0"/>
                <a:ea typeface="Calibri" panose="020F0502020204030204" pitchFamily="34" charset="0"/>
                <a:cs typeface="Times New Roman" panose="02020603050405020304" pitchFamily="18" charset="0"/>
              </a:rPr>
              <a:t>Outline one impact on </a:t>
            </a:r>
            <a:r>
              <a:rPr lang="en-GB" sz="2800" b="1" i="1" dirty="0" err="1">
                <a:effectLst/>
                <a:latin typeface="Arial" panose="020B0604020202020204" pitchFamily="34" charset="0"/>
                <a:ea typeface="Calibri" panose="020F0502020204030204" pitchFamily="34" charset="0"/>
                <a:cs typeface="Times New Roman" panose="02020603050405020304" pitchFamily="18" charset="0"/>
              </a:rPr>
              <a:t>Woodkit’s</a:t>
            </a:r>
            <a:r>
              <a:rPr lang="en-GB" sz="2800" b="1" i="1" dirty="0">
                <a:effectLst/>
                <a:latin typeface="Arial" panose="020B0604020202020204" pitchFamily="34" charset="0"/>
                <a:ea typeface="Calibri" panose="020F0502020204030204" pitchFamily="34" charset="0"/>
                <a:cs typeface="Times New Roman" panose="02020603050405020304" pitchFamily="18" charset="0"/>
              </a:rPr>
              <a:t> </a:t>
            </a:r>
            <a:r>
              <a:rPr lang="en-GB" sz="2800" b="1" dirty="0">
                <a:effectLst/>
                <a:latin typeface="Arial" panose="020B0604020202020204" pitchFamily="34" charset="0"/>
                <a:ea typeface="Calibri" panose="020F0502020204030204" pitchFamily="34" charset="0"/>
                <a:cs typeface="Times New Roman" panose="02020603050405020304" pitchFamily="18" charset="0"/>
              </a:rPr>
              <a:t>from having a wide</a:t>
            </a:r>
            <a:r>
              <a:rPr lang="en-GB" sz="2800" b="1" i="1" dirty="0">
                <a:effectLst/>
                <a:latin typeface="Arial" panose="020B0604020202020204" pitchFamily="34" charset="0"/>
                <a:ea typeface="Calibri" panose="020F0502020204030204" pitchFamily="34" charset="0"/>
                <a:cs typeface="Times New Roman" panose="02020603050405020304" pitchFamily="18" charset="0"/>
              </a:rPr>
              <a:t> </a:t>
            </a:r>
            <a:r>
              <a:rPr lang="en-GB" sz="2800" b="1" dirty="0">
                <a:effectLst/>
                <a:latin typeface="Arial" panose="020B0604020202020204" pitchFamily="34" charset="0"/>
                <a:ea typeface="Calibri" panose="020F0502020204030204" pitchFamily="34" charset="0"/>
                <a:cs typeface="Times New Roman" panose="02020603050405020304" pitchFamily="18" charset="0"/>
              </a:rPr>
              <a:t>range of stock.</a:t>
            </a:r>
            <a:endParaRPr lang="en-GB" sz="2800" dirty="0"/>
          </a:p>
        </p:txBody>
      </p:sp>
      <p:sp>
        <p:nvSpPr>
          <p:cNvPr id="6" name="Text Placeholder 5">
            <a:extLst>
              <a:ext uri="{FF2B5EF4-FFF2-40B4-BE49-F238E27FC236}">
                <a16:creationId xmlns:a16="http://schemas.microsoft.com/office/drawing/2014/main" id="{2E29C73C-9436-59C9-C4A4-1DF9C8C4FAF9}"/>
              </a:ext>
            </a:extLst>
          </p:cNvPr>
          <p:cNvSpPr>
            <a:spLocks noGrp="1"/>
          </p:cNvSpPr>
          <p:nvPr>
            <p:ph type="body" idx="1"/>
          </p:nvPr>
        </p:nvSpPr>
        <p:spPr>
          <a:xfrm>
            <a:off x="815654" y="1632560"/>
            <a:ext cx="10699006" cy="4534560"/>
          </a:xfrm>
        </p:spPr>
        <p:txBody>
          <a:bodyPr/>
          <a:lstStyle/>
          <a:p>
            <a:r>
              <a:rPr lang="en-GB" sz="2800" dirty="0">
                <a:effectLst/>
                <a:latin typeface="Arial" panose="020B0604020202020204" pitchFamily="34" charset="0"/>
                <a:ea typeface="Calibri" panose="020F0502020204030204" pitchFamily="34" charset="0"/>
                <a:cs typeface="Times New Roman" panose="02020603050405020304" pitchFamily="18" charset="0"/>
              </a:rPr>
              <a:t>One impact is that it gives customers a greater choice of products to select from. This will help them to increase sales.</a:t>
            </a:r>
          </a:p>
          <a:p>
            <a:endParaRPr lang="en-GB" sz="2800" dirty="0">
              <a:ea typeface="Calibri" panose="020F0502020204030204" pitchFamily="34" charset="0"/>
              <a:cs typeface="Times New Roman" panose="02020603050405020304" pitchFamily="18" charset="0"/>
            </a:endParaRPr>
          </a:p>
          <a:p>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2800" dirty="0">
              <a:latin typeface="Calibri" panose="020F0502020204030204" pitchFamily="34" charset="0"/>
              <a:ea typeface="Calibri" panose="020F0502020204030204" pitchFamily="34" charset="0"/>
              <a:cs typeface="Times New Roman" panose="02020603050405020304" pitchFamily="18" charset="0"/>
            </a:endParaRPr>
          </a:p>
          <a:p>
            <a:r>
              <a:rPr lang="en-GB" sz="2800" dirty="0">
                <a:effectLst/>
                <a:latin typeface="Arial" panose="020B0604020202020204" pitchFamily="34" charset="0"/>
                <a:ea typeface="Calibri" panose="020F0502020204030204" pitchFamily="34" charset="0"/>
                <a:cs typeface="Times New Roman" panose="02020603050405020304" pitchFamily="18" charset="0"/>
              </a:rPr>
              <a:t>One impact is that it gives customers greater choice of model planes, tanks, boats and accessories to select from. This will help them to increase sales.</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268600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2E76D6C-9BAA-E13D-BA8E-320BCCAAC946}"/>
              </a:ext>
            </a:extLst>
          </p:cNvPr>
          <p:cNvSpPr>
            <a:spLocks noGrp="1"/>
          </p:cNvSpPr>
          <p:nvPr>
            <p:ph type="title"/>
          </p:nvPr>
        </p:nvSpPr>
        <p:spPr/>
        <p:txBody>
          <a:bodyPr/>
          <a:lstStyle/>
          <a:p>
            <a:r>
              <a:rPr lang="en-GB" sz="2800" b="1" dirty="0">
                <a:effectLst/>
                <a:latin typeface="Arial" panose="020B0604020202020204" pitchFamily="34" charset="0"/>
                <a:ea typeface="Calibri" panose="020F0502020204030204" pitchFamily="34" charset="0"/>
                <a:cs typeface="Times New Roman" panose="02020603050405020304" pitchFamily="18" charset="0"/>
              </a:rPr>
              <a:t>Outline one reason why </a:t>
            </a:r>
            <a:r>
              <a:rPr lang="en-GB" sz="2800" b="1" i="1" dirty="0" err="1">
                <a:effectLst/>
                <a:latin typeface="Arial" panose="020B0604020202020204" pitchFamily="34" charset="0"/>
                <a:ea typeface="Calibri" panose="020F0502020204030204" pitchFamily="34" charset="0"/>
                <a:cs typeface="Times New Roman" panose="02020603050405020304" pitchFamily="18" charset="0"/>
              </a:rPr>
              <a:t>Woodkit</a:t>
            </a:r>
            <a:r>
              <a:rPr lang="en-GB" sz="2800" b="1" dirty="0">
                <a:effectLst/>
                <a:latin typeface="Arial" panose="020B0604020202020204" pitchFamily="34" charset="0"/>
                <a:ea typeface="Calibri" panose="020F0502020204030204" pitchFamily="34" charset="0"/>
                <a:cs typeface="Times New Roman" panose="02020603050405020304" pitchFamily="18" charset="0"/>
              </a:rPr>
              <a:t> will regularly contact existing customers.</a:t>
            </a:r>
            <a:endParaRPr lang="en-GB" sz="2800" dirty="0"/>
          </a:p>
        </p:txBody>
      </p:sp>
      <p:sp>
        <p:nvSpPr>
          <p:cNvPr id="6" name="Text Placeholder 5">
            <a:extLst>
              <a:ext uri="{FF2B5EF4-FFF2-40B4-BE49-F238E27FC236}">
                <a16:creationId xmlns:a16="http://schemas.microsoft.com/office/drawing/2014/main" id="{26972F8C-59AB-C08B-97F8-F9F0210FBDA7}"/>
              </a:ext>
            </a:extLst>
          </p:cNvPr>
          <p:cNvSpPr>
            <a:spLocks noGrp="1"/>
          </p:cNvSpPr>
          <p:nvPr>
            <p:ph type="body" idx="1"/>
          </p:nvPr>
        </p:nvSpPr>
        <p:spPr>
          <a:xfrm>
            <a:off x="815654" y="1632560"/>
            <a:ext cx="10699006" cy="4534560"/>
          </a:xfrm>
        </p:spPr>
        <p:txBody>
          <a:bodyPr/>
          <a:lstStyle/>
          <a:p>
            <a:r>
              <a:rPr lang="en-GB" sz="2800" dirty="0">
                <a:effectLst/>
                <a:latin typeface="Arial" panose="020B0604020202020204" pitchFamily="34" charset="0"/>
                <a:ea typeface="Calibri" panose="020F0502020204030204" pitchFamily="34" charset="0"/>
                <a:cs typeface="Times New Roman" panose="02020603050405020304" pitchFamily="18" charset="0"/>
              </a:rPr>
              <a:t>One reason is to ensure the customers remain interested in </a:t>
            </a:r>
            <a:r>
              <a:rPr lang="en-GB" sz="2800" dirty="0" err="1">
                <a:effectLst/>
                <a:latin typeface="Arial" panose="020B0604020202020204" pitchFamily="34" charset="0"/>
                <a:ea typeface="Calibri" panose="020F0502020204030204" pitchFamily="34" charset="0"/>
                <a:cs typeface="Times New Roman" panose="02020603050405020304" pitchFamily="18" charset="0"/>
              </a:rPr>
              <a:t>Woodkit</a:t>
            </a:r>
            <a:r>
              <a:rPr lang="en-GB" sz="2800" dirty="0">
                <a:effectLst/>
                <a:latin typeface="Arial" panose="020B0604020202020204" pitchFamily="34" charset="0"/>
                <a:ea typeface="Calibri" panose="020F0502020204030204" pitchFamily="34" charset="0"/>
                <a:cs typeface="Times New Roman" panose="02020603050405020304" pitchFamily="18" charset="0"/>
              </a:rPr>
              <a:t>. This will mean that they are more likely to return.</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2800" dirty="0"/>
          </a:p>
          <a:p>
            <a:endParaRPr lang="en-GB" sz="2800" dirty="0"/>
          </a:p>
          <a:p>
            <a:endParaRPr lang="en-GB" sz="2800" dirty="0"/>
          </a:p>
          <a:p>
            <a:r>
              <a:rPr lang="en-GB" sz="2800" dirty="0">
                <a:effectLst/>
                <a:latin typeface="Arial" panose="020B0604020202020204" pitchFamily="34" charset="0"/>
                <a:ea typeface="Calibri" panose="020F0502020204030204" pitchFamily="34" charset="0"/>
                <a:cs typeface="Times New Roman" panose="02020603050405020304" pitchFamily="18" charset="0"/>
              </a:rPr>
              <a:t>One reason is to ensure the model enthusiasts remain interested in </a:t>
            </a:r>
            <a:r>
              <a:rPr lang="en-GB" sz="2800" dirty="0" err="1">
                <a:effectLst/>
                <a:latin typeface="Arial" panose="020B0604020202020204" pitchFamily="34" charset="0"/>
                <a:ea typeface="Calibri" panose="020F0502020204030204" pitchFamily="34" charset="0"/>
                <a:cs typeface="Times New Roman" panose="02020603050405020304" pitchFamily="18" charset="0"/>
              </a:rPr>
              <a:t>Woodkit</a:t>
            </a:r>
            <a:r>
              <a:rPr lang="en-GB" sz="2800" dirty="0">
                <a:effectLst/>
                <a:latin typeface="Arial" panose="020B0604020202020204" pitchFamily="34" charset="0"/>
                <a:ea typeface="Calibri" panose="020F0502020204030204" pitchFamily="34" charset="0"/>
                <a:cs typeface="Times New Roman" panose="02020603050405020304" pitchFamily="18" charset="0"/>
              </a:rPr>
              <a:t>. This will mean that they are more likely to return.</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4564340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2E76D6C-9BAA-E13D-BA8E-320BCCAAC946}"/>
              </a:ext>
            </a:extLst>
          </p:cNvPr>
          <p:cNvSpPr>
            <a:spLocks noGrp="1"/>
          </p:cNvSpPr>
          <p:nvPr>
            <p:ph type="title"/>
          </p:nvPr>
        </p:nvSpPr>
        <p:spPr/>
        <p:txBody>
          <a:bodyPr/>
          <a:lstStyle/>
          <a:p>
            <a:pPr>
              <a:lnSpc>
                <a:spcPct val="107000"/>
              </a:lnSpc>
              <a:spcAft>
                <a:spcPts val="800"/>
              </a:spcAft>
            </a:pPr>
            <a:r>
              <a:rPr lang="en-GB" sz="2800" b="1" dirty="0">
                <a:effectLst/>
                <a:latin typeface="Arial" panose="020B0604020202020204" pitchFamily="34" charset="0"/>
                <a:ea typeface="Calibri" panose="020F0502020204030204" pitchFamily="34" charset="0"/>
                <a:cs typeface="Times New Roman" panose="02020603050405020304" pitchFamily="18" charset="0"/>
              </a:rPr>
              <a:t>Analyse the impact on </a:t>
            </a:r>
            <a:r>
              <a:rPr lang="en-GB" sz="2800" b="1" i="1" dirty="0" err="1">
                <a:effectLst/>
                <a:latin typeface="Arial" panose="020B0604020202020204" pitchFamily="34" charset="0"/>
                <a:ea typeface="Calibri" panose="020F0502020204030204" pitchFamily="34" charset="0"/>
                <a:cs typeface="Times New Roman" panose="02020603050405020304" pitchFamily="18" charset="0"/>
              </a:rPr>
              <a:t>Woodkit</a:t>
            </a:r>
            <a:r>
              <a:rPr lang="en-GB" sz="2800" b="1" dirty="0">
                <a:effectLst/>
                <a:latin typeface="Arial" panose="020B0604020202020204" pitchFamily="34" charset="0"/>
                <a:ea typeface="Calibri" panose="020F0502020204030204" pitchFamily="34" charset="0"/>
                <a:cs typeface="Times New Roman" panose="02020603050405020304" pitchFamily="18" charset="0"/>
              </a:rPr>
              <a:t> of being a private limited company.</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 Placeholder 5">
            <a:extLst>
              <a:ext uri="{FF2B5EF4-FFF2-40B4-BE49-F238E27FC236}">
                <a16:creationId xmlns:a16="http://schemas.microsoft.com/office/drawing/2014/main" id="{26972F8C-59AB-C08B-97F8-F9F0210FBDA7}"/>
              </a:ext>
            </a:extLst>
          </p:cNvPr>
          <p:cNvSpPr>
            <a:spLocks noGrp="1"/>
          </p:cNvSpPr>
          <p:nvPr>
            <p:ph type="body" idx="1"/>
          </p:nvPr>
        </p:nvSpPr>
        <p:spPr>
          <a:xfrm>
            <a:off x="815654" y="1632560"/>
            <a:ext cx="10699006" cy="4534560"/>
          </a:xfrm>
        </p:spPr>
        <p:txBody>
          <a:bodyPr/>
          <a:lstStyle/>
          <a:p>
            <a:pPr>
              <a:lnSpc>
                <a:spcPct val="107000"/>
              </a:lnSpc>
              <a:spcAft>
                <a:spcPts val="800"/>
              </a:spcAft>
            </a:pPr>
            <a:r>
              <a:rPr lang="en-GB" sz="2800" dirty="0">
                <a:effectLst/>
                <a:ea typeface="Calibri" panose="020F0502020204030204" pitchFamily="34" charset="0"/>
              </a:rPr>
              <a:t>Being a limited company means that the owners will have limited liability. This reduces the risk that they face in running their business. This is because they are seen as separate legal entities from the business. This means that if the sales of products fall, meaning the business cannot afford to pay for the debts that it has, the owners will not have to sell their personal possessions to pay for it.</a:t>
            </a:r>
          </a:p>
          <a:p>
            <a:endParaRPr lang="en-GB" dirty="0"/>
          </a:p>
        </p:txBody>
      </p:sp>
    </p:spTree>
    <p:extLst>
      <p:ext uri="{BB962C8B-B14F-4D97-AF65-F5344CB8AC3E}">
        <p14:creationId xmlns:p14="http://schemas.microsoft.com/office/powerpoint/2010/main" val="21773295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2E76D6C-9BAA-E13D-BA8E-320BCCAAC946}"/>
              </a:ext>
            </a:extLst>
          </p:cNvPr>
          <p:cNvSpPr>
            <a:spLocks noGrp="1"/>
          </p:cNvSpPr>
          <p:nvPr>
            <p:ph type="title"/>
          </p:nvPr>
        </p:nvSpPr>
        <p:spPr/>
        <p:txBody>
          <a:bodyPr/>
          <a:lstStyle/>
          <a:p>
            <a:pPr>
              <a:lnSpc>
                <a:spcPct val="107000"/>
              </a:lnSpc>
              <a:spcAft>
                <a:spcPts val="800"/>
              </a:spcAft>
            </a:pPr>
            <a:r>
              <a:rPr lang="en-GB" sz="2800" b="1" dirty="0">
                <a:effectLst/>
                <a:latin typeface="Arial" panose="020B0604020202020204" pitchFamily="34" charset="0"/>
                <a:ea typeface="Calibri" panose="020F0502020204030204" pitchFamily="34" charset="0"/>
                <a:cs typeface="Times New Roman" panose="02020603050405020304" pitchFamily="18" charset="0"/>
              </a:rPr>
              <a:t>Analyse the impact on </a:t>
            </a:r>
            <a:r>
              <a:rPr lang="en-GB" sz="2800" b="1" i="1" dirty="0" err="1">
                <a:effectLst/>
                <a:latin typeface="Arial" panose="020B0604020202020204" pitchFamily="34" charset="0"/>
                <a:ea typeface="Calibri" panose="020F0502020204030204" pitchFamily="34" charset="0"/>
                <a:cs typeface="Times New Roman" panose="02020603050405020304" pitchFamily="18" charset="0"/>
              </a:rPr>
              <a:t>Woodkit</a:t>
            </a:r>
            <a:r>
              <a:rPr lang="en-GB" sz="2800" b="1" dirty="0">
                <a:effectLst/>
                <a:latin typeface="Arial" panose="020B0604020202020204" pitchFamily="34" charset="0"/>
                <a:ea typeface="Calibri" panose="020F0502020204030204" pitchFamily="34" charset="0"/>
                <a:cs typeface="Times New Roman" panose="02020603050405020304" pitchFamily="18" charset="0"/>
              </a:rPr>
              <a:t> of being a private limited company.</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 Placeholder 5">
            <a:extLst>
              <a:ext uri="{FF2B5EF4-FFF2-40B4-BE49-F238E27FC236}">
                <a16:creationId xmlns:a16="http://schemas.microsoft.com/office/drawing/2014/main" id="{26972F8C-59AB-C08B-97F8-F9F0210FBDA7}"/>
              </a:ext>
            </a:extLst>
          </p:cNvPr>
          <p:cNvSpPr>
            <a:spLocks noGrp="1"/>
          </p:cNvSpPr>
          <p:nvPr>
            <p:ph type="body" idx="1"/>
          </p:nvPr>
        </p:nvSpPr>
        <p:spPr>
          <a:xfrm>
            <a:off x="815654" y="1632560"/>
            <a:ext cx="10699006" cy="4534560"/>
          </a:xfrm>
        </p:spPr>
        <p:txBody>
          <a:bodyPr/>
          <a:lstStyle/>
          <a:p>
            <a:pPr>
              <a:lnSpc>
                <a:spcPct val="107000"/>
              </a:lnSpc>
              <a:spcAft>
                <a:spcPts val="800"/>
              </a:spcAft>
            </a:pPr>
            <a:r>
              <a:rPr lang="en-GB" sz="2800" dirty="0">
                <a:effectLst/>
                <a:latin typeface="Arial" panose="020B0604020202020204" pitchFamily="34" charset="0"/>
                <a:ea typeface="Calibri" panose="020F0502020204030204" pitchFamily="34" charset="0"/>
                <a:cs typeface="Times New Roman" panose="02020603050405020304" pitchFamily="18" charset="0"/>
              </a:rPr>
              <a:t>Being a limited company means that Graham and his family will have limited liability. This reduces the risk that they face in running their model-making company. This is because they are seen as separate legal entities from the business. This means that if the sale of model planes, tanks, boats and accessories fall, meaning the business cannot afford to pay for the debts that it has, Graham and his family will not have to sell their personal possessions to pay for it.</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2761081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2E76D6C-9BAA-E13D-BA8E-320BCCAAC946}"/>
              </a:ext>
            </a:extLst>
          </p:cNvPr>
          <p:cNvSpPr>
            <a:spLocks noGrp="1"/>
          </p:cNvSpPr>
          <p:nvPr>
            <p:ph type="title"/>
          </p:nvPr>
        </p:nvSpPr>
        <p:spPr/>
        <p:txBody>
          <a:bodyPr/>
          <a:lstStyle/>
          <a:p>
            <a:pPr>
              <a:lnSpc>
                <a:spcPct val="107000"/>
              </a:lnSpc>
              <a:spcAft>
                <a:spcPts val="800"/>
              </a:spcAft>
            </a:pPr>
            <a:r>
              <a:rPr lang="en-GB" b="1" dirty="0">
                <a:effectLst/>
                <a:latin typeface="Arial" panose="020B0604020202020204" pitchFamily="34" charset="0"/>
                <a:ea typeface="Calibri" panose="020F0502020204030204" pitchFamily="34" charset="0"/>
              </a:rPr>
              <a:t>Evaluate the importance of product in </a:t>
            </a:r>
            <a:r>
              <a:rPr lang="en-GB" b="1" i="1" dirty="0" err="1">
                <a:effectLst/>
                <a:latin typeface="Arial" panose="020B0604020202020204" pitchFamily="34" charset="0"/>
                <a:ea typeface="Calibri" panose="020F0502020204030204" pitchFamily="34" charset="0"/>
              </a:rPr>
              <a:t>Woodkit’s</a:t>
            </a:r>
            <a:r>
              <a:rPr lang="en-GB" b="1" i="1" dirty="0">
                <a:effectLst/>
                <a:latin typeface="Arial" panose="020B0604020202020204" pitchFamily="34" charset="0"/>
                <a:ea typeface="Calibri" panose="020F0502020204030204" pitchFamily="34" charset="0"/>
              </a:rPr>
              <a:t> </a:t>
            </a:r>
            <a:r>
              <a:rPr lang="en-GB" b="1" dirty="0">
                <a:effectLst/>
                <a:latin typeface="Arial" panose="020B0604020202020204" pitchFamily="34" charset="0"/>
                <a:ea typeface="Calibri" panose="020F0502020204030204" pitchFamily="34" charset="0"/>
              </a:rPr>
              <a:t>marketing mix</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 Placeholder 5">
            <a:extLst>
              <a:ext uri="{FF2B5EF4-FFF2-40B4-BE49-F238E27FC236}">
                <a16:creationId xmlns:a16="http://schemas.microsoft.com/office/drawing/2014/main" id="{26972F8C-59AB-C08B-97F8-F9F0210FBDA7}"/>
              </a:ext>
            </a:extLst>
          </p:cNvPr>
          <p:cNvSpPr>
            <a:spLocks noGrp="1"/>
          </p:cNvSpPr>
          <p:nvPr>
            <p:ph type="body" idx="1"/>
          </p:nvPr>
        </p:nvSpPr>
        <p:spPr>
          <a:xfrm>
            <a:off x="815654" y="1632560"/>
            <a:ext cx="10699006" cy="4534560"/>
          </a:xfrm>
        </p:spPr>
        <p:txBody>
          <a:bodyPr/>
          <a:lstStyle/>
          <a:p>
            <a:pPr>
              <a:lnSpc>
                <a:spcPct val="107000"/>
              </a:lnSpc>
              <a:spcAft>
                <a:spcPts val="800"/>
              </a:spcAft>
            </a:pPr>
            <a:r>
              <a:rPr lang="en-GB" sz="2800" dirty="0">
                <a:effectLst/>
                <a:ea typeface="Calibri" panose="020F0502020204030204" pitchFamily="34" charset="0"/>
              </a:rPr>
              <a:t>Product may be the most important element of the marketing mix to the business. A large number of their customers will have specific needs. The products that the business sells must be of the make and quality that the customers expect. If they are not, then they will likely purchase products from another firm. This would mean that sales would be lower, potentially harming revenues and causing the firm not to be able to sell enough to breakeven.</a:t>
            </a:r>
          </a:p>
          <a:p>
            <a:endParaRPr lang="en-GB" dirty="0"/>
          </a:p>
        </p:txBody>
      </p:sp>
    </p:spTree>
    <p:extLst>
      <p:ext uri="{BB962C8B-B14F-4D97-AF65-F5344CB8AC3E}">
        <p14:creationId xmlns:p14="http://schemas.microsoft.com/office/powerpoint/2010/main" val="31481165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2E76D6C-9BAA-E13D-BA8E-320BCCAAC946}"/>
              </a:ext>
            </a:extLst>
          </p:cNvPr>
          <p:cNvSpPr>
            <a:spLocks noGrp="1"/>
          </p:cNvSpPr>
          <p:nvPr>
            <p:ph type="title"/>
          </p:nvPr>
        </p:nvSpPr>
        <p:spPr/>
        <p:txBody>
          <a:bodyPr/>
          <a:lstStyle/>
          <a:p>
            <a:pPr>
              <a:lnSpc>
                <a:spcPct val="107000"/>
              </a:lnSpc>
              <a:spcAft>
                <a:spcPts val="800"/>
              </a:spcAft>
            </a:pPr>
            <a:r>
              <a:rPr lang="en-GB" b="1" dirty="0">
                <a:effectLst/>
                <a:latin typeface="Arial" panose="020B0604020202020204" pitchFamily="34" charset="0"/>
                <a:ea typeface="Calibri" panose="020F0502020204030204" pitchFamily="34" charset="0"/>
              </a:rPr>
              <a:t>Evaluate the importance of product in </a:t>
            </a:r>
            <a:r>
              <a:rPr lang="en-GB" b="1" i="1" dirty="0" err="1">
                <a:effectLst/>
                <a:latin typeface="Arial" panose="020B0604020202020204" pitchFamily="34" charset="0"/>
                <a:ea typeface="Calibri" panose="020F0502020204030204" pitchFamily="34" charset="0"/>
              </a:rPr>
              <a:t>Woodkit’s</a:t>
            </a:r>
            <a:r>
              <a:rPr lang="en-GB" b="1" i="1" dirty="0">
                <a:effectLst/>
                <a:latin typeface="Arial" panose="020B0604020202020204" pitchFamily="34" charset="0"/>
                <a:ea typeface="Calibri" panose="020F0502020204030204" pitchFamily="34" charset="0"/>
              </a:rPr>
              <a:t> </a:t>
            </a:r>
            <a:r>
              <a:rPr lang="en-GB" b="1" dirty="0">
                <a:effectLst/>
                <a:latin typeface="Arial" panose="020B0604020202020204" pitchFamily="34" charset="0"/>
                <a:ea typeface="Calibri" panose="020F0502020204030204" pitchFamily="34" charset="0"/>
              </a:rPr>
              <a:t>marketing mix</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 Placeholder 5">
            <a:extLst>
              <a:ext uri="{FF2B5EF4-FFF2-40B4-BE49-F238E27FC236}">
                <a16:creationId xmlns:a16="http://schemas.microsoft.com/office/drawing/2014/main" id="{26972F8C-59AB-C08B-97F8-F9F0210FBDA7}"/>
              </a:ext>
            </a:extLst>
          </p:cNvPr>
          <p:cNvSpPr>
            <a:spLocks noGrp="1"/>
          </p:cNvSpPr>
          <p:nvPr>
            <p:ph type="body" idx="1"/>
          </p:nvPr>
        </p:nvSpPr>
        <p:spPr>
          <a:xfrm>
            <a:off x="815654" y="1632560"/>
            <a:ext cx="10699006" cy="4534560"/>
          </a:xfrm>
        </p:spPr>
        <p:txBody>
          <a:bodyPr/>
          <a:lstStyle/>
          <a:p>
            <a:pPr>
              <a:lnSpc>
                <a:spcPct val="107000"/>
              </a:lnSpc>
              <a:spcAft>
                <a:spcPts val="800"/>
              </a:spcAft>
            </a:pPr>
            <a:r>
              <a:rPr lang="en-GB" sz="2800" dirty="0">
                <a:effectLst/>
                <a:ea typeface="Calibri" panose="020F0502020204030204" pitchFamily="34" charset="0"/>
              </a:rPr>
              <a:t>Product may be the most important element of the marketing mix to this miniature model business. A large number of their customers are enthusiastic collectors of models and accessories, so will have specific needs. The planes, tanks and boats that the business sells must be of the make and quality that the collectors expect. If they are not, then they will likely purchase the items from Howes Models instead. This would mean that sales would be lower, potentially harming revenues and causing the firm not to be able to sell enough models and accessories to breakeven.</a:t>
            </a:r>
          </a:p>
          <a:p>
            <a:endParaRPr lang="en-GB" dirty="0"/>
          </a:p>
        </p:txBody>
      </p:sp>
    </p:spTree>
    <p:extLst>
      <p:ext uri="{BB962C8B-B14F-4D97-AF65-F5344CB8AC3E}">
        <p14:creationId xmlns:p14="http://schemas.microsoft.com/office/powerpoint/2010/main" val="28707548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62007-3EA8-6151-31C5-CD68959D6A0F}"/>
              </a:ext>
            </a:extLst>
          </p:cNvPr>
          <p:cNvSpPr>
            <a:spLocks noGrp="1"/>
          </p:cNvSpPr>
          <p:nvPr>
            <p:ph type="title"/>
          </p:nvPr>
        </p:nvSpPr>
        <p:spPr/>
        <p:txBody>
          <a:bodyPr/>
          <a:lstStyle/>
          <a:p>
            <a:r>
              <a:rPr lang="en-GB" dirty="0"/>
              <a:t>Applications workbook!</a:t>
            </a:r>
          </a:p>
        </p:txBody>
      </p:sp>
      <p:sp>
        <p:nvSpPr>
          <p:cNvPr id="3" name="Text Placeholder 2">
            <a:extLst>
              <a:ext uri="{FF2B5EF4-FFF2-40B4-BE49-F238E27FC236}">
                <a16:creationId xmlns:a16="http://schemas.microsoft.com/office/drawing/2014/main" id="{2ACDBDD3-2365-6923-F499-40C2A4BF7120}"/>
              </a:ext>
            </a:extLst>
          </p:cNvPr>
          <p:cNvSpPr>
            <a:spLocks noGrp="1"/>
          </p:cNvSpPr>
          <p:nvPr>
            <p:ph type="body" idx="1"/>
          </p:nvPr>
        </p:nvSpPr>
        <p:spPr/>
        <p:txBody>
          <a:bodyPr/>
          <a:lstStyle/>
          <a:p>
            <a:r>
              <a:rPr lang="en-GB" sz="2800" dirty="0"/>
              <a:t>- Student and teacher copy</a:t>
            </a:r>
          </a:p>
        </p:txBody>
      </p:sp>
      <p:sp>
        <p:nvSpPr>
          <p:cNvPr id="4" name="Text Placeholder 3">
            <a:extLst>
              <a:ext uri="{FF2B5EF4-FFF2-40B4-BE49-F238E27FC236}">
                <a16:creationId xmlns:a16="http://schemas.microsoft.com/office/drawing/2014/main" id="{69C26D58-9A37-9592-F331-EE6341CC6D7A}"/>
              </a:ext>
            </a:extLst>
          </p:cNvPr>
          <p:cNvSpPr>
            <a:spLocks noGrp="1"/>
          </p:cNvSpPr>
          <p:nvPr>
            <p:ph type="body" idx="10"/>
          </p:nvPr>
        </p:nvSpPr>
        <p:spPr/>
        <p:txBody>
          <a:bodyPr/>
          <a:lstStyle/>
          <a:p>
            <a:endParaRPr lang="en-GB"/>
          </a:p>
        </p:txBody>
      </p:sp>
      <p:pic>
        <p:nvPicPr>
          <p:cNvPr id="8" name="Picture 7">
            <a:extLst>
              <a:ext uri="{FF2B5EF4-FFF2-40B4-BE49-F238E27FC236}">
                <a16:creationId xmlns:a16="http://schemas.microsoft.com/office/drawing/2014/main" id="{59B11676-9A12-8EF3-05DE-E31A3D508B2C}"/>
              </a:ext>
            </a:extLst>
          </p:cNvPr>
          <p:cNvPicPr>
            <a:picLocks noChangeAspect="1"/>
          </p:cNvPicPr>
          <p:nvPr/>
        </p:nvPicPr>
        <p:blipFill>
          <a:blip r:embed="rId2"/>
          <a:stretch>
            <a:fillRect/>
          </a:stretch>
        </p:blipFill>
        <p:spPr>
          <a:xfrm>
            <a:off x="5420120" y="542580"/>
            <a:ext cx="6094540" cy="5391875"/>
          </a:xfrm>
          <a:prstGeom prst="rect">
            <a:avLst/>
          </a:prstGeom>
        </p:spPr>
      </p:pic>
    </p:spTree>
    <p:extLst>
      <p:ext uri="{BB962C8B-B14F-4D97-AF65-F5344CB8AC3E}">
        <p14:creationId xmlns:p14="http://schemas.microsoft.com/office/powerpoint/2010/main" val="317590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F5F6C-0D94-3ED8-8D19-92DC83427F96}"/>
              </a:ext>
            </a:extLst>
          </p:cNvPr>
          <p:cNvSpPr>
            <a:spLocks noGrp="1"/>
          </p:cNvSpPr>
          <p:nvPr>
            <p:ph type="title"/>
          </p:nvPr>
        </p:nvSpPr>
        <p:spPr/>
        <p:txBody>
          <a:bodyPr/>
          <a:lstStyle/>
          <a:p>
            <a:r>
              <a:rPr lang="en-GB" dirty="0"/>
              <a:t>Over to you!</a:t>
            </a:r>
          </a:p>
        </p:txBody>
      </p:sp>
      <p:sp>
        <p:nvSpPr>
          <p:cNvPr id="5" name="Text Placeholder 4">
            <a:extLst>
              <a:ext uri="{FF2B5EF4-FFF2-40B4-BE49-F238E27FC236}">
                <a16:creationId xmlns:a16="http://schemas.microsoft.com/office/drawing/2014/main" id="{74D86926-7A40-44AC-0A01-27712EC7BCED}"/>
              </a:ext>
            </a:extLst>
          </p:cNvPr>
          <p:cNvSpPr>
            <a:spLocks noGrp="1"/>
          </p:cNvSpPr>
          <p:nvPr>
            <p:ph type="body" idx="1"/>
          </p:nvPr>
        </p:nvSpPr>
        <p:spPr>
          <a:xfrm>
            <a:off x="815654" y="1632560"/>
            <a:ext cx="10331317" cy="4534560"/>
          </a:xfrm>
        </p:spPr>
        <p:txBody>
          <a:bodyPr/>
          <a:lstStyle/>
          <a:p>
            <a:pPr marL="466725" indent="-457200">
              <a:buFont typeface="Arial" panose="020B0604020202020204" pitchFamily="34" charset="0"/>
              <a:buChar char="•"/>
            </a:pPr>
            <a:r>
              <a:rPr lang="en-GB" sz="2800" dirty="0"/>
              <a:t>What ideas do you have – discuss in groups and hopefully we can all go away with some fresh ideas!</a:t>
            </a:r>
          </a:p>
        </p:txBody>
      </p:sp>
    </p:spTree>
    <p:extLst>
      <p:ext uri="{BB962C8B-B14F-4D97-AF65-F5344CB8AC3E}">
        <p14:creationId xmlns:p14="http://schemas.microsoft.com/office/powerpoint/2010/main" val="3847246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7846C57-F641-9A47-ABB7-DF98B1F4C5B5}"/>
              </a:ext>
            </a:extLst>
          </p:cNvPr>
          <p:cNvSpPr>
            <a:spLocks noGrp="1"/>
          </p:cNvSpPr>
          <p:nvPr>
            <p:ph type="body" idx="1"/>
          </p:nvPr>
        </p:nvSpPr>
        <p:spPr>
          <a:xfrm>
            <a:off x="815650" y="1651235"/>
            <a:ext cx="10841547" cy="3469405"/>
          </a:xfrm>
        </p:spPr>
        <p:txBody>
          <a:bodyPr/>
          <a:lstStyle/>
          <a:p>
            <a:pPr marL="355600" indent="-342900">
              <a:buFontTx/>
              <a:buChar char="-"/>
            </a:pPr>
            <a:r>
              <a:rPr lang="en-GB" sz="2800" dirty="0"/>
              <a:t>Introductions</a:t>
            </a:r>
          </a:p>
          <a:p>
            <a:pPr marL="355600" indent="-342900">
              <a:buFontTx/>
              <a:buChar char="-"/>
            </a:pPr>
            <a:r>
              <a:rPr lang="en-GB" sz="2800" dirty="0"/>
              <a:t>Questions where application is required and why it’s important.</a:t>
            </a:r>
          </a:p>
          <a:p>
            <a:pPr marL="355600" indent="-342900">
              <a:buFontTx/>
              <a:buChar char="-"/>
            </a:pPr>
            <a:r>
              <a:rPr lang="en-GB" sz="2800" dirty="0"/>
              <a:t>Easy application wins</a:t>
            </a:r>
          </a:p>
          <a:p>
            <a:pPr marL="355600" indent="-342900">
              <a:buFontTx/>
              <a:buChar char="-"/>
            </a:pPr>
            <a:r>
              <a:rPr lang="en-GB" sz="2800" dirty="0"/>
              <a:t>Ideas for capturing information</a:t>
            </a:r>
          </a:p>
          <a:p>
            <a:pPr marL="355600" indent="-342900">
              <a:buFontTx/>
              <a:buChar char="-"/>
            </a:pPr>
            <a:r>
              <a:rPr lang="en-GB" sz="2800" dirty="0"/>
              <a:t>Application exercise</a:t>
            </a:r>
          </a:p>
          <a:p>
            <a:pPr marL="355600" indent="-342900">
              <a:buFontTx/>
              <a:buChar char="-"/>
            </a:pPr>
            <a:r>
              <a:rPr lang="en-GB" sz="2800" dirty="0"/>
              <a:t>Sharing of ideas</a:t>
            </a:r>
          </a:p>
          <a:p>
            <a:pPr marL="355600" indent="-342900">
              <a:buFontTx/>
              <a:buChar char="-"/>
            </a:pPr>
            <a:r>
              <a:rPr lang="en-GB" sz="2800" dirty="0"/>
              <a:t>Questions and close</a:t>
            </a:r>
          </a:p>
        </p:txBody>
      </p:sp>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p:txBody>
          <a:bodyPr/>
          <a:lstStyle/>
          <a:p>
            <a:r>
              <a:rPr lang="en-GB" b="1" dirty="0"/>
              <a:t>Agenda</a:t>
            </a:r>
          </a:p>
        </p:txBody>
      </p:sp>
    </p:spTree>
    <p:extLst>
      <p:ext uri="{BB962C8B-B14F-4D97-AF65-F5344CB8AC3E}">
        <p14:creationId xmlns:p14="http://schemas.microsoft.com/office/powerpoint/2010/main" val="2619978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7846C57-F641-9A47-ABB7-DF98B1F4C5B5}"/>
              </a:ext>
            </a:extLst>
          </p:cNvPr>
          <p:cNvSpPr>
            <a:spLocks noGrp="1"/>
          </p:cNvSpPr>
          <p:nvPr>
            <p:ph type="body" idx="1"/>
          </p:nvPr>
        </p:nvSpPr>
        <p:spPr>
          <a:xfrm>
            <a:off x="6510274" y="1378185"/>
            <a:ext cx="5580888" cy="2298466"/>
          </a:xfrm>
        </p:spPr>
        <p:txBody>
          <a:bodyPr/>
          <a:lstStyle/>
          <a:p>
            <a:pPr marL="355600" indent="-342900">
              <a:lnSpc>
                <a:spcPct val="114000"/>
              </a:lnSpc>
              <a:buFontTx/>
              <a:buChar char="-"/>
            </a:pPr>
            <a:r>
              <a:rPr lang="en-GB" sz="3000" dirty="0"/>
              <a:t>7b: Identify – 1 mark</a:t>
            </a:r>
          </a:p>
          <a:p>
            <a:pPr marL="355600" indent="-342900">
              <a:lnSpc>
                <a:spcPct val="114000"/>
              </a:lnSpc>
              <a:buFontTx/>
              <a:buChar char="-"/>
            </a:pPr>
            <a:r>
              <a:rPr lang="en-GB" sz="3000" dirty="0"/>
              <a:t>7c: Outline – 2 marks </a:t>
            </a:r>
            <a:r>
              <a:rPr lang="en-GB" sz="3000" dirty="0">
                <a:solidFill>
                  <a:srgbClr val="FF0000"/>
                </a:solidFill>
              </a:rPr>
              <a:t>(1)</a:t>
            </a:r>
            <a:endParaRPr lang="en-GB" sz="3000" dirty="0"/>
          </a:p>
          <a:p>
            <a:pPr marL="355600" indent="-342900">
              <a:lnSpc>
                <a:spcPct val="114000"/>
              </a:lnSpc>
              <a:buFontTx/>
              <a:buChar char="-"/>
            </a:pPr>
            <a:r>
              <a:rPr lang="en-GB" sz="3000" dirty="0"/>
              <a:t>7d: Justify – 9 marks </a:t>
            </a:r>
            <a:r>
              <a:rPr lang="en-GB" sz="3000" dirty="0">
                <a:solidFill>
                  <a:srgbClr val="FF0000"/>
                </a:solidFill>
              </a:rPr>
              <a:t>(3)</a:t>
            </a:r>
            <a:endParaRPr lang="en-GB" sz="3000" dirty="0"/>
          </a:p>
          <a:p>
            <a:pPr marL="355600" indent="-342900">
              <a:lnSpc>
                <a:spcPct val="114000"/>
              </a:lnSpc>
              <a:buFontTx/>
              <a:buChar char="-"/>
            </a:pPr>
            <a:r>
              <a:rPr lang="en-GB" sz="3000" dirty="0"/>
              <a:t>7e: Evaluate – 12 marks </a:t>
            </a:r>
            <a:r>
              <a:rPr lang="en-GB" sz="3000" dirty="0">
                <a:solidFill>
                  <a:srgbClr val="FF0000"/>
                </a:solidFill>
              </a:rPr>
              <a:t>(3)</a:t>
            </a:r>
            <a:endParaRPr lang="en-GB" sz="3000" dirty="0">
              <a:latin typeface="+mn-lt"/>
              <a:cs typeface="+mn-cs"/>
            </a:endParaRPr>
          </a:p>
          <a:p>
            <a:pPr>
              <a:lnSpc>
                <a:spcPct val="114000"/>
              </a:lnSpc>
            </a:pPr>
            <a:r>
              <a:rPr lang="en-GB" sz="4500" b="1" dirty="0">
                <a:solidFill>
                  <a:srgbClr val="FF0000"/>
                </a:solidFill>
                <a:latin typeface="Arial" panose="020B0604020202020204" pitchFamily="34" charset="0"/>
                <a:cs typeface="Arial" panose="020B0604020202020204" pitchFamily="34" charset="0"/>
              </a:rPr>
              <a:t>A total of 19 marks!</a:t>
            </a:r>
          </a:p>
          <a:p>
            <a:pPr marL="355600" indent="-342900">
              <a:buFontTx/>
              <a:buChar char="-"/>
            </a:pPr>
            <a:endParaRPr lang="en-GB" sz="2400" dirty="0"/>
          </a:p>
        </p:txBody>
      </p:sp>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a:xfrm>
            <a:off x="1006152" y="416681"/>
            <a:ext cx="9172898" cy="722975"/>
          </a:xfrm>
        </p:spPr>
        <p:txBody>
          <a:bodyPr/>
          <a:lstStyle/>
          <a:p>
            <a:r>
              <a:rPr lang="en-US" b="1" dirty="0"/>
              <a:t>Questions where application is required</a:t>
            </a:r>
            <a:endParaRPr lang="en-GB" b="1" dirty="0"/>
          </a:p>
        </p:txBody>
      </p:sp>
      <p:sp>
        <p:nvSpPr>
          <p:cNvPr id="3" name="TextBox 2">
            <a:extLst>
              <a:ext uri="{FF2B5EF4-FFF2-40B4-BE49-F238E27FC236}">
                <a16:creationId xmlns:a16="http://schemas.microsoft.com/office/drawing/2014/main" id="{DC5B5829-F7ED-CA84-F3EF-3ABC448D0894}"/>
              </a:ext>
            </a:extLst>
          </p:cNvPr>
          <p:cNvSpPr txBox="1"/>
          <p:nvPr/>
        </p:nvSpPr>
        <p:spPr>
          <a:xfrm>
            <a:off x="82550" y="1455192"/>
            <a:ext cx="7029450" cy="3732368"/>
          </a:xfrm>
          <a:prstGeom prst="rect">
            <a:avLst/>
          </a:prstGeom>
          <a:noFill/>
        </p:spPr>
        <p:txBody>
          <a:bodyPr wrap="square">
            <a:spAutoFit/>
          </a:bodyPr>
          <a:lstStyle/>
          <a:p>
            <a:pPr marL="800100" indent="-342900">
              <a:lnSpc>
                <a:spcPct val="114000"/>
              </a:lnSpc>
              <a:buFontTx/>
              <a:buChar char="-"/>
            </a:pPr>
            <a:r>
              <a:rPr lang="en-GB" sz="3000" dirty="0">
                <a:latin typeface="Arial" panose="020B0604020202020204" pitchFamily="34" charset="0"/>
                <a:cs typeface="Arial" panose="020B0604020202020204" pitchFamily="34" charset="0"/>
              </a:rPr>
              <a:t>4a: Outline – 2 marks </a:t>
            </a:r>
            <a:r>
              <a:rPr lang="en-GB" sz="3000" dirty="0">
                <a:solidFill>
                  <a:srgbClr val="FF0000"/>
                </a:solidFill>
                <a:latin typeface="Arial" panose="020B0604020202020204" pitchFamily="34" charset="0"/>
                <a:cs typeface="Arial" panose="020B0604020202020204" pitchFamily="34" charset="0"/>
              </a:rPr>
              <a:t>(1)</a:t>
            </a:r>
            <a:endParaRPr lang="en-GB" sz="3000" dirty="0">
              <a:latin typeface="Arial" panose="020B0604020202020204" pitchFamily="34" charset="0"/>
              <a:cs typeface="Arial" panose="020B0604020202020204" pitchFamily="34" charset="0"/>
            </a:endParaRPr>
          </a:p>
          <a:p>
            <a:pPr marL="800100" indent="-342900">
              <a:lnSpc>
                <a:spcPct val="114000"/>
              </a:lnSpc>
              <a:buFontTx/>
              <a:buChar char="-"/>
            </a:pPr>
            <a:r>
              <a:rPr lang="en-GB" sz="3000" dirty="0">
                <a:latin typeface="Arial" panose="020B0604020202020204" pitchFamily="34" charset="0"/>
                <a:cs typeface="Arial" panose="020B0604020202020204" pitchFamily="34" charset="0"/>
              </a:rPr>
              <a:t>4b: Analyse – 6 marks </a:t>
            </a:r>
            <a:r>
              <a:rPr lang="en-GB" sz="3000" dirty="0">
                <a:solidFill>
                  <a:srgbClr val="FF0000"/>
                </a:solidFill>
                <a:latin typeface="Arial" panose="020B0604020202020204" pitchFamily="34" charset="0"/>
                <a:cs typeface="Arial" panose="020B0604020202020204" pitchFamily="34" charset="0"/>
              </a:rPr>
              <a:t>(3)</a:t>
            </a:r>
            <a:endParaRPr lang="en-GB" sz="3000" dirty="0">
              <a:latin typeface="Arial" panose="020B0604020202020204" pitchFamily="34" charset="0"/>
              <a:cs typeface="Arial" panose="020B0604020202020204" pitchFamily="34" charset="0"/>
            </a:endParaRPr>
          </a:p>
          <a:p>
            <a:pPr marL="800100" indent="-342900">
              <a:lnSpc>
                <a:spcPct val="114000"/>
              </a:lnSpc>
              <a:buFontTx/>
              <a:buChar char="-"/>
            </a:pPr>
            <a:r>
              <a:rPr lang="en-GB" sz="3000" dirty="0">
                <a:latin typeface="Arial" panose="020B0604020202020204" pitchFamily="34" charset="0"/>
                <a:cs typeface="Arial" panose="020B0604020202020204" pitchFamily="34" charset="0"/>
              </a:rPr>
              <a:t>5a &amp; b: Calculate – 2 marks </a:t>
            </a:r>
          </a:p>
          <a:p>
            <a:pPr marL="800100" indent="-342900">
              <a:lnSpc>
                <a:spcPct val="114000"/>
              </a:lnSpc>
              <a:buFontTx/>
              <a:buChar char="-"/>
            </a:pPr>
            <a:r>
              <a:rPr lang="en-GB" sz="3000" dirty="0">
                <a:latin typeface="Arial" panose="020B0604020202020204" pitchFamily="34" charset="0"/>
                <a:cs typeface="Arial" panose="020B0604020202020204" pitchFamily="34" charset="0"/>
              </a:rPr>
              <a:t>5c: Analyse – 6 marks </a:t>
            </a:r>
            <a:r>
              <a:rPr lang="en-GB" sz="3000" dirty="0">
                <a:solidFill>
                  <a:srgbClr val="FF0000"/>
                </a:solidFill>
                <a:latin typeface="Arial" panose="020B0604020202020204" pitchFamily="34" charset="0"/>
                <a:cs typeface="Arial" panose="020B0604020202020204" pitchFamily="34" charset="0"/>
              </a:rPr>
              <a:t>(3)</a:t>
            </a:r>
            <a:endParaRPr lang="en-GB" sz="3000" dirty="0">
              <a:latin typeface="Arial" panose="020B0604020202020204" pitchFamily="34" charset="0"/>
              <a:cs typeface="Arial" panose="020B0604020202020204" pitchFamily="34" charset="0"/>
            </a:endParaRPr>
          </a:p>
          <a:p>
            <a:pPr marL="800100" indent="-342900">
              <a:lnSpc>
                <a:spcPct val="114000"/>
              </a:lnSpc>
              <a:buFontTx/>
              <a:buChar char="-"/>
            </a:pPr>
            <a:r>
              <a:rPr lang="en-GB" sz="3000" dirty="0">
                <a:latin typeface="Arial" panose="020B0604020202020204" pitchFamily="34" charset="0"/>
                <a:cs typeface="Arial" panose="020B0604020202020204" pitchFamily="34" charset="0"/>
              </a:rPr>
              <a:t>6a: State – 1 mark </a:t>
            </a:r>
            <a:r>
              <a:rPr lang="en-GB" sz="3000" dirty="0">
                <a:solidFill>
                  <a:srgbClr val="FF0000"/>
                </a:solidFill>
                <a:latin typeface="Arial" panose="020B0604020202020204" pitchFamily="34" charset="0"/>
                <a:cs typeface="Arial" panose="020B0604020202020204" pitchFamily="34" charset="0"/>
              </a:rPr>
              <a:t>(1)</a:t>
            </a:r>
            <a:endParaRPr lang="en-GB" sz="3000" dirty="0">
              <a:latin typeface="Arial" panose="020B0604020202020204" pitchFamily="34" charset="0"/>
              <a:cs typeface="Arial" panose="020B0604020202020204" pitchFamily="34" charset="0"/>
            </a:endParaRPr>
          </a:p>
          <a:p>
            <a:pPr marL="800100" indent="-342900">
              <a:lnSpc>
                <a:spcPct val="114000"/>
              </a:lnSpc>
              <a:buFontTx/>
              <a:buChar char="-"/>
            </a:pPr>
            <a:r>
              <a:rPr lang="en-GB" sz="3000" dirty="0">
                <a:latin typeface="Arial" panose="020B0604020202020204" pitchFamily="34" charset="0"/>
                <a:cs typeface="Arial" panose="020B0604020202020204" pitchFamily="34" charset="0"/>
              </a:rPr>
              <a:t>6b: Outline – 2 marks </a:t>
            </a:r>
            <a:r>
              <a:rPr lang="en-GB" sz="3000" dirty="0">
                <a:solidFill>
                  <a:srgbClr val="FF0000"/>
                </a:solidFill>
                <a:latin typeface="Arial" panose="020B0604020202020204" pitchFamily="34" charset="0"/>
                <a:cs typeface="Arial" panose="020B0604020202020204" pitchFamily="34" charset="0"/>
              </a:rPr>
              <a:t>(1)</a:t>
            </a:r>
            <a:endParaRPr lang="en-GB" sz="3000" dirty="0">
              <a:latin typeface="Arial" panose="020B0604020202020204" pitchFamily="34" charset="0"/>
              <a:cs typeface="Arial" panose="020B0604020202020204" pitchFamily="34" charset="0"/>
            </a:endParaRPr>
          </a:p>
          <a:p>
            <a:pPr marL="800100" indent="-342900">
              <a:lnSpc>
                <a:spcPct val="114000"/>
              </a:lnSpc>
              <a:buFontTx/>
              <a:buChar char="-"/>
            </a:pPr>
            <a:r>
              <a:rPr lang="en-GB" sz="3000" dirty="0">
                <a:latin typeface="Arial" panose="020B0604020202020204" pitchFamily="34" charset="0"/>
                <a:cs typeface="Arial" panose="020B0604020202020204" pitchFamily="34" charset="0"/>
              </a:rPr>
              <a:t>6c: Justify – 9 marks </a:t>
            </a:r>
            <a:r>
              <a:rPr lang="en-GB" sz="3000" dirty="0">
                <a:solidFill>
                  <a:srgbClr val="FF0000"/>
                </a:solidFill>
                <a:latin typeface="Arial" panose="020B0604020202020204" pitchFamily="34" charset="0"/>
                <a:cs typeface="Arial" panose="020B0604020202020204" pitchFamily="34" charset="0"/>
              </a:rPr>
              <a:t>(3)</a:t>
            </a:r>
            <a:endParaRPr lang="en-GB"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4874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a:xfrm>
            <a:off x="815652" y="343825"/>
            <a:ext cx="9172898" cy="722975"/>
          </a:xfrm>
        </p:spPr>
        <p:txBody>
          <a:bodyPr/>
          <a:lstStyle/>
          <a:p>
            <a:r>
              <a:rPr lang="en-US" b="1" dirty="0"/>
              <a:t>Why is application important</a:t>
            </a:r>
            <a:endParaRPr lang="en-GB" b="1" dirty="0"/>
          </a:p>
        </p:txBody>
      </p:sp>
      <p:pic>
        <p:nvPicPr>
          <p:cNvPr id="4" name="Picture 3">
            <a:extLst>
              <a:ext uri="{FF2B5EF4-FFF2-40B4-BE49-F238E27FC236}">
                <a16:creationId xmlns:a16="http://schemas.microsoft.com/office/drawing/2014/main" id="{C5358ECE-1480-61FE-BD66-0ABBA2DE3166}"/>
              </a:ext>
            </a:extLst>
          </p:cNvPr>
          <p:cNvPicPr>
            <a:picLocks noChangeAspect="1"/>
          </p:cNvPicPr>
          <p:nvPr/>
        </p:nvPicPr>
        <p:blipFill>
          <a:blip r:embed="rId2"/>
          <a:stretch>
            <a:fillRect/>
          </a:stretch>
        </p:blipFill>
        <p:spPr>
          <a:xfrm>
            <a:off x="0" y="2469168"/>
            <a:ext cx="12192000" cy="1919664"/>
          </a:xfrm>
          <a:prstGeom prst="rect">
            <a:avLst/>
          </a:prstGeom>
        </p:spPr>
      </p:pic>
    </p:spTree>
    <p:extLst>
      <p:ext uri="{BB962C8B-B14F-4D97-AF65-F5344CB8AC3E}">
        <p14:creationId xmlns:p14="http://schemas.microsoft.com/office/powerpoint/2010/main" val="18636457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EAE600D-20AD-D9F8-89AC-5C6BBA94A9EF}"/>
              </a:ext>
            </a:extLst>
          </p:cNvPr>
          <p:cNvSpPr>
            <a:spLocks noGrp="1"/>
          </p:cNvSpPr>
          <p:nvPr>
            <p:ph type="title"/>
          </p:nvPr>
        </p:nvSpPr>
        <p:spPr/>
        <p:txBody>
          <a:bodyPr/>
          <a:lstStyle/>
          <a:p>
            <a:r>
              <a:rPr lang="en-GB" b="1"/>
              <a:t>Case Study</a:t>
            </a:r>
            <a:endParaRPr lang="en-GB" b="1" dirty="0"/>
          </a:p>
        </p:txBody>
      </p:sp>
      <p:sp>
        <p:nvSpPr>
          <p:cNvPr id="5" name="TextBox 4">
            <a:extLst>
              <a:ext uri="{FF2B5EF4-FFF2-40B4-BE49-F238E27FC236}">
                <a16:creationId xmlns:a16="http://schemas.microsoft.com/office/drawing/2014/main" id="{9C35A923-91EA-A1AD-A6CA-BF4360DF01CA}"/>
              </a:ext>
            </a:extLst>
          </p:cNvPr>
          <p:cNvSpPr txBox="1"/>
          <p:nvPr/>
        </p:nvSpPr>
        <p:spPr>
          <a:xfrm>
            <a:off x="85344" y="1694971"/>
            <a:ext cx="12106656" cy="4819204"/>
          </a:xfrm>
          <a:prstGeom prst="rect">
            <a:avLst/>
          </a:prstGeom>
          <a:noFill/>
        </p:spPr>
        <p:txBody>
          <a:bodyPr wrap="square">
            <a:spAutoFit/>
          </a:bodyPr>
          <a:lstStyle/>
          <a:p>
            <a:pPr>
              <a:lnSpc>
                <a:spcPct val="107000"/>
              </a:lnSpc>
            </a:pPr>
            <a:r>
              <a:rPr lang="en-GB" sz="1800" dirty="0">
                <a:effectLst/>
                <a:latin typeface="Arial" panose="020B0604020202020204" pitchFamily="34" charset="0"/>
                <a:ea typeface="Calibri" panose="020F0502020204030204" pitchFamily="34" charset="0"/>
                <a:cs typeface="Times New Roman" panose="02020603050405020304" pitchFamily="18" charset="0"/>
              </a:rPr>
              <a:t>Graham Munroe started </a:t>
            </a:r>
            <a:r>
              <a:rPr lang="en-GB" sz="1800" i="1" dirty="0" err="1">
                <a:effectLst/>
                <a:latin typeface="Arial" panose="020B0604020202020204" pitchFamily="34" charset="0"/>
                <a:ea typeface="Calibri" panose="020F0502020204030204" pitchFamily="34" charset="0"/>
                <a:cs typeface="Times New Roman" panose="02020603050405020304" pitchFamily="18" charset="0"/>
              </a:rPr>
              <a:t>Woodkit</a:t>
            </a:r>
            <a:r>
              <a:rPr lang="en-GB" sz="1800" i="1" dirty="0">
                <a:effectLst/>
                <a:latin typeface="Arial" panose="020B0604020202020204" pitchFamily="34" charset="0"/>
                <a:ea typeface="Calibri" panose="020F0502020204030204" pitchFamily="34" charset="0"/>
                <a:cs typeface="Times New Roman" panose="02020603050405020304" pitchFamily="18" charset="0"/>
              </a:rPr>
              <a:t> Ltd </a:t>
            </a:r>
            <a:r>
              <a:rPr lang="en-GB" sz="1800" dirty="0">
                <a:effectLst/>
                <a:latin typeface="Arial" panose="020B0604020202020204" pitchFamily="34" charset="0"/>
                <a:ea typeface="Calibri" panose="020F0502020204030204" pitchFamily="34" charset="0"/>
                <a:cs typeface="Times New Roman" panose="02020603050405020304" pitchFamily="18" charset="0"/>
              </a:rPr>
              <a:t>a few years ago. They are a family run business with strong values. They are a major internet retailer and wholesaler of many international brands of wooden planes, tanks, boats and accessories. The business has the UK’s widest product range selling over 4,000 exquisite, precision-made items to markets at home and abroad. They sell both vintage and contemporary models, catering for all needs, tastes and budgets.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GB" sz="1800" dirty="0">
                <a:effectLst/>
                <a:latin typeface="Arial" panose="020B060402020202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GB" sz="1800" dirty="0">
                <a:effectLst/>
                <a:latin typeface="Arial" panose="020B0604020202020204" pitchFamily="34" charset="0"/>
                <a:ea typeface="Calibri" panose="020F0502020204030204" pitchFamily="34" charset="0"/>
                <a:cs typeface="Times New Roman" panose="02020603050405020304" pitchFamily="18" charset="0"/>
              </a:rPr>
              <a:t>At </a:t>
            </a:r>
            <a:r>
              <a:rPr lang="en-GB" sz="1800" i="1" dirty="0" err="1">
                <a:effectLst/>
                <a:latin typeface="Arial" panose="020B0604020202020204" pitchFamily="34" charset="0"/>
                <a:ea typeface="Calibri" panose="020F0502020204030204" pitchFamily="34" charset="0"/>
                <a:cs typeface="Times New Roman" panose="02020603050405020304" pitchFamily="18" charset="0"/>
              </a:rPr>
              <a:t>Woodkit</a:t>
            </a:r>
            <a:r>
              <a:rPr lang="en-GB" sz="1800" dirty="0">
                <a:effectLst/>
                <a:latin typeface="Arial" panose="020B0604020202020204" pitchFamily="34" charset="0"/>
                <a:ea typeface="Calibri" panose="020F0502020204030204" pitchFamily="34" charset="0"/>
                <a:cs typeface="Times New Roman" panose="02020603050405020304" pitchFamily="18" charset="0"/>
              </a:rPr>
              <a:t>, Graham places a considerable amount of value on making customers happy. They have a large number of repeat customers, particularly those who are enthusiastic collectors. Graham encourages customers to get in touch regarding any queries that they may have. They also keep customers regularly informed about what the business is up to through a regular e-newsletter. Signing up for the e-newsletter gives customers access to all the business’ special offers and member benefits. They have also set up a Facebook page so that customers can be part of </a:t>
            </a:r>
            <a:r>
              <a:rPr lang="en-GB" sz="1800" i="1" dirty="0" err="1">
                <a:effectLst/>
                <a:latin typeface="Arial" panose="020B0604020202020204" pitchFamily="34" charset="0"/>
                <a:ea typeface="Calibri" panose="020F0502020204030204" pitchFamily="34" charset="0"/>
                <a:cs typeface="Times New Roman" panose="02020603050405020304" pitchFamily="18" charset="0"/>
              </a:rPr>
              <a:t>Woodkit’s</a:t>
            </a:r>
            <a:r>
              <a:rPr lang="en-GB" sz="1800" i="1" dirty="0">
                <a:effectLst/>
                <a:latin typeface="Arial" panose="020B060402020202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online community.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GB" sz="1800" dirty="0">
                <a:effectLst/>
                <a:latin typeface="Arial" panose="020B060402020202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GB" sz="1800" i="1" dirty="0" err="1">
                <a:effectLst/>
                <a:latin typeface="Arial" panose="020B0604020202020204" pitchFamily="34" charset="0"/>
                <a:ea typeface="Calibri" panose="020F0502020204030204" pitchFamily="34" charset="0"/>
                <a:cs typeface="Times New Roman" panose="02020603050405020304" pitchFamily="18" charset="0"/>
              </a:rPr>
              <a:t>Woodkit</a:t>
            </a:r>
            <a:r>
              <a:rPr lang="en-GB" sz="1800" i="1" dirty="0">
                <a:effectLst/>
                <a:latin typeface="Arial" panose="020B060402020202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have a dedicated website which allows the customers to see all the products that are on offer as well as all the international brands that they also sell. Customers can order directly from the website. Graham recognised that there was a big market for model-making and accessories in both the USA and Australia. They sell extensively to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GB" sz="1800" dirty="0">
                <a:effectLst/>
                <a:latin typeface="Arial" panose="020B0604020202020204" pitchFamily="34" charset="0"/>
                <a:ea typeface="Calibri" panose="020F0502020204030204" pitchFamily="34" charset="0"/>
                <a:cs typeface="Times New Roman" panose="02020603050405020304" pitchFamily="18" charset="0"/>
              </a:rPr>
              <a:t>customers in these countries, giving free delivery for orders over a certain weight.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750248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p:txBody>
          <a:bodyPr/>
          <a:lstStyle/>
          <a:p>
            <a:r>
              <a:rPr lang="en-GB" b="1" dirty="0"/>
              <a:t>Easy application wins!</a:t>
            </a:r>
          </a:p>
        </p:txBody>
      </p:sp>
      <p:sp>
        <p:nvSpPr>
          <p:cNvPr id="10" name="Text Placeholder 9">
            <a:extLst>
              <a:ext uri="{FF2B5EF4-FFF2-40B4-BE49-F238E27FC236}">
                <a16:creationId xmlns:a16="http://schemas.microsoft.com/office/drawing/2014/main" id="{B7846C57-F641-9A47-ABB7-DF98B1F4C5B5}"/>
              </a:ext>
            </a:extLst>
          </p:cNvPr>
          <p:cNvSpPr>
            <a:spLocks noGrp="1"/>
          </p:cNvSpPr>
          <p:nvPr>
            <p:ph type="body" idx="1"/>
          </p:nvPr>
        </p:nvSpPr>
        <p:spPr/>
        <p:txBody>
          <a:bodyPr/>
          <a:lstStyle/>
          <a:p>
            <a:pPr marL="1257300" lvl="1" indent="-342900">
              <a:lnSpc>
                <a:spcPct val="114000"/>
              </a:lnSpc>
              <a:spcBef>
                <a:spcPts val="0"/>
              </a:spcBef>
              <a:buFontTx/>
              <a:buChar char="-"/>
            </a:pPr>
            <a:endParaRPr lang="en-GB" dirty="0"/>
          </a:p>
          <a:p>
            <a:pPr marL="1257300" lvl="1" indent="-342900">
              <a:lnSpc>
                <a:spcPct val="114000"/>
              </a:lnSpc>
              <a:spcBef>
                <a:spcPts val="0"/>
              </a:spcBef>
              <a:buFontTx/>
              <a:buChar char="-"/>
            </a:pPr>
            <a:endParaRPr lang="en-GB" sz="3200" dirty="0"/>
          </a:p>
          <a:p>
            <a:pPr marL="355600" indent="-342900">
              <a:buFontTx/>
              <a:buChar char="-"/>
            </a:pPr>
            <a:endParaRPr lang="en-GB" sz="2400" dirty="0"/>
          </a:p>
        </p:txBody>
      </p:sp>
      <p:sp>
        <p:nvSpPr>
          <p:cNvPr id="2" name="Text Placeholder 9">
            <a:extLst>
              <a:ext uri="{FF2B5EF4-FFF2-40B4-BE49-F238E27FC236}">
                <a16:creationId xmlns:a16="http://schemas.microsoft.com/office/drawing/2014/main" id="{15231B82-943B-20BB-5771-B2A52660C3C9}"/>
              </a:ext>
            </a:extLst>
          </p:cNvPr>
          <p:cNvSpPr txBox="1">
            <a:spLocks/>
          </p:cNvSpPr>
          <p:nvPr/>
        </p:nvSpPr>
        <p:spPr>
          <a:xfrm>
            <a:off x="891853" y="1244835"/>
            <a:ext cx="10379398" cy="3536716"/>
          </a:xfrm>
          <a:prstGeom prst="rect">
            <a:avLst/>
          </a:prstGeom>
          <a:solidFill>
            <a:schemeClr val="bg1"/>
          </a:solidFill>
        </p:spPr>
        <p:txBody>
          <a:bodyPr spcFirstLastPara="1" vert="horz" wrap="square" lIns="91425" tIns="91425" rIns="91425" bIns="91425" rtlCol="0" anchor="t" anchorCtr="0">
            <a:noAutofit/>
          </a:bodyPr>
          <a:lstStyle>
            <a:lvl1pPr marL="12700" lvl="0" indent="0" algn="l" defTabSz="914400" rtl="0" eaLnBrk="1" latinLnBrk="0" hangingPunct="1">
              <a:lnSpc>
                <a:spcPct val="90000"/>
              </a:lnSpc>
              <a:spcBef>
                <a:spcPts val="0"/>
              </a:spcBef>
              <a:spcAft>
                <a:spcPts val="0"/>
              </a:spcAft>
              <a:buClr>
                <a:schemeClr val="tx1"/>
              </a:buClr>
              <a:buSzPct val="125000"/>
              <a:buFontTx/>
              <a:buNone/>
              <a:tabLst/>
              <a:defRPr sz="1600" b="0" i="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lgn="l" defTabSz="914400" rtl="0" eaLnBrk="1" latinLnBrk="0" hangingPunct="1">
              <a:lnSpc>
                <a:spcPct val="90000"/>
              </a:lnSpc>
              <a:spcBef>
                <a:spcPts val="1600"/>
              </a:spcBef>
              <a:spcAft>
                <a:spcPts val="0"/>
              </a:spcAft>
              <a:buSzPts val="1200"/>
              <a:buFont typeface="Arial" panose="020B0604020202020204" pitchFamily="34" charset="0"/>
              <a:buChar char="○"/>
              <a:defRPr sz="2400" kern="1200">
                <a:solidFill>
                  <a:schemeClr val="tx1"/>
                </a:solidFill>
                <a:latin typeface="+mn-lt"/>
                <a:ea typeface="+mn-ea"/>
                <a:cs typeface="+mn-cs"/>
              </a:defRPr>
            </a:lvl2pPr>
            <a:lvl3pPr marL="1371600" lvl="2" indent="-304800" algn="l" defTabSz="914400" rtl="0" eaLnBrk="1" latinLnBrk="0" hangingPunct="1">
              <a:lnSpc>
                <a:spcPct val="90000"/>
              </a:lnSpc>
              <a:spcBef>
                <a:spcPts val="1600"/>
              </a:spcBef>
              <a:spcAft>
                <a:spcPts val="0"/>
              </a:spcAft>
              <a:buSzPts val="1200"/>
              <a:buFont typeface="Arial" panose="020B0604020202020204" pitchFamily="34" charset="0"/>
              <a:buChar char="■"/>
              <a:defRPr sz="2000" kern="1200">
                <a:solidFill>
                  <a:schemeClr val="tx1"/>
                </a:solidFill>
                <a:latin typeface="+mn-lt"/>
                <a:ea typeface="+mn-ea"/>
                <a:cs typeface="+mn-cs"/>
              </a:defRPr>
            </a:lvl3pPr>
            <a:lvl4pPr marL="1828800" lvl="3" indent="-304800" algn="l" defTabSz="914400" rtl="0" eaLnBrk="1" latinLnBrk="0" hangingPunct="1">
              <a:lnSpc>
                <a:spcPct val="90000"/>
              </a:lnSpc>
              <a:spcBef>
                <a:spcPts val="1600"/>
              </a:spcBef>
              <a:spcAft>
                <a:spcPts val="0"/>
              </a:spcAft>
              <a:buSzPts val="1200"/>
              <a:buFont typeface="Arial" panose="020B0604020202020204" pitchFamily="34" charset="0"/>
              <a:buChar char="●"/>
              <a:defRPr sz="1800" kern="1200">
                <a:solidFill>
                  <a:schemeClr val="tx1"/>
                </a:solidFill>
                <a:latin typeface="+mn-lt"/>
                <a:ea typeface="+mn-ea"/>
                <a:cs typeface="+mn-cs"/>
              </a:defRPr>
            </a:lvl4pPr>
            <a:lvl5pPr marL="2286000" lvl="4" indent="-304800" algn="l" defTabSz="914400" rtl="0" eaLnBrk="1" latinLnBrk="0" hangingPunct="1">
              <a:lnSpc>
                <a:spcPct val="90000"/>
              </a:lnSpc>
              <a:spcBef>
                <a:spcPts val="1600"/>
              </a:spcBef>
              <a:spcAft>
                <a:spcPts val="0"/>
              </a:spcAft>
              <a:buSzPts val="1200"/>
              <a:buFont typeface="Arial" panose="020B0604020202020204" pitchFamily="34" charset="0"/>
              <a:buChar char="○"/>
              <a:defRPr sz="1800" kern="1200">
                <a:solidFill>
                  <a:schemeClr val="tx1"/>
                </a:solidFill>
                <a:latin typeface="+mn-lt"/>
                <a:ea typeface="+mn-ea"/>
                <a:cs typeface="+mn-cs"/>
              </a:defRPr>
            </a:lvl5pPr>
            <a:lvl6pPr marL="2743200" lvl="5" indent="-304800" algn="l" defTabSz="914400" rtl="0" eaLnBrk="1" latinLnBrk="0" hangingPunct="1">
              <a:lnSpc>
                <a:spcPct val="90000"/>
              </a:lnSpc>
              <a:spcBef>
                <a:spcPts val="1600"/>
              </a:spcBef>
              <a:spcAft>
                <a:spcPts val="0"/>
              </a:spcAft>
              <a:buSzPts val="1200"/>
              <a:buFont typeface="Arial" panose="020B0604020202020204" pitchFamily="34" charset="0"/>
              <a:buChar char="■"/>
              <a:defRPr sz="1800" kern="1200">
                <a:solidFill>
                  <a:schemeClr val="tx1"/>
                </a:solidFill>
                <a:latin typeface="+mn-lt"/>
                <a:ea typeface="+mn-ea"/>
                <a:cs typeface="+mn-cs"/>
              </a:defRPr>
            </a:lvl6pPr>
            <a:lvl7pPr marL="3200400" lvl="6" indent="-304800" algn="l" defTabSz="914400" rtl="0" eaLnBrk="1" latinLnBrk="0" hangingPunct="1">
              <a:lnSpc>
                <a:spcPct val="90000"/>
              </a:lnSpc>
              <a:spcBef>
                <a:spcPts val="1600"/>
              </a:spcBef>
              <a:spcAft>
                <a:spcPts val="0"/>
              </a:spcAft>
              <a:buSzPts val="1200"/>
              <a:buFont typeface="Arial" panose="020B0604020202020204" pitchFamily="34" charset="0"/>
              <a:buChar char="●"/>
              <a:defRPr sz="1800" kern="1200">
                <a:solidFill>
                  <a:schemeClr val="tx1"/>
                </a:solidFill>
                <a:latin typeface="+mn-lt"/>
                <a:ea typeface="+mn-ea"/>
                <a:cs typeface="+mn-cs"/>
              </a:defRPr>
            </a:lvl7pPr>
            <a:lvl8pPr marL="3657600" lvl="7" indent="-304800" algn="l" defTabSz="914400" rtl="0" eaLnBrk="1" latinLnBrk="0" hangingPunct="1">
              <a:lnSpc>
                <a:spcPct val="90000"/>
              </a:lnSpc>
              <a:spcBef>
                <a:spcPts val="1600"/>
              </a:spcBef>
              <a:spcAft>
                <a:spcPts val="0"/>
              </a:spcAft>
              <a:buSzPts val="1200"/>
              <a:buFont typeface="Arial" panose="020B0604020202020204" pitchFamily="34" charset="0"/>
              <a:buChar char="○"/>
              <a:defRPr sz="1800" kern="1200">
                <a:solidFill>
                  <a:schemeClr val="tx1"/>
                </a:solidFill>
                <a:latin typeface="+mn-lt"/>
                <a:ea typeface="+mn-ea"/>
                <a:cs typeface="+mn-cs"/>
              </a:defRPr>
            </a:lvl8pPr>
            <a:lvl9pPr marL="4114800" lvl="8" indent="-304800" algn="l" defTabSz="914400" rtl="0" eaLnBrk="1" latinLnBrk="0" hangingPunct="1">
              <a:lnSpc>
                <a:spcPct val="90000"/>
              </a:lnSpc>
              <a:spcBef>
                <a:spcPts val="1600"/>
              </a:spcBef>
              <a:spcAft>
                <a:spcPts val="1600"/>
              </a:spcAft>
              <a:buSzPts val="1200"/>
              <a:buFont typeface="Arial" panose="020B0604020202020204" pitchFamily="34" charset="0"/>
              <a:buChar char="■"/>
              <a:defRPr sz="1800" kern="1200">
                <a:solidFill>
                  <a:schemeClr val="tx1"/>
                </a:solidFill>
                <a:latin typeface="+mn-lt"/>
                <a:ea typeface="+mn-ea"/>
                <a:cs typeface="+mn-cs"/>
              </a:defRPr>
            </a:lvl9pPr>
          </a:lstStyle>
          <a:p>
            <a:pPr marL="469900" indent="-457200">
              <a:lnSpc>
                <a:spcPct val="114000"/>
              </a:lnSpc>
              <a:buFont typeface="Arial" panose="020B0604020202020204" pitchFamily="34" charset="0"/>
              <a:buChar char="•"/>
            </a:pPr>
            <a:r>
              <a:rPr lang="en-GB" sz="2500" dirty="0"/>
              <a:t>Product – use the type of product (plane, tank and boat models)</a:t>
            </a:r>
          </a:p>
          <a:p>
            <a:pPr marL="469900" indent="-457200">
              <a:lnSpc>
                <a:spcPct val="114000"/>
              </a:lnSpc>
              <a:buFont typeface="Arial" panose="020B0604020202020204" pitchFamily="34" charset="0"/>
              <a:buChar char="•"/>
            </a:pPr>
            <a:r>
              <a:rPr lang="en-GB" sz="2500" dirty="0"/>
              <a:t>Rivals/competitors – name them (Howes Models)</a:t>
            </a:r>
          </a:p>
          <a:p>
            <a:pPr marL="469900" indent="-457200">
              <a:lnSpc>
                <a:spcPct val="114000"/>
              </a:lnSpc>
              <a:buFont typeface="Arial" panose="020B0604020202020204" pitchFamily="34" charset="0"/>
              <a:buChar char="•"/>
            </a:pPr>
            <a:r>
              <a:rPr lang="en-GB" sz="2500" dirty="0"/>
              <a:t>Use the owners names (Graham)</a:t>
            </a:r>
          </a:p>
          <a:p>
            <a:pPr marL="469900" indent="-457200">
              <a:lnSpc>
                <a:spcPct val="114000"/>
              </a:lnSpc>
              <a:buFont typeface="Arial" panose="020B0604020202020204" pitchFamily="34" charset="0"/>
              <a:buChar char="•"/>
            </a:pPr>
            <a:r>
              <a:rPr lang="en-GB" sz="2500" dirty="0"/>
              <a:t>Call the customers by a specific word – e.g. model enthusiasts/collectors</a:t>
            </a:r>
          </a:p>
          <a:p>
            <a:pPr marL="469900" indent="-457200">
              <a:lnSpc>
                <a:spcPct val="114000"/>
              </a:lnSpc>
              <a:buFont typeface="Arial" panose="020B0604020202020204" pitchFamily="34" charset="0"/>
              <a:buChar char="•"/>
            </a:pPr>
            <a:r>
              <a:rPr lang="en-GB" sz="2500" dirty="0"/>
              <a:t>Name the market: e.g. miniature model market.</a:t>
            </a:r>
          </a:p>
          <a:p>
            <a:pPr marL="469900" indent="-457200">
              <a:lnSpc>
                <a:spcPct val="114000"/>
              </a:lnSpc>
              <a:buFont typeface="Arial" panose="020B0604020202020204" pitchFamily="34" charset="0"/>
              <a:buChar char="•"/>
            </a:pPr>
            <a:r>
              <a:rPr lang="en-GB" sz="2500" dirty="0"/>
              <a:t>Use information given in the case study, e.g. selling models in Australia and USA. Others include:</a:t>
            </a:r>
          </a:p>
          <a:p>
            <a:pPr marL="1371600" lvl="1" indent="-457200">
              <a:lnSpc>
                <a:spcPct val="114000"/>
              </a:lnSpc>
              <a:spcBef>
                <a:spcPts val="0"/>
              </a:spcBef>
              <a:buFont typeface="Arial" panose="020B0604020202020204" pitchFamily="34" charset="0"/>
              <a:buChar char="•"/>
            </a:pPr>
            <a:r>
              <a:rPr lang="en-GB" sz="2200" dirty="0">
                <a:latin typeface="Arial" panose="020B0604020202020204" pitchFamily="34" charset="0"/>
                <a:cs typeface="Arial" panose="020B0604020202020204" pitchFamily="34" charset="0"/>
              </a:rPr>
              <a:t>Is the market competitive?</a:t>
            </a:r>
          </a:p>
          <a:p>
            <a:pPr marL="1371600" lvl="1" indent="-457200">
              <a:lnSpc>
                <a:spcPct val="114000"/>
              </a:lnSpc>
              <a:spcBef>
                <a:spcPts val="0"/>
              </a:spcBef>
              <a:buFont typeface="Arial" panose="020B0604020202020204" pitchFamily="34" charset="0"/>
              <a:buChar char="•"/>
            </a:pPr>
            <a:r>
              <a:rPr lang="en-GB" sz="2200" dirty="0">
                <a:latin typeface="Arial" panose="020B0604020202020204" pitchFamily="34" charset="0"/>
                <a:cs typeface="Arial" panose="020B0604020202020204" pitchFamily="34" charset="0"/>
              </a:rPr>
              <a:t>Are they looking to move locations?</a:t>
            </a:r>
          </a:p>
          <a:p>
            <a:pPr marL="1371600" lvl="1" indent="-457200">
              <a:lnSpc>
                <a:spcPct val="114000"/>
              </a:lnSpc>
              <a:spcBef>
                <a:spcPts val="0"/>
              </a:spcBef>
              <a:buFont typeface="Arial" panose="020B0604020202020204" pitchFamily="34" charset="0"/>
              <a:buChar char="•"/>
            </a:pPr>
            <a:r>
              <a:rPr lang="en-GB" sz="2200" dirty="0">
                <a:latin typeface="Arial" panose="020B0604020202020204" pitchFamily="34" charset="0"/>
                <a:cs typeface="Arial" panose="020B0604020202020204" pitchFamily="34" charset="0"/>
              </a:rPr>
              <a:t>Do they have a unique selling point? (extensive range of 4000+ models)</a:t>
            </a:r>
          </a:p>
          <a:p>
            <a:pPr marL="469900" indent="-457200">
              <a:lnSpc>
                <a:spcPct val="114000"/>
              </a:lnSpc>
              <a:buFont typeface="Arial" panose="020B0604020202020204" pitchFamily="34" charset="0"/>
              <a:buChar char="•"/>
            </a:pPr>
            <a:r>
              <a:rPr lang="en-GB" sz="2500" dirty="0"/>
              <a:t>Use figures if they are available</a:t>
            </a:r>
            <a:endParaRPr lang="en-GB" sz="2500" dirty="0">
              <a:latin typeface="Arial" panose="020B0604020202020204" pitchFamily="34" charset="0"/>
              <a:cs typeface="Arial" panose="020B0604020202020204" pitchFamily="34" charset="0"/>
            </a:endParaRPr>
          </a:p>
          <a:p>
            <a:pPr marL="1371600" lvl="1" indent="-457200">
              <a:lnSpc>
                <a:spcPct val="114000"/>
              </a:lnSpc>
              <a:spcBef>
                <a:spcPts val="0"/>
              </a:spcBef>
              <a:buFont typeface="Arial" panose="020B0604020202020204" pitchFamily="34" charset="0"/>
              <a:buChar char="•"/>
            </a:pPr>
            <a:endParaRPr lang="en-GB" sz="2800" dirty="0"/>
          </a:p>
          <a:p>
            <a:pPr marL="1371600" lvl="1" indent="-457200">
              <a:lnSpc>
                <a:spcPct val="114000"/>
              </a:lnSpc>
              <a:buFont typeface="Arial" panose="020B0604020202020204" pitchFamily="34" charset="0"/>
              <a:buChar char="•"/>
            </a:pPr>
            <a:endParaRPr lang="en-GB" sz="4000" dirty="0"/>
          </a:p>
        </p:txBody>
      </p:sp>
    </p:spTree>
    <p:extLst>
      <p:ext uri="{BB962C8B-B14F-4D97-AF65-F5344CB8AC3E}">
        <p14:creationId xmlns:p14="http://schemas.microsoft.com/office/powerpoint/2010/main" val="1314288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40" name="Rectangle 1032">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descr="Just highlight all! - Meme by Maoo7 :) Memedroid">
            <a:extLst>
              <a:ext uri="{FF2B5EF4-FFF2-40B4-BE49-F238E27FC236}">
                <a16:creationId xmlns:a16="http://schemas.microsoft.com/office/drawing/2014/main" id="{CAAD9FDD-7745-2ECE-10F5-DBA949C96D7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2214" r="9092" b="1"/>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1041" name="Rectangle 1034">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a:extLst>
              <a:ext uri="{FF2B5EF4-FFF2-40B4-BE49-F238E27FC236}">
                <a16:creationId xmlns:a16="http://schemas.microsoft.com/office/drawing/2014/main" id="{839B9968-B718-32D7-1C64-04C0A8FE5B78}"/>
              </a:ext>
            </a:extLst>
          </p:cNvPr>
          <p:cNvSpPr>
            <a:spLocks noGrp="1"/>
          </p:cNvSpPr>
          <p:nvPr>
            <p:ph type="title"/>
          </p:nvPr>
        </p:nvSpPr>
        <p:spPr>
          <a:xfrm>
            <a:off x="477981" y="1122363"/>
            <a:ext cx="4023360" cy="3204134"/>
          </a:xfrm>
        </p:spPr>
        <p:txBody>
          <a:bodyPr vert="horz" lIns="91440" tIns="45720" rIns="91440" bIns="45720" rtlCol="0" anchor="b">
            <a:normAutofit/>
          </a:bodyPr>
          <a:lstStyle/>
          <a:p>
            <a:pPr>
              <a:spcBef>
                <a:spcPct val="0"/>
              </a:spcBef>
            </a:pPr>
            <a:r>
              <a:rPr lang="en-US" sz="4800" dirty="0">
                <a:latin typeface="+mj-lt"/>
                <a:ea typeface="+mj-ea"/>
                <a:cs typeface="+mj-cs"/>
              </a:rPr>
              <a:t>The case study – the curse of highlighting!</a:t>
            </a:r>
          </a:p>
        </p:txBody>
      </p:sp>
      <p:sp>
        <p:nvSpPr>
          <p:cNvPr id="1042" name="Rectangle 1036">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039" name="Rectangle 1038">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3185017"/>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p:txBody>
          <a:bodyPr/>
          <a:lstStyle/>
          <a:p>
            <a:r>
              <a:rPr lang="en-GB" b="1" dirty="0"/>
              <a:t>Basic Information</a:t>
            </a:r>
          </a:p>
        </p:txBody>
      </p:sp>
      <p:sp>
        <p:nvSpPr>
          <p:cNvPr id="10" name="Text Placeholder 9">
            <a:extLst>
              <a:ext uri="{FF2B5EF4-FFF2-40B4-BE49-F238E27FC236}">
                <a16:creationId xmlns:a16="http://schemas.microsoft.com/office/drawing/2014/main" id="{B7846C57-F641-9A47-ABB7-DF98B1F4C5B5}"/>
              </a:ext>
            </a:extLst>
          </p:cNvPr>
          <p:cNvSpPr>
            <a:spLocks noGrp="1"/>
          </p:cNvSpPr>
          <p:nvPr>
            <p:ph type="body" idx="1"/>
          </p:nvPr>
        </p:nvSpPr>
        <p:spPr/>
        <p:txBody>
          <a:bodyPr/>
          <a:lstStyle/>
          <a:p>
            <a:pPr marL="1257300" lvl="1" indent="-342900">
              <a:lnSpc>
                <a:spcPct val="114000"/>
              </a:lnSpc>
              <a:spcBef>
                <a:spcPts val="0"/>
              </a:spcBef>
              <a:buFontTx/>
              <a:buChar char="-"/>
            </a:pPr>
            <a:endParaRPr lang="en-GB" dirty="0"/>
          </a:p>
          <a:p>
            <a:pPr marL="1257300" lvl="1" indent="-342900">
              <a:lnSpc>
                <a:spcPct val="114000"/>
              </a:lnSpc>
              <a:spcBef>
                <a:spcPts val="0"/>
              </a:spcBef>
              <a:buFontTx/>
              <a:buChar char="-"/>
            </a:pPr>
            <a:endParaRPr lang="en-GB" sz="3200" dirty="0"/>
          </a:p>
          <a:p>
            <a:pPr marL="355600" indent="-342900">
              <a:buFontTx/>
              <a:buChar char="-"/>
            </a:pPr>
            <a:endParaRPr lang="en-GB" sz="2400" dirty="0"/>
          </a:p>
        </p:txBody>
      </p:sp>
      <p:graphicFrame>
        <p:nvGraphicFramePr>
          <p:cNvPr id="3" name="Table 2">
            <a:extLst>
              <a:ext uri="{FF2B5EF4-FFF2-40B4-BE49-F238E27FC236}">
                <a16:creationId xmlns:a16="http://schemas.microsoft.com/office/drawing/2014/main" id="{74AD0873-58CB-6389-690F-5ACAAE65DEE6}"/>
              </a:ext>
            </a:extLst>
          </p:cNvPr>
          <p:cNvGraphicFramePr>
            <a:graphicFrameLocks noGrp="1"/>
          </p:cNvGraphicFramePr>
          <p:nvPr>
            <p:extLst>
              <p:ext uri="{D42A27DB-BD31-4B8C-83A1-F6EECF244321}">
                <p14:modId xmlns:p14="http://schemas.microsoft.com/office/powerpoint/2010/main" val="2934432463"/>
              </p:ext>
            </p:extLst>
          </p:nvPr>
        </p:nvGraphicFramePr>
        <p:xfrm>
          <a:off x="923543" y="1828800"/>
          <a:ext cx="10908793" cy="3339338"/>
        </p:xfrm>
        <a:graphic>
          <a:graphicData uri="http://schemas.openxmlformats.org/drawingml/2006/table">
            <a:tbl>
              <a:tblPr firstRow="1" firstCol="1" bandRow="1"/>
              <a:tblGrid>
                <a:gridCol w="2909899">
                  <a:extLst>
                    <a:ext uri="{9D8B030D-6E8A-4147-A177-3AD203B41FA5}">
                      <a16:colId xmlns:a16="http://schemas.microsoft.com/office/drawing/2014/main" val="1073924128"/>
                    </a:ext>
                  </a:extLst>
                </a:gridCol>
                <a:gridCol w="7998894">
                  <a:extLst>
                    <a:ext uri="{9D8B030D-6E8A-4147-A177-3AD203B41FA5}">
                      <a16:colId xmlns:a16="http://schemas.microsoft.com/office/drawing/2014/main" val="1545538234"/>
                    </a:ext>
                  </a:extLst>
                </a:gridCol>
              </a:tblGrid>
              <a:tr h="519684">
                <a:tc>
                  <a:txBody>
                    <a:bodyPr/>
                    <a:lstStyle/>
                    <a:p>
                      <a:pPr>
                        <a:lnSpc>
                          <a:spcPct val="107000"/>
                        </a:lnSpc>
                        <a:spcAft>
                          <a:spcPts val="800"/>
                        </a:spcAft>
                      </a:pPr>
                      <a:r>
                        <a:rPr lang="en-GB" sz="2800" b="1" dirty="0">
                          <a:effectLst/>
                          <a:latin typeface="Arial" panose="020B0604020202020204" pitchFamily="34" charset="0"/>
                          <a:ea typeface="Calibri" panose="020F0502020204030204" pitchFamily="34" charset="0"/>
                          <a:cs typeface="Times New Roman" panose="02020603050405020304" pitchFamily="18" charset="0"/>
                        </a:rPr>
                        <a:t>Owners</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2800">
                          <a:effectLst/>
                          <a:latin typeface="Arial" panose="020B0604020202020204" pitchFamily="34" charset="0"/>
                          <a:ea typeface="Calibri" panose="020F0502020204030204" pitchFamily="34" charset="0"/>
                          <a:cs typeface="Times New Roman" panose="02020603050405020304" pitchFamily="18" charset="0"/>
                        </a:rPr>
                        <a:t>Graham Munroe and family</a:t>
                      </a:r>
                      <a:endParaRPr lang="en-GB" sz="2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0903014"/>
                  </a:ext>
                </a:extLst>
              </a:tr>
              <a:tr h="519684">
                <a:tc>
                  <a:txBody>
                    <a:bodyPr/>
                    <a:lstStyle/>
                    <a:p>
                      <a:pPr>
                        <a:lnSpc>
                          <a:spcPct val="107000"/>
                        </a:lnSpc>
                        <a:spcAft>
                          <a:spcPts val="800"/>
                        </a:spcAft>
                      </a:pPr>
                      <a:r>
                        <a:rPr lang="en-GB" sz="2800" b="1" dirty="0">
                          <a:effectLst/>
                          <a:latin typeface="Arial" panose="020B0604020202020204" pitchFamily="34" charset="0"/>
                          <a:ea typeface="Calibri" panose="020F0502020204030204" pitchFamily="34" charset="0"/>
                          <a:cs typeface="Times New Roman" panose="02020603050405020304" pitchFamily="18" charset="0"/>
                        </a:rPr>
                        <a:t>Product</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2800">
                          <a:effectLst/>
                          <a:latin typeface="Arial" panose="020B0604020202020204" pitchFamily="34" charset="0"/>
                          <a:ea typeface="Calibri" panose="020F0502020204030204" pitchFamily="34" charset="0"/>
                          <a:cs typeface="Times New Roman" panose="02020603050405020304" pitchFamily="18" charset="0"/>
                        </a:rPr>
                        <a:t>Wooden model planes, tanks, boats and accessories</a:t>
                      </a:r>
                      <a:endParaRPr lang="en-GB" sz="2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0058769"/>
                  </a:ext>
                </a:extLst>
              </a:tr>
              <a:tr h="519684">
                <a:tc>
                  <a:txBody>
                    <a:bodyPr/>
                    <a:lstStyle/>
                    <a:p>
                      <a:pPr>
                        <a:lnSpc>
                          <a:spcPct val="107000"/>
                        </a:lnSpc>
                        <a:spcAft>
                          <a:spcPts val="800"/>
                        </a:spcAft>
                      </a:pPr>
                      <a:r>
                        <a:rPr lang="en-GB" sz="2800" b="1">
                          <a:effectLst/>
                          <a:latin typeface="Arial" panose="020B0604020202020204" pitchFamily="34" charset="0"/>
                          <a:ea typeface="Calibri" panose="020F0502020204030204" pitchFamily="34" charset="0"/>
                          <a:cs typeface="Times New Roman" panose="02020603050405020304" pitchFamily="18" charset="0"/>
                        </a:rPr>
                        <a:t>Market</a:t>
                      </a:r>
                      <a:endParaRPr lang="en-GB" sz="2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2800" dirty="0">
                          <a:effectLst/>
                          <a:latin typeface="Arial" panose="020B0604020202020204" pitchFamily="34" charset="0"/>
                          <a:ea typeface="Calibri" panose="020F0502020204030204" pitchFamily="34" charset="0"/>
                          <a:cs typeface="Times New Roman" panose="02020603050405020304" pitchFamily="18" charset="0"/>
                        </a:rPr>
                        <a:t>Model-making market – UK/USA and Australia</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1562757"/>
                  </a:ext>
                </a:extLst>
              </a:tr>
              <a:tr h="519684">
                <a:tc>
                  <a:txBody>
                    <a:bodyPr/>
                    <a:lstStyle/>
                    <a:p>
                      <a:pPr>
                        <a:lnSpc>
                          <a:spcPct val="107000"/>
                        </a:lnSpc>
                        <a:spcAft>
                          <a:spcPts val="800"/>
                        </a:spcAft>
                      </a:pPr>
                      <a:r>
                        <a:rPr lang="en-GB" sz="2800" b="1">
                          <a:effectLst/>
                          <a:latin typeface="Arial" panose="020B0604020202020204" pitchFamily="34" charset="0"/>
                          <a:ea typeface="Calibri" panose="020F0502020204030204" pitchFamily="34" charset="0"/>
                          <a:cs typeface="Times New Roman" panose="02020603050405020304" pitchFamily="18" charset="0"/>
                        </a:rPr>
                        <a:t>USP</a:t>
                      </a:r>
                      <a:endParaRPr lang="en-GB" sz="2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2800">
                          <a:effectLst/>
                          <a:latin typeface="Arial" panose="020B0604020202020204" pitchFamily="34" charset="0"/>
                          <a:ea typeface="Calibri" panose="020F0502020204030204" pitchFamily="34" charset="0"/>
                          <a:cs typeface="Times New Roman" panose="02020603050405020304" pitchFamily="18" charset="0"/>
                        </a:rPr>
                        <a:t>Largest product range (selling over 4000 items)</a:t>
                      </a:r>
                      <a:endParaRPr lang="en-GB" sz="2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2482511"/>
                  </a:ext>
                </a:extLst>
              </a:tr>
              <a:tr h="519684">
                <a:tc>
                  <a:txBody>
                    <a:bodyPr/>
                    <a:lstStyle/>
                    <a:p>
                      <a:pPr>
                        <a:lnSpc>
                          <a:spcPct val="107000"/>
                        </a:lnSpc>
                        <a:spcAft>
                          <a:spcPts val="800"/>
                        </a:spcAft>
                      </a:pPr>
                      <a:r>
                        <a:rPr lang="en-GB" sz="2800" b="1">
                          <a:effectLst/>
                          <a:latin typeface="Arial" panose="020B0604020202020204" pitchFamily="34" charset="0"/>
                          <a:ea typeface="Calibri" panose="020F0502020204030204" pitchFamily="34" charset="0"/>
                          <a:cs typeface="Times New Roman" panose="02020603050405020304" pitchFamily="18" charset="0"/>
                        </a:rPr>
                        <a:t>Important info</a:t>
                      </a:r>
                      <a:endParaRPr lang="en-GB" sz="2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2800" dirty="0">
                          <a:effectLst/>
                          <a:latin typeface="Arial" panose="020B0604020202020204" pitchFamily="34" charset="0"/>
                          <a:ea typeface="Calibri" panose="020F0502020204030204" pitchFamily="34" charset="0"/>
                          <a:cs typeface="Times New Roman" panose="02020603050405020304" pitchFamily="18" charset="0"/>
                        </a:rPr>
                        <a:t>Regularly contacts existing customers/internet retailer only</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5733388"/>
                  </a:ext>
                </a:extLst>
              </a:tr>
            </a:tbl>
          </a:graphicData>
        </a:graphic>
      </p:graphicFrame>
    </p:spTree>
    <p:extLst>
      <p:ext uri="{BB962C8B-B14F-4D97-AF65-F5344CB8AC3E}">
        <p14:creationId xmlns:p14="http://schemas.microsoft.com/office/powerpoint/2010/main" val="18971875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2ECBE10-653C-F036-4171-3EA08CBE9105}"/>
              </a:ext>
            </a:extLst>
          </p:cNvPr>
          <p:cNvSpPr>
            <a:spLocks noGrp="1"/>
          </p:cNvSpPr>
          <p:nvPr>
            <p:ph type="title"/>
          </p:nvPr>
        </p:nvSpPr>
        <p:spPr/>
        <p:txBody>
          <a:bodyPr/>
          <a:lstStyle/>
          <a:p>
            <a:r>
              <a:rPr lang="en-GB" b="1" dirty="0"/>
              <a:t>SWOT Analysis</a:t>
            </a:r>
          </a:p>
        </p:txBody>
      </p:sp>
      <p:graphicFrame>
        <p:nvGraphicFramePr>
          <p:cNvPr id="8" name="Table 7">
            <a:extLst>
              <a:ext uri="{FF2B5EF4-FFF2-40B4-BE49-F238E27FC236}">
                <a16:creationId xmlns:a16="http://schemas.microsoft.com/office/drawing/2014/main" id="{C7BBB8E7-780B-B7EB-B42E-8849845E1963}"/>
              </a:ext>
            </a:extLst>
          </p:cNvPr>
          <p:cNvGraphicFramePr>
            <a:graphicFrameLocks noGrp="1"/>
          </p:cNvGraphicFramePr>
          <p:nvPr>
            <p:extLst>
              <p:ext uri="{D42A27DB-BD31-4B8C-83A1-F6EECF244321}">
                <p14:modId xmlns:p14="http://schemas.microsoft.com/office/powerpoint/2010/main" val="3627139337"/>
              </p:ext>
            </p:extLst>
          </p:nvPr>
        </p:nvGraphicFramePr>
        <p:xfrm>
          <a:off x="667512" y="1746504"/>
          <a:ext cx="10847148" cy="4614991"/>
        </p:xfrm>
        <a:graphic>
          <a:graphicData uri="http://schemas.openxmlformats.org/drawingml/2006/table">
            <a:tbl>
              <a:tblPr firstRow="1" firstCol="1" bandRow="1"/>
              <a:tblGrid>
                <a:gridCol w="5423574">
                  <a:extLst>
                    <a:ext uri="{9D8B030D-6E8A-4147-A177-3AD203B41FA5}">
                      <a16:colId xmlns:a16="http://schemas.microsoft.com/office/drawing/2014/main" val="1481755983"/>
                    </a:ext>
                  </a:extLst>
                </a:gridCol>
                <a:gridCol w="5423574">
                  <a:extLst>
                    <a:ext uri="{9D8B030D-6E8A-4147-A177-3AD203B41FA5}">
                      <a16:colId xmlns:a16="http://schemas.microsoft.com/office/drawing/2014/main" val="3089032925"/>
                    </a:ext>
                  </a:extLst>
                </a:gridCol>
              </a:tblGrid>
              <a:tr h="2910577">
                <a:tc>
                  <a:txBody>
                    <a:bodyPr/>
                    <a:lstStyle/>
                    <a:p>
                      <a:pPr>
                        <a:lnSpc>
                          <a:spcPct val="107000"/>
                        </a:lnSpc>
                        <a:spcAft>
                          <a:spcPts val="800"/>
                        </a:spcAft>
                      </a:pPr>
                      <a:r>
                        <a:rPr lang="en-GB" sz="2200" b="1" dirty="0">
                          <a:effectLst/>
                          <a:latin typeface="Arial" panose="020B0604020202020204" pitchFamily="34" charset="0"/>
                          <a:ea typeface="Calibri" panose="020F0502020204030204" pitchFamily="34" charset="0"/>
                          <a:cs typeface="Times New Roman" panose="02020603050405020304" pitchFamily="18" charset="0"/>
                        </a:rPr>
                        <a:t>Strengths</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200" dirty="0">
                          <a:effectLst/>
                          <a:latin typeface="Arial" panose="020B0604020202020204" pitchFamily="34" charset="0"/>
                          <a:ea typeface="Calibri" panose="020F0502020204030204" pitchFamily="34" charset="0"/>
                          <a:cs typeface="Times New Roman" panose="02020603050405020304" pitchFamily="18" charset="0"/>
                        </a:rPr>
                        <a:t>Family run</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200" dirty="0">
                          <a:effectLst/>
                          <a:latin typeface="Arial" panose="020B0604020202020204" pitchFamily="34" charset="0"/>
                          <a:ea typeface="Calibri" panose="020F0502020204030204" pitchFamily="34" charset="0"/>
                          <a:cs typeface="Times New Roman" panose="02020603050405020304" pitchFamily="18" charset="0"/>
                        </a:rPr>
                        <a:t>UK’s widest product range – 4000</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200" dirty="0">
                          <a:effectLst/>
                          <a:latin typeface="Arial" panose="020B0604020202020204" pitchFamily="34" charset="0"/>
                          <a:ea typeface="Calibri" panose="020F0502020204030204" pitchFamily="34" charset="0"/>
                          <a:cs typeface="Times New Roman" panose="02020603050405020304" pitchFamily="18" charset="0"/>
                        </a:rPr>
                        <a:t>Strong values – making customers happy</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200" dirty="0">
                          <a:effectLst/>
                          <a:latin typeface="Arial" panose="020B0604020202020204" pitchFamily="34" charset="0"/>
                          <a:ea typeface="Calibri" panose="020F0502020204030204" pitchFamily="34" charset="0"/>
                          <a:cs typeface="Times New Roman" panose="02020603050405020304" pitchFamily="18" charset="0"/>
                        </a:rPr>
                        <a:t>Large number of repeat customers</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200" dirty="0">
                          <a:effectLst/>
                          <a:latin typeface="Arial" panose="020B0604020202020204" pitchFamily="34" charset="0"/>
                          <a:ea typeface="Calibri" panose="020F0502020204030204" pitchFamily="34" charset="0"/>
                          <a:cs typeface="Times New Roman" panose="02020603050405020304" pitchFamily="18" charset="0"/>
                        </a:rPr>
                        <a:t>Regularly contact customers – </a:t>
                      </a:r>
                    </a:p>
                    <a:p>
                      <a:pPr>
                        <a:lnSpc>
                          <a:spcPct val="107000"/>
                        </a:lnSpc>
                        <a:spcAft>
                          <a:spcPts val="800"/>
                        </a:spcAft>
                      </a:pPr>
                      <a:r>
                        <a:rPr lang="en-GB" sz="2200" dirty="0">
                          <a:effectLst/>
                          <a:latin typeface="Arial" panose="020B0604020202020204" pitchFamily="34" charset="0"/>
                          <a:ea typeface="Calibri" panose="020F0502020204030204" pitchFamily="34" charset="0"/>
                          <a:cs typeface="Times New Roman" panose="02020603050405020304" pitchFamily="18" charset="0"/>
                        </a:rPr>
                        <a:t>e-newsletter/Facebook</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2200" b="1" dirty="0">
                          <a:effectLst/>
                          <a:latin typeface="Arial" panose="020B0604020202020204" pitchFamily="34" charset="0"/>
                          <a:ea typeface="Calibri" panose="020F0502020204030204" pitchFamily="34" charset="0"/>
                          <a:cs typeface="Times New Roman" panose="02020603050405020304" pitchFamily="18" charset="0"/>
                        </a:rPr>
                        <a:t>Weaknesses</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200" dirty="0">
                          <a:effectLst/>
                          <a:latin typeface="Arial" panose="020B0604020202020204" pitchFamily="34" charset="0"/>
                          <a:ea typeface="Calibri" panose="020F0502020204030204" pitchFamily="34" charset="0"/>
                          <a:cs typeface="Times New Roman" panose="02020603050405020304" pitchFamily="18" charset="0"/>
                        </a:rPr>
                        <a:t>Niche market – restricted target market</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200" dirty="0">
                          <a:effectLst/>
                          <a:latin typeface="Arial" panose="020B0604020202020204" pitchFamily="34" charset="0"/>
                          <a:ea typeface="Calibri" panose="020F0502020204030204" pitchFamily="34" charset="0"/>
                          <a:cs typeface="Times New Roman" panose="02020603050405020304" pitchFamily="18" charset="0"/>
                        </a:rPr>
                        <a:t>Free delivery – cost incurred by business</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5689350"/>
                  </a:ext>
                </a:extLst>
              </a:tr>
              <a:tr h="1512000">
                <a:tc>
                  <a:txBody>
                    <a:bodyPr/>
                    <a:lstStyle/>
                    <a:p>
                      <a:pPr>
                        <a:lnSpc>
                          <a:spcPct val="107000"/>
                        </a:lnSpc>
                        <a:spcAft>
                          <a:spcPts val="800"/>
                        </a:spcAft>
                      </a:pPr>
                      <a:r>
                        <a:rPr lang="en-GB" sz="2200" b="1" dirty="0">
                          <a:effectLst/>
                          <a:latin typeface="Arial" panose="020B0604020202020204" pitchFamily="34" charset="0"/>
                          <a:ea typeface="Calibri" panose="020F0502020204030204" pitchFamily="34" charset="0"/>
                          <a:cs typeface="Times New Roman" panose="02020603050405020304" pitchFamily="18" charset="0"/>
                        </a:rPr>
                        <a:t>Opportunities</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200" dirty="0">
                          <a:effectLst/>
                          <a:latin typeface="Arial" panose="020B0604020202020204" pitchFamily="34" charset="0"/>
                          <a:ea typeface="Calibri" panose="020F0502020204030204" pitchFamily="34" charset="0"/>
                          <a:cs typeface="Times New Roman" panose="02020603050405020304" pitchFamily="18" charset="0"/>
                        </a:rPr>
                        <a:t>Markets abroad – large market in USA and Australia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2200" b="1" dirty="0">
                          <a:effectLst/>
                          <a:latin typeface="Arial" panose="020B0604020202020204" pitchFamily="34" charset="0"/>
                          <a:ea typeface="Calibri" panose="020F0502020204030204" pitchFamily="34" charset="0"/>
                          <a:cs typeface="Times New Roman" panose="02020603050405020304" pitchFamily="18" charset="0"/>
                        </a:rPr>
                        <a:t>Threats</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200" dirty="0">
                          <a:effectLst/>
                          <a:latin typeface="Arial" panose="020B0604020202020204" pitchFamily="34" charset="0"/>
                          <a:ea typeface="Calibri" panose="020F0502020204030204" pitchFamily="34" charset="0"/>
                          <a:cs typeface="Times New Roman" panose="02020603050405020304" pitchFamily="18" charset="0"/>
                        </a:rPr>
                        <a:t>Exchange rate changes</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1182182"/>
                  </a:ext>
                </a:extLst>
              </a:tr>
            </a:tbl>
          </a:graphicData>
        </a:graphic>
      </p:graphicFrame>
    </p:spTree>
    <p:extLst>
      <p:ext uri="{BB962C8B-B14F-4D97-AF65-F5344CB8AC3E}">
        <p14:creationId xmlns:p14="http://schemas.microsoft.com/office/powerpoint/2010/main" val="133908583"/>
      </p:ext>
    </p:extLst>
  </p:cSld>
  <p:clrMapOvr>
    <a:masterClrMapping/>
  </p:clrMapOvr>
</p:sld>
</file>

<file path=ppt/theme/theme1.xml><?xml version="1.0" encoding="utf-8"?>
<a:theme xmlns:a="http://schemas.openxmlformats.org/drawingml/2006/main" name="PDA_Circles">
  <a:themeElements>
    <a:clrScheme name="PDA 3">
      <a:dk1>
        <a:srgbClr val="000000"/>
      </a:dk1>
      <a:lt1>
        <a:srgbClr val="FFFFFF"/>
      </a:lt1>
      <a:dk2>
        <a:srgbClr val="93E7EA"/>
      </a:dk2>
      <a:lt2>
        <a:srgbClr val="003057"/>
      </a:lt2>
      <a:accent1>
        <a:srgbClr val="9E007E"/>
      </a:accent1>
      <a:accent2>
        <a:srgbClr val="FFBB1C"/>
      </a:accent2>
      <a:accent3>
        <a:srgbClr val="12B2A6"/>
      </a:accent3>
      <a:accent4>
        <a:srgbClr val="FF7579"/>
      </a:accent4>
      <a:accent5>
        <a:srgbClr val="002F57"/>
      </a:accent5>
      <a:accent6>
        <a:srgbClr val="94E6E9"/>
      </a:accent6>
      <a:hlink>
        <a:srgbClr val="002F57"/>
      </a:hlink>
      <a:folHlink>
        <a:srgbClr val="002F5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DA_Core_Content_option_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DA_Core_Content_option_2">
  <a:themeElements>
    <a:clrScheme name="Custom 5">
      <a:dk1>
        <a:srgbClr val="000000"/>
      </a:dk1>
      <a:lt1>
        <a:srgbClr val="FFFFFF"/>
      </a:lt1>
      <a:dk2>
        <a:srgbClr val="94E6E9"/>
      </a:dk2>
      <a:lt2>
        <a:srgbClr val="003057"/>
      </a:lt2>
      <a:accent1>
        <a:srgbClr val="9D007E"/>
      </a:accent1>
      <a:accent2>
        <a:srgbClr val="FFBA1C"/>
      </a:accent2>
      <a:accent3>
        <a:srgbClr val="12B2A6"/>
      </a:accent3>
      <a:accent4>
        <a:srgbClr val="FF7579"/>
      </a:accent4>
      <a:accent5>
        <a:srgbClr val="003057"/>
      </a:accent5>
      <a:accent6>
        <a:srgbClr val="94E5E9"/>
      </a:accent6>
      <a:hlink>
        <a:srgbClr val="002F57"/>
      </a:hlink>
      <a:folHlink>
        <a:srgbClr val="002F5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BBA40B6AD293C47A3F168223579F333" ma:contentTypeVersion="15" ma:contentTypeDescription="Create a new document." ma:contentTypeScope="" ma:versionID="6b4cdba7bf82aadca863a5c26e3addba">
  <xsd:schema xmlns:xsd="http://www.w3.org/2001/XMLSchema" xmlns:xs="http://www.w3.org/2001/XMLSchema" xmlns:p="http://schemas.microsoft.com/office/2006/metadata/properties" xmlns:ns2="6af50658-1176-4641-9ef1-bda1a7750b84" xmlns:ns3="5086daa0-0791-467d-8ca9-5c1919492f28" targetNamespace="http://schemas.microsoft.com/office/2006/metadata/properties" ma:root="true" ma:fieldsID="237daffefab5ee28cbfeb6165db48037" ns2:_="" ns3:_="">
    <xsd:import namespace="6af50658-1176-4641-9ef1-bda1a7750b84"/>
    <xsd:import namespace="5086daa0-0791-467d-8ca9-5c1919492f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af50658-1176-4641-9ef1-bda1a7750b8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46342d94-4a90-4c9b-8c88-cb4c8647e98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086daa0-0791-467d-8ca9-5c1919492f2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932639a-dfba-415d-8a65-bfeb1869dd9d}" ma:internalName="TaxCatchAll" ma:showField="CatchAllData" ma:web="5086daa0-0791-467d-8ca9-5c1919492f2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af50658-1176-4641-9ef1-bda1a7750b84">
      <Terms xmlns="http://schemas.microsoft.com/office/infopath/2007/PartnerControls"/>
    </lcf76f155ced4ddcb4097134ff3c332f>
    <TaxCatchAll xmlns="5086daa0-0791-467d-8ca9-5c1919492f28" xsi:nil="true"/>
  </documentManagement>
</p:properties>
</file>

<file path=customXml/itemProps1.xml><?xml version="1.0" encoding="utf-8"?>
<ds:datastoreItem xmlns:ds="http://schemas.openxmlformats.org/officeDocument/2006/customXml" ds:itemID="{1F916D53-C8F2-45D4-85B9-6F0CB9CB6366}">
  <ds:schemaRefs>
    <ds:schemaRef ds:uri="http://schemas.microsoft.com/sharepoint/v3/contenttype/forms"/>
  </ds:schemaRefs>
</ds:datastoreItem>
</file>

<file path=customXml/itemProps2.xml><?xml version="1.0" encoding="utf-8"?>
<ds:datastoreItem xmlns:ds="http://schemas.openxmlformats.org/officeDocument/2006/customXml" ds:itemID="{9A10B9BB-B0FB-4EA4-AC5D-E2BA6B34FB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af50658-1176-4641-9ef1-bda1a7750b84"/>
    <ds:schemaRef ds:uri="5086daa0-0791-467d-8ca9-5c1919492f2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A5C1764-0F0F-43D6-8551-B450A532F051}">
  <ds:schemaRefs>
    <ds:schemaRef ds:uri="http://schemas.microsoft.com/office/2006/documentManagement/types"/>
    <ds:schemaRef ds:uri="http://purl.org/dc/elements/1.1/"/>
    <ds:schemaRef ds:uri="http://www.w3.org/XML/1998/namespace"/>
    <ds:schemaRef ds:uri="http://purl.org/dc/dcmitype/"/>
    <ds:schemaRef ds:uri="http://purl.org/dc/terms/"/>
    <ds:schemaRef ds:uri="http://schemas.microsoft.com/office/infopath/2007/PartnerControls"/>
    <ds:schemaRef ds:uri="6af50658-1176-4641-9ef1-bda1a7750b84"/>
    <ds:schemaRef ds:uri="http://schemas.openxmlformats.org/package/2006/metadata/core-properties"/>
    <ds:schemaRef ds:uri="5086daa0-0791-467d-8ca9-5c1919492f28"/>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1962</TotalTime>
  <Words>1234</Words>
  <Application>Microsoft Office PowerPoint</Application>
  <PresentationFormat>Widescreen</PresentationFormat>
  <Paragraphs>105</Paragraphs>
  <Slides>18</Slides>
  <Notes>0</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18</vt:i4>
      </vt:variant>
    </vt:vector>
  </HeadingPairs>
  <TitlesOfParts>
    <vt:vector size="24" baseType="lpstr">
      <vt:lpstr>Arial</vt:lpstr>
      <vt:lpstr>Calibri</vt:lpstr>
      <vt:lpstr>Calibri Light</vt:lpstr>
      <vt:lpstr>PDA_Circles</vt:lpstr>
      <vt:lpstr>PDA_Core_Content_option_1</vt:lpstr>
      <vt:lpstr>PDA_Core_Content_option_2</vt:lpstr>
      <vt:lpstr>PowerPoint Presentation</vt:lpstr>
      <vt:lpstr>Agenda</vt:lpstr>
      <vt:lpstr>Questions where application is required</vt:lpstr>
      <vt:lpstr>Why is application important</vt:lpstr>
      <vt:lpstr>Case Study</vt:lpstr>
      <vt:lpstr>Easy application wins!</vt:lpstr>
      <vt:lpstr>The case study – the curse of highlighting!</vt:lpstr>
      <vt:lpstr>Basic Information</vt:lpstr>
      <vt:lpstr>SWOT Analysis</vt:lpstr>
      <vt:lpstr>State one way that Woodkit encourages repeat custom</vt:lpstr>
      <vt:lpstr>Outline one impact on Woodkit’s from having a wide range of stock.</vt:lpstr>
      <vt:lpstr>Outline one reason why Woodkit will regularly contact existing customers.</vt:lpstr>
      <vt:lpstr>Analyse the impact on Woodkit of being a private limited company.</vt:lpstr>
      <vt:lpstr>Analyse the impact on Woodkit of being a private limited company.</vt:lpstr>
      <vt:lpstr>Evaluate the importance of product in Woodkit’s marketing mix</vt:lpstr>
      <vt:lpstr>Evaluate the importance of product in Woodkit’s marketing mix</vt:lpstr>
      <vt:lpstr>Applications workbook!</vt:lpstr>
      <vt:lpstr>Over to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Charlett, Marc</dc:creator>
  <cp:lastModifiedBy>Rose Crossgrove</cp:lastModifiedBy>
  <cp:revision>68</cp:revision>
  <dcterms:created xsi:type="dcterms:W3CDTF">2021-11-09T10:57:38Z</dcterms:created>
  <dcterms:modified xsi:type="dcterms:W3CDTF">2023-02-21T16:31:06Z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0x0101007BBA40B6AD293C47A3F168223579F333</vt:lpwstr>
  </property>
</Properties>
</file>