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4"/>
    <p:sldMasterId id="2147483668" r:id="rId5"/>
    <p:sldMasterId id="2147483677" r:id="rId6"/>
  </p:sldMasterIdLst>
  <p:sldIdLst>
    <p:sldId id="289" r:id="rId7"/>
    <p:sldId id="293" r:id="rId8"/>
    <p:sldId id="295" r:id="rId9"/>
    <p:sldId id="296" r:id="rId10"/>
    <p:sldId id="297" r:id="rId11"/>
    <p:sldId id="299" r:id="rId12"/>
    <p:sldId id="300" r:id="rId13"/>
    <p:sldId id="301" r:id="rId14"/>
    <p:sldId id="302" r:id="rId15"/>
    <p:sldId id="303" r:id="rId16"/>
    <p:sldId id="304" r:id="rId17"/>
    <p:sldId id="305" r:id="rId18"/>
    <p:sldId id="307" r:id="rId19"/>
    <p:sldId id="308" r:id="rId20"/>
    <p:sldId id="306"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B2A6"/>
    <a:srgbClr val="008638"/>
    <a:srgbClr val="84BD00"/>
    <a:srgbClr val="FF757A"/>
    <a:srgbClr val="FFBB1C"/>
    <a:srgbClr val="505759"/>
    <a:srgbClr val="D2DB0E"/>
    <a:srgbClr val="003057"/>
    <a:srgbClr val="94E7EA"/>
    <a:srgbClr val="9E007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7481"/>
    <p:restoredTop sz="96208"/>
  </p:normalViewPr>
  <p:slideViewPr>
    <p:cSldViewPr snapToGrid="0" snapToObjects="1">
      <p:cViewPr varScale="1">
        <p:scale>
          <a:sx n="30" d="100"/>
          <a:sy n="30" d="100"/>
        </p:scale>
        <p:origin x="28" y="8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se Crossgrove" userId="fc804cdf-e1b2-40e4-8aa2-ed780e55a047" providerId="ADAL" clId="{8E9F5ED2-7D19-4C25-86A3-694C4DF87380}"/>
    <pc:docChg chg="custSel modSld">
      <pc:chgData name="Rose Crossgrove" userId="fc804cdf-e1b2-40e4-8aa2-ed780e55a047" providerId="ADAL" clId="{8E9F5ED2-7D19-4C25-86A3-694C4DF87380}" dt="2023-01-31T16:10:29.455" v="137" actId="20577"/>
      <pc:docMkLst>
        <pc:docMk/>
      </pc:docMkLst>
      <pc:sldChg chg="modSp mod">
        <pc:chgData name="Rose Crossgrove" userId="fc804cdf-e1b2-40e4-8aa2-ed780e55a047" providerId="ADAL" clId="{8E9F5ED2-7D19-4C25-86A3-694C4DF87380}" dt="2023-01-31T16:09:31.664" v="15" actId="20577"/>
        <pc:sldMkLst>
          <pc:docMk/>
          <pc:sldMk cId="687269453" sldId="295"/>
        </pc:sldMkLst>
        <pc:spChg chg="mod">
          <ac:chgData name="Rose Crossgrove" userId="fc804cdf-e1b2-40e4-8aa2-ed780e55a047" providerId="ADAL" clId="{8E9F5ED2-7D19-4C25-86A3-694C4DF87380}" dt="2023-01-31T16:09:31.664" v="15" actId="20577"/>
          <ac:spMkLst>
            <pc:docMk/>
            <pc:sldMk cId="687269453" sldId="295"/>
            <ac:spMk id="10" creationId="{B7846C57-F641-9A47-ABB7-DF98B1F4C5B5}"/>
          </ac:spMkLst>
        </pc:spChg>
      </pc:sldChg>
      <pc:sldChg chg="modSp mod">
        <pc:chgData name="Rose Crossgrove" userId="fc804cdf-e1b2-40e4-8aa2-ed780e55a047" providerId="ADAL" clId="{8E9F5ED2-7D19-4C25-86A3-694C4DF87380}" dt="2023-01-31T16:10:29.455" v="137" actId="20577"/>
        <pc:sldMkLst>
          <pc:docMk/>
          <pc:sldMk cId="1535785694" sldId="296"/>
        </pc:sldMkLst>
        <pc:spChg chg="mod">
          <ac:chgData name="Rose Crossgrove" userId="fc804cdf-e1b2-40e4-8aa2-ed780e55a047" providerId="ADAL" clId="{8E9F5ED2-7D19-4C25-86A3-694C4DF87380}" dt="2023-01-31T16:10:29.455" v="137" actId="20577"/>
          <ac:spMkLst>
            <pc:docMk/>
            <pc:sldMk cId="1535785694" sldId="296"/>
            <ac:spMk id="10" creationId="{B7846C57-F641-9A47-ABB7-DF98B1F4C5B5}"/>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descr="Shape, circle&#10;&#10;Description automatically generated">
            <a:extLst>
              <a:ext uri="{FF2B5EF4-FFF2-40B4-BE49-F238E27FC236}">
                <a16:creationId xmlns:a16="http://schemas.microsoft.com/office/drawing/2014/main" id="{803DA60D-15CA-BF4A-9684-7A7A47598151}"/>
              </a:ext>
            </a:extLst>
          </p:cNvPr>
          <p:cNvPicPr>
            <a:picLocks/>
          </p:cNvPicPr>
          <p:nvPr userDrawn="1"/>
        </p:nvPicPr>
        <p:blipFill>
          <a:blip r:embed="rId2"/>
          <a:stretch>
            <a:fillRect/>
          </a:stretch>
        </p:blipFill>
        <p:spPr>
          <a:xfrm>
            <a:off x="3046800" y="379296"/>
            <a:ext cx="6098400" cy="6098400"/>
          </a:xfrm>
          <a:prstGeom prst="rect">
            <a:avLst/>
          </a:prstGeom>
        </p:spPr>
      </p:pic>
      <p:sp>
        <p:nvSpPr>
          <p:cNvPr id="7" name="Google Shape;22;p3">
            <a:extLst>
              <a:ext uri="{FF2B5EF4-FFF2-40B4-BE49-F238E27FC236}">
                <a16:creationId xmlns:a16="http://schemas.microsoft.com/office/drawing/2014/main" id="{7AC52974-E6F5-4440-B8C0-319F205FA113}"/>
              </a:ext>
            </a:extLst>
          </p:cNvPr>
          <p:cNvSpPr txBox="1">
            <a:spLocks noGrp="1"/>
          </p:cNvSpPr>
          <p:nvPr>
            <p:ph type="title"/>
          </p:nvPr>
        </p:nvSpPr>
        <p:spPr>
          <a:xfrm>
            <a:off x="1858520" y="2324958"/>
            <a:ext cx="847496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Tree>
    <p:extLst>
      <p:ext uri="{BB962C8B-B14F-4D97-AF65-F5344CB8AC3E}">
        <p14:creationId xmlns:p14="http://schemas.microsoft.com/office/powerpoint/2010/main" val="339107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97747C1-FDF9-4A4C-A106-2957A49535C0}"/>
              </a:ext>
            </a:extLst>
          </p:cNvPr>
          <p:cNvSpPr/>
          <p:nvPr userDrawn="1"/>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8" name="Picture Placeholder 15">
            <a:extLst>
              <a:ext uri="{FF2B5EF4-FFF2-40B4-BE49-F238E27FC236}">
                <a16:creationId xmlns:a16="http://schemas.microsoft.com/office/drawing/2014/main" id="{EF7626D8-34EF-9749-A224-C98FB027952E}"/>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9" name="Google Shape;26;p3">
            <a:extLst>
              <a:ext uri="{FF2B5EF4-FFF2-40B4-BE49-F238E27FC236}">
                <a16:creationId xmlns:a16="http://schemas.microsoft.com/office/drawing/2014/main" id="{6A3C261C-2AC4-D342-8B90-5D2ED4AFCB30}"/>
              </a:ext>
            </a:extLst>
          </p:cNvPr>
          <p:cNvSpPr txBox="1">
            <a:spLocks noGrp="1"/>
          </p:cNvSpPr>
          <p:nvPr>
            <p:ph type="body" idx="1"/>
          </p:nvPr>
        </p:nvSpPr>
        <p:spPr>
          <a:xfrm>
            <a:off x="5621869" y="343826"/>
            <a:ext cx="5802427" cy="5906503"/>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cxnSp>
        <p:nvCxnSpPr>
          <p:cNvPr id="10" name="Straight Connector 9">
            <a:extLst>
              <a:ext uri="{FF2B5EF4-FFF2-40B4-BE49-F238E27FC236}">
                <a16:creationId xmlns:a16="http://schemas.microsoft.com/office/drawing/2014/main" id="{C700ECD3-2A88-3B42-9F99-E8540E5F1D8D}"/>
              </a:ext>
            </a:extLst>
          </p:cNvPr>
          <p:cNvCxnSpPr>
            <a:cxnSpLocks/>
          </p:cNvCxnSpPr>
          <p:nvPr userDrawn="1"/>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95380D3F-4D1C-DA49-A398-FFFAFD68A29D}"/>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65B1F2A-25F2-564F-9289-8B4083A992C7}"/>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591607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5C6F50B-30B5-9C41-BA1F-33870FB710FE}"/>
              </a:ext>
            </a:extLst>
          </p:cNvPr>
          <p:cNvSpPr/>
          <p:nvPr userDrawn="1"/>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Picture Placeholder 15">
            <a:extLst>
              <a:ext uri="{FF2B5EF4-FFF2-40B4-BE49-F238E27FC236}">
                <a16:creationId xmlns:a16="http://schemas.microsoft.com/office/drawing/2014/main" id="{8EDFCF57-2341-0445-BCB5-944F54BBE0A1}"/>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10" name="Google Shape;22;p3">
            <a:extLst>
              <a:ext uri="{FF2B5EF4-FFF2-40B4-BE49-F238E27FC236}">
                <a16:creationId xmlns:a16="http://schemas.microsoft.com/office/drawing/2014/main" id="{005FBFB7-76BC-0544-82E5-3DC7FAD11F23}"/>
              </a:ext>
            </a:extLst>
          </p:cNvPr>
          <p:cNvSpPr txBox="1">
            <a:spLocks noGrp="1"/>
          </p:cNvSpPr>
          <p:nvPr>
            <p:ph type="title"/>
          </p:nvPr>
        </p:nvSpPr>
        <p:spPr>
          <a:xfrm>
            <a:off x="5579335" y="343825"/>
            <a:ext cx="5802423"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1" name="Google Shape;26;p3">
            <a:extLst>
              <a:ext uri="{FF2B5EF4-FFF2-40B4-BE49-F238E27FC236}">
                <a16:creationId xmlns:a16="http://schemas.microsoft.com/office/drawing/2014/main" id="{FA3EF671-A552-754D-B97C-C56E84DBFBFC}"/>
              </a:ext>
            </a:extLst>
          </p:cNvPr>
          <p:cNvSpPr txBox="1">
            <a:spLocks noGrp="1"/>
          </p:cNvSpPr>
          <p:nvPr>
            <p:ph type="body" idx="1"/>
          </p:nvPr>
        </p:nvSpPr>
        <p:spPr>
          <a:xfrm>
            <a:off x="5579337" y="1623986"/>
            <a:ext cx="5802427" cy="4626343"/>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cxnSp>
        <p:nvCxnSpPr>
          <p:cNvPr id="12" name="Straight Connector 11">
            <a:extLst>
              <a:ext uri="{FF2B5EF4-FFF2-40B4-BE49-F238E27FC236}">
                <a16:creationId xmlns:a16="http://schemas.microsoft.com/office/drawing/2014/main" id="{A341455B-9DB6-D748-AD48-9CA387F11F5E}"/>
              </a:ext>
            </a:extLst>
          </p:cNvPr>
          <p:cNvCxnSpPr>
            <a:cxnSpLocks/>
          </p:cNvCxnSpPr>
          <p:nvPr userDrawn="1"/>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Shape 18">
            <a:extLst>
              <a:ext uri="{FF2B5EF4-FFF2-40B4-BE49-F238E27FC236}">
                <a16:creationId xmlns:a16="http://schemas.microsoft.com/office/drawing/2014/main" id="{7B9A61FD-0605-B245-9B4A-656C6B5FA7AE}"/>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00F19245-D9A0-9D46-98CA-47D3B07FFCF9}"/>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5483274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Picture Placeholder 15">
            <a:extLst>
              <a:ext uri="{FF2B5EF4-FFF2-40B4-BE49-F238E27FC236}">
                <a16:creationId xmlns:a16="http://schemas.microsoft.com/office/drawing/2014/main" id="{E9827DEC-A193-904B-89A1-DA7A4FB6C83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11" name="Google Shape;26;p3">
            <a:extLst>
              <a:ext uri="{FF2B5EF4-FFF2-40B4-BE49-F238E27FC236}">
                <a16:creationId xmlns:a16="http://schemas.microsoft.com/office/drawing/2014/main" id="{9294F03A-707D-DC40-9C1D-D5A37C249D95}"/>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Rectangle 11">
            <a:extLst>
              <a:ext uri="{FF2B5EF4-FFF2-40B4-BE49-F238E27FC236}">
                <a16:creationId xmlns:a16="http://schemas.microsoft.com/office/drawing/2014/main" id="{A69CF9A3-F75E-1543-A4D6-D433935AC8E6}"/>
              </a:ext>
            </a:extLst>
          </p:cNvPr>
          <p:cNvSpPr/>
          <p:nvPr userDrawn="1"/>
        </p:nvSpPr>
        <p:spPr>
          <a:xfrm>
            <a:off x="0"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3" name="Google Shape;22;p3">
            <a:extLst>
              <a:ext uri="{FF2B5EF4-FFF2-40B4-BE49-F238E27FC236}">
                <a16:creationId xmlns:a16="http://schemas.microsoft.com/office/drawing/2014/main" id="{F57D1E2D-6A2A-D644-B788-7E68A28211CB}"/>
              </a:ext>
            </a:extLst>
          </p:cNvPr>
          <p:cNvSpPr txBox="1">
            <a:spLocks noGrp="1"/>
          </p:cNvSpPr>
          <p:nvPr>
            <p:ph type="title"/>
          </p:nvPr>
        </p:nvSpPr>
        <p:spPr>
          <a:xfrm>
            <a:off x="815652" y="343825"/>
            <a:ext cx="8474960"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cxnSp>
        <p:nvCxnSpPr>
          <p:cNvPr id="14" name="Straight Connector 13">
            <a:extLst>
              <a:ext uri="{FF2B5EF4-FFF2-40B4-BE49-F238E27FC236}">
                <a16:creationId xmlns:a16="http://schemas.microsoft.com/office/drawing/2014/main" id="{E3B44435-34A2-FC4D-8F89-3A7C1B13A54F}"/>
              </a:ext>
            </a:extLst>
          </p:cNvPr>
          <p:cNvCxnSpPr>
            <a:cxnSpLocks/>
          </p:cNvCxnSpPr>
          <p:nvPr userDrawn="1"/>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Shape 18">
            <a:extLst>
              <a:ext uri="{FF2B5EF4-FFF2-40B4-BE49-F238E27FC236}">
                <a16:creationId xmlns:a16="http://schemas.microsoft.com/office/drawing/2014/main" id="{420B2069-7D4D-8344-974F-6B180CDBC8BE}"/>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6" name="Shape 18">
            <a:extLst>
              <a:ext uri="{FF2B5EF4-FFF2-40B4-BE49-F238E27FC236}">
                <a16:creationId xmlns:a16="http://schemas.microsoft.com/office/drawing/2014/main" id="{92F4F474-4FA1-BD42-AB68-D77C0A130301}"/>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6236845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17B7026-61AD-0D49-A753-33C2C5101D02}"/>
              </a:ext>
            </a:extLst>
          </p:cNvPr>
          <p:cNvSpPr/>
          <p:nvPr userDrawn="1"/>
        </p:nvSpPr>
        <p:spPr>
          <a:xfrm>
            <a:off x="0" y="1"/>
            <a:ext cx="3671147" cy="1979271"/>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7" name="Picture Placeholder 15">
            <a:extLst>
              <a:ext uri="{FF2B5EF4-FFF2-40B4-BE49-F238E27FC236}">
                <a16:creationId xmlns:a16="http://schemas.microsoft.com/office/drawing/2014/main" id="{080748CC-96DB-7448-80AB-53DA3CC54162}"/>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8" name="Google Shape;26;p3">
            <a:extLst>
              <a:ext uri="{FF2B5EF4-FFF2-40B4-BE49-F238E27FC236}">
                <a16:creationId xmlns:a16="http://schemas.microsoft.com/office/drawing/2014/main" id="{5B509D30-D5BE-4C4D-A556-B38DC389F5C1}"/>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9" name="Google Shape;22;p3">
            <a:extLst>
              <a:ext uri="{FF2B5EF4-FFF2-40B4-BE49-F238E27FC236}">
                <a16:creationId xmlns:a16="http://schemas.microsoft.com/office/drawing/2014/main" id="{37FEEC04-374F-A345-9800-E41EA81B4940}"/>
              </a:ext>
            </a:extLst>
          </p:cNvPr>
          <p:cNvSpPr txBox="1">
            <a:spLocks noGrp="1"/>
          </p:cNvSpPr>
          <p:nvPr>
            <p:ph type="title"/>
          </p:nvPr>
        </p:nvSpPr>
        <p:spPr>
          <a:xfrm>
            <a:off x="815652" y="1392450"/>
            <a:ext cx="7243952" cy="1122300"/>
          </a:xfrm>
          <a:prstGeom prst="rect">
            <a:avLst/>
          </a:prstGeom>
          <a:solidFill>
            <a:schemeClr val="bg1"/>
          </a:solidFill>
        </p:spPr>
        <p:txBody>
          <a:bodyPr spcFirstLastPara="1" wrap="square" lIns="91425" tIns="91425" rIns="91425" bIns="91425" anchor="ctr" anchorCtr="0">
            <a:noAutofit/>
          </a:bodyPr>
          <a:lstStyle>
            <a:lvl1pPr marL="12700"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cxnSp>
        <p:nvCxnSpPr>
          <p:cNvPr id="10" name="Straight Connector 9">
            <a:extLst>
              <a:ext uri="{FF2B5EF4-FFF2-40B4-BE49-F238E27FC236}">
                <a16:creationId xmlns:a16="http://schemas.microsoft.com/office/drawing/2014/main" id="{FEB75C23-F5C8-3B4C-AEE7-6CDAF7070B56}"/>
              </a:ext>
            </a:extLst>
          </p:cNvPr>
          <p:cNvCxnSpPr>
            <a:cxnSpLocks/>
          </p:cNvCxnSpPr>
          <p:nvPr userDrawn="1"/>
        </p:nvCxnSpPr>
        <p:spPr>
          <a:xfrm>
            <a:off x="767704"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749BED04-511C-014C-8A66-2098624C0DF8}"/>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E22B68C-57EE-8C46-A730-004157CDD96D}"/>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9666758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784391-D1C0-AB45-B95A-398B6FED1CCA}"/>
              </a:ext>
            </a:extLst>
          </p:cNvPr>
          <p:cNvSpPr/>
          <p:nvPr userDrawn="1"/>
        </p:nvSpPr>
        <p:spPr>
          <a:xfrm>
            <a:off x="1" y="1"/>
            <a:ext cx="3671147" cy="1979271"/>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6" name="Picture Placeholder 15">
            <a:extLst>
              <a:ext uri="{FF2B5EF4-FFF2-40B4-BE49-F238E27FC236}">
                <a16:creationId xmlns:a16="http://schemas.microsoft.com/office/drawing/2014/main" id="{317BB512-C5DE-D746-8A5F-0215BDBC6B5E}"/>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7" name="Google Shape;26;p3">
            <a:extLst>
              <a:ext uri="{FF2B5EF4-FFF2-40B4-BE49-F238E27FC236}">
                <a16:creationId xmlns:a16="http://schemas.microsoft.com/office/drawing/2014/main" id="{D7C0B1B3-A847-2042-B1C1-2294AD157008}"/>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cxnSp>
        <p:nvCxnSpPr>
          <p:cNvPr id="8" name="Straight Connector 7">
            <a:extLst>
              <a:ext uri="{FF2B5EF4-FFF2-40B4-BE49-F238E27FC236}">
                <a16:creationId xmlns:a16="http://schemas.microsoft.com/office/drawing/2014/main" id="{B9573E9D-30FF-9F43-B07B-89B38C9003EA}"/>
              </a:ext>
            </a:extLst>
          </p:cNvPr>
          <p:cNvCxnSpPr>
            <a:cxnSpLocks/>
          </p:cNvCxnSpPr>
          <p:nvPr userDrawn="1"/>
        </p:nvCxnSpPr>
        <p:spPr>
          <a:xfrm>
            <a:off x="677331"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7FB2713-6A95-8F4D-BFEC-60BB0758DB86}"/>
              </a:ext>
            </a:extLst>
          </p:cNvPr>
          <p:cNvSpPr txBox="1">
            <a:spLocks noGrp="1"/>
          </p:cNvSpPr>
          <p:nvPr>
            <p:ph type="title"/>
          </p:nvPr>
        </p:nvSpPr>
        <p:spPr>
          <a:xfrm>
            <a:off x="730185" y="1392450"/>
            <a:ext cx="10784475"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0" name="Shape 18">
            <a:extLst>
              <a:ext uri="{FF2B5EF4-FFF2-40B4-BE49-F238E27FC236}">
                <a16:creationId xmlns:a16="http://schemas.microsoft.com/office/drawing/2014/main" id="{635E2F9A-6386-F141-94EF-28A0B44CEAFF}"/>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1" name="Shape 18">
            <a:extLst>
              <a:ext uri="{FF2B5EF4-FFF2-40B4-BE49-F238E27FC236}">
                <a16:creationId xmlns:a16="http://schemas.microsoft.com/office/drawing/2014/main" id="{81CA6B00-C43B-7146-8F7F-0ABCCAF5946C}"/>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784405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Picture Placeholder 15">
            <a:extLst>
              <a:ext uri="{FF2B5EF4-FFF2-40B4-BE49-F238E27FC236}">
                <a16:creationId xmlns:a16="http://schemas.microsoft.com/office/drawing/2014/main" id="{C386037C-EB8F-FF45-9526-C930D04B68F9}"/>
              </a:ext>
            </a:extLst>
          </p:cNvPr>
          <p:cNvSpPr>
            <a:spLocks noGrp="1"/>
          </p:cNvSpPr>
          <p:nvPr>
            <p:ph type="pic" sz="quarter" idx="11" hasCustomPrompt="1"/>
          </p:nvPr>
        </p:nvSpPr>
        <p:spPr>
          <a:xfrm>
            <a:off x="4632960" y="3180080"/>
            <a:ext cx="7559040" cy="367792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9" name="Rectangle 8">
            <a:extLst>
              <a:ext uri="{FF2B5EF4-FFF2-40B4-BE49-F238E27FC236}">
                <a16:creationId xmlns:a16="http://schemas.microsoft.com/office/drawing/2014/main" id="{1507455B-4D51-B24D-B2AB-38EB65937949}"/>
              </a:ext>
            </a:extLst>
          </p:cNvPr>
          <p:cNvSpPr/>
          <p:nvPr userDrawn="1"/>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0" name="Straight Connector 9">
            <a:extLst>
              <a:ext uri="{FF2B5EF4-FFF2-40B4-BE49-F238E27FC236}">
                <a16:creationId xmlns:a16="http://schemas.microsoft.com/office/drawing/2014/main" id="{CCF8261B-B14B-FE44-9F7D-1D16591ABD16}"/>
              </a:ext>
            </a:extLst>
          </p:cNvPr>
          <p:cNvCxnSpPr>
            <a:cxnSpLocks/>
          </p:cNvCxnSpPr>
          <p:nvPr userDrawn="1"/>
        </p:nvCxnSpPr>
        <p:spPr>
          <a:xfrm>
            <a:off x="677331" y="348587"/>
            <a:ext cx="0" cy="1117538"/>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Google Shape;22;p3">
            <a:extLst>
              <a:ext uri="{FF2B5EF4-FFF2-40B4-BE49-F238E27FC236}">
                <a16:creationId xmlns:a16="http://schemas.microsoft.com/office/drawing/2014/main" id="{93EB43C9-9115-F142-9669-30D7A097A2F9}"/>
              </a:ext>
            </a:extLst>
          </p:cNvPr>
          <p:cNvSpPr txBox="1">
            <a:spLocks noGrp="1"/>
          </p:cNvSpPr>
          <p:nvPr>
            <p:ph type="title"/>
          </p:nvPr>
        </p:nvSpPr>
        <p:spPr>
          <a:xfrm>
            <a:off x="742519" y="343825"/>
            <a:ext cx="10772140"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2" name="Google Shape;26;p3">
            <a:extLst>
              <a:ext uri="{FF2B5EF4-FFF2-40B4-BE49-F238E27FC236}">
                <a16:creationId xmlns:a16="http://schemas.microsoft.com/office/drawing/2014/main" id="{5E740199-FC33-F744-9253-FAD59447BC01}"/>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3" name="Shape 18">
            <a:extLst>
              <a:ext uri="{FF2B5EF4-FFF2-40B4-BE49-F238E27FC236}">
                <a16:creationId xmlns:a16="http://schemas.microsoft.com/office/drawing/2014/main" id="{BFA1C70D-1C61-8E49-B7DC-53880C4C191F}"/>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08923958-BB56-0342-9A0D-10A1D48A263B}"/>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40770999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9CE7A6D-03B8-074D-BF71-21ADD4C06A98}"/>
              </a:ext>
            </a:extLst>
          </p:cNvPr>
          <p:cNvSpPr/>
          <p:nvPr userDrawn="1"/>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20" name="Straight Connector 19">
            <a:extLst>
              <a:ext uri="{FF2B5EF4-FFF2-40B4-BE49-F238E27FC236}">
                <a16:creationId xmlns:a16="http://schemas.microsoft.com/office/drawing/2014/main" id="{FB4F2E6A-20C6-2F43-B38F-B418E76F81F9}"/>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Google Shape;22;p3">
            <a:extLst>
              <a:ext uri="{FF2B5EF4-FFF2-40B4-BE49-F238E27FC236}">
                <a16:creationId xmlns:a16="http://schemas.microsoft.com/office/drawing/2014/main" id="{A15D03B9-66C5-504C-8108-72C9917E3989}"/>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22" name="Google Shape;26;p3">
            <a:extLst>
              <a:ext uri="{FF2B5EF4-FFF2-40B4-BE49-F238E27FC236}">
                <a16:creationId xmlns:a16="http://schemas.microsoft.com/office/drawing/2014/main" id="{14E51DBD-9718-9D4D-BB44-735DF21DDFD8}"/>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23" name="Shape 18">
            <a:extLst>
              <a:ext uri="{FF2B5EF4-FFF2-40B4-BE49-F238E27FC236}">
                <a16:creationId xmlns:a16="http://schemas.microsoft.com/office/drawing/2014/main" id="{6A24D8D4-2F76-874D-90FB-A1FD312DC89C}"/>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24" name="Shape 18">
            <a:extLst>
              <a:ext uri="{FF2B5EF4-FFF2-40B4-BE49-F238E27FC236}">
                <a16:creationId xmlns:a16="http://schemas.microsoft.com/office/drawing/2014/main" id="{A78793B2-B820-4849-8AC0-EA4E21E73902}"/>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6530026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userDrawn="1"/>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Shape 18">
            <a:extLst>
              <a:ext uri="{FF2B5EF4-FFF2-40B4-BE49-F238E27FC236}">
                <a16:creationId xmlns:a16="http://schemas.microsoft.com/office/drawing/2014/main" id="{6B6E6BB4-68AF-8740-99AC-6901B3A20508}"/>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0100178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4B488B-AFCB-0B4C-BBC3-ED838A99B7EA}"/>
              </a:ext>
            </a:extLst>
          </p:cNvPr>
          <p:cNvSpPr/>
          <p:nvPr userDrawn="1"/>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067144D6-7189-5346-8FC1-BD2555EB7882}"/>
              </a:ext>
            </a:extLst>
          </p:cNvPr>
          <p:cNvCxnSpPr>
            <a:cxnSpLocks/>
          </p:cNvCxnSpPr>
          <p:nvPr userDrawn="1"/>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3169D907-9B9D-774B-B8B8-0614C36F55D3}"/>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0" name="Google Shape;26;p3">
            <a:extLst>
              <a:ext uri="{FF2B5EF4-FFF2-40B4-BE49-F238E27FC236}">
                <a16:creationId xmlns:a16="http://schemas.microsoft.com/office/drawing/2014/main" id="{7CBAA379-7C55-0A4C-8E79-215F48888E1B}"/>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1" name="Shape 18">
            <a:extLst>
              <a:ext uri="{FF2B5EF4-FFF2-40B4-BE49-F238E27FC236}">
                <a16:creationId xmlns:a16="http://schemas.microsoft.com/office/drawing/2014/main" id="{E452DC6E-D284-DA4A-B95E-C40FCD559981}"/>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F40BD09F-49C4-6347-A228-33926B2A459F}"/>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0888980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userDrawn="1"/>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ts val="2200"/>
              </a:lnSpc>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3" name="Shape 18">
            <a:extLst>
              <a:ext uri="{FF2B5EF4-FFF2-40B4-BE49-F238E27FC236}">
                <a16:creationId xmlns:a16="http://schemas.microsoft.com/office/drawing/2014/main" id="{53C50927-6EAA-6C40-8DE0-C1092418B913}"/>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552109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A17B2CC8-F844-0546-A5E8-5054010CC1E8}"/>
              </a:ext>
            </a:extLst>
          </p:cNvPr>
          <p:cNvSpPr/>
          <p:nvPr userDrawn="1"/>
        </p:nvSpPr>
        <p:spPr>
          <a:xfrm>
            <a:off x="3059400" y="382772"/>
            <a:ext cx="6073200" cy="6073200"/>
          </a:xfrm>
          <a:prstGeom prst="ellipse">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B92C88C1-10D7-2A46-9119-7FD1AE125F99}"/>
              </a:ext>
            </a:extLst>
          </p:cNvPr>
          <p:cNvSpPr txBox="1">
            <a:spLocks noGrp="1"/>
          </p:cNvSpPr>
          <p:nvPr>
            <p:ph type="title"/>
          </p:nvPr>
        </p:nvSpPr>
        <p:spPr>
          <a:xfrm>
            <a:off x="1858520" y="2324958"/>
            <a:ext cx="847496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Tree>
    <p:extLst>
      <p:ext uri="{BB962C8B-B14F-4D97-AF65-F5344CB8AC3E}">
        <p14:creationId xmlns:p14="http://schemas.microsoft.com/office/powerpoint/2010/main" val="24833475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Picture Placeholder 15">
            <a:extLst>
              <a:ext uri="{FF2B5EF4-FFF2-40B4-BE49-F238E27FC236}">
                <a16:creationId xmlns:a16="http://schemas.microsoft.com/office/drawing/2014/main" id="{43E7D900-D136-BF47-B693-5059DAAAC9B5}"/>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11" name="Rectangle 10">
            <a:extLst>
              <a:ext uri="{FF2B5EF4-FFF2-40B4-BE49-F238E27FC236}">
                <a16:creationId xmlns:a16="http://schemas.microsoft.com/office/drawing/2014/main" id="{6C65ED82-B9F1-DE4E-966F-928A9A917F6C}"/>
              </a:ext>
            </a:extLst>
          </p:cNvPr>
          <p:cNvSpPr/>
          <p:nvPr userDrawn="1"/>
        </p:nvSpPr>
        <p:spPr>
          <a:xfrm>
            <a:off x="4"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2" name="Straight Connector 11">
            <a:extLst>
              <a:ext uri="{FF2B5EF4-FFF2-40B4-BE49-F238E27FC236}">
                <a16:creationId xmlns:a16="http://schemas.microsoft.com/office/drawing/2014/main" id="{49BEC2AD-1C22-014F-8407-32D20ECA0DA1}"/>
              </a:ext>
            </a:extLst>
          </p:cNvPr>
          <p:cNvCxnSpPr>
            <a:cxnSpLocks/>
          </p:cNvCxnSpPr>
          <p:nvPr userDrawn="1"/>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Google Shape;22;p3">
            <a:extLst>
              <a:ext uri="{FF2B5EF4-FFF2-40B4-BE49-F238E27FC236}">
                <a16:creationId xmlns:a16="http://schemas.microsoft.com/office/drawing/2014/main" id="{B9AFF49C-82E7-4441-B27D-ED02C6B0EF82}"/>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4" name="Google Shape;26;p3">
            <a:extLst>
              <a:ext uri="{FF2B5EF4-FFF2-40B4-BE49-F238E27FC236}">
                <a16:creationId xmlns:a16="http://schemas.microsoft.com/office/drawing/2014/main" id="{8F2CA12B-A61E-B44D-8860-6F150FD3585F}"/>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5" name="Shape 18">
            <a:extLst>
              <a:ext uri="{FF2B5EF4-FFF2-40B4-BE49-F238E27FC236}">
                <a16:creationId xmlns:a16="http://schemas.microsoft.com/office/drawing/2014/main" id="{A5C37964-46C7-314E-9370-D4C9898C9AA4}"/>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6" name="Shape 18">
            <a:extLst>
              <a:ext uri="{FF2B5EF4-FFF2-40B4-BE49-F238E27FC236}">
                <a16:creationId xmlns:a16="http://schemas.microsoft.com/office/drawing/2014/main" id="{E791B120-C979-7747-87E7-EC6FF80227C1}"/>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363740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Picture Placeholder 15">
            <a:extLst>
              <a:ext uri="{FF2B5EF4-FFF2-40B4-BE49-F238E27FC236}">
                <a16:creationId xmlns:a16="http://schemas.microsoft.com/office/drawing/2014/main" id="{13DAB9AC-A96D-7E4A-9052-A3B08CCEA548}"/>
              </a:ext>
            </a:extLst>
          </p:cNvPr>
          <p:cNvSpPr>
            <a:spLocks noGrp="1"/>
          </p:cNvSpPr>
          <p:nvPr>
            <p:ph type="pic" sz="quarter" idx="11" hasCustomPrompt="1"/>
          </p:nvPr>
        </p:nvSpPr>
        <p:spPr>
          <a:xfrm>
            <a:off x="5120640" y="3728720"/>
            <a:ext cx="7071360" cy="312928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7" name="Google Shape;22;p3">
            <a:extLst>
              <a:ext uri="{FF2B5EF4-FFF2-40B4-BE49-F238E27FC236}">
                <a16:creationId xmlns:a16="http://schemas.microsoft.com/office/drawing/2014/main" id="{5967B75C-130F-404B-8884-1ADCE26C2933}"/>
              </a:ext>
            </a:extLst>
          </p:cNvPr>
          <p:cNvSpPr txBox="1">
            <a:spLocks noGrp="1"/>
          </p:cNvSpPr>
          <p:nvPr>
            <p:ph type="title"/>
          </p:nvPr>
        </p:nvSpPr>
        <p:spPr>
          <a:xfrm>
            <a:off x="815653" y="343825"/>
            <a:ext cx="10812332" cy="1122300"/>
          </a:xfrm>
          <a:prstGeom prst="rect">
            <a:avLst/>
          </a:prstGeom>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8" name="Google Shape;26;p3">
            <a:extLst>
              <a:ext uri="{FF2B5EF4-FFF2-40B4-BE49-F238E27FC236}">
                <a16:creationId xmlns:a16="http://schemas.microsoft.com/office/drawing/2014/main" id="{96026F97-E295-EE44-8918-397E895CF51B}"/>
              </a:ext>
            </a:extLst>
          </p:cNvPr>
          <p:cNvSpPr txBox="1">
            <a:spLocks noGrp="1"/>
          </p:cNvSpPr>
          <p:nvPr>
            <p:ph type="body" idx="1"/>
          </p:nvPr>
        </p:nvSpPr>
        <p:spPr>
          <a:xfrm>
            <a:off x="815653" y="1632560"/>
            <a:ext cx="7678107" cy="3213760"/>
          </a:xfrm>
          <a:prstGeom prst="rect">
            <a:avLst/>
          </a:prstGeom>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9" name="Rectangle 8">
            <a:extLst>
              <a:ext uri="{FF2B5EF4-FFF2-40B4-BE49-F238E27FC236}">
                <a16:creationId xmlns:a16="http://schemas.microsoft.com/office/drawing/2014/main" id="{57922E3B-EE72-A440-B354-D1DD05C40F24}"/>
              </a:ext>
            </a:extLst>
          </p:cNvPr>
          <p:cNvSpPr/>
          <p:nvPr userDrawn="1"/>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0" name="Straight Connector 9">
            <a:extLst>
              <a:ext uri="{FF2B5EF4-FFF2-40B4-BE49-F238E27FC236}">
                <a16:creationId xmlns:a16="http://schemas.microsoft.com/office/drawing/2014/main" id="{367D4394-22FD-3541-A613-77ED038350A4}"/>
              </a:ext>
            </a:extLst>
          </p:cNvPr>
          <p:cNvCxnSpPr>
            <a:cxnSpLocks/>
          </p:cNvCxnSpPr>
          <p:nvPr userDrawn="1"/>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02ADAEC2-6E07-AB4E-A256-8186970FF5B0}"/>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1389EABA-3A51-F946-979B-2FCEF711E2C2}"/>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9108640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6DF989-A836-9644-B133-06BB9CD16C2A}"/>
              </a:ext>
            </a:extLst>
          </p:cNvPr>
          <p:cNvSpPr/>
          <p:nvPr userDrawn="1"/>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10" name="Text Placeholder 2">
            <a:extLst>
              <a:ext uri="{FF2B5EF4-FFF2-40B4-BE49-F238E27FC236}">
                <a16:creationId xmlns:a16="http://schemas.microsoft.com/office/drawing/2014/main" id="{F05F927C-6039-2D4D-B77E-EE139D74B1B0}"/>
              </a:ext>
            </a:extLst>
          </p:cNvPr>
          <p:cNvSpPr>
            <a:spLocks noGrp="1"/>
          </p:cNvSpPr>
          <p:nvPr>
            <p:ph type="body" sz="quarter" idx="10" hasCustomPrompt="1"/>
          </p:nvPr>
        </p:nvSpPr>
        <p:spPr>
          <a:xfrm>
            <a:off x="815654" y="354915"/>
            <a:ext cx="8902700" cy="2074862"/>
          </a:xfrm>
        </p:spPr>
        <p:txBody>
          <a:bodyPr/>
          <a:lstStyle>
            <a:lvl1pPr marL="50800" indent="0">
              <a:lnSpc>
                <a:spcPct val="100000"/>
              </a:lnSpc>
              <a:spcBef>
                <a:spcPts val="0"/>
              </a:spcBef>
              <a:buFontTx/>
              <a:buNone/>
              <a:defRPr sz="4800">
                <a:latin typeface="Arial" panose="020B0604020202020204" pitchFamily="34" charset="0"/>
                <a:cs typeface="Arial" panose="020B0604020202020204" pitchFamily="34" charset="0"/>
              </a:defRPr>
            </a:lvl1pPr>
          </a:lstStyle>
          <a:p>
            <a:r>
              <a:rPr lang="en-GB" dirty="0"/>
              <a:t>Pearson Edexcel</a:t>
            </a:r>
          </a:p>
          <a:p>
            <a:r>
              <a:rPr lang="en-GB" dirty="0"/>
              <a:t>Insert subject here</a:t>
            </a:r>
          </a:p>
        </p:txBody>
      </p:sp>
      <p:pic>
        <p:nvPicPr>
          <p:cNvPr id="6" name="Picture 5" descr="Icon&#10;&#10;Description automatically generated">
            <a:extLst>
              <a:ext uri="{FF2B5EF4-FFF2-40B4-BE49-F238E27FC236}">
                <a16:creationId xmlns:a16="http://schemas.microsoft.com/office/drawing/2014/main" id="{113C3782-8452-5E43-81DF-206E040CCBC8}"/>
              </a:ext>
            </a:extLst>
          </p:cNvPr>
          <p:cNvPicPr>
            <a:picLocks noChangeAspect="1"/>
          </p:cNvPicPr>
          <p:nvPr userDrawn="1"/>
        </p:nvPicPr>
        <p:blipFill>
          <a:blip r:embed="rId2"/>
          <a:stretch>
            <a:fillRect/>
          </a:stretch>
        </p:blipFill>
        <p:spPr>
          <a:xfrm>
            <a:off x="7236463" y="3429000"/>
            <a:ext cx="4779431" cy="3299076"/>
          </a:xfrm>
          <a:prstGeom prst="rect">
            <a:avLst/>
          </a:prstGeom>
        </p:spPr>
      </p:pic>
      <p:pic>
        <p:nvPicPr>
          <p:cNvPr id="11" name="Picture 10">
            <a:extLst>
              <a:ext uri="{FF2B5EF4-FFF2-40B4-BE49-F238E27FC236}">
                <a16:creationId xmlns:a16="http://schemas.microsoft.com/office/drawing/2014/main" id="{CD2CBFAD-995D-3F4B-A412-3EB10A88410D}"/>
              </a:ext>
            </a:extLst>
          </p:cNvPr>
          <p:cNvPicPr>
            <a:picLocks noChangeAspect="1"/>
          </p:cNvPicPr>
          <p:nvPr userDrawn="1"/>
        </p:nvPicPr>
        <p:blipFill>
          <a:blip r:embed="rId3"/>
          <a:stretch>
            <a:fillRect/>
          </a:stretch>
        </p:blipFill>
        <p:spPr>
          <a:xfrm>
            <a:off x="0" y="6091833"/>
            <a:ext cx="1749287" cy="790375"/>
          </a:xfrm>
          <a:prstGeom prst="rect">
            <a:avLst/>
          </a:prstGeom>
        </p:spPr>
      </p:pic>
    </p:spTree>
    <p:extLst>
      <p:ext uri="{BB962C8B-B14F-4D97-AF65-F5344CB8AC3E}">
        <p14:creationId xmlns:p14="http://schemas.microsoft.com/office/powerpoint/2010/main" val="16986588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11D0AC-C5FA-BE43-8045-701FD9A33226}"/>
              </a:ext>
            </a:extLst>
          </p:cNvPr>
          <p:cNvSpPr/>
          <p:nvPr userDrawn="1"/>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10" name="Google Shape;22;p3">
            <a:extLst>
              <a:ext uri="{FF2B5EF4-FFF2-40B4-BE49-F238E27FC236}">
                <a16:creationId xmlns:a16="http://schemas.microsoft.com/office/drawing/2014/main" id="{722B4281-C6BD-E246-AB15-A885D483B365}"/>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5" name="Picture 4" descr="Icon&#10;&#10;Description automatically generated">
            <a:extLst>
              <a:ext uri="{FF2B5EF4-FFF2-40B4-BE49-F238E27FC236}">
                <a16:creationId xmlns:a16="http://schemas.microsoft.com/office/drawing/2014/main" id="{5FB18C6B-EBCD-914A-B21B-6B1C7AA5A513}"/>
              </a:ext>
            </a:extLst>
          </p:cNvPr>
          <p:cNvPicPr>
            <a:picLocks noChangeAspect="1"/>
          </p:cNvPicPr>
          <p:nvPr userDrawn="1"/>
        </p:nvPicPr>
        <p:blipFill>
          <a:blip r:embed="rId2"/>
          <a:stretch>
            <a:fillRect/>
          </a:stretch>
        </p:blipFill>
        <p:spPr>
          <a:xfrm>
            <a:off x="7236463" y="3429000"/>
            <a:ext cx="4779431" cy="3299076"/>
          </a:xfrm>
          <a:prstGeom prst="rect">
            <a:avLst/>
          </a:prstGeom>
        </p:spPr>
      </p:pic>
    </p:spTree>
    <p:extLst>
      <p:ext uri="{BB962C8B-B14F-4D97-AF65-F5344CB8AC3E}">
        <p14:creationId xmlns:p14="http://schemas.microsoft.com/office/powerpoint/2010/main" val="18414728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6DF989-A836-9644-B133-06BB9CD16C2A}"/>
              </a:ext>
            </a:extLst>
          </p:cNvPr>
          <p:cNvSpPr/>
          <p:nvPr userDrawn="1"/>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10" name="Text Placeholder 2">
            <a:extLst>
              <a:ext uri="{FF2B5EF4-FFF2-40B4-BE49-F238E27FC236}">
                <a16:creationId xmlns:a16="http://schemas.microsoft.com/office/drawing/2014/main" id="{F05F927C-6039-2D4D-B77E-EE139D74B1B0}"/>
              </a:ext>
            </a:extLst>
          </p:cNvPr>
          <p:cNvSpPr>
            <a:spLocks noGrp="1"/>
          </p:cNvSpPr>
          <p:nvPr>
            <p:ph type="body" sz="quarter" idx="10" hasCustomPrompt="1"/>
          </p:nvPr>
        </p:nvSpPr>
        <p:spPr>
          <a:xfrm>
            <a:off x="815654" y="354915"/>
            <a:ext cx="8902700" cy="2074862"/>
          </a:xfrm>
        </p:spPr>
        <p:txBody>
          <a:bodyPr/>
          <a:lstStyle>
            <a:lvl1pPr marL="50800" indent="0">
              <a:lnSpc>
                <a:spcPct val="100000"/>
              </a:lnSpc>
              <a:spcBef>
                <a:spcPts val="0"/>
              </a:spcBef>
              <a:buFontTx/>
              <a:buNone/>
              <a:defRPr sz="4800">
                <a:latin typeface="Arial" panose="020B0604020202020204" pitchFamily="34" charset="0"/>
                <a:cs typeface="Arial" panose="020B0604020202020204" pitchFamily="34" charset="0"/>
              </a:defRPr>
            </a:lvl1pPr>
          </a:lstStyle>
          <a:p>
            <a:r>
              <a:rPr lang="en-GB" dirty="0"/>
              <a:t>Pearson Edexcel</a:t>
            </a:r>
          </a:p>
          <a:p>
            <a:r>
              <a:rPr lang="en-GB" dirty="0"/>
              <a:t>Insert subject here</a:t>
            </a:r>
          </a:p>
        </p:txBody>
      </p:sp>
      <p:pic>
        <p:nvPicPr>
          <p:cNvPr id="11" name="Picture 10" descr="Icon&#10;&#10;Description automatically generated">
            <a:extLst>
              <a:ext uri="{FF2B5EF4-FFF2-40B4-BE49-F238E27FC236}">
                <a16:creationId xmlns:a16="http://schemas.microsoft.com/office/drawing/2014/main" id="{B9C0E53D-69B5-6749-8FDE-527543489A7F}"/>
              </a:ext>
            </a:extLst>
          </p:cNvPr>
          <p:cNvPicPr>
            <a:picLocks noChangeAspect="1"/>
          </p:cNvPicPr>
          <p:nvPr userDrawn="1"/>
        </p:nvPicPr>
        <p:blipFill>
          <a:blip r:embed="rId2"/>
          <a:stretch>
            <a:fillRect/>
          </a:stretch>
        </p:blipFill>
        <p:spPr>
          <a:xfrm>
            <a:off x="7236463" y="3429000"/>
            <a:ext cx="4779431" cy="3299076"/>
          </a:xfrm>
          <a:prstGeom prst="rect">
            <a:avLst/>
          </a:prstGeom>
        </p:spPr>
      </p:pic>
      <p:pic>
        <p:nvPicPr>
          <p:cNvPr id="12" name="Picture 11">
            <a:extLst>
              <a:ext uri="{FF2B5EF4-FFF2-40B4-BE49-F238E27FC236}">
                <a16:creationId xmlns:a16="http://schemas.microsoft.com/office/drawing/2014/main" id="{6EC76894-96FF-C541-953F-0CAC64F71EF1}"/>
              </a:ext>
            </a:extLst>
          </p:cNvPr>
          <p:cNvPicPr>
            <a:picLocks noChangeAspect="1"/>
          </p:cNvPicPr>
          <p:nvPr userDrawn="1"/>
        </p:nvPicPr>
        <p:blipFill>
          <a:blip r:embed="rId3"/>
          <a:stretch>
            <a:fillRect/>
          </a:stretch>
        </p:blipFill>
        <p:spPr>
          <a:xfrm>
            <a:off x="0" y="6091833"/>
            <a:ext cx="1749287" cy="790375"/>
          </a:xfrm>
          <a:prstGeom prst="rect">
            <a:avLst/>
          </a:prstGeom>
        </p:spPr>
      </p:pic>
    </p:spTree>
    <p:extLst>
      <p:ext uri="{BB962C8B-B14F-4D97-AF65-F5344CB8AC3E}">
        <p14:creationId xmlns:p14="http://schemas.microsoft.com/office/powerpoint/2010/main" val="8152412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11D0AC-C5FA-BE43-8045-701FD9A33226}"/>
              </a:ext>
            </a:extLst>
          </p:cNvPr>
          <p:cNvSpPr/>
          <p:nvPr userDrawn="1"/>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10" name="Google Shape;22;p3">
            <a:extLst>
              <a:ext uri="{FF2B5EF4-FFF2-40B4-BE49-F238E27FC236}">
                <a16:creationId xmlns:a16="http://schemas.microsoft.com/office/drawing/2014/main" id="{722B4281-C6BD-E246-AB15-A885D483B365}"/>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5" name="Picture 4" descr="Icon&#10;&#10;Description automatically generated">
            <a:extLst>
              <a:ext uri="{FF2B5EF4-FFF2-40B4-BE49-F238E27FC236}">
                <a16:creationId xmlns:a16="http://schemas.microsoft.com/office/drawing/2014/main" id="{AFA7ECD3-2774-2540-BE08-19042F40779D}"/>
              </a:ext>
            </a:extLst>
          </p:cNvPr>
          <p:cNvPicPr>
            <a:picLocks noChangeAspect="1"/>
          </p:cNvPicPr>
          <p:nvPr userDrawn="1"/>
        </p:nvPicPr>
        <p:blipFill>
          <a:blip r:embed="rId2"/>
          <a:stretch>
            <a:fillRect/>
          </a:stretch>
        </p:blipFill>
        <p:spPr>
          <a:xfrm>
            <a:off x="7236463" y="3429000"/>
            <a:ext cx="4779431" cy="3299076"/>
          </a:xfrm>
          <a:prstGeom prst="rect">
            <a:avLst/>
          </a:prstGeom>
        </p:spPr>
      </p:pic>
    </p:spTree>
    <p:extLst>
      <p:ext uri="{BB962C8B-B14F-4D97-AF65-F5344CB8AC3E}">
        <p14:creationId xmlns:p14="http://schemas.microsoft.com/office/powerpoint/2010/main" val="24492153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userDrawn="1"/>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Shape 18">
            <a:extLst>
              <a:ext uri="{FF2B5EF4-FFF2-40B4-BE49-F238E27FC236}">
                <a16:creationId xmlns:a16="http://schemas.microsoft.com/office/drawing/2014/main" id="{6B6E6BB4-68AF-8740-99AC-6901B3A20508}"/>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1507616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userDrawn="1"/>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ts val="2200"/>
              </a:lnSpc>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3" name="Shape 18">
            <a:extLst>
              <a:ext uri="{FF2B5EF4-FFF2-40B4-BE49-F238E27FC236}">
                <a16:creationId xmlns:a16="http://schemas.microsoft.com/office/drawing/2014/main" id="{53C50927-6EAA-6C40-8DE0-C1092418B913}"/>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680188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6DF989-A836-9644-B133-06BB9CD16C2A}"/>
              </a:ext>
            </a:extLst>
          </p:cNvPr>
          <p:cNvSpPr/>
          <p:nvPr userDrawn="1"/>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10" name="Text Placeholder 2">
            <a:extLst>
              <a:ext uri="{FF2B5EF4-FFF2-40B4-BE49-F238E27FC236}">
                <a16:creationId xmlns:a16="http://schemas.microsoft.com/office/drawing/2014/main" id="{F05F927C-6039-2D4D-B77E-EE139D74B1B0}"/>
              </a:ext>
            </a:extLst>
          </p:cNvPr>
          <p:cNvSpPr>
            <a:spLocks noGrp="1"/>
          </p:cNvSpPr>
          <p:nvPr>
            <p:ph type="body" sz="quarter" idx="10" hasCustomPrompt="1"/>
          </p:nvPr>
        </p:nvSpPr>
        <p:spPr>
          <a:xfrm>
            <a:off x="815654" y="354915"/>
            <a:ext cx="8902700" cy="2074862"/>
          </a:xfrm>
        </p:spPr>
        <p:txBody>
          <a:bodyPr/>
          <a:lstStyle>
            <a:lvl1pPr marL="50800" indent="0">
              <a:lnSpc>
                <a:spcPct val="100000"/>
              </a:lnSpc>
              <a:spcBef>
                <a:spcPts val="0"/>
              </a:spcBef>
              <a:buFontTx/>
              <a:buNone/>
              <a:defRPr sz="4800">
                <a:latin typeface="Arial" panose="020B0604020202020204" pitchFamily="34" charset="0"/>
                <a:cs typeface="Arial" panose="020B0604020202020204" pitchFamily="34" charset="0"/>
              </a:defRPr>
            </a:lvl1pPr>
          </a:lstStyle>
          <a:p>
            <a:r>
              <a:rPr lang="en-GB" dirty="0"/>
              <a:t>Pearson Edexcel</a:t>
            </a:r>
          </a:p>
          <a:p>
            <a:r>
              <a:rPr lang="en-GB" dirty="0"/>
              <a:t>Insert subject here</a:t>
            </a:r>
          </a:p>
        </p:txBody>
      </p:sp>
      <p:pic>
        <p:nvPicPr>
          <p:cNvPr id="6" name="Picture 5" descr="Icon&#10;&#10;Description automatically generated">
            <a:extLst>
              <a:ext uri="{FF2B5EF4-FFF2-40B4-BE49-F238E27FC236}">
                <a16:creationId xmlns:a16="http://schemas.microsoft.com/office/drawing/2014/main" id="{2DA983F9-ED73-C74E-8E41-1037FA2F7BB3}"/>
              </a:ext>
            </a:extLst>
          </p:cNvPr>
          <p:cNvPicPr>
            <a:picLocks noChangeAspect="1"/>
          </p:cNvPicPr>
          <p:nvPr userDrawn="1"/>
        </p:nvPicPr>
        <p:blipFill>
          <a:blip r:embed="rId2"/>
          <a:stretch>
            <a:fillRect/>
          </a:stretch>
        </p:blipFill>
        <p:spPr>
          <a:xfrm>
            <a:off x="7236463" y="3429000"/>
            <a:ext cx="4779431" cy="3299076"/>
          </a:xfrm>
          <a:prstGeom prst="rect">
            <a:avLst/>
          </a:prstGeom>
        </p:spPr>
      </p:pic>
      <p:pic>
        <p:nvPicPr>
          <p:cNvPr id="11" name="Picture 10">
            <a:extLst>
              <a:ext uri="{FF2B5EF4-FFF2-40B4-BE49-F238E27FC236}">
                <a16:creationId xmlns:a16="http://schemas.microsoft.com/office/drawing/2014/main" id="{DA635164-9B24-DF4A-A4E7-79F4B8F4CB9C}"/>
              </a:ext>
            </a:extLst>
          </p:cNvPr>
          <p:cNvPicPr>
            <a:picLocks noChangeAspect="1"/>
          </p:cNvPicPr>
          <p:nvPr userDrawn="1"/>
        </p:nvPicPr>
        <p:blipFill>
          <a:blip r:embed="rId3"/>
          <a:stretch>
            <a:fillRect/>
          </a:stretch>
        </p:blipFill>
        <p:spPr>
          <a:xfrm>
            <a:off x="0" y="6091833"/>
            <a:ext cx="1749287" cy="790375"/>
          </a:xfrm>
          <a:prstGeom prst="rect">
            <a:avLst/>
          </a:prstGeom>
        </p:spPr>
      </p:pic>
    </p:spTree>
    <p:extLst>
      <p:ext uri="{BB962C8B-B14F-4D97-AF65-F5344CB8AC3E}">
        <p14:creationId xmlns:p14="http://schemas.microsoft.com/office/powerpoint/2010/main" val="41483214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11D0AC-C5FA-BE43-8045-701FD9A33226}"/>
              </a:ext>
            </a:extLst>
          </p:cNvPr>
          <p:cNvSpPr/>
          <p:nvPr userDrawn="1"/>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10" name="Google Shape;22;p3">
            <a:extLst>
              <a:ext uri="{FF2B5EF4-FFF2-40B4-BE49-F238E27FC236}">
                <a16:creationId xmlns:a16="http://schemas.microsoft.com/office/drawing/2014/main" id="{722B4281-C6BD-E246-AB15-A885D483B365}"/>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5" name="Picture 4" descr="Icon&#10;&#10;Description automatically generated">
            <a:extLst>
              <a:ext uri="{FF2B5EF4-FFF2-40B4-BE49-F238E27FC236}">
                <a16:creationId xmlns:a16="http://schemas.microsoft.com/office/drawing/2014/main" id="{F6D39937-1C24-3B4B-B004-318A1BDB6BFE}"/>
              </a:ext>
            </a:extLst>
          </p:cNvPr>
          <p:cNvPicPr>
            <a:picLocks noChangeAspect="1"/>
          </p:cNvPicPr>
          <p:nvPr userDrawn="1"/>
        </p:nvPicPr>
        <p:blipFill>
          <a:blip r:embed="rId2"/>
          <a:stretch>
            <a:fillRect/>
          </a:stretch>
        </p:blipFill>
        <p:spPr>
          <a:xfrm>
            <a:off x="7236463" y="3429000"/>
            <a:ext cx="4779431" cy="3299076"/>
          </a:xfrm>
          <a:prstGeom prst="rect">
            <a:avLst/>
          </a:prstGeom>
        </p:spPr>
      </p:pic>
    </p:spTree>
    <p:extLst>
      <p:ext uri="{BB962C8B-B14F-4D97-AF65-F5344CB8AC3E}">
        <p14:creationId xmlns:p14="http://schemas.microsoft.com/office/powerpoint/2010/main" val="15125185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62FDF0EE-8982-E94E-9A1C-EB30692C27E0}"/>
              </a:ext>
            </a:extLst>
          </p:cNvPr>
          <p:cNvSpPr/>
          <p:nvPr userDrawn="1"/>
        </p:nvSpPr>
        <p:spPr>
          <a:xfrm>
            <a:off x="3059400" y="382772"/>
            <a:ext cx="6073200" cy="6073200"/>
          </a:xfrm>
          <a:prstGeom prst="ellipse">
            <a:avLst/>
          </a:prstGeom>
          <a:solidFill>
            <a:srgbClr val="003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942D3CE4-80F4-6F48-8C01-3E6FC6B89A1B}"/>
              </a:ext>
            </a:extLst>
          </p:cNvPr>
          <p:cNvSpPr txBox="1">
            <a:spLocks noGrp="1"/>
          </p:cNvSpPr>
          <p:nvPr>
            <p:ph type="title"/>
          </p:nvPr>
        </p:nvSpPr>
        <p:spPr>
          <a:xfrm>
            <a:off x="1858520" y="2324958"/>
            <a:ext cx="847496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Tree>
    <p:extLst>
      <p:ext uri="{BB962C8B-B14F-4D97-AF65-F5344CB8AC3E}">
        <p14:creationId xmlns:p14="http://schemas.microsoft.com/office/powerpoint/2010/main" val="27196646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userDrawn="1"/>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Shape 18">
            <a:extLst>
              <a:ext uri="{FF2B5EF4-FFF2-40B4-BE49-F238E27FC236}">
                <a16:creationId xmlns:a16="http://schemas.microsoft.com/office/drawing/2014/main" id="{6B6E6BB4-68AF-8740-99AC-6901B3A20508}"/>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63192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userDrawn="1"/>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ts val="2200"/>
              </a:lnSpc>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3" name="Shape 18">
            <a:extLst>
              <a:ext uri="{FF2B5EF4-FFF2-40B4-BE49-F238E27FC236}">
                <a16:creationId xmlns:a16="http://schemas.microsoft.com/office/drawing/2014/main" id="{53C50927-6EAA-6C40-8DE0-C1092418B913}"/>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2056674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D670955E-33C7-544E-B9AE-0C482B8CD901}"/>
              </a:ext>
            </a:extLst>
          </p:cNvPr>
          <p:cNvSpPr>
            <a:spLocks noGrp="1"/>
          </p:cNvSpPr>
          <p:nvPr>
            <p:ph type="pic" sz="quarter" idx="11" hasCustomPrompt="1"/>
          </p:nvPr>
        </p:nvSpPr>
        <p:spPr>
          <a:xfrm>
            <a:off x="2397571" y="0"/>
            <a:ext cx="9794429"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8" name="Rectangle 7">
            <a:extLst>
              <a:ext uri="{FF2B5EF4-FFF2-40B4-BE49-F238E27FC236}">
                <a16:creationId xmlns:a16="http://schemas.microsoft.com/office/drawing/2014/main" id="{859821B7-8ABF-8C42-8139-3F0576ECD573}"/>
              </a:ext>
            </a:extLst>
          </p:cNvPr>
          <p:cNvSpPr/>
          <p:nvPr userDrawn="1"/>
        </p:nvSpPr>
        <p:spPr>
          <a:xfrm>
            <a:off x="0" y="557784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Google Shape;26;p3">
            <a:extLst>
              <a:ext uri="{FF2B5EF4-FFF2-40B4-BE49-F238E27FC236}">
                <a16:creationId xmlns:a16="http://schemas.microsoft.com/office/drawing/2014/main" id="{2F62CD83-B72E-BE4B-A702-FD665EC1CDCF}"/>
              </a:ext>
            </a:extLst>
          </p:cNvPr>
          <p:cNvSpPr txBox="1">
            <a:spLocks noGrp="1"/>
          </p:cNvSpPr>
          <p:nvPr>
            <p:ph type="body" idx="1"/>
          </p:nvPr>
        </p:nvSpPr>
        <p:spPr>
          <a:xfrm>
            <a:off x="815651" y="1651235"/>
            <a:ext cx="5280348" cy="4286578"/>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Shape 18">
            <a:extLst>
              <a:ext uri="{FF2B5EF4-FFF2-40B4-BE49-F238E27FC236}">
                <a16:creationId xmlns:a16="http://schemas.microsoft.com/office/drawing/2014/main" id="{49EE0A2D-64E8-6340-AE3E-FD31E19BFAE7}"/>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8E0BB3-BEAE-9843-A800-1946147CEDA5}"/>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5" name="Google Shape;22;p3">
            <a:extLst>
              <a:ext uri="{FF2B5EF4-FFF2-40B4-BE49-F238E27FC236}">
                <a16:creationId xmlns:a16="http://schemas.microsoft.com/office/drawing/2014/main" id="{1ED765DF-6E9E-7C41-B836-CC4C2AD48FCA}"/>
              </a:ext>
            </a:extLst>
          </p:cNvPr>
          <p:cNvSpPr txBox="1">
            <a:spLocks noGrp="1"/>
          </p:cNvSpPr>
          <p:nvPr>
            <p:ph type="title"/>
          </p:nvPr>
        </p:nvSpPr>
        <p:spPr>
          <a:xfrm>
            <a:off x="815652" y="343825"/>
            <a:ext cx="5280344"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cxnSp>
        <p:nvCxnSpPr>
          <p:cNvPr id="16" name="Straight Connector 15">
            <a:extLst>
              <a:ext uri="{FF2B5EF4-FFF2-40B4-BE49-F238E27FC236}">
                <a16:creationId xmlns:a16="http://schemas.microsoft.com/office/drawing/2014/main" id="{80A163EE-F477-A64E-A048-3C76F9C3AA51}"/>
              </a:ext>
            </a:extLst>
          </p:cNvPr>
          <p:cNvCxnSpPr>
            <a:cxnSpLocks/>
          </p:cNvCxnSpPr>
          <p:nvPr userDrawn="1"/>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5029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CEC443E1-16C0-0E45-B04E-69C5916D1A2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8" name="Google Shape;26;p3">
            <a:extLst>
              <a:ext uri="{FF2B5EF4-FFF2-40B4-BE49-F238E27FC236}">
                <a16:creationId xmlns:a16="http://schemas.microsoft.com/office/drawing/2014/main" id="{15BEBC6C-12B9-8942-B6A0-215A47D28ED0}"/>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9" name="Rectangle 8">
            <a:extLst>
              <a:ext uri="{FF2B5EF4-FFF2-40B4-BE49-F238E27FC236}">
                <a16:creationId xmlns:a16="http://schemas.microsoft.com/office/drawing/2014/main" id="{A081336F-8B3B-DD49-8F6D-4DDF38EFF9EF}"/>
              </a:ext>
            </a:extLst>
          </p:cNvPr>
          <p:cNvSpPr/>
          <p:nvPr userDrawn="1"/>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0" name="Google Shape;22;p3">
            <a:extLst>
              <a:ext uri="{FF2B5EF4-FFF2-40B4-BE49-F238E27FC236}">
                <a16:creationId xmlns:a16="http://schemas.microsoft.com/office/drawing/2014/main" id="{D67FE7F7-ADAB-C547-8A5F-07BF4E79B56D}"/>
              </a:ext>
            </a:extLst>
          </p:cNvPr>
          <p:cNvSpPr txBox="1">
            <a:spLocks noGrp="1"/>
          </p:cNvSpPr>
          <p:nvPr>
            <p:ph type="title"/>
          </p:nvPr>
        </p:nvSpPr>
        <p:spPr>
          <a:xfrm>
            <a:off x="815652" y="343825"/>
            <a:ext cx="5048851"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cxnSp>
        <p:nvCxnSpPr>
          <p:cNvPr id="11" name="Straight Connector 10">
            <a:extLst>
              <a:ext uri="{FF2B5EF4-FFF2-40B4-BE49-F238E27FC236}">
                <a16:creationId xmlns:a16="http://schemas.microsoft.com/office/drawing/2014/main" id="{8FFAD351-A177-AD41-8270-34DAA44C4594}"/>
              </a:ext>
            </a:extLst>
          </p:cNvPr>
          <p:cNvCxnSpPr>
            <a:cxnSpLocks/>
          </p:cNvCxnSpPr>
          <p:nvPr userDrawn="1"/>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hape 18">
            <a:extLst>
              <a:ext uri="{FF2B5EF4-FFF2-40B4-BE49-F238E27FC236}">
                <a16:creationId xmlns:a16="http://schemas.microsoft.com/office/drawing/2014/main" id="{2E1484CA-8B46-4849-A01A-AA7AA11456CE}"/>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9A2D9B-1421-5D41-B6D9-8CCEF8755B63}"/>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473082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784391-D1C0-AB45-B95A-398B6FED1CCA}"/>
              </a:ext>
            </a:extLst>
          </p:cNvPr>
          <p:cNvSpPr/>
          <p:nvPr userDrawn="1"/>
        </p:nvSpPr>
        <p:spPr>
          <a:xfrm>
            <a:off x="1" y="1"/>
            <a:ext cx="3671147" cy="1979271"/>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6" name="Picture Placeholder 15">
            <a:extLst>
              <a:ext uri="{FF2B5EF4-FFF2-40B4-BE49-F238E27FC236}">
                <a16:creationId xmlns:a16="http://schemas.microsoft.com/office/drawing/2014/main" id="{317BB512-C5DE-D746-8A5F-0215BDBC6B5E}"/>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7" name="Google Shape;26;p3">
            <a:extLst>
              <a:ext uri="{FF2B5EF4-FFF2-40B4-BE49-F238E27FC236}">
                <a16:creationId xmlns:a16="http://schemas.microsoft.com/office/drawing/2014/main" id="{D7C0B1B3-A847-2042-B1C1-2294AD157008}"/>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cxnSp>
        <p:nvCxnSpPr>
          <p:cNvPr id="8" name="Straight Connector 7">
            <a:extLst>
              <a:ext uri="{FF2B5EF4-FFF2-40B4-BE49-F238E27FC236}">
                <a16:creationId xmlns:a16="http://schemas.microsoft.com/office/drawing/2014/main" id="{B9573E9D-30FF-9F43-B07B-89B38C9003EA}"/>
              </a:ext>
            </a:extLst>
          </p:cNvPr>
          <p:cNvCxnSpPr>
            <a:cxnSpLocks/>
          </p:cNvCxnSpPr>
          <p:nvPr userDrawn="1"/>
        </p:nvCxnSpPr>
        <p:spPr>
          <a:xfrm>
            <a:off x="677331"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7FB2713-6A95-8F4D-BFEC-60BB0758DB86}"/>
              </a:ext>
            </a:extLst>
          </p:cNvPr>
          <p:cNvSpPr txBox="1">
            <a:spLocks noGrp="1"/>
          </p:cNvSpPr>
          <p:nvPr>
            <p:ph type="title"/>
          </p:nvPr>
        </p:nvSpPr>
        <p:spPr>
          <a:xfrm>
            <a:off x="730185" y="1392450"/>
            <a:ext cx="10784475"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0" name="Shape 18">
            <a:extLst>
              <a:ext uri="{FF2B5EF4-FFF2-40B4-BE49-F238E27FC236}">
                <a16:creationId xmlns:a16="http://schemas.microsoft.com/office/drawing/2014/main" id="{635E2F9A-6386-F141-94EF-28A0B44CEAFF}"/>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1" name="Shape 18">
            <a:extLst>
              <a:ext uri="{FF2B5EF4-FFF2-40B4-BE49-F238E27FC236}">
                <a16:creationId xmlns:a16="http://schemas.microsoft.com/office/drawing/2014/main" id="{81CA6B00-C43B-7146-8F7F-0ABCCAF5946C}"/>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lang="en-GB"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76329623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5C6F50B-30B5-9C41-BA1F-33870FB710FE}"/>
              </a:ext>
            </a:extLst>
          </p:cNvPr>
          <p:cNvSpPr/>
          <p:nvPr userDrawn="1"/>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Picture Placeholder 15">
            <a:extLst>
              <a:ext uri="{FF2B5EF4-FFF2-40B4-BE49-F238E27FC236}">
                <a16:creationId xmlns:a16="http://schemas.microsoft.com/office/drawing/2014/main" id="{8EDFCF57-2341-0445-BCB5-944F54BBE0A1}"/>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10" name="Google Shape;22;p3">
            <a:extLst>
              <a:ext uri="{FF2B5EF4-FFF2-40B4-BE49-F238E27FC236}">
                <a16:creationId xmlns:a16="http://schemas.microsoft.com/office/drawing/2014/main" id="{005FBFB7-76BC-0544-82E5-3DC7FAD11F23}"/>
              </a:ext>
            </a:extLst>
          </p:cNvPr>
          <p:cNvSpPr txBox="1">
            <a:spLocks noGrp="1"/>
          </p:cNvSpPr>
          <p:nvPr>
            <p:ph type="title"/>
          </p:nvPr>
        </p:nvSpPr>
        <p:spPr>
          <a:xfrm>
            <a:off x="5579335" y="343825"/>
            <a:ext cx="5802423"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1" name="Google Shape;26;p3">
            <a:extLst>
              <a:ext uri="{FF2B5EF4-FFF2-40B4-BE49-F238E27FC236}">
                <a16:creationId xmlns:a16="http://schemas.microsoft.com/office/drawing/2014/main" id="{FA3EF671-A552-754D-B97C-C56E84DBFBFC}"/>
              </a:ext>
            </a:extLst>
          </p:cNvPr>
          <p:cNvSpPr txBox="1">
            <a:spLocks noGrp="1"/>
          </p:cNvSpPr>
          <p:nvPr>
            <p:ph type="body" idx="1"/>
          </p:nvPr>
        </p:nvSpPr>
        <p:spPr>
          <a:xfrm>
            <a:off x="5579337" y="1623986"/>
            <a:ext cx="5802427" cy="4626343"/>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cxnSp>
        <p:nvCxnSpPr>
          <p:cNvPr id="12" name="Straight Connector 11">
            <a:extLst>
              <a:ext uri="{FF2B5EF4-FFF2-40B4-BE49-F238E27FC236}">
                <a16:creationId xmlns:a16="http://schemas.microsoft.com/office/drawing/2014/main" id="{A341455B-9DB6-D748-AD48-9CA387F11F5E}"/>
              </a:ext>
            </a:extLst>
          </p:cNvPr>
          <p:cNvCxnSpPr>
            <a:cxnSpLocks/>
          </p:cNvCxnSpPr>
          <p:nvPr userDrawn="1"/>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Shape 18">
            <a:extLst>
              <a:ext uri="{FF2B5EF4-FFF2-40B4-BE49-F238E27FC236}">
                <a16:creationId xmlns:a16="http://schemas.microsoft.com/office/drawing/2014/main" id="{7B9A61FD-0605-B245-9B4A-656C6B5FA7AE}"/>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00F19245-D9A0-9D46-98CA-47D3B07FFCF9}"/>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6939180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764DE79-268F-4C1A-8933-263129D2AF90}" type="datetimeFigureOut">
              <a:rPr lang="en-US" dirty="0"/>
              <a:t>1/31/2023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
        <p:nvSpPr>
          <p:cNvPr id="7" name="Rectangle 6">
            <a:extLst>
              <a:ext uri="{FF2B5EF4-FFF2-40B4-BE49-F238E27FC236}">
                <a16:creationId xmlns:a16="http://schemas.microsoft.com/office/drawing/2014/main" id="{9E032F0C-FFB5-A049-8007-5F9DD4568968}"/>
              </a:ext>
            </a:extLst>
          </p:cNvPr>
          <p:cNvSpPr/>
          <p:nvPr userDrawn="1"/>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ACFF8AB8-B5AA-084E-AEA2-AA41918D1915}"/>
              </a:ext>
            </a:extLst>
          </p:cNvPr>
          <p:cNvCxnSpPr>
            <a:cxnSpLocks/>
          </p:cNvCxnSpPr>
          <p:nvPr userDrawn="1"/>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Shape 18">
            <a:extLst>
              <a:ext uri="{FF2B5EF4-FFF2-40B4-BE49-F238E27FC236}">
                <a16:creationId xmlns:a16="http://schemas.microsoft.com/office/drawing/2014/main" id="{49BCD15A-57DE-4546-AF5D-E3C60A748EFB}"/>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0" name="Shape 18">
            <a:extLst>
              <a:ext uri="{FF2B5EF4-FFF2-40B4-BE49-F238E27FC236}">
                <a16:creationId xmlns:a16="http://schemas.microsoft.com/office/drawing/2014/main" id="{B812C31E-8697-E64D-9CDF-655E20E1C93D}"/>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1" name="Google Shape;22;p3">
            <a:extLst>
              <a:ext uri="{FF2B5EF4-FFF2-40B4-BE49-F238E27FC236}">
                <a16:creationId xmlns:a16="http://schemas.microsoft.com/office/drawing/2014/main" id="{573EA9D5-A092-5D47-9E70-21FA8EE1489D}"/>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2" name="Google Shape;26;p3">
            <a:extLst>
              <a:ext uri="{FF2B5EF4-FFF2-40B4-BE49-F238E27FC236}">
                <a16:creationId xmlns:a16="http://schemas.microsoft.com/office/drawing/2014/main" id="{19018AD3-DFDC-1F40-AAB6-6B6793E0518E}"/>
              </a:ext>
            </a:extLst>
          </p:cNvPr>
          <p:cNvSpPr txBox="1">
            <a:spLocks noGrp="1"/>
          </p:cNvSpPr>
          <p:nvPr>
            <p:ph type="body" idx="13"/>
          </p:nvPr>
        </p:nvSpPr>
        <p:spPr>
          <a:xfrm>
            <a:off x="815654" y="1632560"/>
            <a:ext cx="7794946"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Tree>
    <p:extLst>
      <p:ext uri="{BB962C8B-B14F-4D97-AF65-F5344CB8AC3E}">
        <p14:creationId xmlns:p14="http://schemas.microsoft.com/office/powerpoint/2010/main" val="416854738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764DE79-268F-4C1A-8933-263129D2AF90}" type="datetimeFigureOut">
              <a:rPr lang="en-US" dirty="0"/>
              <a:t>1/31/2023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
        <p:nvSpPr>
          <p:cNvPr id="7" name="Rectangle 6">
            <a:extLst>
              <a:ext uri="{FF2B5EF4-FFF2-40B4-BE49-F238E27FC236}">
                <a16:creationId xmlns:a16="http://schemas.microsoft.com/office/drawing/2014/main" id="{61CF6A9A-CC28-E548-9928-CC11477053C7}"/>
              </a:ext>
            </a:extLst>
          </p:cNvPr>
          <p:cNvSpPr/>
          <p:nvPr userDrawn="1"/>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26DB38C2-88D7-054F-B946-0E91B0671C31}"/>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Shape 18">
            <a:extLst>
              <a:ext uri="{FF2B5EF4-FFF2-40B4-BE49-F238E27FC236}">
                <a16:creationId xmlns:a16="http://schemas.microsoft.com/office/drawing/2014/main" id="{53B64F32-D743-F744-80EE-F7791F5BFB54}"/>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0" name="Shape 18">
            <a:extLst>
              <a:ext uri="{FF2B5EF4-FFF2-40B4-BE49-F238E27FC236}">
                <a16:creationId xmlns:a16="http://schemas.microsoft.com/office/drawing/2014/main" id="{FC5E41C8-96B4-3B4D-ABFC-235B3E904A21}"/>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1" name="Google Shape;22;p3">
            <a:extLst>
              <a:ext uri="{FF2B5EF4-FFF2-40B4-BE49-F238E27FC236}">
                <a16:creationId xmlns:a16="http://schemas.microsoft.com/office/drawing/2014/main" id="{417DEDD0-8D95-E341-85F4-7A89721E5A31}"/>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2" name="Google Shape;26;p3">
            <a:extLst>
              <a:ext uri="{FF2B5EF4-FFF2-40B4-BE49-F238E27FC236}">
                <a16:creationId xmlns:a16="http://schemas.microsoft.com/office/drawing/2014/main" id="{133E70E4-6067-074C-B8A5-FF7BBFBC451B}"/>
              </a:ext>
            </a:extLst>
          </p:cNvPr>
          <p:cNvSpPr txBox="1">
            <a:spLocks noGrp="1"/>
          </p:cNvSpPr>
          <p:nvPr>
            <p:ph type="body" idx="13"/>
          </p:nvPr>
        </p:nvSpPr>
        <p:spPr>
          <a:xfrm>
            <a:off x="815654" y="1632560"/>
            <a:ext cx="7794946"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Tree>
    <p:extLst>
      <p:ext uri="{BB962C8B-B14F-4D97-AF65-F5344CB8AC3E}">
        <p14:creationId xmlns:p14="http://schemas.microsoft.com/office/powerpoint/2010/main" val="40080126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losing slide-accessible">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6541525-2E6D-49C0-8779-13EE63536E12}"/>
              </a:ext>
            </a:extLst>
          </p:cNvPr>
          <p:cNvSpPr>
            <a:spLocks noGrp="1"/>
          </p:cNvSpPr>
          <p:nvPr>
            <p:ph type="sldNum" sz="quarter" idx="12"/>
          </p:nvPr>
        </p:nvSpPr>
        <p:spPr>
          <a:xfrm>
            <a:off x="9159240" y="6311900"/>
            <a:ext cx="2743200" cy="365125"/>
          </a:xfrm>
          <a:prstGeom prst="rect">
            <a:avLst/>
          </a:prstGeom>
        </p:spPr>
        <p:txBody>
          <a:bodyPr/>
          <a:lstStyle/>
          <a:p>
            <a:fld id="{F9A32ACD-E19E-41C2-B7E1-C19650DECB95}" type="slidenum">
              <a:rPr lang="en-US" smtClean="0"/>
              <a:t>‹#›</a:t>
            </a:fld>
            <a:endParaRPr lang="en-US"/>
          </a:p>
        </p:txBody>
      </p:sp>
      <p:pic>
        <p:nvPicPr>
          <p:cNvPr id="6" name="Picture 3" descr="Pearson Logo&#10;&#10;Description automatically generated with medium confidence">
            <a:extLst>
              <a:ext uri="{FF2B5EF4-FFF2-40B4-BE49-F238E27FC236}">
                <a16:creationId xmlns:a16="http://schemas.microsoft.com/office/drawing/2014/main" id="{BB2481F5-D62B-44C1-B85A-CDB0279C59F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84613" y="1417638"/>
            <a:ext cx="4387850" cy="3467100"/>
          </a:xfrm>
          <a:prstGeom prst="rect">
            <a:avLst/>
          </a:prstGeom>
          <a:solidFill>
            <a:schemeClr val="bg1"/>
          </a:solidFill>
          <a:ln>
            <a:noFill/>
          </a:ln>
        </p:spPr>
      </p:pic>
    </p:spTree>
    <p:extLst>
      <p:ext uri="{BB962C8B-B14F-4D97-AF65-F5344CB8AC3E}">
        <p14:creationId xmlns:p14="http://schemas.microsoft.com/office/powerpoint/2010/main" val="23185332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04DAF8E4-F250-D047-AAA3-C223257A1B23}"/>
              </a:ext>
            </a:extLst>
          </p:cNvPr>
          <p:cNvSpPr/>
          <p:nvPr userDrawn="1"/>
        </p:nvSpPr>
        <p:spPr>
          <a:xfrm>
            <a:off x="3059400" y="382773"/>
            <a:ext cx="6073200" cy="6070167"/>
          </a:xfrm>
          <a:prstGeom prst="ellipse">
            <a:avLst/>
          </a:prstGeom>
          <a:solidFill>
            <a:srgbClr val="5057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6779CFA1-84D3-BE42-874E-3AD74C70EE14}"/>
              </a:ext>
            </a:extLst>
          </p:cNvPr>
          <p:cNvSpPr txBox="1">
            <a:spLocks noGrp="1"/>
          </p:cNvSpPr>
          <p:nvPr>
            <p:ph type="title"/>
          </p:nvPr>
        </p:nvSpPr>
        <p:spPr>
          <a:xfrm>
            <a:off x="1858520" y="2324958"/>
            <a:ext cx="847496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Tree>
    <p:extLst>
      <p:ext uri="{BB962C8B-B14F-4D97-AF65-F5344CB8AC3E}">
        <p14:creationId xmlns:p14="http://schemas.microsoft.com/office/powerpoint/2010/main" val="36544554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6DF989-A836-9644-B133-06BB9CD16C2A}"/>
              </a:ext>
            </a:extLst>
          </p:cNvPr>
          <p:cNvSpPr/>
          <p:nvPr userDrawn="1"/>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10" name="Text Placeholder 2">
            <a:extLst>
              <a:ext uri="{FF2B5EF4-FFF2-40B4-BE49-F238E27FC236}">
                <a16:creationId xmlns:a16="http://schemas.microsoft.com/office/drawing/2014/main" id="{F05F927C-6039-2D4D-B77E-EE139D74B1B0}"/>
              </a:ext>
            </a:extLst>
          </p:cNvPr>
          <p:cNvSpPr>
            <a:spLocks noGrp="1"/>
          </p:cNvSpPr>
          <p:nvPr>
            <p:ph type="body" sz="quarter" idx="10" hasCustomPrompt="1"/>
          </p:nvPr>
        </p:nvSpPr>
        <p:spPr>
          <a:xfrm>
            <a:off x="815654" y="354915"/>
            <a:ext cx="8902700" cy="2074862"/>
          </a:xfrm>
        </p:spPr>
        <p:txBody>
          <a:bodyPr/>
          <a:lstStyle>
            <a:lvl1pPr marL="50800" indent="0">
              <a:lnSpc>
                <a:spcPct val="100000"/>
              </a:lnSpc>
              <a:spcBef>
                <a:spcPts val="0"/>
              </a:spcBef>
              <a:buFontTx/>
              <a:buNone/>
              <a:defRPr sz="4800">
                <a:latin typeface="Arial" panose="020B0604020202020204" pitchFamily="34" charset="0"/>
                <a:cs typeface="Arial" panose="020B0604020202020204" pitchFamily="34" charset="0"/>
              </a:defRPr>
            </a:lvl1pPr>
          </a:lstStyle>
          <a:p>
            <a:r>
              <a:rPr lang="en-GB" dirty="0"/>
              <a:t>Pearson Edexcel</a:t>
            </a:r>
          </a:p>
          <a:p>
            <a:r>
              <a:rPr lang="en-GB" dirty="0"/>
              <a:t>Insert subject here</a:t>
            </a:r>
          </a:p>
        </p:txBody>
      </p:sp>
      <p:pic>
        <p:nvPicPr>
          <p:cNvPr id="6" name="Picture 5" descr="Icon&#10;&#10;Description automatically generated">
            <a:extLst>
              <a:ext uri="{FF2B5EF4-FFF2-40B4-BE49-F238E27FC236}">
                <a16:creationId xmlns:a16="http://schemas.microsoft.com/office/drawing/2014/main" id="{40B0F2A4-47A3-594A-B7E4-2F2E58731459}"/>
              </a:ext>
            </a:extLst>
          </p:cNvPr>
          <p:cNvPicPr>
            <a:picLocks noChangeAspect="1"/>
          </p:cNvPicPr>
          <p:nvPr userDrawn="1"/>
        </p:nvPicPr>
        <p:blipFill>
          <a:blip r:embed="rId2"/>
          <a:stretch>
            <a:fillRect/>
          </a:stretch>
        </p:blipFill>
        <p:spPr>
          <a:xfrm>
            <a:off x="7236463" y="3429000"/>
            <a:ext cx="4779431" cy="3299076"/>
          </a:xfrm>
          <a:prstGeom prst="rect">
            <a:avLst/>
          </a:prstGeom>
        </p:spPr>
      </p:pic>
      <p:pic>
        <p:nvPicPr>
          <p:cNvPr id="11" name="Picture 10">
            <a:extLst>
              <a:ext uri="{FF2B5EF4-FFF2-40B4-BE49-F238E27FC236}">
                <a16:creationId xmlns:a16="http://schemas.microsoft.com/office/drawing/2014/main" id="{3E29E00D-FF4E-D849-859F-CF9762A8155C}"/>
              </a:ext>
            </a:extLst>
          </p:cNvPr>
          <p:cNvPicPr>
            <a:picLocks noChangeAspect="1"/>
          </p:cNvPicPr>
          <p:nvPr userDrawn="1"/>
        </p:nvPicPr>
        <p:blipFill>
          <a:blip r:embed="rId3"/>
          <a:stretch>
            <a:fillRect/>
          </a:stretch>
        </p:blipFill>
        <p:spPr>
          <a:xfrm>
            <a:off x="0" y="6091833"/>
            <a:ext cx="1749287" cy="790375"/>
          </a:xfrm>
          <a:prstGeom prst="rect">
            <a:avLst/>
          </a:prstGeom>
        </p:spPr>
      </p:pic>
    </p:spTree>
    <p:extLst>
      <p:ext uri="{BB962C8B-B14F-4D97-AF65-F5344CB8AC3E}">
        <p14:creationId xmlns:p14="http://schemas.microsoft.com/office/powerpoint/2010/main" val="2324663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6F53A-883B-4904-ADA1-1464585F4D1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A25DCD0-FD82-43FF-AD9A-E00B03A8C62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5C29FBF-6116-4309-9F21-C0822304CED2}"/>
              </a:ext>
            </a:extLst>
          </p:cNvPr>
          <p:cNvSpPr>
            <a:spLocks noGrp="1"/>
          </p:cNvSpPr>
          <p:nvPr>
            <p:ph type="dt" sz="half" idx="10"/>
          </p:nvPr>
        </p:nvSpPr>
        <p:spPr/>
        <p:txBody>
          <a:bodyPr/>
          <a:lstStyle/>
          <a:p>
            <a:fld id="{BE0B2E40-03F9-4724-9EEA-EEE5C0FEE3A0}" type="datetimeFigureOut">
              <a:rPr lang="en-GB" smtClean="0"/>
              <a:t>31/01/2023</a:t>
            </a:fld>
            <a:endParaRPr lang="en-GB"/>
          </a:p>
        </p:txBody>
      </p:sp>
      <p:sp>
        <p:nvSpPr>
          <p:cNvPr id="5" name="Footer Placeholder 4">
            <a:extLst>
              <a:ext uri="{FF2B5EF4-FFF2-40B4-BE49-F238E27FC236}">
                <a16:creationId xmlns:a16="http://schemas.microsoft.com/office/drawing/2014/main" id="{5805ABC6-D6C7-4B18-9732-3A779D076C3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A3EF7CE-785B-4FAD-9124-84104694354E}"/>
              </a:ext>
            </a:extLst>
          </p:cNvPr>
          <p:cNvSpPr>
            <a:spLocks noGrp="1"/>
          </p:cNvSpPr>
          <p:nvPr>
            <p:ph type="sldNum" sz="quarter" idx="12"/>
          </p:nvPr>
        </p:nvSpPr>
        <p:spPr/>
        <p:txBody>
          <a:bodyPr/>
          <a:lstStyle/>
          <a:p>
            <a:fld id="{3622E00B-FF08-4282-AB1A-F86464863A1F}" type="slidenum">
              <a:rPr lang="en-GB" smtClean="0"/>
              <a:t>‹#›</a:t>
            </a:fld>
            <a:endParaRPr lang="en-GB"/>
          </a:p>
        </p:txBody>
      </p:sp>
    </p:spTree>
    <p:extLst>
      <p:ext uri="{BB962C8B-B14F-4D97-AF65-F5344CB8AC3E}">
        <p14:creationId xmlns:p14="http://schemas.microsoft.com/office/powerpoint/2010/main" val="622804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D670955E-33C7-544E-B9AE-0C482B8CD901}"/>
              </a:ext>
            </a:extLst>
          </p:cNvPr>
          <p:cNvSpPr>
            <a:spLocks noGrp="1"/>
          </p:cNvSpPr>
          <p:nvPr>
            <p:ph type="pic" sz="quarter" idx="11" hasCustomPrompt="1"/>
          </p:nvPr>
        </p:nvSpPr>
        <p:spPr>
          <a:xfrm>
            <a:off x="2397571" y="0"/>
            <a:ext cx="9794429"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Rectangle 7">
            <a:extLst>
              <a:ext uri="{FF2B5EF4-FFF2-40B4-BE49-F238E27FC236}">
                <a16:creationId xmlns:a16="http://schemas.microsoft.com/office/drawing/2014/main" id="{859821B7-8ABF-8C42-8139-3F0576ECD573}"/>
              </a:ext>
            </a:extLst>
          </p:cNvPr>
          <p:cNvSpPr/>
          <p:nvPr userDrawn="1"/>
        </p:nvSpPr>
        <p:spPr>
          <a:xfrm>
            <a:off x="0" y="557784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Google Shape;26;p3">
            <a:extLst>
              <a:ext uri="{FF2B5EF4-FFF2-40B4-BE49-F238E27FC236}">
                <a16:creationId xmlns:a16="http://schemas.microsoft.com/office/drawing/2014/main" id="{2F62CD83-B72E-BE4B-A702-FD665EC1CDCF}"/>
              </a:ext>
            </a:extLst>
          </p:cNvPr>
          <p:cNvSpPr txBox="1">
            <a:spLocks noGrp="1"/>
          </p:cNvSpPr>
          <p:nvPr>
            <p:ph type="body" idx="1"/>
          </p:nvPr>
        </p:nvSpPr>
        <p:spPr>
          <a:xfrm>
            <a:off x="815651" y="1651235"/>
            <a:ext cx="5280348" cy="4286578"/>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a:p>
        </p:txBody>
      </p:sp>
      <p:sp>
        <p:nvSpPr>
          <p:cNvPr id="12" name="Shape 18">
            <a:extLst>
              <a:ext uri="{FF2B5EF4-FFF2-40B4-BE49-F238E27FC236}">
                <a16:creationId xmlns:a16="http://schemas.microsoft.com/office/drawing/2014/main" id="{49EE0A2D-64E8-6340-AE3E-FD31E19BFAE7}"/>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8E0BB3-BEAE-9843-A800-1946147CEDA5}"/>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5" name="Google Shape;22;p3">
            <a:extLst>
              <a:ext uri="{FF2B5EF4-FFF2-40B4-BE49-F238E27FC236}">
                <a16:creationId xmlns:a16="http://schemas.microsoft.com/office/drawing/2014/main" id="{1ED765DF-6E9E-7C41-B836-CC4C2AD48FCA}"/>
              </a:ext>
            </a:extLst>
          </p:cNvPr>
          <p:cNvSpPr txBox="1">
            <a:spLocks noGrp="1"/>
          </p:cNvSpPr>
          <p:nvPr>
            <p:ph type="title"/>
          </p:nvPr>
        </p:nvSpPr>
        <p:spPr>
          <a:xfrm>
            <a:off x="815652" y="343825"/>
            <a:ext cx="5280344"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cxnSp>
        <p:nvCxnSpPr>
          <p:cNvPr id="16" name="Straight Connector 15">
            <a:extLst>
              <a:ext uri="{FF2B5EF4-FFF2-40B4-BE49-F238E27FC236}">
                <a16:creationId xmlns:a16="http://schemas.microsoft.com/office/drawing/2014/main" id="{80A163EE-F477-A64E-A048-3C76F9C3AA51}"/>
              </a:ext>
            </a:extLst>
          </p:cNvPr>
          <p:cNvCxnSpPr>
            <a:cxnSpLocks/>
          </p:cNvCxnSpPr>
          <p:nvPr userDrawn="1"/>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8738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D670955E-33C7-544E-B9AE-0C482B8CD901}"/>
              </a:ext>
            </a:extLst>
          </p:cNvPr>
          <p:cNvSpPr>
            <a:spLocks noGrp="1"/>
          </p:cNvSpPr>
          <p:nvPr>
            <p:ph type="pic" sz="quarter" idx="11" hasCustomPrompt="1"/>
          </p:nvPr>
        </p:nvSpPr>
        <p:spPr>
          <a:xfrm>
            <a:off x="2397571" y="0"/>
            <a:ext cx="9794429"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8" name="Rectangle 7">
            <a:extLst>
              <a:ext uri="{FF2B5EF4-FFF2-40B4-BE49-F238E27FC236}">
                <a16:creationId xmlns:a16="http://schemas.microsoft.com/office/drawing/2014/main" id="{859821B7-8ABF-8C42-8139-3F0576ECD573}"/>
              </a:ext>
            </a:extLst>
          </p:cNvPr>
          <p:cNvSpPr/>
          <p:nvPr userDrawn="1"/>
        </p:nvSpPr>
        <p:spPr>
          <a:xfrm>
            <a:off x="0" y="557784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Google Shape;26;p3">
            <a:extLst>
              <a:ext uri="{FF2B5EF4-FFF2-40B4-BE49-F238E27FC236}">
                <a16:creationId xmlns:a16="http://schemas.microsoft.com/office/drawing/2014/main" id="{2F62CD83-B72E-BE4B-A702-FD665EC1CDCF}"/>
              </a:ext>
            </a:extLst>
          </p:cNvPr>
          <p:cNvSpPr txBox="1">
            <a:spLocks noGrp="1"/>
          </p:cNvSpPr>
          <p:nvPr>
            <p:ph type="body" idx="1"/>
          </p:nvPr>
        </p:nvSpPr>
        <p:spPr>
          <a:xfrm>
            <a:off x="815651" y="1651235"/>
            <a:ext cx="5280348" cy="4286578"/>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Shape 18">
            <a:extLst>
              <a:ext uri="{FF2B5EF4-FFF2-40B4-BE49-F238E27FC236}">
                <a16:creationId xmlns:a16="http://schemas.microsoft.com/office/drawing/2014/main" id="{49EE0A2D-64E8-6340-AE3E-FD31E19BFAE7}"/>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8E0BB3-BEAE-9843-A800-1946147CEDA5}"/>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5" name="Google Shape;22;p3">
            <a:extLst>
              <a:ext uri="{FF2B5EF4-FFF2-40B4-BE49-F238E27FC236}">
                <a16:creationId xmlns:a16="http://schemas.microsoft.com/office/drawing/2014/main" id="{1ED765DF-6E9E-7C41-B836-CC4C2AD48FCA}"/>
              </a:ext>
            </a:extLst>
          </p:cNvPr>
          <p:cNvSpPr txBox="1">
            <a:spLocks noGrp="1"/>
          </p:cNvSpPr>
          <p:nvPr>
            <p:ph type="title"/>
          </p:nvPr>
        </p:nvSpPr>
        <p:spPr>
          <a:xfrm>
            <a:off x="815652" y="343825"/>
            <a:ext cx="5280344"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cxnSp>
        <p:nvCxnSpPr>
          <p:cNvPr id="16" name="Straight Connector 15">
            <a:extLst>
              <a:ext uri="{FF2B5EF4-FFF2-40B4-BE49-F238E27FC236}">
                <a16:creationId xmlns:a16="http://schemas.microsoft.com/office/drawing/2014/main" id="{80A163EE-F477-A64E-A048-3C76F9C3AA51}"/>
              </a:ext>
            </a:extLst>
          </p:cNvPr>
          <p:cNvCxnSpPr>
            <a:cxnSpLocks/>
          </p:cNvCxnSpPr>
          <p:nvPr userDrawn="1"/>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69152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CEC443E1-16C0-0E45-B04E-69C5916D1A2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8" name="Google Shape;26;p3">
            <a:extLst>
              <a:ext uri="{FF2B5EF4-FFF2-40B4-BE49-F238E27FC236}">
                <a16:creationId xmlns:a16="http://schemas.microsoft.com/office/drawing/2014/main" id="{15BEBC6C-12B9-8942-B6A0-215A47D28ED0}"/>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9" name="Rectangle 8">
            <a:extLst>
              <a:ext uri="{FF2B5EF4-FFF2-40B4-BE49-F238E27FC236}">
                <a16:creationId xmlns:a16="http://schemas.microsoft.com/office/drawing/2014/main" id="{A081336F-8B3B-DD49-8F6D-4DDF38EFF9EF}"/>
              </a:ext>
            </a:extLst>
          </p:cNvPr>
          <p:cNvSpPr/>
          <p:nvPr userDrawn="1"/>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0" name="Google Shape;22;p3">
            <a:extLst>
              <a:ext uri="{FF2B5EF4-FFF2-40B4-BE49-F238E27FC236}">
                <a16:creationId xmlns:a16="http://schemas.microsoft.com/office/drawing/2014/main" id="{D67FE7F7-ADAB-C547-8A5F-07BF4E79B56D}"/>
              </a:ext>
            </a:extLst>
          </p:cNvPr>
          <p:cNvSpPr txBox="1">
            <a:spLocks noGrp="1"/>
          </p:cNvSpPr>
          <p:nvPr>
            <p:ph type="title"/>
          </p:nvPr>
        </p:nvSpPr>
        <p:spPr>
          <a:xfrm>
            <a:off x="815652" y="343825"/>
            <a:ext cx="5048851"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cxnSp>
        <p:nvCxnSpPr>
          <p:cNvPr id="11" name="Straight Connector 10">
            <a:extLst>
              <a:ext uri="{FF2B5EF4-FFF2-40B4-BE49-F238E27FC236}">
                <a16:creationId xmlns:a16="http://schemas.microsoft.com/office/drawing/2014/main" id="{8FFAD351-A177-AD41-8270-34DAA44C4594}"/>
              </a:ext>
            </a:extLst>
          </p:cNvPr>
          <p:cNvCxnSpPr>
            <a:cxnSpLocks/>
          </p:cNvCxnSpPr>
          <p:nvPr userDrawn="1"/>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hape 18">
            <a:extLst>
              <a:ext uri="{FF2B5EF4-FFF2-40B4-BE49-F238E27FC236}">
                <a16:creationId xmlns:a16="http://schemas.microsoft.com/office/drawing/2014/main" id="{2E1484CA-8B46-4849-A01A-AA7AA11456CE}"/>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9A2D9B-1421-5D41-B6D9-8CCEF8755B63}"/>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837347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slideLayout" Target="../slideLayouts/slideLayout33.xml"/><Relationship Id="rId3" Type="http://schemas.openxmlformats.org/officeDocument/2006/relationships/slideLayout" Target="../slideLayouts/slideLayout18.xml"/><Relationship Id="rId21" Type="http://schemas.openxmlformats.org/officeDocument/2006/relationships/slideLayout" Target="../slideLayouts/slideLayout36.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20" Type="http://schemas.openxmlformats.org/officeDocument/2006/relationships/slideLayout" Target="../slideLayouts/slideLayout35.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24" Type="http://schemas.openxmlformats.org/officeDocument/2006/relationships/theme" Target="../theme/theme3.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23" Type="http://schemas.openxmlformats.org/officeDocument/2006/relationships/slideLayout" Target="../slideLayouts/slideLayout38.xml"/><Relationship Id="rId10" Type="http://schemas.openxmlformats.org/officeDocument/2006/relationships/slideLayout" Target="../slideLayouts/slideLayout25.xml"/><Relationship Id="rId19" Type="http://schemas.openxmlformats.org/officeDocument/2006/relationships/slideLayout" Target="../slideLayouts/slideLayout34.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 Id="rId22"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E90EDBE-A76A-6242-8A2B-8B3EE43A8888}"/>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FF49968F-CA6F-4341-93C3-3DDEA4065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B547073-874E-1F4F-95E9-F3403D2A05F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7E1B7D-76F9-CF4C-9C9A-54ACC223C70F}" type="datetimeFigureOut">
              <a:rPr lang="en-GB" smtClean="0"/>
              <a:t>31/01/2023</a:t>
            </a:fld>
            <a:endParaRPr lang="en-GB"/>
          </a:p>
        </p:txBody>
      </p:sp>
      <p:sp>
        <p:nvSpPr>
          <p:cNvPr id="5" name="Footer Placeholder 4">
            <a:extLst>
              <a:ext uri="{FF2B5EF4-FFF2-40B4-BE49-F238E27FC236}">
                <a16:creationId xmlns:a16="http://schemas.microsoft.com/office/drawing/2014/main" id="{14494EFB-CE1F-6244-8DDE-2CCA7C9081F5}"/>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63A3C19-3535-DA48-B324-C069A6E8861E}"/>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20434F-2283-BA44-8551-227C689F4F6B}" type="slidenum">
              <a:rPr lang="en-GB" smtClean="0"/>
              <a:t>‹#›</a:t>
            </a:fld>
            <a:endParaRPr lang="en-GB"/>
          </a:p>
        </p:txBody>
      </p:sp>
    </p:spTree>
    <p:extLst>
      <p:ext uri="{BB962C8B-B14F-4D97-AF65-F5344CB8AC3E}">
        <p14:creationId xmlns:p14="http://schemas.microsoft.com/office/powerpoint/2010/main" val="1430535870"/>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750" r:id="rId5"/>
    <p:sldLayoutId id="2147483766" r:id="rId6"/>
    <p:sldLayoutId id="2147483767"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42BFB8-EE7F-A240-BE30-18C641431018}"/>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BFA00FC3-2487-E742-9988-A70A64B4B3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2849436-AB5E-F74B-9F80-5F78C7371995}"/>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C2F6ED-ACB0-3643-9E33-A67347ED96BF}" type="datetimeFigureOut">
              <a:rPr lang="en-GB" smtClean="0"/>
              <a:t>31/01/2023</a:t>
            </a:fld>
            <a:endParaRPr lang="en-GB"/>
          </a:p>
        </p:txBody>
      </p:sp>
      <p:sp>
        <p:nvSpPr>
          <p:cNvPr id="5" name="Footer Placeholder 4">
            <a:extLst>
              <a:ext uri="{FF2B5EF4-FFF2-40B4-BE49-F238E27FC236}">
                <a16:creationId xmlns:a16="http://schemas.microsoft.com/office/drawing/2014/main" id="{2A0AE987-B8DF-3248-9911-BBDADB786E19}"/>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18F2AC1-1BA0-AD42-9018-E0CDF7D6C29F}"/>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C3465F-38FD-0C4B-921E-73DFCBD91B02}" type="slidenum">
              <a:rPr lang="en-GB" smtClean="0"/>
              <a:t>‹#›</a:t>
            </a:fld>
            <a:endParaRPr lang="en-GB"/>
          </a:p>
        </p:txBody>
      </p:sp>
    </p:spTree>
    <p:extLst>
      <p:ext uri="{BB962C8B-B14F-4D97-AF65-F5344CB8AC3E}">
        <p14:creationId xmlns:p14="http://schemas.microsoft.com/office/powerpoint/2010/main" val="382057167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A561182-41CD-924D-9208-2CD34CA90692}"/>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8767A702-58E9-454C-ADC6-2FF4119612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5DF36777-1021-D149-BFED-01BBBA0873E3}"/>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D0821E-0CBF-384E-A496-9BBC17D16EE8}" type="datetimeFigureOut">
              <a:rPr lang="en-GB" smtClean="0"/>
              <a:t>31/01/2023</a:t>
            </a:fld>
            <a:endParaRPr lang="en-GB"/>
          </a:p>
        </p:txBody>
      </p:sp>
      <p:sp>
        <p:nvSpPr>
          <p:cNvPr id="5" name="Footer Placeholder 4">
            <a:extLst>
              <a:ext uri="{FF2B5EF4-FFF2-40B4-BE49-F238E27FC236}">
                <a16:creationId xmlns:a16="http://schemas.microsoft.com/office/drawing/2014/main" id="{DBDFFA5D-A216-BD43-B623-F62AA2EB3A96}"/>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03A1C8DF-A5F9-8047-B0CD-7CABFFD74BFE}"/>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54870B-C49C-B84E-AF0A-55FF2C85D5C7}" type="slidenum">
              <a:rPr lang="en-GB" smtClean="0"/>
              <a:t>‹#›</a:t>
            </a:fld>
            <a:endParaRPr lang="en-GB"/>
          </a:p>
        </p:txBody>
      </p:sp>
    </p:spTree>
    <p:extLst>
      <p:ext uri="{BB962C8B-B14F-4D97-AF65-F5344CB8AC3E}">
        <p14:creationId xmlns:p14="http://schemas.microsoft.com/office/powerpoint/2010/main" val="1862858683"/>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98" r:id="rId9"/>
    <p:sldLayoutId id="2147483699" r:id="rId10"/>
    <p:sldLayoutId id="2147483700" r:id="rId11"/>
    <p:sldLayoutId id="2147483701" r:id="rId12"/>
    <p:sldLayoutId id="2147483714" r:id="rId13"/>
    <p:sldLayoutId id="2147483715" r:id="rId14"/>
    <p:sldLayoutId id="2147483716" r:id="rId15"/>
    <p:sldLayoutId id="2147483717" r:id="rId16"/>
    <p:sldLayoutId id="2147483759" r:id="rId17"/>
    <p:sldLayoutId id="2147483760" r:id="rId18"/>
    <p:sldLayoutId id="2147483761" r:id="rId19"/>
    <p:sldLayoutId id="2147483762" r:id="rId20"/>
    <p:sldLayoutId id="2147483763" r:id="rId21"/>
    <p:sldLayoutId id="2147483764" r:id="rId22"/>
    <p:sldLayoutId id="2147483765" r:id="rId2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A9EE69E-D6BA-8F4C-861D-0A55CB3296D1}"/>
              </a:ext>
            </a:extLst>
          </p:cNvPr>
          <p:cNvSpPr>
            <a:spLocks noGrp="1"/>
          </p:cNvSpPr>
          <p:nvPr>
            <p:ph type="body" sz="quarter" idx="10"/>
          </p:nvPr>
        </p:nvSpPr>
        <p:spPr/>
        <p:txBody>
          <a:bodyPr/>
          <a:lstStyle/>
          <a:p>
            <a:r>
              <a:rPr lang="en-GB" dirty="0"/>
              <a:t>GCSE Business Webinar:</a:t>
            </a:r>
          </a:p>
          <a:p>
            <a:r>
              <a:rPr lang="en-GB" dirty="0">
                <a:latin typeface="Arial"/>
                <a:cs typeface="Arial"/>
              </a:rPr>
              <a:t>Mock Marking</a:t>
            </a:r>
          </a:p>
        </p:txBody>
      </p:sp>
      <p:sp>
        <p:nvSpPr>
          <p:cNvPr id="2" name="TextBox 1">
            <a:extLst>
              <a:ext uri="{FF2B5EF4-FFF2-40B4-BE49-F238E27FC236}">
                <a16:creationId xmlns:a16="http://schemas.microsoft.com/office/drawing/2014/main" id="{6CE4827E-F241-49F7-93F6-5C79470D4371}"/>
              </a:ext>
            </a:extLst>
          </p:cNvPr>
          <p:cNvSpPr txBox="1"/>
          <p:nvPr/>
        </p:nvSpPr>
        <p:spPr>
          <a:xfrm>
            <a:off x="910980" y="2480390"/>
            <a:ext cx="2862980" cy="707886"/>
          </a:xfrm>
          <a:prstGeom prst="rect">
            <a:avLst/>
          </a:prstGeom>
          <a:noFill/>
        </p:spPr>
        <p:txBody>
          <a:bodyPr wrap="square" rtlCol="0">
            <a:spAutoFit/>
          </a:bodyPr>
          <a:lstStyle/>
          <a:p>
            <a:r>
              <a:rPr lang="en-GB" sz="4000">
                <a:latin typeface="Arial" panose="020B0604020202020204" pitchFamily="34" charset="0"/>
                <a:cs typeface="Arial" panose="020B0604020202020204" pitchFamily="34" charset="0"/>
              </a:rPr>
              <a:t>Paul Clark</a:t>
            </a:r>
            <a:endParaRPr lang="en-GB" sz="4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37817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6A5B1-136D-41C5-9147-914C33EC1B67}"/>
              </a:ext>
            </a:extLst>
          </p:cNvPr>
          <p:cNvSpPr>
            <a:spLocks noGrp="1"/>
          </p:cNvSpPr>
          <p:nvPr>
            <p:ph type="title"/>
          </p:nvPr>
        </p:nvSpPr>
        <p:spPr/>
        <p:txBody>
          <a:bodyPr/>
          <a:lstStyle/>
          <a:p>
            <a:r>
              <a:rPr lang="en-GB" b="1" dirty="0"/>
              <a:t>Evaluate whether opening more </a:t>
            </a:r>
            <a:r>
              <a:rPr lang="en-GB" b="1" i="1" dirty="0"/>
              <a:t>Mamago </a:t>
            </a:r>
            <a:r>
              <a:rPr lang="en-GB" b="1" dirty="0"/>
              <a:t>restaurants is the most suitable method for </a:t>
            </a:r>
            <a:r>
              <a:rPr lang="en-GB" b="1" i="1" dirty="0"/>
              <a:t>Wagamama </a:t>
            </a:r>
            <a:r>
              <a:rPr lang="en-GB" b="1" dirty="0"/>
              <a:t>to increase its profit. – Candidate 1</a:t>
            </a:r>
          </a:p>
        </p:txBody>
      </p:sp>
      <p:sp>
        <p:nvSpPr>
          <p:cNvPr id="3" name="Text Placeholder 2">
            <a:extLst>
              <a:ext uri="{FF2B5EF4-FFF2-40B4-BE49-F238E27FC236}">
                <a16:creationId xmlns:a16="http://schemas.microsoft.com/office/drawing/2014/main" id="{57E3D5F1-8041-46E8-AEB3-36ED73500CE5}"/>
              </a:ext>
            </a:extLst>
          </p:cNvPr>
          <p:cNvSpPr>
            <a:spLocks noGrp="1"/>
          </p:cNvSpPr>
          <p:nvPr>
            <p:ph type="body" idx="1"/>
          </p:nvPr>
        </p:nvSpPr>
        <p:spPr>
          <a:xfrm>
            <a:off x="815654" y="1632560"/>
            <a:ext cx="10849873" cy="2537658"/>
          </a:xfrm>
        </p:spPr>
        <p:txBody>
          <a:bodyPr/>
          <a:lstStyle/>
          <a:p>
            <a:r>
              <a:rPr lang="en-GB" sz="2500" dirty="0"/>
              <a:t>Opening more </a:t>
            </a:r>
            <a:r>
              <a:rPr lang="en-GB" sz="2500" i="1" dirty="0"/>
              <a:t>Mamago </a:t>
            </a:r>
            <a:r>
              <a:rPr lang="en-GB" sz="2500" dirty="0"/>
              <a:t>restaurants may be the best way to increase profit as there is a growing demand for food on the go. As a result, if there are more </a:t>
            </a:r>
            <a:r>
              <a:rPr lang="en-GB" sz="2500" i="1" dirty="0"/>
              <a:t>Mamago </a:t>
            </a:r>
            <a:r>
              <a:rPr lang="en-GB" sz="2500" dirty="0"/>
              <a:t>outlets then more customers will be able to purchase dishes like the katsu chicken salad.  Consequently the Asian food outlet will see an increase in its share of the food to go market. This could lead to increased revenue and potentially may increase the profits of the business.</a:t>
            </a:r>
          </a:p>
          <a:p>
            <a:r>
              <a:rPr lang="en-GB" sz="2500" dirty="0"/>
              <a:t> </a:t>
            </a:r>
          </a:p>
          <a:p>
            <a:r>
              <a:rPr lang="en-GB" sz="2500" dirty="0"/>
              <a:t>Alternatively, it may not be the best way to improve the profitability as sales is not the issue for the restaurant chain. From the accounts we can see that revenue has increased over the year from £293,589 to £326,303, but they moved from a profit in 2018 to a loss of £24,367in 2019. This was due to the increase in expenses. If </a:t>
            </a:r>
            <a:r>
              <a:rPr lang="en-GB" sz="2500" i="1" dirty="0"/>
              <a:t>Wagamama </a:t>
            </a:r>
            <a:r>
              <a:rPr lang="en-GB" sz="2500" dirty="0"/>
              <a:t>can cut these indirect costs down, then overall net profit may increase leading to greater profitability.</a:t>
            </a:r>
          </a:p>
          <a:p>
            <a:endParaRPr lang="en-GB" dirty="0"/>
          </a:p>
        </p:txBody>
      </p:sp>
    </p:spTree>
    <p:extLst>
      <p:ext uri="{BB962C8B-B14F-4D97-AF65-F5344CB8AC3E}">
        <p14:creationId xmlns:p14="http://schemas.microsoft.com/office/powerpoint/2010/main" val="27007157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6A5B1-136D-41C5-9147-914C33EC1B67}"/>
              </a:ext>
            </a:extLst>
          </p:cNvPr>
          <p:cNvSpPr>
            <a:spLocks noGrp="1"/>
          </p:cNvSpPr>
          <p:nvPr>
            <p:ph type="title"/>
          </p:nvPr>
        </p:nvSpPr>
        <p:spPr/>
        <p:txBody>
          <a:bodyPr/>
          <a:lstStyle/>
          <a:p>
            <a:r>
              <a:rPr lang="en-GB" b="1" dirty="0"/>
              <a:t>Evaluate whether opening more </a:t>
            </a:r>
            <a:r>
              <a:rPr lang="en-GB" b="1" i="1" dirty="0"/>
              <a:t>Mamago </a:t>
            </a:r>
            <a:r>
              <a:rPr lang="en-GB" b="1" dirty="0"/>
              <a:t>restaurants is the most suitable method for </a:t>
            </a:r>
            <a:r>
              <a:rPr lang="en-GB" b="1" i="1" dirty="0"/>
              <a:t>Wagamama </a:t>
            </a:r>
            <a:r>
              <a:rPr lang="en-GB" b="1" dirty="0"/>
              <a:t>to increase its profit. – Candidate 2</a:t>
            </a:r>
          </a:p>
        </p:txBody>
      </p:sp>
      <p:sp>
        <p:nvSpPr>
          <p:cNvPr id="3" name="Text Placeholder 2">
            <a:extLst>
              <a:ext uri="{FF2B5EF4-FFF2-40B4-BE49-F238E27FC236}">
                <a16:creationId xmlns:a16="http://schemas.microsoft.com/office/drawing/2014/main" id="{57E3D5F1-8041-46E8-AEB3-36ED73500CE5}"/>
              </a:ext>
            </a:extLst>
          </p:cNvPr>
          <p:cNvSpPr>
            <a:spLocks noGrp="1"/>
          </p:cNvSpPr>
          <p:nvPr>
            <p:ph type="body" idx="1"/>
          </p:nvPr>
        </p:nvSpPr>
        <p:spPr>
          <a:xfrm>
            <a:off x="815654" y="1632560"/>
            <a:ext cx="10849873" cy="2537658"/>
          </a:xfrm>
        </p:spPr>
        <p:txBody>
          <a:bodyPr/>
          <a:lstStyle/>
          <a:p>
            <a:r>
              <a:rPr lang="en-GB" sz="2400" dirty="0"/>
              <a:t>I think they should open more restaurants, by doing so the business will be available to a greater number of customers. This could lead to more sales for the business, which would lead to an increase in revenue, which may result in the market share of the business increasing.</a:t>
            </a:r>
          </a:p>
          <a:p>
            <a:r>
              <a:rPr lang="en-GB" sz="2400" dirty="0"/>
              <a:t> </a:t>
            </a:r>
          </a:p>
          <a:p>
            <a:r>
              <a:rPr lang="en-GB" sz="2400" dirty="0"/>
              <a:t>Another reason is that opening the restaurants may make the business become more well known, as a result the brand name of the restaurant becomes stronger. This means that more people will talk about the brand, creating a stronger following. This means that the business may receive repeat custom. Allowing them to make more sales, leading to more revenue.</a:t>
            </a:r>
          </a:p>
          <a:p>
            <a:r>
              <a:rPr lang="en-GB" sz="2400" dirty="0"/>
              <a:t> </a:t>
            </a:r>
          </a:p>
          <a:p>
            <a:r>
              <a:rPr lang="en-GB" sz="2400" dirty="0"/>
              <a:t>In conclusion, they should continue to open restaurants, as this will lead to more people using them so they will make more sales and profits will increase.</a:t>
            </a:r>
          </a:p>
          <a:p>
            <a:endParaRPr lang="en-GB" dirty="0"/>
          </a:p>
        </p:txBody>
      </p:sp>
    </p:spTree>
    <p:extLst>
      <p:ext uri="{BB962C8B-B14F-4D97-AF65-F5344CB8AC3E}">
        <p14:creationId xmlns:p14="http://schemas.microsoft.com/office/powerpoint/2010/main" val="18152649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6A5B1-136D-41C5-9147-914C33EC1B67}"/>
              </a:ext>
            </a:extLst>
          </p:cNvPr>
          <p:cNvSpPr>
            <a:spLocks noGrp="1"/>
          </p:cNvSpPr>
          <p:nvPr>
            <p:ph type="title"/>
          </p:nvPr>
        </p:nvSpPr>
        <p:spPr/>
        <p:txBody>
          <a:bodyPr/>
          <a:lstStyle/>
          <a:p>
            <a:r>
              <a:rPr lang="en-GB" b="1" dirty="0"/>
              <a:t>Evaluate whether opening more </a:t>
            </a:r>
            <a:r>
              <a:rPr lang="en-GB" b="1" i="1" dirty="0"/>
              <a:t>Mamago </a:t>
            </a:r>
            <a:r>
              <a:rPr lang="en-GB" b="1" dirty="0"/>
              <a:t>restaurants is the most suitable method for </a:t>
            </a:r>
            <a:r>
              <a:rPr lang="en-GB" b="1" i="1" dirty="0"/>
              <a:t>Wagamama </a:t>
            </a:r>
            <a:r>
              <a:rPr lang="en-GB" b="1" dirty="0"/>
              <a:t>to increase its profit. – Candidate 3</a:t>
            </a:r>
          </a:p>
        </p:txBody>
      </p:sp>
      <p:sp>
        <p:nvSpPr>
          <p:cNvPr id="3" name="Text Placeholder 2">
            <a:extLst>
              <a:ext uri="{FF2B5EF4-FFF2-40B4-BE49-F238E27FC236}">
                <a16:creationId xmlns:a16="http://schemas.microsoft.com/office/drawing/2014/main" id="{57E3D5F1-8041-46E8-AEB3-36ED73500CE5}"/>
              </a:ext>
            </a:extLst>
          </p:cNvPr>
          <p:cNvSpPr>
            <a:spLocks noGrp="1"/>
          </p:cNvSpPr>
          <p:nvPr>
            <p:ph type="body" idx="1"/>
          </p:nvPr>
        </p:nvSpPr>
        <p:spPr>
          <a:xfrm>
            <a:off x="815654" y="1632560"/>
            <a:ext cx="10849873" cy="2537658"/>
          </a:xfrm>
        </p:spPr>
        <p:txBody>
          <a:bodyPr/>
          <a:lstStyle/>
          <a:p>
            <a:r>
              <a:rPr lang="en-GB" sz="1900" dirty="0"/>
              <a:t>Opening more restaurants is not the best way to improve profits. This Asian food retailer could reduce its cost of making the dishes, such as Katsu curry, by buying ingredients, such as chicken from a cheaper supplier. This will help to reduce the variable costs for each dish, meaning that if they maintain prices of the food, then the food retailer will experience an increase in profit margins.</a:t>
            </a:r>
          </a:p>
          <a:p>
            <a:r>
              <a:rPr lang="en-GB" sz="1900" dirty="0"/>
              <a:t> </a:t>
            </a:r>
          </a:p>
          <a:p>
            <a:r>
              <a:rPr lang="en-GB" sz="1900" dirty="0"/>
              <a:t>Another way they can increase profits is to reduce unnecessary expenditure. This is because expenses have increased from £97913 to £157779. If the food to go stores can control these expenses, then it is likely that the business will make more profits.</a:t>
            </a:r>
          </a:p>
          <a:p>
            <a:r>
              <a:rPr lang="en-GB" sz="1900" dirty="0"/>
              <a:t> </a:t>
            </a:r>
          </a:p>
          <a:p>
            <a:r>
              <a:rPr lang="en-GB" sz="1900" dirty="0"/>
              <a:t>Another way the business can make more profits is by developing the ‘dark kitchen’ concept. By focussing on this and having more dark kitchens around they will be able to sell more takeaways. This will lead to more profit.</a:t>
            </a:r>
          </a:p>
          <a:p>
            <a:r>
              <a:rPr lang="en-GB" sz="1900" dirty="0"/>
              <a:t> </a:t>
            </a:r>
          </a:p>
          <a:p>
            <a:r>
              <a:rPr lang="en-GB" sz="1900" dirty="0"/>
              <a:t>Another way is to increase the price of the food. Katsu curries, wraps, rice bowls and salads are popular and therefore people will be willing to pay more for the food , which would lead to business making more profit.</a:t>
            </a:r>
          </a:p>
          <a:p>
            <a:r>
              <a:rPr lang="en-GB" sz="1900" dirty="0"/>
              <a:t> </a:t>
            </a:r>
          </a:p>
          <a:p>
            <a:r>
              <a:rPr lang="en-GB" sz="1900" dirty="0"/>
              <a:t>In conclusion, there are lots of different ways that the Asian Food retailer can make profit. The best is creating more dark kitchen because more people are buying takeaways.</a:t>
            </a:r>
          </a:p>
          <a:p>
            <a:endParaRPr lang="en-GB" dirty="0"/>
          </a:p>
        </p:txBody>
      </p:sp>
    </p:spTree>
    <p:extLst>
      <p:ext uri="{BB962C8B-B14F-4D97-AF65-F5344CB8AC3E}">
        <p14:creationId xmlns:p14="http://schemas.microsoft.com/office/powerpoint/2010/main" val="41214419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6A5B1-136D-41C5-9147-914C33EC1B67}"/>
              </a:ext>
            </a:extLst>
          </p:cNvPr>
          <p:cNvSpPr>
            <a:spLocks noGrp="1"/>
          </p:cNvSpPr>
          <p:nvPr>
            <p:ph type="title"/>
          </p:nvPr>
        </p:nvSpPr>
        <p:spPr/>
        <p:txBody>
          <a:bodyPr/>
          <a:lstStyle/>
          <a:p>
            <a:r>
              <a:rPr lang="en-GB" b="1" dirty="0"/>
              <a:t>Evaluate whether opening more </a:t>
            </a:r>
            <a:r>
              <a:rPr lang="en-GB" b="1" i="1" dirty="0"/>
              <a:t>Mamago </a:t>
            </a:r>
            <a:r>
              <a:rPr lang="en-GB" b="1" dirty="0"/>
              <a:t>restaurants is the most suitable method for </a:t>
            </a:r>
            <a:r>
              <a:rPr lang="en-GB" b="1" i="1" dirty="0"/>
              <a:t>Wagamama </a:t>
            </a:r>
            <a:r>
              <a:rPr lang="en-GB" b="1" dirty="0"/>
              <a:t>to increase its profit. – Candidate 4</a:t>
            </a:r>
          </a:p>
        </p:txBody>
      </p:sp>
      <p:sp>
        <p:nvSpPr>
          <p:cNvPr id="3" name="Text Placeholder 2">
            <a:extLst>
              <a:ext uri="{FF2B5EF4-FFF2-40B4-BE49-F238E27FC236}">
                <a16:creationId xmlns:a16="http://schemas.microsoft.com/office/drawing/2014/main" id="{57E3D5F1-8041-46E8-AEB3-36ED73500CE5}"/>
              </a:ext>
            </a:extLst>
          </p:cNvPr>
          <p:cNvSpPr>
            <a:spLocks noGrp="1"/>
          </p:cNvSpPr>
          <p:nvPr>
            <p:ph type="body" idx="1"/>
          </p:nvPr>
        </p:nvSpPr>
        <p:spPr>
          <a:xfrm>
            <a:off x="815654" y="1632560"/>
            <a:ext cx="10849873" cy="2537658"/>
          </a:xfrm>
        </p:spPr>
        <p:txBody>
          <a:bodyPr/>
          <a:lstStyle/>
          <a:p>
            <a:r>
              <a:rPr lang="en-GB" sz="2400" dirty="0"/>
              <a:t>Opening more Mamago restaurants could be a good way of improving profits is because the demand for food to go is increasing.  By setting up these grab and go outlets, Wagamama will better meet the needs of customers. As a result, they will see an increase in footfall in their food outlets, leading to a larger amount of sales of katsu curries, wraps, rice bowls and salads. This would help to increase the sales of the Asian food retailer, which would potentially lead to more profits.</a:t>
            </a:r>
          </a:p>
          <a:p>
            <a:r>
              <a:rPr lang="en-GB" sz="2400" dirty="0"/>
              <a:t> </a:t>
            </a:r>
          </a:p>
          <a:p>
            <a:r>
              <a:rPr lang="en-GB" sz="2400" dirty="0"/>
              <a:t>However, opening more grab and go restaurants may not be the best way to increase sales. This is because another aspect of their business is growing rapidly too, the ‘dark kitchen’ model. The business has seen an increase in takeaways already, so by opening more dark kitchens and reaching more potential customers may lead to greater sales, and potentially more profits.</a:t>
            </a:r>
          </a:p>
          <a:p>
            <a:r>
              <a:rPr lang="en-GB" sz="2400" dirty="0"/>
              <a:t> </a:t>
            </a:r>
          </a:p>
          <a:p>
            <a:endParaRPr lang="en-GB" dirty="0"/>
          </a:p>
        </p:txBody>
      </p:sp>
    </p:spTree>
    <p:extLst>
      <p:ext uri="{BB962C8B-B14F-4D97-AF65-F5344CB8AC3E}">
        <p14:creationId xmlns:p14="http://schemas.microsoft.com/office/powerpoint/2010/main" val="25615520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6A5B1-136D-41C5-9147-914C33EC1B67}"/>
              </a:ext>
            </a:extLst>
          </p:cNvPr>
          <p:cNvSpPr>
            <a:spLocks noGrp="1"/>
          </p:cNvSpPr>
          <p:nvPr>
            <p:ph type="title"/>
          </p:nvPr>
        </p:nvSpPr>
        <p:spPr/>
        <p:txBody>
          <a:bodyPr/>
          <a:lstStyle/>
          <a:p>
            <a:r>
              <a:rPr lang="en-GB" b="1" dirty="0"/>
              <a:t>Evaluate whether opening more </a:t>
            </a:r>
            <a:r>
              <a:rPr lang="en-GB" b="1" i="1" dirty="0"/>
              <a:t>Mamago </a:t>
            </a:r>
            <a:r>
              <a:rPr lang="en-GB" b="1" dirty="0"/>
              <a:t>restaurants is the most suitable method for </a:t>
            </a:r>
            <a:r>
              <a:rPr lang="en-GB" b="1" i="1" dirty="0"/>
              <a:t>Wagamama </a:t>
            </a:r>
            <a:r>
              <a:rPr lang="en-GB" b="1" dirty="0"/>
              <a:t>to increase its profit.</a:t>
            </a:r>
          </a:p>
        </p:txBody>
      </p:sp>
      <p:sp>
        <p:nvSpPr>
          <p:cNvPr id="3" name="Text Placeholder 2">
            <a:extLst>
              <a:ext uri="{FF2B5EF4-FFF2-40B4-BE49-F238E27FC236}">
                <a16:creationId xmlns:a16="http://schemas.microsoft.com/office/drawing/2014/main" id="{57E3D5F1-8041-46E8-AEB3-36ED73500CE5}"/>
              </a:ext>
            </a:extLst>
          </p:cNvPr>
          <p:cNvSpPr>
            <a:spLocks noGrp="1"/>
          </p:cNvSpPr>
          <p:nvPr>
            <p:ph type="body" idx="1"/>
          </p:nvPr>
        </p:nvSpPr>
        <p:spPr>
          <a:xfrm>
            <a:off x="815654" y="1632560"/>
            <a:ext cx="10849873" cy="2537658"/>
          </a:xfrm>
        </p:spPr>
        <p:txBody>
          <a:bodyPr/>
          <a:lstStyle/>
          <a:p>
            <a:r>
              <a:rPr lang="en-GB" sz="2400" dirty="0"/>
              <a:t>In conclusion I think the Asian retailer should open more Mamago restaurants, the crucial thing sis that they provide what the customer wants and with the rise in popularity of grab and go food, Wagamama need to take advantage of the situation, especially as they have a unique offering compared to other offerings such as McDonalds and Burger King. However, whether this will increase in profitability will be dependent on much extra cost is incurred in setting up the food outlets. This business has experienced rising expenses from £97,913 to £157,779 and these would need to be controlled if more profit is to be made.</a:t>
            </a:r>
          </a:p>
          <a:p>
            <a:endParaRPr lang="en-GB" dirty="0"/>
          </a:p>
        </p:txBody>
      </p:sp>
    </p:spTree>
    <p:extLst>
      <p:ext uri="{BB962C8B-B14F-4D97-AF65-F5344CB8AC3E}">
        <p14:creationId xmlns:p14="http://schemas.microsoft.com/office/powerpoint/2010/main" val="28565954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73092C-22BF-48E1-A6B2-970528FC3B1B}"/>
              </a:ext>
            </a:extLst>
          </p:cNvPr>
          <p:cNvSpPr>
            <a:spLocks noGrp="1"/>
          </p:cNvSpPr>
          <p:nvPr>
            <p:ph type="title"/>
          </p:nvPr>
        </p:nvSpPr>
        <p:spPr/>
        <p:txBody>
          <a:bodyPr/>
          <a:lstStyle/>
          <a:p>
            <a:r>
              <a:rPr lang="en-US" b="1" dirty="0"/>
              <a:t>Ideas for teaching the 12 mark question</a:t>
            </a:r>
            <a:endParaRPr lang="en-GB" b="1" dirty="0"/>
          </a:p>
        </p:txBody>
      </p:sp>
      <p:sp>
        <p:nvSpPr>
          <p:cNvPr id="3" name="Text Placeholder 2">
            <a:extLst>
              <a:ext uri="{FF2B5EF4-FFF2-40B4-BE49-F238E27FC236}">
                <a16:creationId xmlns:a16="http://schemas.microsoft.com/office/drawing/2014/main" id="{B0CD23EF-EC49-4113-A0BE-1D901BC2B905}"/>
              </a:ext>
            </a:extLst>
          </p:cNvPr>
          <p:cNvSpPr>
            <a:spLocks noGrp="1"/>
          </p:cNvSpPr>
          <p:nvPr>
            <p:ph type="body" idx="1"/>
          </p:nvPr>
        </p:nvSpPr>
        <p:spPr>
          <a:xfrm>
            <a:off x="815653" y="1632560"/>
            <a:ext cx="10247458" cy="4534560"/>
          </a:xfrm>
        </p:spPr>
        <p:txBody>
          <a:bodyPr/>
          <a:lstStyle/>
          <a:p>
            <a:r>
              <a:rPr lang="en-US" sz="3200" dirty="0"/>
              <a:t>Over to you!</a:t>
            </a:r>
          </a:p>
          <a:p>
            <a:pPr marL="466725" indent="-457200">
              <a:buFont typeface="Arial" panose="020B0604020202020204" pitchFamily="34" charset="0"/>
              <a:buChar char="•"/>
            </a:pPr>
            <a:r>
              <a:rPr lang="en-US" sz="2400" dirty="0"/>
              <a:t>Discuss in breakout rooms what you use to help train your pupils how to approach these questions</a:t>
            </a:r>
            <a:endParaRPr lang="en-GB" sz="2400" dirty="0"/>
          </a:p>
        </p:txBody>
      </p:sp>
    </p:spTree>
    <p:extLst>
      <p:ext uri="{BB962C8B-B14F-4D97-AF65-F5344CB8AC3E}">
        <p14:creationId xmlns:p14="http://schemas.microsoft.com/office/powerpoint/2010/main" val="26845678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7846C57-F641-9A47-ABB7-DF98B1F4C5B5}"/>
              </a:ext>
            </a:extLst>
          </p:cNvPr>
          <p:cNvSpPr>
            <a:spLocks noGrp="1"/>
          </p:cNvSpPr>
          <p:nvPr>
            <p:ph type="body" idx="1"/>
          </p:nvPr>
        </p:nvSpPr>
        <p:spPr>
          <a:xfrm>
            <a:off x="815650" y="1651235"/>
            <a:ext cx="10841547" cy="4286578"/>
          </a:xfrm>
        </p:spPr>
        <p:txBody>
          <a:bodyPr/>
          <a:lstStyle/>
          <a:p>
            <a:pPr marL="355600" indent="-342900">
              <a:buFontTx/>
              <a:buChar char="-"/>
            </a:pPr>
            <a:r>
              <a:rPr lang="en-GB" sz="3200" dirty="0"/>
              <a:t>Introductions</a:t>
            </a:r>
          </a:p>
          <a:p>
            <a:pPr marL="355600" indent="-342900">
              <a:buFontTx/>
              <a:buChar char="-"/>
            </a:pPr>
            <a:r>
              <a:rPr lang="en-GB" sz="3200" dirty="0"/>
              <a:t>Structure of the 12 mark question</a:t>
            </a:r>
          </a:p>
          <a:p>
            <a:pPr marL="355600" indent="-342900">
              <a:buFontTx/>
              <a:buChar char="-"/>
            </a:pPr>
            <a:r>
              <a:rPr lang="en-GB" sz="3200" dirty="0"/>
              <a:t>Assessment criteria: what to look for when marking responses</a:t>
            </a:r>
          </a:p>
          <a:p>
            <a:pPr marL="355600" indent="-342900">
              <a:buFontTx/>
              <a:buChar char="-"/>
            </a:pPr>
            <a:r>
              <a:rPr lang="en-GB" sz="3200" dirty="0"/>
              <a:t>Marking sample answers</a:t>
            </a:r>
          </a:p>
          <a:p>
            <a:pPr marL="355600" indent="-342900">
              <a:buFontTx/>
              <a:buChar char="-"/>
            </a:pPr>
            <a:r>
              <a:rPr lang="en-GB" sz="3200" dirty="0"/>
              <a:t>Ideas for teaching the 12 mark question</a:t>
            </a:r>
          </a:p>
          <a:p>
            <a:pPr marL="355600" indent="-342900">
              <a:buFontTx/>
              <a:buChar char="-"/>
            </a:pPr>
            <a:endParaRPr lang="en-GB" sz="2400" dirty="0"/>
          </a:p>
        </p:txBody>
      </p:sp>
      <p:sp>
        <p:nvSpPr>
          <p:cNvPr id="9" name="Title 8">
            <a:extLst>
              <a:ext uri="{FF2B5EF4-FFF2-40B4-BE49-F238E27FC236}">
                <a16:creationId xmlns:a16="http://schemas.microsoft.com/office/drawing/2014/main" id="{CA735CD5-F3AC-0C40-AB2B-B14F203F2A11}"/>
              </a:ext>
            </a:extLst>
          </p:cNvPr>
          <p:cNvSpPr>
            <a:spLocks noGrp="1"/>
          </p:cNvSpPr>
          <p:nvPr>
            <p:ph type="title"/>
          </p:nvPr>
        </p:nvSpPr>
        <p:spPr/>
        <p:txBody>
          <a:bodyPr/>
          <a:lstStyle/>
          <a:p>
            <a:r>
              <a:rPr lang="en-GB" dirty="0"/>
              <a:t>Agenda</a:t>
            </a:r>
          </a:p>
        </p:txBody>
      </p:sp>
    </p:spTree>
    <p:extLst>
      <p:ext uri="{BB962C8B-B14F-4D97-AF65-F5344CB8AC3E}">
        <p14:creationId xmlns:p14="http://schemas.microsoft.com/office/powerpoint/2010/main" val="26199787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7846C57-F641-9A47-ABB7-DF98B1F4C5B5}"/>
              </a:ext>
            </a:extLst>
          </p:cNvPr>
          <p:cNvSpPr>
            <a:spLocks noGrp="1"/>
          </p:cNvSpPr>
          <p:nvPr>
            <p:ph type="body" idx="1"/>
          </p:nvPr>
        </p:nvSpPr>
        <p:spPr>
          <a:xfrm>
            <a:off x="1050600" y="1466125"/>
            <a:ext cx="10841547" cy="3842475"/>
          </a:xfrm>
        </p:spPr>
        <p:txBody>
          <a:bodyPr/>
          <a:lstStyle/>
          <a:p>
            <a:pPr marL="355600" indent="-342900">
              <a:buFontTx/>
              <a:buChar char="-"/>
            </a:pPr>
            <a:r>
              <a:rPr lang="en-GB" sz="3200" b="1" dirty="0"/>
              <a:t>3 paragraph approach</a:t>
            </a:r>
          </a:p>
          <a:p>
            <a:pPr marL="355600" indent="-342900">
              <a:buFontTx/>
              <a:buChar char="-"/>
            </a:pPr>
            <a:r>
              <a:rPr lang="en-GB" sz="3200" dirty="0"/>
              <a:t>Paragraph one:</a:t>
            </a:r>
          </a:p>
          <a:p>
            <a:pPr marL="1257300" lvl="1" indent="-342900">
              <a:spcBef>
                <a:spcPts val="0"/>
              </a:spcBef>
              <a:buFontTx/>
              <a:buChar char="-"/>
            </a:pPr>
            <a:r>
              <a:rPr lang="en-GB" sz="2800" dirty="0"/>
              <a:t>Argument in support of the statement.</a:t>
            </a:r>
          </a:p>
          <a:p>
            <a:pPr marL="1257300" lvl="1" indent="-342900">
              <a:spcBef>
                <a:spcPts val="0"/>
              </a:spcBef>
              <a:buFontTx/>
              <a:buChar char="-"/>
            </a:pPr>
            <a:r>
              <a:rPr lang="en-GB" sz="2800" dirty="0"/>
              <a:t>Three linked strands of development.</a:t>
            </a:r>
          </a:p>
          <a:p>
            <a:pPr marL="1257300" lvl="1" indent="-342900">
              <a:spcBef>
                <a:spcPts val="0"/>
              </a:spcBef>
              <a:buFontTx/>
              <a:buChar char="-"/>
            </a:pPr>
            <a:r>
              <a:rPr lang="en-GB" sz="2800" dirty="0"/>
              <a:t>Context throughout paragraph.</a:t>
            </a:r>
          </a:p>
          <a:p>
            <a:pPr marL="355600" indent="-342900">
              <a:buFontTx/>
              <a:buChar char="-"/>
            </a:pPr>
            <a:r>
              <a:rPr lang="en-GB" sz="3200" dirty="0"/>
              <a:t>Paragraph two:</a:t>
            </a:r>
          </a:p>
          <a:p>
            <a:pPr marL="1257300" lvl="1" indent="-342900">
              <a:spcBef>
                <a:spcPts val="0"/>
              </a:spcBef>
              <a:buFontTx/>
              <a:buChar char="-"/>
            </a:pPr>
            <a:r>
              <a:rPr lang="en-GB" sz="2800" dirty="0"/>
              <a:t>Counter argument.</a:t>
            </a:r>
          </a:p>
          <a:p>
            <a:pPr marL="1257300" lvl="1" indent="-342900">
              <a:spcBef>
                <a:spcPts val="0"/>
              </a:spcBef>
              <a:buFontTx/>
              <a:buChar char="-"/>
            </a:pPr>
            <a:r>
              <a:rPr lang="en-GB" sz="2800" dirty="0"/>
              <a:t>Three linked strands of development.</a:t>
            </a:r>
          </a:p>
          <a:p>
            <a:pPr marL="1257300" lvl="1" indent="-342900">
              <a:spcBef>
                <a:spcPts val="0"/>
              </a:spcBef>
              <a:buFontTx/>
              <a:buChar char="-"/>
            </a:pPr>
            <a:r>
              <a:rPr lang="en-GB" sz="2800" dirty="0"/>
              <a:t>Context throughout paragraph.</a:t>
            </a:r>
          </a:p>
          <a:p>
            <a:pPr marL="1257300" lvl="1" indent="-342900">
              <a:buFontTx/>
              <a:buChar char="-"/>
            </a:pPr>
            <a:endParaRPr lang="en-GB" sz="4000" dirty="0"/>
          </a:p>
          <a:p>
            <a:pPr marL="1257300" lvl="1" indent="-342900">
              <a:buFontTx/>
              <a:buChar char="-"/>
            </a:pPr>
            <a:endParaRPr lang="en-GB" sz="3200" dirty="0"/>
          </a:p>
          <a:p>
            <a:pPr marL="355600" indent="-342900">
              <a:buFontTx/>
              <a:buChar char="-"/>
            </a:pPr>
            <a:endParaRPr lang="en-GB" sz="2400" dirty="0"/>
          </a:p>
        </p:txBody>
      </p:sp>
      <p:sp>
        <p:nvSpPr>
          <p:cNvPr id="9" name="Title 8">
            <a:extLst>
              <a:ext uri="{FF2B5EF4-FFF2-40B4-BE49-F238E27FC236}">
                <a16:creationId xmlns:a16="http://schemas.microsoft.com/office/drawing/2014/main" id="{CA735CD5-F3AC-0C40-AB2B-B14F203F2A11}"/>
              </a:ext>
            </a:extLst>
          </p:cNvPr>
          <p:cNvSpPr>
            <a:spLocks noGrp="1"/>
          </p:cNvSpPr>
          <p:nvPr>
            <p:ph type="title"/>
          </p:nvPr>
        </p:nvSpPr>
        <p:spPr>
          <a:xfrm>
            <a:off x="815652" y="343825"/>
            <a:ext cx="7356798" cy="1122300"/>
          </a:xfrm>
        </p:spPr>
        <p:txBody>
          <a:bodyPr/>
          <a:lstStyle/>
          <a:p>
            <a:r>
              <a:rPr lang="en-GB" b="1" dirty="0"/>
              <a:t>Structure of the 12 Mark Question</a:t>
            </a:r>
          </a:p>
        </p:txBody>
      </p:sp>
    </p:spTree>
    <p:extLst>
      <p:ext uri="{BB962C8B-B14F-4D97-AF65-F5344CB8AC3E}">
        <p14:creationId xmlns:p14="http://schemas.microsoft.com/office/powerpoint/2010/main" val="687269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7846C57-F641-9A47-ABB7-DF98B1F4C5B5}"/>
              </a:ext>
            </a:extLst>
          </p:cNvPr>
          <p:cNvSpPr>
            <a:spLocks noGrp="1"/>
          </p:cNvSpPr>
          <p:nvPr>
            <p:ph type="body" idx="1"/>
          </p:nvPr>
        </p:nvSpPr>
        <p:spPr>
          <a:xfrm>
            <a:off x="1050600" y="1466125"/>
            <a:ext cx="10841547" cy="3842475"/>
          </a:xfrm>
        </p:spPr>
        <p:txBody>
          <a:bodyPr/>
          <a:lstStyle/>
          <a:p>
            <a:pPr marL="355600" indent="-342900">
              <a:buFontTx/>
              <a:buChar char="-"/>
            </a:pPr>
            <a:r>
              <a:rPr lang="en-GB" sz="3200" dirty="0"/>
              <a:t>Paragraph three:</a:t>
            </a:r>
          </a:p>
          <a:p>
            <a:pPr marL="1257300" lvl="1" indent="-342900">
              <a:spcBef>
                <a:spcPts val="0"/>
              </a:spcBef>
              <a:buFontTx/>
              <a:buChar char="-"/>
            </a:pPr>
            <a:r>
              <a:rPr lang="en-GB" sz="2800" dirty="0"/>
              <a:t>Make a decision!</a:t>
            </a:r>
          </a:p>
          <a:p>
            <a:pPr marL="1257300" lvl="1" indent="-342900">
              <a:spcBef>
                <a:spcPts val="0"/>
              </a:spcBef>
              <a:buFontTx/>
              <a:buChar char="-"/>
            </a:pPr>
            <a:r>
              <a:rPr lang="en-GB" sz="2800" dirty="0"/>
              <a:t>What is the main reason why you think the argument is stronger.</a:t>
            </a:r>
          </a:p>
          <a:p>
            <a:pPr marL="1257300" lvl="1" indent="-342900">
              <a:spcBef>
                <a:spcPts val="0"/>
              </a:spcBef>
              <a:buFontTx/>
              <a:buChar char="-"/>
            </a:pPr>
            <a:r>
              <a:rPr lang="en-GB" sz="2800" dirty="0"/>
              <a:t>Sophisticated evaluation technique.</a:t>
            </a:r>
            <a:endParaRPr lang="en-GB" sz="4000" dirty="0"/>
          </a:p>
          <a:p>
            <a:pPr marL="1257300" lvl="1" indent="-342900">
              <a:buFontTx/>
              <a:buChar char="-"/>
            </a:pPr>
            <a:endParaRPr lang="en-GB" sz="3200" dirty="0"/>
          </a:p>
          <a:p>
            <a:pPr marL="355600" indent="-342900">
              <a:buFontTx/>
              <a:buChar char="-"/>
            </a:pPr>
            <a:endParaRPr lang="en-GB" sz="2400" dirty="0"/>
          </a:p>
        </p:txBody>
      </p:sp>
      <p:sp>
        <p:nvSpPr>
          <p:cNvPr id="9" name="Title 8">
            <a:extLst>
              <a:ext uri="{FF2B5EF4-FFF2-40B4-BE49-F238E27FC236}">
                <a16:creationId xmlns:a16="http://schemas.microsoft.com/office/drawing/2014/main" id="{CA735CD5-F3AC-0C40-AB2B-B14F203F2A11}"/>
              </a:ext>
            </a:extLst>
          </p:cNvPr>
          <p:cNvSpPr>
            <a:spLocks noGrp="1"/>
          </p:cNvSpPr>
          <p:nvPr>
            <p:ph type="title"/>
          </p:nvPr>
        </p:nvSpPr>
        <p:spPr>
          <a:xfrm>
            <a:off x="815652" y="343825"/>
            <a:ext cx="7356798" cy="1122300"/>
          </a:xfrm>
        </p:spPr>
        <p:txBody>
          <a:bodyPr/>
          <a:lstStyle/>
          <a:p>
            <a:r>
              <a:rPr lang="en-GB" b="1" dirty="0"/>
              <a:t>Structure of the 12 Mark Question</a:t>
            </a:r>
          </a:p>
        </p:txBody>
      </p:sp>
    </p:spTree>
    <p:extLst>
      <p:ext uri="{BB962C8B-B14F-4D97-AF65-F5344CB8AC3E}">
        <p14:creationId xmlns:p14="http://schemas.microsoft.com/office/powerpoint/2010/main" val="1535785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7846C57-F641-9A47-ABB7-DF98B1F4C5B5}"/>
              </a:ext>
            </a:extLst>
          </p:cNvPr>
          <p:cNvSpPr>
            <a:spLocks noGrp="1"/>
          </p:cNvSpPr>
          <p:nvPr>
            <p:ph type="body" idx="1"/>
          </p:nvPr>
        </p:nvSpPr>
        <p:spPr>
          <a:xfrm>
            <a:off x="1050600" y="1466125"/>
            <a:ext cx="10841547" cy="3842475"/>
          </a:xfrm>
        </p:spPr>
        <p:txBody>
          <a:bodyPr/>
          <a:lstStyle/>
          <a:p>
            <a:pPr marL="469900" indent="-457200">
              <a:buFontTx/>
              <a:buChar char="-"/>
            </a:pPr>
            <a:r>
              <a:rPr lang="en-GB" sz="3200" dirty="0"/>
              <a:t>Pupils who struggle to know what arguments to form.</a:t>
            </a:r>
          </a:p>
          <a:p>
            <a:pPr marL="469900" indent="-457200">
              <a:buFontTx/>
              <a:buChar char="-"/>
            </a:pPr>
            <a:r>
              <a:rPr lang="en-GB" sz="3200" dirty="0"/>
              <a:t>Activity to help!</a:t>
            </a:r>
          </a:p>
          <a:p>
            <a:pPr marL="1257300" lvl="1" indent="-342900">
              <a:buFontTx/>
              <a:buChar char="-"/>
            </a:pPr>
            <a:endParaRPr lang="en-GB" sz="3200" dirty="0"/>
          </a:p>
          <a:p>
            <a:pPr marL="355600" indent="-342900">
              <a:buFontTx/>
              <a:buChar char="-"/>
            </a:pPr>
            <a:endParaRPr lang="en-GB" sz="2400" dirty="0"/>
          </a:p>
        </p:txBody>
      </p:sp>
      <p:sp>
        <p:nvSpPr>
          <p:cNvPr id="9" name="Title 8">
            <a:extLst>
              <a:ext uri="{FF2B5EF4-FFF2-40B4-BE49-F238E27FC236}">
                <a16:creationId xmlns:a16="http://schemas.microsoft.com/office/drawing/2014/main" id="{CA735CD5-F3AC-0C40-AB2B-B14F203F2A11}"/>
              </a:ext>
            </a:extLst>
          </p:cNvPr>
          <p:cNvSpPr>
            <a:spLocks noGrp="1"/>
          </p:cNvSpPr>
          <p:nvPr>
            <p:ph type="title"/>
          </p:nvPr>
        </p:nvSpPr>
        <p:spPr>
          <a:xfrm>
            <a:off x="815652" y="343825"/>
            <a:ext cx="7356798" cy="1122300"/>
          </a:xfrm>
        </p:spPr>
        <p:txBody>
          <a:bodyPr/>
          <a:lstStyle/>
          <a:p>
            <a:r>
              <a:rPr lang="en-GB" b="1" dirty="0"/>
              <a:t>Structure of the 12 Mark Question</a:t>
            </a:r>
          </a:p>
        </p:txBody>
      </p:sp>
      <p:pic>
        <p:nvPicPr>
          <p:cNvPr id="2" name="Picture 1">
            <a:extLst>
              <a:ext uri="{FF2B5EF4-FFF2-40B4-BE49-F238E27FC236}">
                <a16:creationId xmlns:a16="http://schemas.microsoft.com/office/drawing/2014/main" id="{44EFB4AA-A357-477B-AD2F-BA15F4DEE9C7}"/>
              </a:ext>
            </a:extLst>
          </p:cNvPr>
          <p:cNvPicPr>
            <a:picLocks noChangeAspect="1"/>
          </p:cNvPicPr>
          <p:nvPr/>
        </p:nvPicPr>
        <p:blipFill>
          <a:blip r:embed="rId2"/>
          <a:stretch>
            <a:fillRect/>
          </a:stretch>
        </p:blipFill>
        <p:spPr>
          <a:xfrm>
            <a:off x="4018340" y="2588425"/>
            <a:ext cx="8173660" cy="3816829"/>
          </a:xfrm>
          <a:prstGeom prst="rect">
            <a:avLst/>
          </a:prstGeom>
        </p:spPr>
      </p:pic>
    </p:spTree>
    <p:extLst>
      <p:ext uri="{BB962C8B-B14F-4D97-AF65-F5344CB8AC3E}">
        <p14:creationId xmlns:p14="http://schemas.microsoft.com/office/powerpoint/2010/main" val="3757960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7846C57-F641-9A47-ABB7-DF98B1F4C5B5}"/>
              </a:ext>
            </a:extLst>
          </p:cNvPr>
          <p:cNvSpPr>
            <a:spLocks noGrp="1"/>
          </p:cNvSpPr>
          <p:nvPr>
            <p:ph type="body" idx="1"/>
          </p:nvPr>
        </p:nvSpPr>
        <p:spPr>
          <a:xfrm>
            <a:off x="1050600" y="1466125"/>
            <a:ext cx="10841547" cy="3842475"/>
          </a:xfrm>
        </p:spPr>
        <p:txBody>
          <a:bodyPr/>
          <a:lstStyle/>
          <a:p>
            <a:pPr marL="0" lvl="1" indent="0">
              <a:lnSpc>
                <a:spcPct val="114000"/>
              </a:lnSpc>
              <a:spcBef>
                <a:spcPts val="0"/>
              </a:spcBef>
              <a:buNone/>
            </a:pPr>
            <a:r>
              <a:rPr lang="en-GB" sz="3200" b="1" dirty="0"/>
              <a:t>Understanding</a:t>
            </a:r>
          </a:p>
          <a:p>
            <a:pPr marL="355600" indent="-342900">
              <a:buFont typeface="Arial" panose="020B0604020202020204" pitchFamily="34" charset="0"/>
              <a:buChar char="•"/>
            </a:pPr>
            <a:r>
              <a:rPr lang="en-GB" sz="2400" dirty="0"/>
              <a:t>Giving clear definitions</a:t>
            </a:r>
          </a:p>
          <a:p>
            <a:pPr marL="355600" indent="-342900">
              <a:buFont typeface="Arial" panose="020B0604020202020204" pitchFamily="34" charset="0"/>
              <a:buChar char="•"/>
            </a:pPr>
            <a:r>
              <a:rPr lang="en-GB" sz="2400" dirty="0"/>
              <a:t>Using business terminology</a:t>
            </a:r>
          </a:p>
          <a:p>
            <a:pPr marL="355600" indent="-342900">
              <a:buFont typeface="Arial" panose="020B0604020202020204" pitchFamily="34" charset="0"/>
              <a:buChar char="•"/>
            </a:pPr>
            <a:r>
              <a:rPr lang="en-GB" sz="2400" dirty="0"/>
              <a:t>Giving accurate impacts/benefits/drawbacks</a:t>
            </a:r>
          </a:p>
          <a:p>
            <a:pPr marL="355600" indent="-342900">
              <a:buFont typeface="Arial" panose="020B0604020202020204" pitchFamily="34" charset="0"/>
              <a:buChar char="•"/>
            </a:pPr>
            <a:endParaRPr lang="en-GB" sz="2400" dirty="0"/>
          </a:p>
          <a:p>
            <a:r>
              <a:rPr lang="en-GB" sz="2400" b="1" dirty="0"/>
              <a:t>Application</a:t>
            </a:r>
          </a:p>
          <a:p>
            <a:pPr marL="355600" indent="-342900">
              <a:buFont typeface="Arial" panose="020B0604020202020204" pitchFamily="34" charset="0"/>
              <a:buChar char="•"/>
            </a:pPr>
            <a:r>
              <a:rPr lang="en-GB" sz="2400" dirty="0"/>
              <a:t>Needs to be throughout, including the conclusion</a:t>
            </a:r>
          </a:p>
          <a:p>
            <a:pPr marL="355600" indent="-342900">
              <a:buFont typeface="Arial" panose="020B0604020202020204" pitchFamily="34" charset="0"/>
              <a:buChar char="•"/>
            </a:pPr>
            <a:r>
              <a:rPr lang="en-GB" sz="2400" dirty="0"/>
              <a:t>Make points specific to the case study</a:t>
            </a:r>
          </a:p>
          <a:p>
            <a:pPr marL="355600" indent="-342900">
              <a:buFont typeface="Arial" panose="020B0604020202020204" pitchFamily="34" charset="0"/>
              <a:buChar char="•"/>
            </a:pPr>
            <a:r>
              <a:rPr lang="en-GB" sz="2400" dirty="0"/>
              <a:t>Don’t use generic words (product/rival/business)</a:t>
            </a:r>
          </a:p>
        </p:txBody>
      </p:sp>
      <p:sp>
        <p:nvSpPr>
          <p:cNvPr id="9" name="Title 8">
            <a:extLst>
              <a:ext uri="{FF2B5EF4-FFF2-40B4-BE49-F238E27FC236}">
                <a16:creationId xmlns:a16="http://schemas.microsoft.com/office/drawing/2014/main" id="{CA735CD5-F3AC-0C40-AB2B-B14F203F2A11}"/>
              </a:ext>
            </a:extLst>
          </p:cNvPr>
          <p:cNvSpPr>
            <a:spLocks noGrp="1"/>
          </p:cNvSpPr>
          <p:nvPr>
            <p:ph type="title"/>
          </p:nvPr>
        </p:nvSpPr>
        <p:spPr>
          <a:xfrm>
            <a:off x="815651" y="343825"/>
            <a:ext cx="10977419" cy="1122300"/>
          </a:xfrm>
        </p:spPr>
        <p:txBody>
          <a:bodyPr/>
          <a:lstStyle/>
          <a:p>
            <a:r>
              <a:rPr lang="en-GB" b="1" dirty="0"/>
              <a:t>Assessment Criteria: What to Look For in an Answer</a:t>
            </a:r>
          </a:p>
        </p:txBody>
      </p:sp>
    </p:spTree>
    <p:extLst>
      <p:ext uri="{BB962C8B-B14F-4D97-AF65-F5344CB8AC3E}">
        <p14:creationId xmlns:p14="http://schemas.microsoft.com/office/powerpoint/2010/main" val="104441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7846C57-F641-9A47-ABB7-DF98B1F4C5B5}"/>
              </a:ext>
            </a:extLst>
          </p:cNvPr>
          <p:cNvSpPr>
            <a:spLocks noGrp="1"/>
          </p:cNvSpPr>
          <p:nvPr>
            <p:ph type="body" idx="1"/>
          </p:nvPr>
        </p:nvSpPr>
        <p:spPr>
          <a:xfrm>
            <a:off x="1050600" y="1466125"/>
            <a:ext cx="10841547" cy="3842475"/>
          </a:xfrm>
        </p:spPr>
        <p:txBody>
          <a:bodyPr/>
          <a:lstStyle/>
          <a:p>
            <a:pPr marL="0" lvl="1" indent="0">
              <a:lnSpc>
                <a:spcPct val="114000"/>
              </a:lnSpc>
              <a:spcBef>
                <a:spcPts val="0"/>
              </a:spcBef>
              <a:buNone/>
            </a:pPr>
            <a:r>
              <a:rPr lang="en-GB" sz="3200" b="1" dirty="0"/>
              <a:t>Analysis</a:t>
            </a:r>
          </a:p>
          <a:p>
            <a:pPr marL="355600" indent="-342900">
              <a:buFont typeface="Arial" panose="020B0604020202020204" pitchFamily="34" charset="0"/>
              <a:buChar char="•"/>
            </a:pPr>
            <a:r>
              <a:rPr lang="en-GB" sz="2400" dirty="0"/>
              <a:t>5 linked strands across two points</a:t>
            </a:r>
          </a:p>
          <a:p>
            <a:pPr marL="355600" indent="-342900">
              <a:buFont typeface="Arial" panose="020B0604020202020204" pitchFamily="34" charset="0"/>
              <a:buChar char="•"/>
            </a:pPr>
            <a:r>
              <a:rPr lang="en-GB" sz="2400" dirty="0"/>
              <a:t>Use connectives to helps: this would mean, therefore, this leads to etc….</a:t>
            </a:r>
          </a:p>
          <a:p>
            <a:pPr marL="355600" indent="-342900">
              <a:buFont typeface="Arial" panose="020B0604020202020204" pitchFamily="34" charset="0"/>
              <a:buChar char="•"/>
            </a:pPr>
            <a:endParaRPr lang="en-GB" sz="2400" dirty="0"/>
          </a:p>
          <a:p>
            <a:r>
              <a:rPr lang="en-GB" sz="2400" b="1" dirty="0"/>
              <a:t>Evaluation</a:t>
            </a:r>
          </a:p>
          <a:p>
            <a:pPr marL="355600" indent="-342900">
              <a:buFont typeface="Arial" panose="020B0604020202020204" pitchFamily="34" charset="0"/>
              <a:buChar char="•"/>
            </a:pPr>
            <a:r>
              <a:rPr lang="en-GB" sz="2400" dirty="0"/>
              <a:t>Developed balanced argument</a:t>
            </a:r>
          </a:p>
          <a:p>
            <a:pPr marL="355600" indent="-342900">
              <a:buFont typeface="Arial" panose="020B0604020202020204" pitchFamily="34" charset="0"/>
              <a:buChar char="•"/>
            </a:pPr>
            <a:r>
              <a:rPr lang="en-GB" sz="2400" dirty="0"/>
              <a:t>Conclusion: </a:t>
            </a:r>
          </a:p>
          <a:p>
            <a:pPr marL="1257300" lvl="1" indent="-342900">
              <a:lnSpc>
                <a:spcPct val="114000"/>
              </a:lnSpc>
              <a:spcBef>
                <a:spcPts val="0"/>
              </a:spcBef>
              <a:buFont typeface="Arial" panose="020B0604020202020204" pitchFamily="34" charset="0"/>
              <a:buChar char="•"/>
            </a:pPr>
            <a:r>
              <a:rPr lang="en-GB" dirty="0">
                <a:latin typeface="Arial" panose="020B0604020202020204" pitchFamily="34" charset="0"/>
                <a:cs typeface="Arial" panose="020B0604020202020204" pitchFamily="34" charset="0"/>
              </a:rPr>
              <a:t>what is the main reason why you think a certain way?</a:t>
            </a:r>
          </a:p>
          <a:p>
            <a:pPr marL="1257300" lvl="1" indent="-342900">
              <a:lnSpc>
                <a:spcPct val="114000"/>
              </a:lnSpc>
              <a:spcBef>
                <a:spcPts val="0"/>
              </a:spcBef>
              <a:buFont typeface="Arial" panose="020B0604020202020204" pitchFamily="34" charset="0"/>
              <a:buChar char="•"/>
            </a:pPr>
            <a:r>
              <a:rPr lang="en-GB" dirty="0">
                <a:latin typeface="Arial" panose="020B0604020202020204" pitchFamily="34" charset="0"/>
                <a:cs typeface="Arial" panose="020B0604020202020204" pitchFamily="34" charset="0"/>
              </a:rPr>
              <a:t>What does your decision depend on?</a:t>
            </a:r>
          </a:p>
          <a:p>
            <a:pPr marL="355600" indent="-342900">
              <a:buFont typeface="Arial" panose="020B0604020202020204" pitchFamily="34" charset="0"/>
              <a:buChar char="•"/>
            </a:pPr>
            <a:endParaRPr lang="en-GB" sz="2400" dirty="0"/>
          </a:p>
        </p:txBody>
      </p:sp>
      <p:sp>
        <p:nvSpPr>
          <p:cNvPr id="9" name="Title 8">
            <a:extLst>
              <a:ext uri="{FF2B5EF4-FFF2-40B4-BE49-F238E27FC236}">
                <a16:creationId xmlns:a16="http://schemas.microsoft.com/office/drawing/2014/main" id="{CA735CD5-F3AC-0C40-AB2B-B14F203F2A11}"/>
              </a:ext>
            </a:extLst>
          </p:cNvPr>
          <p:cNvSpPr>
            <a:spLocks noGrp="1"/>
          </p:cNvSpPr>
          <p:nvPr>
            <p:ph type="title"/>
          </p:nvPr>
        </p:nvSpPr>
        <p:spPr>
          <a:xfrm>
            <a:off x="815651" y="343825"/>
            <a:ext cx="10977419" cy="1122300"/>
          </a:xfrm>
        </p:spPr>
        <p:txBody>
          <a:bodyPr/>
          <a:lstStyle/>
          <a:p>
            <a:r>
              <a:rPr lang="en-GB" b="1" dirty="0"/>
              <a:t>Assessment Criteria: What to Look For in an Answer</a:t>
            </a:r>
          </a:p>
        </p:txBody>
      </p:sp>
    </p:spTree>
    <p:extLst>
      <p:ext uri="{BB962C8B-B14F-4D97-AF65-F5344CB8AC3E}">
        <p14:creationId xmlns:p14="http://schemas.microsoft.com/office/powerpoint/2010/main" val="23687838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E3176CA-761F-41D9-9F23-674C4EBF5B70}"/>
              </a:ext>
            </a:extLst>
          </p:cNvPr>
          <p:cNvSpPr>
            <a:spLocks noGrp="1"/>
          </p:cNvSpPr>
          <p:nvPr>
            <p:ph type="title"/>
          </p:nvPr>
        </p:nvSpPr>
        <p:spPr/>
        <p:txBody>
          <a:bodyPr/>
          <a:lstStyle/>
          <a:p>
            <a:r>
              <a:rPr lang="en-US" sz="2800" b="1" dirty="0"/>
              <a:t>Evaluate whether </a:t>
            </a:r>
            <a:r>
              <a:rPr lang="en-US" sz="2800" b="1" dirty="0" err="1"/>
              <a:t>xxxx’s</a:t>
            </a:r>
            <a:r>
              <a:rPr lang="en-US" sz="2800" b="1" dirty="0"/>
              <a:t> relationship with its supplier is the key factor in determining the profitability of the business.</a:t>
            </a:r>
            <a:endParaRPr lang="en-GB" sz="2800" dirty="0"/>
          </a:p>
        </p:txBody>
      </p:sp>
      <p:sp>
        <p:nvSpPr>
          <p:cNvPr id="6" name="Text Placeholder 5">
            <a:extLst>
              <a:ext uri="{FF2B5EF4-FFF2-40B4-BE49-F238E27FC236}">
                <a16:creationId xmlns:a16="http://schemas.microsoft.com/office/drawing/2014/main" id="{72A90770-59B3-4687-8724-9AB978EAE30B}"/>
              </a:ext>
            </a:extLst>
          </p:cNvPr>
          <p:cNvSpPr>
            <a:spLocks noGrp="1"/>
          </p:cNvSpPr>
          <p:nvPr>
            <p:ph type="body" idx="1"/>
          </p:nvPr>
        </p:nvSpPr>
        <p:spPr>
          <a:xfrm>
            <a:off x="815654" y="1632560"/>
            <a:ext cx="10699006" cy="4534560"/>
          </a:xfrm>
        </p:spPr>
        <p:txBody>
          <a:bodyPr/>
          <a:lstStyle/>
          <a:p>
            <a:endParaRPr lang="en-GB" dirty="0"/>
          </a:p>
        </p:txBody>
      </p:sp>
      <p:graphicFrame>
        <p:nvGraphicFramePr>
          <p:cNvPr id="7" name="Table 7">
            <a:extLst>
              <a:ext uri="{FF2B5EF4-FFF2-40B4-BE49-F238E27FC236}">
                <a16:creationId xmlns:a16="http://schemas.microsoft.com/office/drawing/2014/main" id="{A4C94276-8A3A-4BCE-B498-6E58767B8B39}"/>
              </a:ext>
            </a:extLst>
          </p:cNvPr>
          <p:cNvGraphicFramePr>
            <a:graphicFrameLocks noGrp="1"/>
          </p:cNvGraphicFramePr>
          <p:nvPr>
            <p:extLst>
              <p:ext uri="{D42A27DB-BD31-4B8C-83A1-F6EECF244321}">
                <p14:modId xmlns:p14="http://schemas.microsoft.com/office/powerpoint/2010/main" val="1294211568"/>
              </p:ext>
            </p:extLst>
          </p:nvPr>
        </p:nvGraphicFramePr>
        <p:xfrm>
          <a:off x="815652" y="1632562"/>
          <a:ext cx="10699007" cy="5163455"/>
        </p:xfrm>
        <a:graphic>
          <a:graphicData uri="http://schemas.openxmlformats.org/drawingml/2006/table">
            <a:tbl>
              <a:tblPr firstRow="1" bandRow="1">
                <a:tableStyleId>{F5AB1C69-6EDB-4FF4-983F-18BD219EF322}</a:tableStyleId>
              </a:tblPr>
              <a:tblGrid>
                <a:gridCol w="1702601">
                  <a:extLst>
                    <a:ext uri="{9D8B030D-6E8A-4147-A177-3AD203B41FA5}">
                      <a16:colId xmlns:a16="http://schemas.microsoft.com/office/drawing/2014/main" val="4198817120"/>
                    </a:ext>
                  </a:extLst>
                </a:gridCol>
                <a:gridCol w="2382030">
                  <a:extLst>
                    <a:ext uri="{9D8B030D-6E8A-4147-A177-3AD203B41FA5}">
                      <a16:colId xmlns:a16="http://schemas.microsoft.com/office/drawing/2014/main" val="586488233"/>
                    </a:ext>
                  </a:extLst>
                </a:gridCol>
                <a:gridCol w="2334774">
                  <a:extLst>
                    <a:ext uri="{9D8B030D-6E8A-4147-A177-3AD203B41FA5}">
                      <a16:colId xmlns:a16="http://schemas.microsoft.com/office/drawing/2014/main" val="2374269497"/>
                    </a:ext>
                  </a:extLst>
                </a:gridCol>
                <a:gridCol w="2139801">
                  <a:extLst>
                    <a:ext uri="{9D8B030D-6E8A-4147-A177-3AD203B41FA5}">
                      <a16:colId xmlns:a16="http://schemas.microsoft.com/office/drawing/2014/main" val="884080614"/>
                    </a:ext>
                  </a:extLst>
                </a:gridCol>
                <a:gridCol w="2139801">
                  <a:extLst>
                    <a:ext uri="{9D8B030D-6E8A-4147-A177-3AD203B41FA5}">
                      <a16:colId xmlns:a16="http://schemas.microsoft.com/office/drawing/2014/main" val="2251937836"/>
                    </a:ext>
                  </a:extLst>
                </a:gridCol>
              </a:tblGrid>
              <a:tr h="449482">
                <a:tc>
                  <a:txBody>
                    <a:bodyPr/>
                    <a:lstStyle/>
                    <a:p>
                      <a:endParaRPr lang="en-GB" sz="1500" dirty="0">
                        <a:latin typeface="Arial" panose="020B0604020202020204" pitchFamily="34" charset="0"/>
                        <a:cs typeface="Arial" panose="020B0604020202020204" pitchFamily="34" charset="0"/>
                      </a:endParaRPr>
                    </a:p>
                  </a:txBody>
                  <a:tcPr/>
                </a:tc>
                <a:tc>
                  <a:txBody>
                    <a:bodyPr/>
                    <a:lstStyle/>
                    <a:p>
                      <a:r>
                        <a:rPr lang="en-US" sz="1500" dirty="0">
                          <a:latin typeface="Arial" panose="020B0604020202020204" pitchFamily="34" charset="0"/>
                          <a:cs typeface="Arial" panose="020B0604020202020204" pitchFamily="34" charset="0"/>
                        </a:rPr>
                        <a:t>Knowledge</a:t>
                      </a:r>
                      <a:endParaRPr lang="en-GB" sz="1500" dirty="0">
                        <a:latin typeface="Arial" panose="020B0604020202020204" pitchFamily="34" charset="0"/>
                        <a:cs typeface="Arial" panose="020B0604020202020204" pitchFamily="34" charset="0"/>
                      </a:endParaRPr>
                    </a:p>
                  </a:txBody>
                  <a:tcPr/>
                </a:tc>
                <a:tc>
                  <a:txBody>
                    <a:bodyPr/>
                    <a:lstStyle/>
                    <a:p>
                      <a:r>
                        <a:rPr lang="en-US" sz="1500" dirty="0">
                          <a:latin typeface="Arial" panose="020B0604020202020204" pitchFamily="34" charset="0"/>
                          <a:cs typeface="Arial" panose="020B0604020202020204" pitchFamily="34" charset="0"/>
                        </a:rPr>
                        <a:t>Application</a:t>
                      </a:r>
                      <a:endParaRPr lang="en-GB" sz="1500" dirty="0">
                        <a:latin typeface="Arial" panose="020B0604020202020204" pitchFamily="34" charset="0"/>
                        <a:cs typeface="Arial" panose="020B0604020202020204" pitchFamily="34" charset="0"/>
                      </a:endParaRPr>
                    </a:p>
                  </a:txBody>
                  <a:tcPr/>
                </a:tc>
                <a:tc>
                  <a:txBody>
                    <a:bodyPr/>
                    <a:lstStyle/>
                    <a:p>
                      <a:r>
                        <a:rPr lang="en-US" sz="1500" dirty="0">
                          <a:latin typeface="Arial" panose="020B0604020202020204" pitchFamily="34" charset="0"/>
                          <a:cs typeface="Arial" panose="020B0604020202020204" pitchFamily="34" charset="0"/>
                        </a:rPr>
                        <a:t>Analysis</a:t>
                      </a:r>
                      <a:endParaRPr lang="en-GB" sz="1500" dirty="0">
                        <a:latin typeface="Arial" panose="020B0604020202020204" pitchFamily="34" charset="0"/>
                        <a:cs typeface="Arial" panose="020B0604020202020204" pitchFamily="34" charset="0"/>
                      </a:endParaRPr>
                    </a:p>
                  </a:txBody>
                  <a:tcPr/>
                </a:tc>
                <a:tc>
                  <a:txBody>
                    <a:bodyPr/>
                    <a:lstStyle/>
                    <a:p>
                      <a:r>
                        <a:rPr lang="en-US" sz="1500" dirty="0">
                          <a:latin typeface="Arial" panose="020B0604020202020204" pitchFamily="34" charset="0"/>
                          <a:cs typeface="Arial" panose="020B0604020202020204" pitchFamily="34" charset="0"/>
                        </a:rPr>
                        <a:t>Evaluation</a:t>
                      </a:r>
                      <a:endParaRPr lang="en-GB" sz="15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120194978"/>
                  </a:ext>
                </a:extLst>
              </a:tr>
              <a:tr h="952599">
                <a:tc>
                  <a:txBody>
                    <a:bodyPr/>
                    <a:lstStyle/>
                    <a:p>
                      <a:pPr algn="ctr"/>
                      <a:r>
                        <a:rPr lang="en-US" sz="1500" dirty="0">
                          <a:latin typeface="Arial" panose="020B0604020202020204" pitchFamily="34" charset="0"/>
                          <a:cs typeface="Arial" panose="020B0604020202020204" pitchFamily="34" charset="0"/>
                        </a:rPr>
                        <a:t>L0</a:t>
                      </a:r>
                      <a:endParaRPr lang="en-GB" sz="1500" dirty="0">
                        <a:latin typeface="Arial" panose="020B0604020202020204" pitchFamily="34" charset="0"/>
                        <a:cs typeface="Arial" panose="020B0604020202020204" pitchFamily="34" charset="0"/>
                      </a:endParaRPr>
                    </a:p>
                  </a:txBody>
                  <a:tcPr anchor="ctr"/>
                </a:tc>
                <a:tc>
                  <a:txBody>
                    <a:bodyPr/>
                    <a:lstStyle/>
                    <a:p>
                      <a:pPr algn="ctr"/>
                      <a:r>
                        <a:rPr lang="en-US" sz="1500" dirty="0">
                          <a:latin typeface="Arial" panose="020B0604020202020204" pitchFamily="34" charset="0"/>
                          <a:cs typeface="Arial" panose="020B0604020202020204" pitchFamily="34" charset="0"/>
                        </a:rPr>
                        <a:t>No knowledge</a:t>
                      </a:r>
                      <a:endParaRPr lang="en-GB" sz="1500" dirty="0">
                        <a:latin typeface="Arial" panose="020B0604020202020204" pitchFamily="34" charset="0"/>
                        <a:cs typeface="Arial" panose="020B0604020202020204" pitchFamily="34" charset="0"/>
                      </a:endParaRPr>
                    </a:p>
                  </a:txBody>
                  <a:tcPr/>
                </a:tc>
                <a:tc>
                  <a:txBody>
                    <a:bodyPr/>
                    <a:lstStyle/>
                    <a:p>
                      <a:pPr algn="ctr"/>
                      <a:r>
                        <a:rPr lang="en-US" sz="1500" dirty="0">
                          <a:latin typeface="Arial" panose="020B0604020202020204" pitchFamily="34" charset="0"/>
                          <a:cs typeface="Arial" panose="020B0604020202020204" pitchFamily="34" charset="0"/>
                        </a:rPr>
                        <a:t>No application</a:t>
                      </a:r>
                      <a:endParaRPr lang="en-GB" sz="1500" dirty="0">
                        <a:latin typeface="Arial" panose="020B0604020202020204" pitchFamily="34" charset="0"/>
                        <a:cs typeface="Arial" panose="020B0604020202020204" pitchFamily="34" charset="0"/>
                      </a:endParaRPr>
                    </a:p>
                  </a:txBody>
                  <a:tcPr/>
                </a:tc>
                <a:tc>
                  <a:txBody>
                    <a:bodyPr/>
                    <a:lstStyle/>
                    <a:p>
                      <a:pPr algn="ctr"/>
                      <a:r>
                        <a:rPr lang="en-US" sz="1500" dirty="0">
                          <a:latin typeface="Arial" panose="020B0604020202020204" pitchFamily="34" charset="0"/>
                          <a:cs typeface="Arial" panose="020B0604020202020204" pitchFamily="34" charset="0"/>
                        </a:rPr>
                        <a:t>0 linked strands</a:t>
                      </a:r>
                      <a:endParaRPr lang="en-GB" sz="1500" dirty="0">
                        <a:latin typeface="Arial" panose="020B0604020202020204" pitchFamily="34" charset="0"/>
                        <a:cs typeface="Arial" panose="020B0604020202020204" pitchFamily="34" charset="0"/>
                      </a:endParaRPr>
                    </a:p>
                  </a:txBody>
                  <a:tcPr/>
                </a:tc>
                <a:tc>
                  <a:txBody>
                    <a:bodyPr/>
                    <a:lstStyle/>
                    <a:p>
                      <a:pPr algn="ctr"/>
                      <a:r>
                        <a:rPr lang="en-US" sz="1500" dirty="0">
                          <a:latin typeface="Arial" panose="020B0604020202020204" pitchFamily="34" charset="0"/>
                          <a:cs typeface="Arial" panose="020B0604020202020204" pitchFamily="34" charset="0"/>
                        </a:rPr>
                        <a:t>No balanced evaluation or judgement</a:t>
                      </a:r>
                      <a:endParaRPr lang="en-GB" sz="15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178453014"/>
                  </a:ext>
                </a:extLst>
              </a:tr>
              <a:tr h="952599">
                <a:tc>
                  <a:txBody>
                    <a:bodyPr/>
                    <a:lstStyle/>
                    <a:p>
                      <a:pPr algn="ctr"/>
                      <a:r>
                        <a:rPr lang="en-US" sz="1500" dirty="0">
                          <a:latin typeface="Arial" panose="020B0604020202020204" pitchFamily="34" charset="0"/>
                          <a:cs typeface="Arial" panose="020B0604020202020204" pitchFamily="34" charset="0"/>
                        </a:rPr>
                        <a:t>L1</a:t>
                      </a:r>
                      <a:endParaRPr lang="en-GB" sz="1500" dirty="0">
                        <a:latin typeface="Arial" panose="020B0604020202020204" pitchFamily="34" charset="0"/>
                        <a:cs typeface="Arial" panose="020B0604020202020204" pitchFamily="34" charset="0"/>
                      </a:endParaRPr>
                    </a:p>
                  </a:txBody>
                  <a:tcPr anchor="ctr"/>
                </a:tc>
                <a:tc>
                  <a:txBody>
                    <a:bodyPr/>
                    <a:lstStyle/>
                    <a:p>
                      <a:pPr algn="ctr"/>
                      <a:r>
                        <a:rPr lang="en-US" sz="1500" dirty="0">
                          <a:latin typeface="Arial" panose="020B0604020202020204" pitchFamily="34" charset="0"/>
                          <a:cs typeface="Arial" panose="020B0604020202020204" pitchFamily="34" charset="0"/>
                        </a:rPr>
                        <a:t>Understands basic concepts. Limited terminology used.</a:t>
                      </a:r>
                      <a:endParaRPr lang="en-GB" sz="1500" dirty="0">
                        <a:latin typeface="Arial" panose="020B0604020202020204" pitchFamily="34" charset="0"/>
                        <a:cs typeface="Arial" panose="020B0604020202020204" pitchFamily="34" charset="0"/>
                      </a:endParaRPr>
                    </a:p>
                  </a:txBody>
                  <a:tcPr/>
                </a:tc>
                <a:tc>
                  <a:txBody>
                    <a:bodyPr/>
                    <a:lstStyle/>
                    <a:p>
                      <a:pPr algn="ctr"/>
                      <a:r>
                        <a:rPr lang="en-US" sz="1500" dirty="0">
                          <a:latin typeface="Arial" panose="020B0604020202020204" pitchFamily="34" charset="0"/>
                          <a:cs typeface="Arial" panose="020B0604020202020204" pitchFamily="34" charset="0"/>
                        </a:rPr>
                        <a:t>Limited application</a:t>
                      </a:r>
                      <a:endParaRPr lang="en-GB" sz="1500" dirty="0">
                        <a:latin typeface="Arial" panose="020B0604020202020204" pitchFamily="34" charset="0"/>
                        <a:cs typeface="Arial" panose="020B0604020202020204" pitchFamily="34" charset="0"/>
                      </a:endParaRPr>
                    </a:p>
                  </a:txBody>
                  <a:tcPr/>
                </a:tc>
                <a:tc>
                  <a:txBody>
                    <a:bodyPr/>
                    <a:lstStyle/>
                    <a:p>
                      <a:pPr algn="ctr"/>
                      <a:r>
                        <a:rPr lang="en-US" sz="1500" dirty="0">
                          <a:latin typeface="Arial" panose="020B0604020202020204" pitchFamily="34" charset="0"/>
                          <a:cs typeface="Arial" panose="020B0604020202020204" pitchFamily="34" charset="0"/>
                        </a:rPr>
                        <a:t>1 linked strand</a:t>
                      </a:r>
                      <a:endParaRPr lang="en-GB" sz="1500" dirty="0">
                        <a:latin typeface="Arial" panose="020B0604020202020204" pitchFamily="34" charset="0"/>
                        <a:cs typeface="Arial" panose="020B0604020202020204" pitchFamily="34" charset="0"/>
                      </a:endParaRPr>
                    </a:p>
                  </a:txBody>
                  <a:tcPr/>
                </a:tc>
                <a:tc>
                  <a:txBody>
                    <a:bodyPr/>
                    <a:lstStyle/>
                    <a:p>
                      <a:pPr algn="ctr"/>
                      <a:r>
                        <a:rPr lang="en-US" sz="1500" dirty="0">
                          <a:latin typeface="Arial" panose="020B0604020202020204" pitchFamily="34" charset="0"/>
                          <a:cs typeface="Arial" panose="020B0604020202020204" pitchFamily="34" charset="0"/>
                        </a:rPr>
                        <a:t>Simple point of balance or basic judgement</a:t>
                      </a:r>
                      <a:endParaRPr lang="en-GB" sz="15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186744072"/>
                  </a:ext>
                </a:extLst>
              </a:tr>
              <a:tr h="1574335">
                <a:tc>
                  <a:txBody>
                    <a:bodyPr/>
                    <a:lstStyle/>
                    <a:p>
                      <a:pPr algn="ctr"/>
                      <a:r>
                        <a:rPr lang="en-US" sz="1500" dirty="0">
                          <a:latin typeface="Arial" panose="020B0604020202020204" pitchFamily="34" charset="0"/>
                          <a:cs typeface="Arial" panose="020B0604020202020204" pitchFamily="34" charset="0"/>
                        </a:rPr>
                        <a:t>L2</a:t>
                      </a:r>
                      <a:endParaRPr lang="en-GB" sz="1500" dirty="0">
                        <a:latin typeface="Arial" panose="020B0604020202020204" pitchFamily="34" charset="0"/>
                        <a:cs typeface="Arial" panose="020B0604020202020204" pitchFamily="34" charset="0"/>
                      </a:endParaRPr>
                    </a:p>
                  </a:txBody>
                  <a:tcPr anchor="ctr"/>
                </a:tc>
                <a:tc>
                  <a:txBody>
                    <a:bodyPr/>
                    <a:lstStyle/>
                    <a:p>
                      <a:pPr algn="ctr"/>
                      <a:r>
                        <a:rPr lang="en-US" sz="1500" dirty="0">
                          <a:latin typeface="Arial" panose="020B0604020202020204" pitchFamily="34" charset="0"/>
                          <a:cs typeface="Arial" panose="020B0604020202020204" pitchFamily="34" charset="0"/>
                        </a:rPr>
                        <a:t>Understands concepts and connections between them where relevant. Appropriate use of terminology used in places.</a:t>
                      </a:r>
                      <a:endParaRPr lang="en-GB" sz="1500" dirty="0">
                        <a:latin typeface="Arial" panose="020B0604020202020204" pitchFamily="34" charset="0"/>
                        <a:cs typeface="Arial" panose="020B0604020202020204" pitchFamily="34" charset="0"/>
                      </a:endParaRPr>
                    </a:p>
                  </a:txBody>
                  <a:tcPr/>
                </a:tc>
                <a:tc>
                  <a:txBody>
                    <a:bodyPr/>
                    <a:lstStyle/>
                    <a:p>
                      <a:pPr algn="ctr"/>
                      <a:r>
                        <a:rPr lang="en-US" sz="1500" dirty="0">
                          <a:latin typeface="Arial" panose="020B0604020202020204" pitchFamily="34" charset="0"/>
                          <a:cs typeface="Arial" panose="020B0604020202020204" pitchFamily="34" charset="0"/>
                        </a:rPr>
                        <a:t>Sound application</a:t>
                      </a:r>
                    </a:p>
                    <a:p>
                      <a:pPr algn="ctr"/>
                      <a:r>
                        <a:rPr lang="en-US" sz="1500" dirty="0">
                          <a:latin typeface="Arial" panose="020B0604020202020204" pitchFamily="34" charset="0"/>
                          <a:cs typeface="Arial" panose="020B0604020202020204" pitchFamily="34" charset="0"/>
                        </a:rPr>
                        <a:t>(maybe application in first two paragraphs but not in conclusion)</a:t>
                      </a:r>
                      <a:endParaRPr lang="en-GB" sz="1500" dirty="0">
                        <a:latin typeface="Arial" panose="020B0604020202020204" pitchFamily="34" charset="0"/>
                        <a:cs typeface="Arial" panose="020B0604020202020204" pitchFamily="34" charset="0"/>
                      </a:endParaRPr>
                    </a:p>
                  </a:txBody>
                  <a:tcPr/>
                </a:tc>
                <a:tc>
                  <a:txBody>
                    <a:bodyPr/>
                    <a:lstStyle/>
                    <a:p>
                      <a:pPr algn="ctr"/>
                      <a:r>
                        <a:rPr lang="en-US" sz="1500" dirty="0">
                          <a:latin typeface="Arial" panose="020B0604020202020204" pitchFamily="34" charset="0"/>
                          <a:cs typeface="Arial" panose="020B0604020202020204" pitchFamily="34" charset="0"/>
                        </a:rPr>
                        <a:t>2 – 4 linked strands of development</a:t>
                      </a:r>
                      <a:endParaRPr lang="en-GB" sz="1500" dirty="0">
                        <a:latin typeface="Arial" panose="020B0604020202020204" pitchFamily="34" charset="0"/>
                        <a:cs typeface="Arial" panose="020B0604020202020204" pitchFamily="34" charset="0"/>
                      </a:endParaRPr>
                    </a:p>
                  </a:txBody>
                  <a:tcPr/>
                </a:tc>
                <a:tc>
                  <a:txBody>
                    <a:bodyPr/>
                    <a:lstStyle/>
                    <a:p>
                      <a:pPr algn="ctr"/>
                      <a:r>
                        <a:rPr lang="en-US" sz="1500" dirty="0">
                          <a:latin typeface="Arial" panose="020B0604020202020204" pitchFamily="34" charset="0"/>
                          <a:cs typeface="Arial" panose="020B0604020202020204" pitchFamily="34" charset="0"/>
                        </a:rPr>
                        <a:t>Well balanced evaluation with a supported justification.</a:t>
                      </a:r>
                      <a:endParaRPr lang="en-GB" sz="15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513234187"/>
                  </a:ext>
                </a:extLst>
              </a:tr>
              <a:tr h="952599">
                <a:tc>
                  <a:txBody>
                    <a:bodyPr/>
                    <a:lstStyle/>
                    <a:p>
                      <a:pPr algn="ctr"/>
                      <a:r>
                        <a:rPr lang="en-US" sz="1500" dirty="0">
                          <a:latin typeface="Arial" panose="020B0604020202020204" pitchFamily="34" charset="0"/>
                          <a:cs typeface="Arial" panose="020B0604020202020204" pitchFamily="34" charset="0"/>
                        </a:rPr>
                        <a:t>L3</a:t>
                      </a:r>
                      <a:endParaRPr lang="en-GB" sz="1500" dirty="0">
                        <a:latin typeface="Arial" panose="020B0604020202020204" pitchFamily="34" charset="0"/>
                        <a:cs typeface="Arial" panose="020B0604020202020204" pitchFamily="34" charset="0"/>
                      </a:endParaRPr>
                    </a:p>
                  </a:txBody>
                  <a:tcPr anchor="ctr"/>
                </a:tc>
                <a:tc>
                  <a:txBody>
                    <a:bodyPr/>
                    <a:lstStyle/>
                    <a:p>
                      <a:pPr algn="ctr"/>
                      <a:r>
                        <a:rPr lang="en-US" sz="1500" dirty="0">
                          <a:latin typeface="Arial" panose="020B0604020202020204" pitchFamily="34" charset="0"/>
                          <a:cs typeface="Arial" panose="020B0604020202020204" pitchFamily="34" charset="0"/>
                        </a:rPr>
                        <a:t>Understands fully how one concepts can change another. Appropriate use of terminology.</a:t>
                      </a:r>
                      <a:endParaRPr lang="en-GB" sz="1500" dirty="0">
                        <a:latin typeface="Arial" panose="020B0604020202020204" pitchFamily="34" charset="0"/>
                        <a:cs typeface="Arial" panose="020B0604020202020204" pitchFamily="34" charset="0"/>
                      </a:endParaRPr>
                    </a:p>
                  </a:txBody>
                  <a:tcPr/>
                </a:tc>
                <a:tc>
                  <a:txBody>
                    <a:bodyPr/>
                    <a:lstStyle/>
                    <a:p>
                      <a:pPr algn="ctr"/>
                      <a:r>
                        <a:rPr lang="en-US" sz="1500" dirty="0">
                          <a:latin typeface="Arial" panose="020B0604020202020204" pitchFamily="34" charset="0"/>
                          <a:cs typeface="Arial" panose="020B0604020202020204" pitchFamily="34" charset="0"/>
                        </a:rPr>
                        <a:t>Application throughout (must be in all paragraphs)</a:t>
                      </a:r>
                      <a:endParaRPr lang="en-GB" sz="1500" dirty="0">
                        <a:latin typeface="Arial" panose="020B0604020202020204" pitchFamily="34" charset="0"/>
                        <a:cs typeface="Arial" panose="020B0604020202020204" pitchFamily="34" charset="0"/>
                      </a:endParaRPr>
                    </a:p>
                  </a:txBody>
                  <a:tcPr/>
                </a:tc>
                <a:tc>
                  <a:txBody>
                    <a:bodyPr/>
                    <a:lstStyle/>
                    <a:p>
                      <a:pPr algn="ctr"/>
                      <a:r>
                        <a:rPr lang="en-US" sz="1500" dirty="0">
                          <a:latin typeface="Arial" panose="020B0604020202020204" pitchFamily="34" charset="0"/>
                          <a:cs typeface="Arial" panose="020B0604020202020204" pitchFamily="34" charset="0"/>
                        </a:rPr>
                        <a:t>5+ linked strands of development</a:t>
                      </a:r>
                      <a:endParaRPr lang="en-GB" sz="1500" dirty="0">
                        <a:latin typeface="Arial" panose="020B0604020202020204" pitchFamily="34" charset="0"/>
                        <a:cs typeface="Arial" panose="020B0604020202020204" pitchFamily="34" charset="0"/>
                      </a:endParaRPr>
                    </a:p>
                  </a:txBody>
                  <a:tcPr/>
                </a:tc>
                <a:tc>
                  <a:txBody>
                    <a:bodyPr/>
                    <a:lstStyle/>
                    <a:p>
                      <a:pPr algn="ctr"/>
                      <a:r>
                        <a:rPr lang="en-US" sz="1500" dirty="0">
                          <a:latin typeface="Arial" panose="020B0604020202020204" pitchFamily="34" charset="0"/>
                          <a:cs typeface="Arial" panose="020B0604020202020204" pitchFamily="34" charset="0"/>
                        </a:rPr>
                        <a:t>Well balanced evaluation, well-reasoned conclusion (use of ‘it depends on’ rule)</a:t>
                      </a:r>
                      <a:endParaRPr lang="en-GB" sz="15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125187048"/>
                  </a:ext>
                </a:extLst>
              </a:tr>
            </a:tbl>
          </a:graphicData>
        </a:graphic>
      </p:graphicFrame>
    </p:spTree>
    <p:extLst>
      <p:ext uri="{BB962C8B-B14F-4D97-AF65-F5344CB8AC3E}">
        <p14:creationId xmlns:p14="http://schemas.microsoft.com/office/powerpoint/2010/main" val="18249246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1E628-A3E3-4AC6-AFF2-1850DCC44AA4}"/>
              </a:ext>
            </a:extLst>
          </p:cNvPr>
          <p:cNvSpPr>
            <a:spLocks noGrp="1"/>
          </p:cNvSpPr>
          <p:nvPr>
            <p:ph type="title"/>
          </p:nvPr>
        </p:nvSpPr>
        <p:spPr/>
        <p:txBody>
          <a:bodyPr/>
          <a:lstStyle/>
          <a:p>
            <a:r>
              <a:rPr lang="en-US" dirty="0"/>
              <a:t>Sample Responses – Case Study</a:t>
            </a:r>
            <a:endParaRPr lang="en-GB" dirty="0"/>
          </a:p>
        </p:txBody>
      </p:sp>
      <p:pic>
        <p:nvPicPr>
          <p:cNvPr id="6" name="Picture 5">
            <a:extLst>
              <a:ext uri="{FF2B5EF4-FFF2-40B4-BE49-F238E27FC236}">
                <a16:creationId xmlns:a16="http://schemas.microsoft.com/office/drawing/2014/main" id="{8CA7097A-4501-49E0-8607-47B4E6936647}"/>
              </a:ext>
            </a:extLst>
          </p:cNvPr>
          <p:cNvPicPr>
            <a:picLocks noChangeAspect="1"/>
          </p:cNvPicPr>
          <p:nvPr/>
        </p:nvPicPr>
        <p:blipFill>
          <a:blip r:embed="rId2"/>
          <a:stretch>
            <a:fillRect/>
          </a:stretch>
        </p:blipFill>
        <p:spPr>
          <a:xfrm>
            <a:off x="1175870" y="1128713"/>
            <a:ext cx="7469365" cy="5729288"/>
          </a:xfrm>
          <a:prstGeom prst="rect">
            <a:avLst/>
          </a:prstGeom>
        </p:spPr>
      </p:pic>
    </p:spTree>
    <p:extLst>
      <p:ext uri="{BB962C8B-B14F-4D97-AF65-F5344CB8AC3E}">
        <p14:creationId xmlns:p14="http://schemas.microsoft.com/office/powerpoint/2010/main" val="4208982584"/>
      </p:ext>
    </p:extLst>
  </p:cSld>
  <p:clrMapOvr>
    <a:masterClrMapping/>
  </p:clrMapOvr>
</p:sld>
</file>

<file path=ppt/theme/theme1.xml><?xml version="1.0" encoding="utf-8"?>
<a:theme xmlns:a="http://schemas.openxmlformats.org/drawingml/2006/main" name="PDA_Circles">
  <a:themeElements>
    <a:clrScheme name="PDA 3">
      <a:dk1>
        <a:srgbClr val="000000"/>
      </a:dk1>
      <a:lt1>
        <a:srgbClr val="FFFFFF"/>
      </a:lt1>
      <a:dk2>
        <a:srgbClr val="93E7EA"/>
      </a:dk2>
      <a:lt2>
        <a:srgbClr val="003057"/>
      </a:lt2>
      <a:accent1>
        <a:srgbClr val="9E007E"/>
      </a:accent1>
      <a:accent2>
        <a:srgbClr val="FFBB1C"/>
      </a:accent2>
      <a:accent3>
        <a:srgbClr val="12B2A6"/>
      </a:accent3>
      <a:accent4>
        <a:srgbClr val="FF7579"/>
      </a:accent4>
      <a:accent5>
        <a:srgbClr val="002F57"/>
      </a:accent5>
      <a:accent6>
        <a:srgbClr val="94E6E9"/>
      </a:accent6>
      <a:hlink>
        <a:srgbClr val="002F57"/>
      </a:hlink>
      <a:folHlink>
        <a:srgbClr val="002F5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DA_Core_Content_option_1">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PDA_Core_Content_option_2">
  <a:themeElements>
    <a:clrScheme name="Custom 5">
      <a:dk1>
        <a:srgbClr val="000000"/>
      </a:dk1>
      <a:lt1>
        <a:srgbClr val="FFFFFF"/>
      </a:lt1>
      <a:dk2>
        <a:srgbClr val="94E6E9"/>
      </a:dk2>
      <a:lt2>
        <a:srgbClr val="003057"/>
      </a:lt2>
      <a:accent1>
        <a:srgbClr val="9D007E"/>
      </a:accent1>
      <a:accent2>
        <a:srgbClr val="FFBA1C"/>
      </a:accent2>
      <a:accent3>
        <a:srgbClr val="12B2A6"/>
      </a:accent3>
      <a:accent4>
        <a:srgbClr val="FF7579"/>
      </a:accent4>
      <a:accent5>
        <a:srgbClr val="003057"/>
      </a:accent5>
      <a:accent6>
        <a:srgbClr val="94E5E9"/>
      </a:accent6>
      <a:hlink>
        <a:srgbClr val="002F57"/>
      </a:hlink>
      <a:folHlink>
        <a:srgbClr val="002F5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6af50658-1176-4641-9ef1-bda1a7750b84">
      <Terms xmlns="http://schemas.microsoft.com/office/infopath/2007/PartnerControls"/>
    </lcf76f155ced4ddcb4097134ff3c332f>
    <TaxCatchAll xmlns="5086daa0-0791-467d-8ca9-5c1919492f2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BBA40B6AD293C47A3F168223579F333" ma:contentTypeVersion="15" ma:contentTypeDescription="Create a new document." ma:contentTypeScope="" ma:versionID="6b4cdba7bf82aadca863a5c26e3addba">
  <xsd:schema xmlns:xsd="http://www.w3.org/2001/XMLSchema" xmlns:xs="http://www.w3.org/2001/XMLSchema" xmlns:p="http://schemas.microsoft.com/office/2006/metadata/properties" xmlns:ns2="6af50658-1176-4641-9ef1-bda1a7750b84" xmlns:ns3="5086daa0-0791-467d-8ca9-5c1919492f28" targetNamespace="http://schemas.microsoft.com/office/2006/metadata/properties" ma:root="true" ma:fieldsID="237daffefab5ee28cbfeb6165db48037" ns2:_="" ns3:_="">
    <xsd:import namespace="6af50658-1176-4641-9ef1-bda1a7750b84"/>
    <xsd:import namespace="5086daa0-0791-467d-8ca9-5c1919492f2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af50658-1176-4641-9ef1-bda1a7750b8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46342d94-4a90-4c9b-8c88-cb4c8647e98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086daa0-0791-467d-8ca9-5c1919492f28"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5932639a-dfba-415d-8a65-bfeb1869dd9d}" ma:internalName="TaxCatchAll" ma:showField="CatchAllData" ma:web="5086daa0-0791-467d-8ca9-5c1919492f2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A5C1764-0F0F-43D6-8551-B450A532F051}">
  <ds:schemaRefs>
    <ds:schemaRef ds:uri="http://schemas.microsoft.com/office/2006/documentManagement/types"/>
    <ds:schemaRef ds:uri="http://purl.org/dc/elements/1.1/"/>
    <ds:schemaRef ds:uri="http://www.w3.org/XML/1998/namespace"/>
    <ds:schemaRef ds:uri="http://purl.org/dc/dcmitype/"/>
    <ds:schemaRef ds:uri="http://purl.org/dc/terms/"/>
    <ds:schemaRef ds:uri="http://schemas.microsoft.com/office/infopath/2007/PartnerControls"/>
    <ds:schemaRef ds:uri="6af50658-1176-4641-9ef1-bda1a7750b84"/>
    <ds:schemaRef ds:uri="http://schemas.openxmlformats.org/package/2006/metadata/core-properties"/>
    <ds:schemaRef ds:uri="5086daa0-0791-467d-8ca9-5c1919492f28"/>
    <ds:schemaRef ds:uri="http://schemas.microsoft.com/office/2006/metadata/properties"/>
  </ds:schemaRefs>
</ds:datastoreItem>
</file>

<file path=customXml/itemProps2.xml><?xml version="1.0" encoding="utf-8"?>
<ds:datastoreItem xmlns:ds="http://schemas.openxmlformats.org/officeDocument/2006/customXml" ds:itemID="{1F916D53-C8F2-45D4-85B9-6F0CB9CB6366}">
  <ds:schemaRefs>
    <ds:schemaRef ds:uri="http://schemas.microsoft.com/sharepoint/v3/contenttype/forms"/>
  </ds:schemaRefs>
</ds:datastoreItem>
</file>

<file path=customXml/itemProps3.xml><?xml version="1.0" encoding="utf-8"?>
<ds:datastoreItem xmlns:ds="http://schemas.openxmlformats.org/officeDocument/2006/customXml" ds:itemID="{9A10B9BB-B0FB-4EA4-AC5D-E2BA6B34FB8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af50658-1176-4641-9ef1-bda1a7750b84"/>
    <ds:schemaRef ds:uri="5086daa0-0791-467d-8ca9-5c1919492f2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1709</TotalTime>
  <Words>1381</Words>
  <Application>Microsoft Office PowerPoint</Application>
  <PresentationFormat>Widescreen</PresentationFormat>
  <Paragraphs>105</Paragraphs>
  <Slides>15</Slides>
  <Notes>0</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15</vt:i4>
      </vt:variant>
    </vt:vector>
  </HeadingPairs>
  <TitlesOfParts>
    <vt:vector size="21" baseType="lpstr">
      <vt:lpstr>Arial</vt:lpstr>
      <vt:lpstr>Calibri</vt:lpstr>
      <vt:lpstr>Calibri Light</vt:lpstr>
      <vt:lpstr>PDA_Circles</vt:lpstr>
      <vt:lpstr>PDA_Core_Content_option_1</vt:lpstr>
      <vt:lpstr>PDA_Core_Content_option_2</vt:lpstr>
      <vt:lpstr>PowerPoint Presentation</vt:lpstr>
      <vt:lpstr>Agenda</vt:lpstr>
      <vt:lpstr>Structure of the 12 Mark Question</vt:lpstr>
      <vt:lpstr>Structure of the 12 Mark Question</vt:lpstr>
      <vt:lpstr>Structure of the 12 Mark Question</vt:lpstr>
      <vt:lpstr>Assessment Criteria: What to Look For in an Answer</vt:lpstr>
      <vt:lpstr>Assessment Criteria: What to Look For in an Answer</vt:lpstr>
      <vt:lpstr>Evaluate whether xxxx’s relationship with its supplier is the key factor in determining the profitability of the business.</vt:lpstr>
      <vt:lpstr>Sample Responses – Case Study</vt:lpstr>
      <vt:lpstr>Evaluate whether opening more Mamago restaurants is the most suitable method for Wagamama to increase its profit. – Candidate 1</vt:lpstr>
      <vt:lpstr>Evaluate whether opening more Mamago restaurants is the most suitable method for Wagamama to increase its profit. – Candidate 2</vt:lpstr>
      <vt:lpstr>Evaluate whether opening more Mamago restaurants is the most suitable method for Wagamama to increase its profit. – Candidate 3</vt:lpstr>
      <vt:lpstr>Evaluate whether opening more Mamago restaurants is the most suitable method for Wagamama to increase its profit. – Candidate 4</vt:lpstr>
      <vt:lpstr>Evaluate whether opening more Mamago restaurants is the most suitable method for Wagamama to increase its profit.</vt:lpstr>
      <vt:lpstr>Ideas for teaching the 12 mark question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Charlett, Marc</dc:creator>
  <cp:lastModifiedBy>Rose Crossgrove</cp:lastModifiedBy>
  <cp:revision>66</cp:revision>
  <dcterms:created xsi:type="dcterms:W3CDTF">2021-11-09T10:57:38Z</dcterms:created>
  <dcterms:modified xsi:type="dcterms:W3CDTF">2023-01-31T16:10:33Z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0x0101007BBA40B6AD293C47A3F168223579F333</vt:lpwstr>
  </property>
</Properties>
</file>