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52" r:id="rId4"/>
  </p:sldMasterIdLst>
  <p:notesMasterIdLst>
    <p:notesMasterId r:id="rId24"/>
  </p:notesMasterIdLst>
  <p:sldIdLst>
    <p:sldId id="260" r:id="rId5"/>
    <p:sldId id="261" r:id="rId6"/>
    <p:sldId id="335" r:id="rId7"/>
    <p:sldId id="336" r:id="rId8"/>
    <p:sldId id="332" r:id="rId9"/>
    <p:sldId id="333" r:id="rId10"/>
    <p:sldId id="334" r:id="rId11"/>
    <p:sldId id="337" r:id="rId12"/>
    <p:sldId id="338" r:id="rId13"/>
    <p:sldId id="331" r:id="rId14"/>
    <p:sldId id="339" r:id="rId15"/>
    <p:sldId id="340" r:id="rId16"/>
    <p:sldId id="341" r:id="rId17"/>
    <p:sldId id="342" r:id="rId18"/>
    <p:sldId id="345" r:id="rId19"/>
    <p:sldId id="343" r:id="rId20"/>
    <p:sldId id="346" r:id="rId21"/>
    <p:sldId id="344" r:id="rId22"/>
    <p:sldId id="347" r:id="rId23"/>
  </p:sldIdLst>
  <p:sldSz cx="9144000" cy="6858000" type="screen4x3"/>
  <p:notesSz cx="7010400" cy="92964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007E"/>
    <a:srgbClr val="9E0050"/>
    <a:srgbClr val="003057"/>
    <a:srgbClr val="5057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77" autoAdjust="0"/>
    <p:restoredTop sz="92055" autoAdjust="0"/>
  </p:normalViewPr>
  <p:slideViewPr>
    <p:cSldViewPr snapToGrid="0">
      <p:cViewPr varScale="1">
        <p:scale>
          <a:sx n="86" d="100"/>
          <a:sy n="86" d="100"/>
        </p:scale>
        <p:origin x="972" y="3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 varScale="1">
        <p:scale>
          <a:sx n="48" d="100"/>
          <a:sy n="48" d="100"/>
        </p:scale>
        <p:origin x="2732" y="3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3037840" cy="4664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62" tIns="46568" rIns="93162" bIns="46568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970938" y="0"/>
            <a:ext cx="3037840" cy="4664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62" tIns="46568" rIns="93162" bIns="46568" anchor="t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1414463" y="1162050"/>
            <a:ext cx="4181475" cy="31369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62" tIns="46568" rIns="93162" bIns="46568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62" tIns="46568" rIns="93162" bIns="46568" anchor="b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62" tIns="46568" rIns="93162" bIns="46568" anchor="b" anchorCtr="0">
            <a:noAutofit/>
          </a:bodyPr>
          <a:lstStyle/>
          <a:p>
            <a:pPr algn="r"/>
            <a:fld id="{00000000-1234-1234-1234-123412341234}" type="slidenum">
              <a:rPr lang="en-GB" sz="120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algn="r"/>
              <a:t>‹#›</a:t>
            </a:fld>
            <a:endParaRPr lang="en-GB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77040240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0" i="0" dirty="0"/>
              <a:t>Welcome to the second of the A level networking sessions that we will be running for the next few months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DD94F8-4103-4B22-A402-6D8E483804BD}" type="slidenum">
              <a:rPr lang="en-GB" smtClean="0">
                <a:solidFill>
                  <a:prstClr val="black"/>
                </a:solidFill>
              </a:rPr>
              <a:pPr/>
              <a:t>1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5467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2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dirty="0">
                <a:latin typeface="Arial" pitchFamily="34" charset="0"/>
                <a:ea typeface="MS PGothic" pitchFamily="34" charset="-128"/>
              </a:rPr>
              <a:t>The focus of todays session is</a:t>
            </a:r>
          </a:p>
        </p:txBody>
      </p:sp>
      <p:sp>
        <p:nvSpPr>
          <p:cNvPr id="819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3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16108" indent="-275427">
              <a:defRPr sz="23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01706" indent="-220341">
              <a:defRPr sz="23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42388" indent="-220341">
              <a:defRPr sz="23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1983071" indent="-220341">
              <a:defRPr sz="23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423753" indent="-22034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864435" indent="-22034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305117" indent="-22034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745800" indent="-22034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fld id="{1A6DAE7B-2A3F-4B2E-89D2-0AC5458659AE}" type="slidenum">
              <a:rPr lang="en-GB" altLang="en-US" sz="1100">
                <a:solidFill>
                  <a:prstClr val="black"/>
                </a:solidFill>
                <a:cs typeface="Arial" pitchFamily="34" charset="0"/>
              </a:rPr>
              <a:pPr/>
              <a:t>2</a:t>
            </a:fld>
            <a:endParaRPr lang="en-GB" altLang="en-US" sz="1100" dirty="0">
              <a:solidFill>
                <a:prstClr val="black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82688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Explain re Discuss questions and how to convert explain questions into a discuss question.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/>
            <a:fld id="{00000000-1234-1234-1234-123412341234}" type="slidenum">
              <a:rPr lang="en-GB" sz="120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algn="r"/>
              <a:t>4</a:t>
            </a:fld>
            <a:endParaRPr lang="en-GB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016831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userDrawn="1">
  <p:cSld name="Title Slide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D58FB14-C460-3644-851B-E2FBC71649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4781" y="4756"/>
            <a:ext cx="9114438" cy="6848488"/>
          </a:xfrm>
          <a:prstGeom prst="rect">
            <a:avLst/>
          </a:prstGeom>
        </p:spPr>
      </p:pic>
      <p:sp>
        <p:nvSpPr>
          <p:cNvPr id="4" name="Subtitle 3">
            <a:extLst>
              <a:ext uri="{FF2B5EF4-FFF2-40B4-BE49-F238E27FC236}">
                <a16:creationId xmlns:a16="http://schemas.microsoft.com/office/drawing/2014/main" id="{5C8AC4F1-F7FC-AC43-9B93-D98404A35AAE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433146" y="2818525"/>
            <a:ext cx="3818400" cy="1056900"/>
          </a:xfrm>
        </p:spPr>
        <p:txBody>
          <a:bodyPr/>
          <a:lstStyle>
            <a:lvl1pPr>
              <a:buClr>
                <a:srgbClr val="505759"/>
              </a:buClr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buSzPct val="100000"/>
            </a:pPr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ayout with paragraph text" userDrawn="1">
  <p:cSld name="Layout with paragraph text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/>
          <p:nvPr/>
        </p:nvSpPr>
        <p:spPr>
          <a:xfrm>
            <a:off x="8703740" y="6506598"/>
            <a:ext cx="3744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100" b="1" i="0">
                <a:solidFill>
                  <a:schemeClr val="tx1"/>
                </a:solidFill>
                <a:latin typeface="Arial Black" panose="020B0604020202020204" pitchFamily="34" charset="0"/>
                <a:ea typeface="Arial"/>
                <a:cs typeface="Arial Black" panose="020B0604020202020204" pitchFamily="34" charset="0"/>
                <a:sym typeface="Arial"/>
              </a:rPr>
              <a:t>‹#›</a:t>
            </a:fld>
            <a:endParaRPr sz="1100" b="1" i="0" dirty="0">
              <a:solidFill>
                <a:schemeClr val="tx1"/>
              </a:solidFill>
              <a:latin typeface="Arial Black" panose="020B0604020202020204" pitchFamily="34" charset="0"/>
              <a:ea typeface="Arial"/>
              <a:cs typeface="Arial Black" panose="020B0604020202020204" pitchFamily="34" charset="0"/>
              <a:sym typeface="Arial"/>
            </a:endParaRPr>
          </a:p>
        </p:txBody>
      </p:sp>
      <p:sp>
        <p:nvSpPr>
          <p:cNvPr id="8" name="Google Shape;22;p3">
            <a:extLst>
              <a:ext uri="{FF2B5EF4-FFF2-40B4-BE49-F238E27FC236}">
                <a16:creationId xmlns:a16="http://schemas.microsoft.com/office/drawing/2014/main" id="{5C60724E-F290-0B4F-BA18-D25C7290142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18224" y="343825"/>
            <a:ext cx="8676855" cy="112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 sz="3200" b="1" i="0">
                <a:solidFill>
                  <a:srgbClr val="003057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sp>
        <p:nvSpPr>
          <p:cNvPr id="9" name="Google Shape;26;p3">
            <a:extLst>
              <a:ext uri="{FF2B5EF4-FFF2-40B4-BE49-F238E27FC236}">
                <a16:creationId xmlns:a16="http://schemas.microsoft.com/office/drawing/2014/main" id="{87CAE17A-59E8-4548-A282-55576BCFFCC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218225" y="1470000"/>
            <a:ext cx="8676854" cy="391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38150" lvl="0" indent="-285750" algn="l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5000"/>
              <a:buFont typeface="Arial" panose="020B0604020202020204" pitchFamily="34" charset="0"/>
              <a:buChar char="•"/>
              <a:defRPr sz="20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pPr lvl="1"/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ayout with bulleted text">
  <p:cSld name="Layout with bulleted tex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hape 25"/>
          <p:cNvSpPr txBox="1">
            <a:spLocks noGrp="1"/>
          </p:cNvSpPr>
          <p:nvPr>
            <p:ph type="title"/>
          </p:nvPr>
        </p:nvSpPr>
        <p:spPr>
          <a:xfrm>
            <a:off x="221504" y="345367"/>
            <a:ext cx="6568219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Arial"/>
              <a:buNone/>
              <a:defRPr sz="3200" b="1" i="0" u="none" strike="noStrike" cap="none">
                <a:solidFill>
                  <a:srgbClr val="003057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 dirty="0"/>
          </a:p>
        </p:txBody>
      </p:sp>
      <p:sp>
        <p:nvSpPr>
          <p:cNvPr id="28" name="Shape 28"/>
          <p:cNvSpPr txBox="1">
            <a:spLocks noGrp="1"/>
          </p:cNvSpPr>
          <p:nvPr>
            <p:ph type="body" idx="1"/>
          </p:nvPr>
        </p:nvSpPr>
        <p:spPr>
          <a:xfrm>
            <a:off x="221504" y="14400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/>
          <a:lstStyle>
            <a:lvl1pPr marL="457200" marR="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tx1"/>
              </a:buClr>
              <a:buSzPct val="125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7" name="Shape 18">
            <a:extLst>
              <a:ext uri="{FF2B5EF4-FFF2-40B4-BE49-F238E27FC236}">
                <a16:creationId xmlns:a16="http://schemas.microsoft.com/office/drawing/2014/main" id="{9F01F54A-90E4-3C4A-9550-BF89C6811379}"/>
              </a:ext>
            </a:extLst>
          </p:cNvPr>
          <p:cNvSpPr txBox="1"/>
          <p:nvPr userDrawn="1"/>
        </p:nvSpPr>
        <p:spPr>
          <a:xfrm>
            <a:off x="8703740" y="6506598"/>
            <a:ext cx="3744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100" b="1" i="0">
                <a:solidFill>
                  <a:schemeClr val="tx1"/>
                </a:solidFill>
                <a:latin typeface="Arial Black" panose="020B0604020202020204" pitchFamily="34" charset="0"/>
                <a:ea typeface="Arial"/>
                <a:cs typeface="Arial Black" panose="020B0604020202020204" pitchFamily="34" charset="0"/>
                <a:sym typeface="Arial"/>
              </a:rPr>
              <a:t>‹#›</a:t>
            </a:fld>
            <a:endParaRPr sz="1100" b="1" i="0" dirty="0">
              <a:solidFill>
                <a:schemeClr val="tx1"/>
              </a:solidFill>
              <a:latin typeface="Arial Black" panose="020B0604020202020204" pitchFamily="34" charset="0"/>
              <a:ea typeface="Arial"/>
              <a:cs typeface="Arial Black" panose="020B0604020202020204" pitchFamily="34" charset="0"/>
              <a:sym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38BFA00-A6B5-7A49-AD0C-ABB59BAE86F5}"/>
              </a:ext>
            </a:extLst>
          </p:cNvPr>
          <p:cNvSpPr txBox="1"/>
          <p:nvPr userDrawn="1"/>
        </p:nvSpPr>
        <p:spPr>
          <a:xfrm>
            <a:off x="6044703" y="6515224"/>
            <a:ext cx="267628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solidFill>
                  <a:schemeClr val="tx1"/>
                </a:solidFill>
              </a:rPr>
              <a:t>© Pearson Education 2020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 bwMode="auto">
          <a:xfrm>
            <a:off x="-9143" y="-7144"/>
            <a:ext cx="9161966" cy="68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5961" y="486440"/>
            <a:ext cx="5184576" cy="1872208"/>
          </a:xfrm>
          <a:prstGeom prst="rect">
            <a:avLst/>
          </a:prstGeom>
        </p:spPr>
        <p:txBody>
          <a:bodyPr anchor="t"/>
          <a:lstStyle>
            <a:lvl1pPr algn="l">
              <a:defRPr sz="3200" b="1" i="0" cap="all">
                <a:solidFill>
                  <a:srgbClr val="00305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</p:spTree>
    <p:extLst>
      <p:ext uri="{BB962C8B-B14F-4D97-AF65-F5344CB8AC3E}">
        <p14:creationId xmlns:p14="http://schemas.microsoft.com/office/powerpoint/2010/main" val="22954715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 bwMode="auto">
          <a:xfrm>
            <a:off x="-4063" y="-7144"/>
            <a:ext cx="9161966" cy="68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6601" y="598200"/>
            <a:ext cx="5184576" cy="1872208"/>
          </a:xfrm>
          <a:prstGeom prst="rect">
            <a:avLst/>
          </a:prstGeom>
        </p:spPr>
        <p:txBody>
          <a:bodyPr anchor="t"/>
          <a:lstStyle>
            <a:lvl1pPr algn="l">
              <a:defRPr sz="3200" b="1" i="0" cap="all">
                <a:solidFill>
                  <a:srgbClr val="00305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</p:spTree>
    <p:extLst>
      <p:ext uri="{BB962C8B-B14F-4D97-AF65-F5344CB8AC3E}">
        <p14:creationId xmlns:p14="http://schemas.microsoft.com/office/powerpoint/2010/main" val="341716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title"/>
          </p:nvPr>
        </p:nvSpPr>
        <p:spPr>
          <a:xfrm>
            <a:off x="457200" y="537028"/>
            <a:ext cx="8229600" cy="8806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Arial"/>
              <a:buNone/>
              <a:defRPr sz="4000" b="1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 dirty="0"/>
          </a:p>
        </p:txBody>
      </p:sp>
      <p:sp>
        <p:nvSpPr>
          <p:cNvPr id="11" name="Shape 1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33D485C-C8CD-FC4F-B741-09075A287E4D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0" y="6091833"/>
            <a:ext cx="1749287" cy="790375"/>
          </a:xfrm>
          <a:prstGeom prst="rect">
            <a:avLst/>
          </a:prstGeom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1" r:id="rId3"/>
    <p:sldLayoutId id="2147483653" r:id="rId4"/>
    <p:sldLayoutId id="2147483655" r:id="rId5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chemeClr val="tx1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chemeClr val="tx1"/>
        </a:buClr>
        <a:buSzPct val="125000"/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examwizard.co.uk/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www.cannellsfarmproduce.co.uk/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bc.co.uk/news/business-60659806" TargetMode="External"/><Relationship Id="rId2" Type="http://schemas.openxmlformats.org/officeDocument/2006/relationships/hyperlink" Target="https://www.minimumworld.com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3;p2">
            <a:extLst>
              <a:ext uri="{FF2B5EF4-FFF2-40B4-BE49-F238E27FC236}">
                <a16:creationId xmlns:a16="http://schemas.microsoft.com/office/drawing/2014/main" id="{2DF0EB6E-0E4C-A34E-96EB-B4116CBE405C}"/>
              </a:ext>
            </a:extLst>
          </p:cNvPr>
          <p:cNvSpPr txBox="1"/>
          <p:nvPr/>
        </p:nvSpPr>
        <p:spPr>
          <a:xfrm>
            <a:off x="611740" y="280481"/>
            <a:ext cx="5606180" cy="105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 b="1" dirty="0">
                <a:solidFill>
                  <a:srgbClr val="003057"/>
                </a:solidFill>
                <a:latin typeface="Arial" panose="020B0604020202020204" pitchFamily="34" charset="0"/>
                <a:ea typeface="Playfair Display"/>
                <a:cs typeface="Arial" panose="020B0604020202020204" pitchFamily="34" charset="0"/>
                <a:sym typeface="Playfair Display"/>
              </a:rPr>
              <a:t>Pearson Edexcel</a:t>
            </a:r>
            <a:r>
              <a:rPr lang="en" sz="4800" dirty="0">
                <a:solidFill>
                  <a:srgbClr val="003057"/>
                </a:solidFill>
                <a:latin typeface="Arial" panose="020B0604020202020204" pitchFamily="34" charset="0"/>
                <a:ea typeface="Playfair Display"/>
                <a:cs typeface="Arial" panose="020B0604020202020204" pitchFamily="34" charset="0"/>
                <a:sym typeface="Playfair Display"/>
              </a:rPr>
              <a:t> </a:t>
            </a:r>
            <a:r>
              <a:rPr lang="en-GB" sz="4800" dirty="0">
                <a:solidFill>
                  <a:srgbClr val="003057"/>
                </a:solidFill>
                <a:latin typeface="Arial" panose="020B0604020202020204" pitchFamily="34" charset="0"/>
                <a:ea typeface="Playfair Display"/>
                <a:cs typeface="Arial" panose="020B0604020202020204" pitchFamily="34" charset="0"/>
                <a:sym typeface="Playfair Display"/>
              </a:rPr>
              <a:t>GCSE </a:t>
            </a:r>
            <a:r>
              <a:rPr lang="en" sz="4800" dirty="0">
                <a:solidFill>
                  <a:srgbClr val="003057"/>
                </a:solidFill>
                <a:latin typeface="Arial" panose="020B0604020202020204" pitchFamily="34" charset="0"/>
                <a:ea typeface="Playfair Display"/>
                <a:cs typeface="Arial" panose="020B0604020202020204" pitchFamily="34" charset="0"/>
                <a:sym typeface="Playfair Display"/>
              </a:rPr>
              <a:t>Business </a:t>
            </a:r>
            <a:endParaRPr sz="4800" dirty="0">
              <a:solidFill>
                <a:srgbClr val="003057"/>
              </a:solidFill>
              <a:latin typeface="Arial" panose="020B0604020202020204" pitchFamily="34" charset="0"/>
              <a:ea typeface="Playfair Display"/>
              <a:cs typeface="Arial" panose="020B0604020202020204" pitchFamily="34" charset="0"/>
              <a:sym typeface="Playfair Display"/>
            </a:endParaRPr>
          </a:p>
        </p:txBody>
      </p:sp>
    </p:spTree>
    <p:extLst>
      <p:ext uri="{BB962C8B-B14F-4D97-AF65-F5344CB8AC3E}">
        <p14:creationId xmlns:p14="http://schemas.microsoft.com/office/powerpoint/2010/main" val="936579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28A417-C2E0-4B3A-B0E2-929D09547B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Using Existing Resources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24CE54-B962-4A85-A0DB-75FD81B37C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18225" y="1470000"/>
            <a:ext cx="8676854" cy="3686791"/>
          </a:xfrm>
        </p:spPr>
        <p:txBody>
          <a:bodyPr/>
          <a:lstStyle/>
          <a:p>
            <a:r>
              <a:rPr lang="en-US" sz="2800" dirty="0"/>
              <a:t>Past papers are limited:</a:t>
            </a:r>
          </a:p>
          <a:p>
            <a:pPr lvl="1"/>
            <a:r>
              <a:rPr lang="en-US" dirty="0"/>
              <a:t>Specimen papers</a:t>
            </a:r>
          </a:p>
          <a:p>
            <a:pPr lvl="1"/>
            <a:r>
              <a:rPr lang="en-US" dirty="0"/>
              <a:t>EAMS Set 1 and 2</a:t>
            </a:r>
          </a:p>
          <a:p>
            <a:pPr lvl="1"/>
            <a:r>
              <a:rPr lang="en-US" dirty="0"/>
              <a:t>June 2019</a:t>
            </a:r>
          </a:p>
          <a:p>
            <a:pPr lvl="1"/>
            <a:r>
              <a:rPr lang="en-US" dirty="0"/>
              <a:t>Nov 2020</a:t>
            </a:r>
          </a:p>
          <a:p>
            <a:pPr lvl="1"/>
            <a:r>
              <a:rPr lang="en-US" dirty="0"/>
              <a:t>Nov 2021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224048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44659F-5075-4DF4-BA19-2C555504BC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Using Existing Resources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1559FC-9F91-4DFA-8DD5-8E42B56B11B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err="1">
                <a:hlinkClick r:id="rId2"/>
              </a:rPr>
              <a:t>ExamWizard</a:t>
            </a:r>
            <a:r>
              <a:rPr lang="en-GB" dirty="0">
                <a:hlinkClick r:id="rId2"/>
              </a:rPr>
              <a:t> :: Index</a:t>
            </a:r>
            <a:endParaRPr lang="en-GB" dirty="0"/>
          </a:p>
          <a:p>
            <a:endParaRPr lang="en-GB" dirty="0"/>
          </a:p>
          <a:p>
            <a:r>
              <a:rPr lang="en-GB" dirty="0"/>
              <a:t>Create papers based on topics you want.</a:t>
            </a:r>
          </a:p>
        </p:txBody>
      </p:sp>
    </p:spTree>
    <p:extLst>
      <p:ext uri="{BB962C8B-B14F-4D97-AF65-F5344CB8AC3E}">
        <p14:creationId xmlns:p14="http://schemas.microsoft.com/office/powerpoint/2010/main" val="38406580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43DF28-BA5A-441A-8137-50E9112E03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Exam Corner – Analyse Questions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8D09DC-6B6C-49CD-A17E-CCBD9B6D546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6 marks</a:t>
            </a:r>
          </a:p>
          <a:p>
            <a:r>
              <a:rPr lang="en-GB" dirty="0"/>
              <a:t>Marked in application and analysis</a:t>
            </a:r>
          </a:p>
          <a:p>
            <a:r>
              <a:rPr lang="en-GB" dirty="0"/>
              <a:t>Two acceptable structures:</a:t>
            </a:r>
          </a:p>
          <a:p>
            <a:pPr marL="1066800" lvl="1" indent="-457200">
              <a:buFont typeface="+mj-lt"/>
              <a:buAutoNum type="arabicPeriod"/>
            </a:pPr>
            <a:r>
              <a:rPr lang="en-GB" dirty="0"/>
              <a:t>Two points with at least 5 liked </a:t>
            </a:r>
            <a:r>
              <a:rPr lang="en-GB" dirty="0" err="1"/>
              <a:t>starnds</a:t>
            </a:r>
            <a:r>
              <a:rPr lang="en-GB" dirty="0"/>
              <a:t> across the two points, context throughout.</a:t>
            </a:r>
          </a:p>
          <a:p>
            <a:pPr marL="1066800" lvl="1" indent="-457200">
              <a:buFont typeface="+mj-lt"/>
              <a:buAutoNum type="arabicPeriod"/>
            </a:pPr>
            <a:r>
              <a:rPr lang="en-GB" dirty="0"/>
              <a:t>One point supported by 5 linked strands, context throughout.</a:t>
            </a:r>
          </a:p>
        </p:txBody>
      </p:sp>
    </p:spTree>
    <p:extLst>
      <p:ext uri="{BB962C8B-B14F-4D97-AF65-F5344CB8AC3E}">
        <p14:creationId xmlns:p14="http://schemas.microsoft.com/office/powerpoint/2010/main" val="37161857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F5078F-C17B-4EB9-A278-2504A36F91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Question from the </a:t>
            </a:r>
            <a:r>
              <a:rPr lang="en-GB" dirty="0" err="1"/>
              <a:t>Cannell’s</a:t>
            </a:r>
            <a:r>
              <a:rPr lang="en-GB" dirty="0"/>
              <a:t> Case Study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493EA3-A3C3-473C-BE92-4DA5B4BA826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8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Analyse the impact on </a:t>
            </a:r>
            <a:r>
              <a:rPr lang="en-GB" sz="1800" i="1" dirty="0" err="1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Cannell’s</a:t>
            </a:r>
            <a:r>
              <a:rPr lang="en-GB" sz="1800" i="1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Farm Produce</a:t>
            </a:r>
            <a:r>
              <a:rPr lang="en-GB" sz="18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of selling high quality products.							[6]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199246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9073505-BFC6-4547-BF4D-2AD235E093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237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00682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D19FAE-93C4-4554-872E-09DFBE4D1B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CB502B-8DAF-41BB-AD81-A6025CAFF08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1109AD8-D67C-461C-BD1B-8F3114545E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57039"/>
            <a:ext cx="9144000" cy="2943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79960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53D0831-5B1D-473E-82B5-CAD2295E44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254" y="0"/>
            <a:ext cx="8811491" cy="361077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225D511-997C-44E9-8E12-1FAF89D49A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73" y="3429000"/>
            <a:ext cx="9005454" cy="3534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6233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99EC54-B049-4311-ACBB-CAEAB48AB5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AD5B89F-55FD-4B39-B904-26946802C37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B84D586-E979-4917-BF27-ED49E94A80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57039"/>
            <a:ext cx="9144000" cy="2943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37012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E3411D1-C387-45EB-B625-50E0C3D60B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32899"/>
            <a:ext cx="9144000" cy="4792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505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65847F-7B7F-48EF-9A41-09A8EDA21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AFDCE4-F24B-481F-8C45-B9B4ECF02D9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59A4842-9765-41BF-84DB-93E602A85D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57039"/>
            <a:ext cx="9144000" cy="2943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6324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type="body" idx="4294967295"/>
          </p:nvPr>
        </p:nvSpPr>
        <p:spPr>
          <a:xfrm>
            <a:off x="331788" y="1292582"/>
            <a:ext cx="8229600" cy="5059041"/>
          </a:xfrm>
        </p:spPr>
        <p:txBody>
          <a:bodyPr/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GB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16:00 – 16:05	Introductions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GB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16:05 – 16:10	Question Setting – Section A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GB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16:10 – 16:20	Question Setting – creating and using case studies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GB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16.20 – 16:30 	Question Setting – Delegate task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GB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16:30 – 16:35	Feedback from break out rooms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GB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16:35 – 16:40	Question Setting from Existing Material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GB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16:45 – 16:55	Exam Skills Corner: Analyse Questions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GB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16:55 – 17:00	Questions and next steps	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endParaRPr lang="en-GB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le 2"/>
          <p:cNvSpPr>
            <a:spLocks noGrp="1"/>
          </p:cNvSpPr>
          <p:nvPr>
            <p:ph type="title"/>
          </p:nvPr>
        </p:nvSpPr>
        <p:spPr>
          <a:xfrm>
            <a:off x="331787" y="543358"/>
            <a:ext cx="8485641" cy="553998"/>
          </a:xfrm>
        </p:spPr>
        <p:txBody>
          <a:bodyPr/>
          <a:lstStyle/>
          <a:p>
            <a:r>
              <a:rPr lang="en-GB" altLang="en-US" dirty="0">
                <a:ea typeface="MS PGothic" pitchFamily="34" charset="-128"/>
                <a:cs typeface="Myriad Pro"/>
              </a:rPr>
              <a:t>Agenda – Advanced notices</a:t>
            </a:r>
            <a:endParaRPr lang="en-US" dirty="0"/>
          </a:p>
        </p:txBody>
      </p:sp>
      <p:sp>
        <p:nvSpPr>
          <p:cNvPr id="25604" name="Slide Number Placeholder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0" y="6546850"/>
            <a:ext cx="331788" cy="179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r>
              <a:rPr lang="en-GB" altLang="en-US" sz="900" dirty="0">
                <a:solidFill>
                  <a:srgbClr val="FFFFFF"/>
                </a:solidFill>
                <a:latin typeface="Verdana" pitchFamily="34" charset="0"/>
                <a:cs typeface="Arial" pitchFamily="34" charset="0"/>
              </a:rPr>
              <a:t>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497651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AD3FB8-F336-4A98-A516-75D0ABD910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Question Setting - Section 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FBF275-DACA-4AC7-8D91-1DDE9217D5E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Straightforward to set revision questions</a:t>
            </a:r>
          </a:p>
          <a:p>
            <a:r>
              <a:rPr lang="en-GB" dirty="0"/>
              <a:t>Great way to revise and practise exam technique.</a:t>
            </a:r>
          </a:p>
          <a:p>
            <a:r>
              <a:rPr lang="en-GB" dirty="0"/>
              <a:t>Can use as starters/plenaries/time fillers/homework.</a:t>
            </a:r>
          </a:p>
          <a:p>
            <a:r>
              <a:rPr lang="en-GB" dirty="0"/>
              <a:t>Use specification and create relevant explain questions.</a:t>
            </a:r>
          </a:p>
        </p:txBody>
      </p:sp>
    </p:spTree>
    <p:extLst>
      <p:ext uri="{BB962C8B-B14F-4D97-AF65-F5344CB8AC3E}">
        <p14:creationId xmlns:p14="http://schemas.microsoft.com/office/powerpoint/2010/main" val="39038004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E4951-E792-49F3-B50D-81AA348BC4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Example – Theme 1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15F120-D722-4B73-BE05-4A8FA0870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31DC19F-BE44-41E5-9532-FC59B5ECAB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5344" y="1222624"/>
            <a:ext cx="6551775" cy="4941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8084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FD6845-2E4B-436C-9D79-C38F388434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Create your own case studies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9BB264-956C-4389-860D-C4931CCB101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2400" indent="0">
              <a:buNone/>
            </a:pPr>
            <a:r>
              <a:rPr lang="en-US" b="1" dirty="0"/>
              <a:t>Benefits</a:t>
            </a:r>
          </a:p>
          <a:p>
            <a:r>
              <a:rPr lang="en-US" dirty="0"/>
              <a:t>Allows you to target areas of the specification that you want to.</a:t>
            </a:r>
          </a:p>
          <a:p>
            <a:r>
              <a:rPr lang="en-GB" dirty="0"/>
              <a:t>Allows you to use businesses that students know and can relate to.</a:t>
            </a:r>
          </a:p>
          <a:p>
            <a:endParaRPr lang="en-GB" dirty="0"/>
          </a:p>
          <a:p>
            <a:pPr marL="152400" indent="0">
              <a:buNone/>
            </a:pPr>
            <a:r>
              <a:rPr lang="en-GB" b="1" dirty="0"/>
              <a:t>Drawbacks</a:t>
            </a:r>
          </a:p>
          <a:p>
            <a:r>
              <a:rPr lang="en-GB" dirty="0"/>
              <a:t>Time consuming</a:t>
            </a:r>
          </a:p>
          <a:p>
            <a:r>
              <a:rPr lang="en-GB" dirty="0"/>
              <a:t>Can end up not covering specification.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47288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867E14-8632-4D0C-B86A-0F08C55A6B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 setting – the process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AD45A5-B986-4C8E-8352-BBDEB1C4AB8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 dirty="0"/>
              <a:t>Find a suitable business</a:t>
            </a:r>
          </a:p>
          <a:p>
            <a:pPr lvl="1"/>
            <a:r>
              <a:rPr lang="en-US" dirty="0"/>
              <a:t>Theme 1 – use local businesses.</a:t>
            </a:r>
          </a:p>
          <a:p>
            <a:pPr lvl="2"/>
            <a:r>
              <a:rPr lang="en-US" dirty="0"/>
              <a:t>Most information can be obtained from their website.</a:t>
            </a:r>
          </a:p>
          <a:p>
            <a:pPr lvl="1"/>
            <a:r>
              <a:rPr lang="en-US" dirty="0"/>
              <a:t>Theme 2 – scour newspapers/websites for a suitable article.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110134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B632AD-0C29-4833-9C1C-5DC552CE6F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 setting an example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D633767-078E-4021-BB2B-174EAA3BFE6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Theme 1: </a:t>
            </a:r>
            <a:r>
              <a:rPr lang="en-US" dirty="0" err="1"/>
              <a:t>Cannell’s</a:t>
            </a:r>
            <a:r>
              <a:rPr lang="en-US" dirty="0"/>
              <a:t> Farm Produce</a:t>
            </a:r>
          </a:p>
          <a:p>
            <a:endParaRPr lang="en-US" dirty="0"/>
          </a:p>
          <a:p>
            <a:pPr marL="152400" indent="0">
              <a:buNone/>
            </a:pPr>
            <a:r>
              <a:rPr lang="en-US" dirty="0">
                <a:hlinkClick r:id="rId2"/>
              </a:rPr>
              <a:t>Home | </a:t>
            </a:r>
            <a:r>
              <a:rPr lang="en-US" dirty="0" err="1">
                <a:hlinkClick r:id="rId2"/>
              </a:rPr>
              <a:t>Cannell's</a:t>
            </a:r>
            <a:r>
              <a:rPr lang="en-US" dirty="0">
                <a:hlinkClick r:id="rId2"/>
              </a:rPr>
              <a:t> Farm Produce (cannellsfarmproduce.co.uk)</a:t>
            </a:r>
            <a:endParaRPr lang="en-US" dirty="0"/>
          </a:p>
          <a:p>
            <a:pPr marL="152400" indent="0">
              <a:buNone/>
            </a:pPr>
            <a:endParaRPr lang="en-US" dirty="0"/>
          </a:p>
          <a:p>
            <a:pPr>
              <a:buFontTx/>
              <a:buChar char="-"/>
            </a:pPr>
            <a:r>
              <a:rPr lang="en-GB" dirty="0"/>
              <a:t>Adapt the case study from material online.</a:t>
            </a:r>
          </a:p>
          <a:p>
            <a:pPr>
              <a:buFontTx/>
              <a:buChar char="-"/>
            </a:pPr>
            <a:r>
              <a:rPr lang="en-GB" dirty="0"/>
              <a:t>Plot questions against the specification.</a:t>
            </a:r>
          </a:p>
          <a:p>
            <a:pPr>
              <a:buFontTx/>
              <a:buChar char="-"/>
            </a:pPr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FCAC2FD-3FE8-475C-84A9-B9AEB6C9C4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9245" y="3585556"/>
            <a:ext cx="3862209" cy="2989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0844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06789A-032D-46A1-B131-911E4B81E5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Question Setting from Case Studies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A23A44F-DE83-4037-8F88-958C65E90A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18225" y="1470000"/>
            <a:ext cx="8676854" cy="2531193"/>
          </a:xfrm>
        </p:spPr>
        <p:txBody>
          <a:bodyPr/>
          <a:lstStyle/>
          <a:p>
            <a:pPr marL="152400" indent="0">
              <a:buNone/>
            </a:pPr>
            <a:r>
              <a:rPr lang="en-GB" b="1" dirty="0"/>
              <a:t>Theme 1</a:t>
            </a:r>
          </a:p>
          <a:p>
            <a:pPr marL="152400" indent="0">
              <a:buNone/>
            </a:pPr>
            <a:r>
              <a:rPr lang="en-GB" dirty="0"/>
              <a:t>Minimum World</a:t>
            </a:r>
          </a:p>
          <a:p>
            <a:pPr marL="152400" indent="0">
              <a:buNone/>
            </a:pPr>
            <a:r>
              <a:rPr lang="en-GB" dirty="0">
                <a:hlinkClick r:id="rId2"/>
              </a:rPr>
              <a:t>Minimum World | Dolls House Miniatures | Dolls House Furniture</a:t>
            </a:r>
            <a:endParaRPr lang="en-GB" dirty="0"/>
          </a:p>
          <a:p>
            <a:pPr marL="152400" indent="0">
              <a:buNone/>
            </a:pPr>
            <a:endParaRPr lang="en-GB" dirty="0"/>
          </a:p>
          <a:p>
            <a:pPr marL="152400" indent="0">
              <a:buNone/>
            </a:pPr>
            <a:r>
              <a:rPr lang="en-GB" b="1" dirty="0"/>
              <a:t>Theme 2</a:t>
            </a:r>
          </a:p>
          <a:p>
            <a:pPr marL="152400" indent="0">
              <a:buNone/>
            </a:pPr>
            <a:r>
              <a:rPr lang="en-GB" dirty="0"/>
              <a:t>Greggs</a:t>
            </a:r>
          </a:p>
          <a:p>
            <a:pPr marL="152400" indent="0">
              <a:buNone/>
            </a:pPr>
            <a:r>
              <a:rPr lang="en-GB" dirty="0">
                <a:hlinkClick r:id="rId3"/>
              </a:rPr>
              <a:t>Greggs warns of more price increases - BBC News</a:t>
            </a:r>
            <a:endParaRPr lang="en-GB" dirty="0"/>
          </a:p>
          <a:p>
            <a:pPr marL="152400" indent="0">
              <a:buNone/>
            </a:pPr>
            <a:endParaRPr lang="en-GB" dirty="0"/>
          </a:p>
          <a:p>
            <a:pPr marL="152400" indent="0">
              <a:buNone/>
            </a:pPr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7DE5B95-36C7-43E3-BC47-548D84D906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921" y="3795280"/>
            <a:ext cx="4366953" cy="225360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D14682B-4139-4CAA-AF47-31C518FB03A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46570" y="3929148"/>
            <a:ext cx="4324511" cy="2119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9626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5ED86F-C45A-4902-8DC9-C3046390B6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Break out Room Task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331B74-41AE-4F22-A7C0-10DD9818E75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For both case studies can you as a group come up with some suitable questions to ask?</a:t>
            </a:r>
          </a:p>
          <a:p>
            <a:r>
              <a:rPr lang="en-GB" dirty="0"/>
              <a:t>Use the Minimum World and Greggs case studies to map against the Theme 1 and Theme 2 specifications.</a:t>
            </a:r>
          </a:p>
          <a:p>
            <a:r>
              <a:rPr lang="en-GB" dirty="0"/>
              <a:t>What suitable questions can we create?</a:t>
            </a:r>
          </a:p>
        </p:txBody>
      </p:sp>
    </p:spTree>
    <p:extLst>
      <p:ext uri="{BB962C8B-B14F-4D97-AF65-F5344CB8AC3E}">
        <p14:creationId xmlns:p14="http://schemas.microsoft.com/office/powerpoint/2010/main" val="69056924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C:\Users\curtis_a\Desktop\A level changes 1\1913737793.mp3"/>
  <p:tag name="PPSNARRATION" val="10,213535144,C:\Users\curtis_a\Desktop\A level changes 1 v 3 Final\Media.ppcx"/>
</p:tagLst>
</file>

<file path=ppt/theme/theme1.xml><?xml version="1.0" encoding="utf-8"?>
<a:theme xmlns:a="http://schemas.openxmlformats.org/drawingml/2006/main" name="Office Theme">
  <a:themeElements>
    <a:clrScheme name="Custom 4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243C59"/>
      </a:accent1>
      <a:accent2>
        <a:srgbClr val="68A6C2"/>
      </a:accent2>
      <a:accent3>
        <a:srgbClr val="007FA3"/>
      </a:accent3>
      <a:accent4>
        <a:srgbClr val="003057"/>
      </a:accent4>
      <a:accent5>
        <a:srgbClr val="DB0020"/>
      </a:accent5>
      <a:accent6>
        <a:srgbClr val="008638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545BF2C8BA29D4CA1CF1B28CB215945" ma:contentTypeVersion="13" ma:contentTypeDescription="Create a new document." ma:contentTypeScope="" ma:versionID="94d3b87ef65f4aef3a4bcbf455af4d9c">
  <xsd:schema xmlns:xsd="http://www.w3.org/2001/XMLSchema" xmlns:xs="http://www.w3.org/2001/XMLSchema" xmlns:p="http://schemas.microsoft.com/office/2006/metadata/properties" xmlns:ns2="aef15915-1ad9-4df2-a051-24e841bbfed3" xmlns:ns3="d37093ce-74a9-4ead-ba34-b65f3c860946" targetNamespace="http://schemas.microsoft.com/office/2006/metadata/properties" ma:root="true" ma:fieldsID="141464877e5074570e2ff726da6fff74" ns2:_="" ns3:_="">
    <xsd:import namespace="aef15915-1ad9-4df2-a051-24e841bbfed3"/>
    <xsd:import namespace="d37093ce-74a9-4ead-ba34-b65f3c86094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ef15915-1ad9-4df2-a051-24e841bbfed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7093ce-74a9-4ead-ba34-b65f3c860946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56FAFFB-7B99-4DF3-A590-528C9C12E4D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ef15915-1ad9-4df2-a051-24e841bbfed3"/>
    <ds:schemaRef ds:uri="d37093ce-74a9-4ead-ba34-b65f3c86094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4D8C850-730C-4775-AAAF-F5D19234FBB1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d37093ce-74a9-4ead-ba34-b65f3c860946"/>
    <ds:schemaRef ds:uri="aef15915-1ad9-4df2-a051-24e841bbfed3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99817640-66F9-40B1-BBDA-70523326D4D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10939</TotalTime>
  <Words>469</Words>
  <Application>Microsoft Office PowerPoint</Application>
  <PresentationFormat>On-screen Show (4:3)</PresentationFormat>
  <Paragraphs>74</Paragraphs>
  <Slides>19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5" baseType="lpstr">
      <vt:lpstr>Arial</vt:lpstr>
      <vt:lpstr>Arial Black</vt:lpstr>
      <vt:lpstr>Calibri</vt:lpstr>
      <vt:lpstr>Century Gothic</vt:lpstr>
      <vt:lpstr>Verdana</vt:lpstr>
      <vt:lpstr>Office Theme</vt:lpstr>
      <vt:lpstr>PowerPoint Presentation</vt:lpstr>
      <vt:lpstr>Agenda – Advanced notices</vt:lpstr>
      <vt:lpstr>Question Setting - Section A</vt:lpstr>
      <vt:lpstr>Example – Theme 1 </vt:lpstr>
      <vt:lpstr>Create your own case studies</vt:lpstr>
      <vt:lpstr>Question setting – the process</vt:lpstr>
      <vt:lpstr>Question setting an example</vt:lpstr>
      <vt:lpstr>Question Setting from Case Studies</vt:lpstr>
      <vt:lpstr>Break out Room Task</vt:lpstr>
      <vt:lpstr>Using Existing Resources</vt:lpstr>
      <vt:lpstr>Using Existing Resources</vt:lpstr>
      <vt:lpstr>Exam Corner – Analyse Questions</vt:lpstr>
      <vt:lpstr>Question from the Cannell’s Case Study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Edexcel A level:  Biology A (Salters-Nuffield)  Biology B  “New to Edexcel”</dc:title>
  <dc:creator>Riddle, Damian</dc:creator>
  <cp:lastModifiedBy>Clark, P (Staff)</cp:lastModifiedBy>
  <cp:revision>210</cp:revision>
  <cp:lastPrinted>2021-09-20T14:34:48Z</cp:lastPrinted>
  <dcterms:modified xsi:type="dcterms:W3CDTF">2022-03-11T11:31:52Z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0x010100D545BF2C8BA29D4CA1CF1B28CB215945</vt:lpwstr>
  </property>
</Properties>
</file>