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2" r:id="rId4"/>
  </p:sldMasterIdLst>
  <p:notesMasterIdLst>
    <p:notesMasterId r:id="rId19"/>
  </p:notesMasterIdLst>
  <p:sldIdLst>
    <p:sldId id="260" r:id="rId5"/>
    <p:sldId id="261" r:id="rId6"/>
    <p:sldId id="477" r:id="rId7"/>
    <p:sldId id="478" r:id="rId8"/>
    <p:sldId id="480" r:id="rId9"/>
    <p:sldId id="481" r:id="rId10"/>
    <p:sldId id="482" r:id="rId11"/>
    <p:sldId id="483" r:id="rId12"/>
    <p:sldId id="484" r:id="rId13"/>
    <p:sldId id="485" r:id="rId14"/>
    <p:sldId id="486" r:id="rId15"/>
    <p:sldId id="487" r:id="rId16"/>
    <p:sldId id="488" r:id="rId17"/>
    <p:sldId id="489" r:id="rId18"/>
  </p:sldIdLst>
  <p:sldSz cx="9144000" cy="6858000" type="screen4x3"/>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7"/>
    <a:srgbClr val="9E0050"/>
    <a:srgbClr val="505759"/>
    <a:srgbClr val="9E00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62" autoAdjust="0"/>
    <p:restoredTop sz="81414" autoAdjust="0"/>
  </p:normalViewPr>
  <p:slideViewPr>
    <p:cSldViewPr snapToGrid="0">
      <p:cViewPr varScale="1">
        <p:scale>
          <a:sx n="76" d="100"/>
          <a:sy n="76" d="100"/>
        </p:scale>
        <p:origin x="1545" y="45"/>
      </p:cViewPr>
      <p:guideLst>
        <p:guide orient="horz" pos="2160"/>
        <p:guide pos="2880"/>
      </p:guideLst>
    </p:cSldViewPr>
  </p:slideViewPr>
  <p:notesTextViewPr>
    <p:cViewPr>
      <p:scale>
        <a:sx n="100" d="100"/>
        <a:sy n="100" d="100"/>
      </p:scale>
      <p:origin x="0" y="0"/>
    </p:cViewPr>
  </p:notesTextViewPr>
  <p:notesViewPr>
    <p:cSldViewPr snapToGrid="0">
      <p:cViewPr varScale="1">
        <p:scale>
          <a:sx n="70" d="100"/>
          <a:sy n="70" d="100"/>
        </p:scale>
        <p:origin x="2547" y="5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3162" tIns="46568" rIns="93162" bIns="46568"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3162" tIns="46568" rIns="93162" bIns="46568"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414463" y="1162050"/>
            <a:ext cx="4181475"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3162" tIns="46568" rIns="93162" bIns="46568"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algn="r"/>
            <a:fld id="{00000000-1234-1234-1234-123412341234}" type="slidenum">
              <a:rPr lang="en-GB" sz="1200" smtClean="0">
                <a:solidFill>
                  <a:schemeClr val="dk1"/>
                </a:solidFill>
                <a:latin typeface="Calibri"/>
                <a:ea typeface="Calibri"/>
                <a:cs typeface="Calibri"/>
                <a:sym typeface="Calibri"/>
              </a:rPr>
              <a:pPr algn="r"/>
              <a:t>‹#›</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40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i="0" dirty="0"/>
          </a:p>
        </p:txBody>
      </p:sp>
      <p:sp>
        <p:nvSpPr>
          <p:cNvPr id="4" name="Slide Number Placeholder 3"/>
          <p:cNvSpPr>
            <a:spLocks noGrp="1"/>
          </p:cNvSpPr>
          <p:nvPr>
            <p:ph type="sldNum" sz="quarter" idx="10"/>
          </p:nvPr>
        </p:nvSpPr>
        <p:spPr/>
        <p:txBody>
          <a:bodyPr/>
          <a:lstStyle/>
          <a:p>
            <a:fld id="{90DD94F8-4103-4B22-A402-6D8E483804BD}"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41354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itchFamily="34" charset="0"/>
              <a:ea typeface="MS PGothic" pitchFamily="34" charset="-128"/>
            </a:endParaRPr>
          </a:p>
        </p:txBody>
      </p:sp>
      <p:sp>
        <p:nvSpPr>
          <p:cNvPr id="8192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300">
                <a:solidFill>
                  <a:schemeClr val="tx1"/>
                </a:solidFill>
                <a:latin typeface="Arial" pitchFamily="34" charset="0"/>
                <a:ea typeface="MS PGothic" pitchFamily="34" charset="-128"/>
              </a:defRPr>
            </a:lvl1pPr>
            <a:lvl2pPr marL="716108" indent="-275427">
              <a:defRPr sz="2300">
                <a:solidFill>
                  <a:schemeClr val="tx1"/>
                </a:solidFill>
                <a:latin typeface="Arial" pitchFamily="34" charset="0"/>
                <a:ea typeface="MS PGothic" pitchFamily="34" charset="-128"/>
              </a:defRPr>
            </a:lvl2pPr>
            <a:lvl3pPr marL="1101706" indent="-220341">
              <a:defRPr sz="2300">
                <a:solidFill>
                  <a:schemeClr val="tx1"/>
                </a:solidFill>
                <a:latin typeface="Arial" pitchFamily="34" charset="0"/>
                <a:ea typeface="MS PGothic" pitchFamily="34" charset="-128"/>
              </a:defRPr>
            </a:lvl3pPr>
            <a:lvl4pPr marL="1542388" indent="-220341">
              <a:defRPr sz="2300">
                <a:solidFill>
                  <a:schemeClr val="tx1"/>
                </a:solidFill>
                <a:latin typeface="Arial" pitchFamily="34" charset="0"/>
                <a:ea typeface="MS PGothic" pitchFamily="34" charset="-128"/>
              </a:defRPr>
            </a:lvl4pPr>
            <a:lvl5pPr marL="1983071" indent="-220341">
              <a:defRPr sz="2300">
                <a:solidFill>
                  <a:schemeClr val="tx1"/>
                </a:solidFill>
                <a:latin typeface="Arial" pitchFamily="34" charset="0"/>
                <a:ea typeface="MS PGothic" pitchFamily="34" charset="-128"/>
              </a:defRPr>
            </a:lvl5pPr>
            <a:lvl6pPr marL="2423753" indent="-220341" eaLnBrk="0" fontAlgn="base" hangingPunct="0">
              <a:spcBef>
                <a:spcPct val="0"/>
              </a:spcBef>
              <a:spcAft>
                <a:spcPct val="0"/>
              </a:spcAft>
              <a:defRPr sz="2300">
                <a:solidFill>
                  <a:schemeClr val="tx1"/>
                </a:solidFill>
                <a:latin typeface="Arial" pitchFamily="34" charset="0"/>
                <a:ea typeface="MS PGothic" pitchFamily="34" charset="-128"/>
              </a:defRPr>
            </a:lvl6pPr>
            <a:lvl7pPr marL="2864435" indent="-220341" eaLnBrk="0" fontAlgn="base" hangingPunct="0">
              <a:spcBef>
                <a:spcPct val="0"/>
              </a:spcBef>
              <a:spcAft>
                <a:spcPct val="0"/>
              </a:spcAft>
              <a:defRPr sz="2300">
                <a:solidFill>
                  <a:schemeClr val="tx1"/>
                </a:solidFill>
                <a:latin typeface="Arial" pitchFamily="34" charset="0"/>
                <a:ea typeface="MS PGothic" pitchFamily="34" charset="-128"/>
              </a:defRPr>
            </a:lvl7pPr>
            <a:lvl8pPr marL="3305117" indent="-220341" eaLnBrk="0" fontAlgn="base" hangingPunct="0">
              <a:spcBef>
                <a:spcPct val="0"/>
              </a:spcBef>
              <a:spcAft>
                <a:spcPct val="0"/>
              </a:spcAft>
              <a:defRPr sz="2300">
                <a:solidFill>
                  <a:schemeClr val="tx1"/>
                </a:solidFill>
                <a:latin typeface="Arial" pitchFamily="34" charset="0"/>
                <a:ea typeface="MS PGothic" pitchFamily="34" charset="-128"/>
              </a:defRPr>
            </a:lvl8pPr>
            <a:lvl9pPr marL="3745800" indent="-220341" eaLnBrk="0" fontAlgn="base" hangingPunct="0">
              <a:spcBef>
                <a:spcPct val="0"/>
              </a:spcBef>
              <a:spcAft>
                <a:spcPct val="0"/>
              </a:spcAft>
              <a:defRPr sz="2300">
                <a:solidFill>
                  <a:schemeClr val="tx1"/>
                </a:solidFill>
                <a:latin typeface="Arial" pitchFamily="34" charset="0"/>
                <a:ea typeface="MS PGothic" pitchFamily="34" charset="-128"/>
              </a:defRPr>
            </a:lvl9pPr>
          </a:lstStyle>
          <a:p>
            <a:fld id="{1A6DAE7B-2A3F-4B2E-89D2-0AC5458659AE}" type="slidenum">
              <a:rPr lang="en-GB" altLang="en-US" sz="1100">
                <a:solidFill>
                  <a:prstClr val="black"/>
                </a:solidFill>
                <a:cs typeface="Arial" pitchFamily="34" charset="0"/>
              </a:rPr>
              <a:pPr/>
              <a:t>2</a:t>
            </a:fld>
            <a:endParaRPr lang="en-GB" altLang="en-US" sz="1100" dirty="0">
              <a:solidFill>
                <a:prstClr val="black"/>
              </a:solidFill>
              <a:cs typeface="Arial" pitchFamily="34" charset="0"/>
            </a:endParaRPr>
          </a:p>
        </p:txBody>
      </p:sp>
    </p:spTree>
    <p:extLst>
      <p:ext uri="{BB962C8B-B14F-4D97-AF65-F5344CB8AC3E}">
        <p14:creationId xmlns:p14="http://schemas.microsoft.com/office/powerpoint/2010/main" val="3278268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all my time marking GCSE (and A level for that matter), the skill of application is the often the weakest. I’ve seen plenty of scripts where the candidate is clearly knowledgeable about business concepts and theories but they have not applied their responses at all. Could lose around 20 marks if no answers are applied at all, which makes a huge difference to the grade awarded. Unfortunately it happens to much. Understanding the case study is essential. It gives the students plenty of material that they can use in their answers, if only they used it!</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090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Althouh</a:t>
            </a:r>
            <a:r>
              <a:rPr lang="en-GB" dirty="0"/>
              <a:t> MOPS is something that is talked about at A Level, I use it with my GCSE pupils when discussing case studies and writing answers to longer questions in lessons. It gets them to really focus on the business presented in the case study, so that they can make a really good attempt at applying their responses. This checklist as such is split into 5 sections – there is a brief section at the start where I get the pupils to find out the basics of the business, ownership structure, the industry they are in etc. I then focus on the four areas covered within MOPS and get students to tick the relevant boxes so that they can get a good idea of the business. Let’s take a look at it..</a:t>
            </a:r>
          </a:p>
          <a:p>
            <a:endParaRPr lang="en-GB" dirty="0"/>
          </a:p>
          <a:p>
            <a:r>
              <a:rPr lang="en-GB" dirty="0"/>
              <a:t>Show MOPS checklist at this point. Talk through it.</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30397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2"/>
        <p:cNvGrpSpPr/>
        <p:nvPr/>
      </p:nvGrpSpPr>
      <p:grpSpPr>
        <a:xfrm>
          <a:off x="0" y="0"/>
          <a:ext cx="0" cy="0"/>
          <a:chOff x="0" y="0"/>
          <a:chExt cx="0" cy="0"/>
        </a:xfrm>
      </p:grpSpPr>
      <p:pic>
        <p:nvPicPr>
          <p:cNvPr id="3" name="Picture 2">
            <a:extLst>
              <a:ext uri="{FF2B5EF4-FFF2-40B4-BE49-F238E27FC236}">
                <a16:creationId xmlns:a16="http://schemas.microsoft.com/office/drawing/2014/main" id="{BD58FB14-C460-3644-851B-E2FBC7164943}"/>
              </a:ext>
            </a:extLst>
          </p:cNvPr>
          <p:cNvPicPr>
            <a:picLocks noChangeAspect="1"/>
          </p:cNvPicPr>
          <p:nvPr userDrawn="1"/>
        </p:nvPicPr>
        <p:blipFill>
          <a:blip r:embed="rId2"/>
          <a:srcRect/>
          <a:stretch/>
        </p:blipFill>
        <p:spPr>
          <a:xfrm>
            <a:off x="14781" y="4756"/>
            <a:ext cx="9114438" cy="6848488"/>
          </a:xfrm>
          <a:prstGeom prst="rect">
            <a:avLst/>
          </a:prstGeom>
        </p:spPr>
      </p:pic>
      <p:sp>
        <p:nvSpPr>
          <p:cNvPr id="4" name="Subtitle 3">
            <a:extLst>
              <a:ext uri="{FF2B5EF4-FFF2-40B4-BE49-F238E27FC236}">
                <a16:creationId xmlns:a16="http://schemas.microsoft.com/office/drawing/2014/main" id="{5C8AC4F1-F7FC-AC43-9B93-D98404A35AAE}"/>
              </a:ext>
            </a:extLst>
          </p:cNvPr>
          <p:cNvSpPr>
            <a:spLocks noGrp="1"/>
          </p:cNvSpPr>
          <p:nvPr>
            <p:ph type="subTitle" idx="4294967295"/>
          </p:nvPr>
        </p:nvSpPr>
        <p:spPr>
          <a:xfrm>
            <a:off x="433146" y="2818525"/>
            <a:ext cx="3818400" cy="1056900"/>
          </a:xfrm>
        </p:spPr>
        <p:txBody>
          <a:bodyPr/>
          <a:lstStyle>
            <a:lvl1pPr>
              <a:buClr>
                <a:srgbClr val="505759"/>
              </a:buClr>
              <a:defRPr sz="1800" b="0" i="0">
                <a:latin typeface="Arial" panose="020B0604020202020204" pitchFamily="34" charset="0"/>
                <a:cs typeface="Arial" panose="020B0604020202020204" pitchFamily="34" charset="0"/>
              </a:defRPr>
            </a:lvl1pPr>
          </a:lstStyle>
          <a:p>
            <a:pPr>
              <a:buSzPct val="100000"/>
            </a:pPr>
            <a:endParaRPr lang="en-US" dirty="0">
              <a:solidFill>
                <a:schemeClr val="tx1"/>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ayout with paragraph text" userDrawn="1">
  <p:cSld name="Layout with paragraph text">
    <p:spTree>
      <p:nvGrpSpPr>
        <p:cNvPr id="1" name="Shape 14"/>
        <p:cNvGrpSpPr/>
        <p:nvPr/>
      </p:nvGrpSpPr>
      <p:grpSpPr>
        <a:xfrm>
          <a:off x="0" y="0"/>
          <a:ext cx="0" cy="0"/>
          <a:chOff x="0" y="0"/>
          <a:chExt cx="0" cy="0"/>
        </a:xfrm>
      </p:grpSpPr>
      <p:sp>
        <p:nvSpPr>
          <p:cNvPr id="18" name="Shape 18"/>
          <p:cNvSpPr txBox="1"/>
          <p:nvPr/>
        </p:nvSpPr>
        <p:spPr>
          <a:xfrm>
            <a:off x="8703740" y="6506598"/>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100" b="1" i="0">
                <a:solidFill>
                  <a:schemeClr val="tx1"/>
                </a:solidFill>
                <a:latin typeface="Arial Black" panose="020B0604020202020204" pitchFamily="34" charset="0"/>
                <a:ea typeface="Arial"/>
                <a:cs typeface="Arial Black" panose="020B0604020202020204" pitchFamily="34" charset="0"/>
                <a:sym typeface="Arial"/>
              </a:rPr>
              <a:t>‹#›</a:t>
            </a:fld>
            <a:endParaRPr sz="1100" b="1" i="0" dirty="0">
              <a:solidFill>
                <a:schemeClr val="tx1"/>
              </a:solidFill>
              <a:latin typeface="Arial Black" panose="020B0604020202020204" pitchFamily="34" charset="0"/>
              <a:ea typeface="Arial"/>
              <a:cs typeface="Arial Black" panose="020B0604020202020204" pitchFamily="34" charset="0"/>
              <a:sym typeface="Arial"/>
            </a:endParaRPr>
          </a:p>
        </p:txBody>
      </p:sp>
      <p:sp>
        <p:nvSpPr>
          <p:cNvPr id="8" name="Google Shape;22;p3">
            <a:extLst>
              <a:ext uri="{FF2B5EF4-FFF2-40B4-BE49-F238E27FC236}">
                <a16:creationId xmlns:a16="http://schemas.microsoft.com/office/drawing/2014/main" id="{5C60724E-F290-0B4F-BA18-D25C7290142A}"/>
              </a:ext>
            </a:extLst>
          </p:cNvPr>
          <p:cNvSpPr txBox="1">
            <a:spLocks noGrp="1"/>
          </p:cNvSpPr>
          <p:nvPr>
            <p:ph type="title"/>
          </p:nvPr>
        </p:nvSpPr>
        <p:spPr>
          <a:xfrm>
            <a:off x="218224" y="343825"/>
            <a:ext cx="8676855"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1" i="0">
                <a:solidFill>
                  <a:srgbClr val="003057"/>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9" name="Google Shape;26;p3">
            <a:extLst>
              <a:ext uri="{FF2B5EF4-FFF2-40B4-BE49-F238E27FC236}">
                <a16:creationId xmlns:a16="http://schemas.microsoft.com/office/drawing/2014/main" id="{87CAE17A-59E8-4548-A282-55576BCFFCCC}"/>
              </a:ext>
            </a:extLst>
          </p:cNvPr>
          <p:cNvSpPr txBox="1">
            <a:spLocks noGrp="1"/>
          </p:cNvSpPr>
          <p:nvPr>
            <p:ph type="body" idx="1"/>
          </p:nvPr>
        </p:nvSpPr>
        <p:spPr>
          <a:xfrm>
            <a:off x="218225" y="1470000"/>
            <a:ext cx="8676854" cy="3918000"/>
          </a:xfrm>
          <a:prstGeom prst="rect">
            <a:avLst/>
          </a:prstGeom>
        </p:spPr>
        <p:txBody>
          <a:bodyPr spcFirstLastPara="1" wrap="square" lIns="91425" tIns="91425" rIns="91425" bIns="91425" anchor="t" anchorCtr="0">
            <a:noAutofit/>
          </a:bodyPr>
          <a:lstStyle>
            <a:lvl1pPr marL="438150" lvl="0" indent="-285750" algn="l">
              <a:spcBef>
                <a:spcPts val="0"/>
              </a:spcBef>
              <a:spcAft>
                <a:spcPts val="0"/>
              </a:spcAft>
              <a:buClr>
                <a:schemeClr val="tx1"/>
              </a:buClr>
              <a:buSzPct val="125000"/>
              <a:buFont typeface="Arial" panose="020B0604020202020204" pitchFamily="34" charset="0"/>
              <a:buChar char="•"/>
              <a:defRPr sz="2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1"/>
            <a:endParaRPr dirty="0"/>
          </a:p>
        </p:txBody>
      </p:sp>
      <p:sp>
        <p:nvSpPr>
          <p:cNvPr id="6" name="TextBox 5">
            <a:extLst>
              <a:ext uri="{FF2B5EF4-FFF2-40B4-BE49-F238E27FC236}">
                <a16:creationId xmlns:a16="http://schemas.microsoft.com/office/drawing/2014/main" id="{A88CD545-7842-424D-9CB2-698C0B86F34A}"/>
              </a:ext>
            </a:extLst>
          </p:cNvPr>
          <p:cNvSpPr txBox="1"/>
          <p:nvPr userDrawn="1"/>
        </p:nvSpPr>
        <p:spPr>
          <a:xfrm>
            <a:off x="6044703" y="6515224"/>
            <a:ext cx="2676289" cy="230832"/>
          </a:xfrm>
          <a:prstGeom prst="rect">
            <a:avLst/>
          </a:prstGeom>
          <a:noFill/>
        </p:spPr>
        <p:txBody>
          <a:bodyPr wrap="square" rtlCol="0">
            <a:spAutoFit/>
          </a:bodyPr>
          <a:lstStyle/>
          <a:p>
            <a:pPr algn="r"/>
            <a:r>
              <a:rPr lang="en-US" sz="900" b="1" dirty="0">
                <a:solidFill>
                  <a:schemeClr val="tx1"/>
                </a:solidFill>
              </a:rPr>
              <a:t>© Pearson Education 2020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yout with bulleted text">
  <p:cSld name="Layout with bulleted tex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221504" y="345367"/>
            <a:ext cx="6568219" cy="553998"/>
          </a:xfrm>
          <a:prstGeom prst="rect">
            <a:avLst/>
          </a:prstGeom>
          <a:noFill/>
          <a:ln>
            <a:noFill/>
          </a:ln>
        </p:spPr>
        <p:txBody>
          <a:bodyPr spcFirstLastPara="1" wrap="square" lIns="0" tIns="0" rIns="0" bIns="0" anchor="t" anchorCtr="0"/>
          <a:lstStyle>
            <a:lvl1pPr marR="0" lvl="0" algn="l" rtl="0">
              <a:spcBef>
                <a:spcPts val="0"/>
              </a:spcBef>
              <a:spcAft>
                <a:spcPts val="0"/>
              </a:spcAft>
              <a:buClr>
                <a:schemeClr val="accent1"/>
              </a:buClr>
              <a:buSzPts val="3600"/>
              <a:buFont typeface="Arial"/>
              <a:buNone/>
              <a:defRPr sz="3200" b="1" i="0" u="none" strike="noStrike" cap="none">
                <a:solidFill>
                  <a:srgbClr val="003057"/>
                </a:solidFill>
                <a:latin typeface="Arial" panose="020B0604020202020204" pitchFamily="34" charset="0"/>
                <a:ea typeface="Open Sans" panose="020B0606030504020204" pitchFamily="34" charset="0"/>
                <a:cs typeface="Arial" panose="020B0604020202020204" pitchFamily="34" charset="0"/>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28" name="Shape 28"/>
          <p:cNvSpPr txBox="1">
            <a:spLocks noGrp="1"/>
          </p:cNvSpPr>
          <p:nvPr>
            <p:ph type="body" idx="1"/>
          </p:nvPr>
        </p:nvSpPr>
        <p:spPr>
          <a:xfrm>
            <a:off x="221504" y="1440000"/>
            <a:ext cx="8229600" cy="4525963"/>
          </a:xfrm>
          <a:prstGeom prst="rect">
            <a:avLst/>
          </a:prstGeom>
          <a:noFill/>
          <a:ln>
            <a:noFill/>
          </a:ln>
        </p:spPr>
        <p:txBody>
          <a:bodyPr spcFirstLastPara="1" wrap="square" lIns="0" tIns="0" rIns="0" bIns="45700" anchor="t" anchorCtr="0"/>
          <a:lstStyle>
            <a:lvl1pPr marL="457200" marR="0" lvl="0" indent="-406400" algn="l" rtl="0">
              <a:spcBef>
                <a:spcPts val="560"/>
              </a:spcBef>
              <a:spcAft>
                <a:spcPts val="0"/>
              </a:spcAft>
              <a:buClr>
                <a:schemeClr val="tx1"/>
              </a:buClr>
              <a:buSzPct val="125000"/>
              <a:buFont typeface="Arial"/>
              <a:buChar char="•"/>
              <a:defRPr sz="16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accent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7" name="Shape 18">
            <a:extLst>
              <a:ext uri="{FF2B5EF4-FFF2-40B4-BE49-F238E27FC236}">
                <a16:creationId xmlns:a16="http://schemas.microsoft.com/office/drawing/2014/main" id="{9F01F54A-90E4-3C4A-9550-BF89C6811379}"/>
              </a:ext>
            </a:extLst>
          </p:cNvPr>
          <p:cNvSpPr txBox="1"/>
          <p:nvPr userDrawn="1"/>
        </p:nvSpPr>
        <p:spPr>
          <a:xfrm>
            <a:off x="8703740" y="6506598"/>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100" b="1" i="0">
                <a:solidFill>
                  <a:schemeClr val="tx1"/>
                </a:solidFill>
                <a:latin typeface="Arial Black" panose="020B0604020202020204" pitchFamily="34" charset="0"/>
                <a:ea typeface="Arial"/>
                <a:cs typeface="Arial Black" panose="020B0604020202020204" pitchFamily="34" charset="0"/>
                <a:sym typeface="Arial"/>
              </a:rPr>
              <a:t>‹#›</a:t>
            </a:fld>
            <a:endParaRPr sz="1100" b="1" i="0" dirty="0">
              <a:solidFill>
                <a:schemeClr val="tx1"/>
              </a:solidFill>
              <a:latin typeface="Arial Black" panose="020B0604020202020204" pitchFamily="34" charset="0"/>
              <a:ea typeface="Arial"/>
              <a:cs typeface="Arial Black" panose="020B0604020202020204" pitchFamily="34" charset="0"/>
              <a:sym typeface="Arial"/>
            </a:endParaRPr>
          </a:p>
        </p:txBody>
      </p:sp>
      <p:sp>
        <p:nvSpPr>
          <p:cNvPr id="8" name="TextBox 7">
            <a:extLst>
              <a:ext uri="{FF2B5EF4-FFF2-40B4-BE49-F238E27FC236}">
                <a16:creationId xmlns:a16="http://schemas.microsoft.com/office/drawing/2014/main" id="{D38BFA00-A6B5-7A49-AD0C-ABB59BAE86F5}"/>
              </a:ext>
            </a:extLst>
          </p:cNvPr>
          <p:cNvSpPr txBox="1"/>
          <p:nvPr userDrawn="1"/>
        </p:nvSpPr>
        <p:spPr>
          <a:xfrm>
            <a:off x="6044703" y="6515224"/>
            <a:ext cx="2676289" cy="230832"/>
          </a:xfrm>
          <a:prstGeom prst="rect">
            <a:avLst/>
          </a:prstGeom>
          <a:noFill/>
        </p:spPr>
        <p:txBody>
          <a:bodyPr wrap="square" rtlCol="0">
            <a:spAutoFit/>
          </a:bodyPr>
          <a:lstStyle/>
          <a:p>
            <a:pPr algn="r"/>
            <a:r>
              <a:rPr lang="en-US" sz="900" b="1" dirty="0">
                <a:solidFill>
                  <a:schemeClr val="tx1"/>
                </a:solidFill>
              </a:rPr>
              <a:t>© Pearson Education 2020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p:blipFill>
        <p:spPr bwMode="auto">
          <a:xfrm>
            <a:off x="-9143" y="-7144"/>
            <a:ext cx="9161966" cy="68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5961" y="486440"/>
            <a:ext cx="5184576" cy="1872208"/>
          </a:xfrm>
          <a:prstGeom prst="rect">
            <a:avLst/>
          </a:prstGeom>
        </p:spPr>
        <p:txBody>
          <a:bodyPr anchor="t"/>
          <a:lstStyle>
            <a:lvl1pPr algn="l">
              <a:defRPr sz="3200" b="1" i="0" cap="all">
                <a:solidFill>
                  <a:srgbClr val="003057"/>
                </a:solidFill>
                <a:latin typeface="Arial" panose="020B0604020202020204" pitchFamily="34" charset="0"/>
                <a:cs typeface="Arial" panose="020B0604020202020204" pitchFamily="34" charset="0"/>
              </a:defRPr>
            </a:lvl1pPr>
          </a:lstStyle>
          <a:p>
            <a:r>
              <a:rPr lang="en-US" dirty="0"/>
              <a:t>Click to edit Master title</a:t>
            </a:r>
          </a:p>
        </p:txBody>
      </p:sp>
    </p:spTree>
    <p:extLst>
      <p:ext uri="{BB962C8B-B14F-4D97-AF65-F5344CB8AC3E}">
        <p14:creationId xmlns:p14="http://schemas.microsoft.com/office/powerpoint/2010/main" val="2295471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4" name="Picture 5"/>
          <p:cNvPicPr>
            <a:picLocks noChangeAspect="1"/>
          </p:cNvPicPr>
          <p:nvPr userDrawn="1"/>
        </p:nvPicPr>
        <p:blipFill>
          <a:blip r:embed="rId2"/>
          <a:srcRect/>
          <a:stretch/>
        </p:blipFill>
        <p:spPr bwMode="auto">
          <a:xfrm>
            <a:off x="7144" y="-394"/>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3"/>
          <p:cNvSpPr>
            <a:spLocks noGrp="1" noChangeArrowheads="1"/>
          </p:cNvSpPr>
          <p:nvPr>
            <p:ph idx="1"/>
          </p:nvPr>
        </p:nvSpPr>
        <p:spPr bwMode="auto">
          <a:xfrm>
            <a:off x="272960" y="1422748"/>
            <a:ext cx="7772400" cy="4323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buClr>
                <a:srgbClr val="003057"/>
              </a:buClr>
              <a:defRPr b="0" i="0">
                <a:latin typeface="Arial" panose="020B0604020202020204" pitchFamily="34" charset="0"/>
                <a:cs typeface="Arial" panose="020B0604020202020204" pitchFamily="34" charset="0"/>
              </a:defRPr>
            </a:lvl1pPr>
            <a:lvl2pPr>
              <a:buClr>
                <a:srgbClr val="505659"/>
              </a:buCl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Rectangle 2"/>
          <p:cNvSpPr>
            <a:spLocks noGrp="1" noChangeArrowheads="1"/>
          </p:cNvSpPr>
          <p:nvPr>
            <p:ph type="title"/>
          </p:nvPr>
        </p:nvSpPr>
        <p:spPr bwMode="auto">
          <a:xfrm>
            <a:off x="272960" y="502320"/>
            <a:ext cx="8100472"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nchor="t"/>
          <a:lstStyle>
            <a:lvl1pPr algn="l">
              <a:defRPr sz="3200" b="1" i="0">
                <a:solidFill>
                  <a:srgbClr val="003057"/>
                </a:solidFill>
                <a:latin typeface="Arial" panose="020B0604020202020204" pitchFamily="34" charset="0"/>
                <a:cs typeface="Arial" panose="020B0604020202020204" pitchFamily="34" charset="0"/>
              </a:defRPr>
            </a:lvl1pPr>
          </a:lstStyle>
          <a:p>
            <a:pPr lvl="0"/>
            <a:r>
              <a:rPr lang="en-GB" dirty="0"/>
              <a:t>Click to edit Master title style</a:t>
            </a:r>
            <a:endParaRPr lang="en-US" dirty="0"/>
          </a:p>
        </p:txBody>
      </p:sp>
    </p:spTree>
    <p:extLst>
      <p:ext uri="{BB962C8B-B14F-4D97-AF65-F5344CB8AC3E}">
        <p14:creationId xmlns:p14="http://schemas.microsoft.com/office/powerpoint/2010/main" val="1091509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p:blipFill>
        <p:spPr bwMode="auto">
          <a:xfrm>
            <a:off x="-4063" y="-7144"/>
            <a:ext cx="9161966" cy="68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96601" y="598200"/>
            <a:ext cx="5184576" cy="1872208"/>
          </a:xfrm>
          <a:prstGeom prst="rect">
            <a:avLst/>
          </a:prstGeom>
        </p:spPr>
        <p:txBody>
          <a:bodyPr anchor="t"/>
          <a:lstStyle>
            <a:lvl1pPr algn="l">
              <a:defRPr sz="3200" b="1" i="0" cap="all">
                <a:solidFill>
                  <a:srgbClr val="003057"/>
                </a:solidFill>
                <a:latin typeface="Arial" panose="020B0604020202020204" pitchFamily="34" charset="0"/>
                <a:cs typeface="Arial" panose="020B0604020202020204" pitchFamily="34" charset="0"/>
              </a:defRPr>
            </a:lvl1pPr>
          </a:lstStyle>
          <a:p>
            <a:r>
              <a:rPr lang="en-US" dirty="0"/>
              <a:t>Click to edit Master title</a:t>
            </a:r>
          </a:p>
        </p:txBody>
      </p:sp>
    </p:spTree>
    <p:extLst>
      <p:ext uri="{BB962C8B-B14F-4D97-AF65-F5344CB8AC3E}">
        <p14:creationId xmlns:p14="http://schemas.microsoft.com/office/powerpoint/2010/main" val="341716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537028"/>
            <a:ext cx="8229600" cy="880609"/>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accent1"/>
              </a:buClr>
              <a:buSzPts val="4000"/>
              <a:buFont typeface="Arial"/>
              <a:buNone/>
              <a:defRPr sz="40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Shape 1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accent2"/>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accent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4" name="Picture 3">
            <a:extLst>
              <a:ext uri="{FF2B5EF4-FFF2-40B4-BE49-F238E27FC236}">
                <a16:creationId xmlns:a16="http://schemas.microsoft.com/office/drawing/2014/main" id="{133D485C-C8CD-FC4F-B741-09075A287E4D}"/>
              </a:ext>
            </a:extLst>
          </p:cNvPr>
          <p:cNvPicPr>
            <a:picLocks noChangeAspect="1"/>
          </p:cNvPicPr>
          <p:nvPr userDrawn="1"/>
        </p:nvPicPr>
        <p:blipFill>
          <a:blip r:embed="rId8"/>
          <a:stretch>
            <a:fillRect/>
          </a:stretch>
        </p:blipFill>
        <p:spPr>
          <a:xfrm>
            <a:off x="0" y="6091833"/>
            <a:ext cx="1749287" cy="79037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3" r:id="rId4"/>
    <p:sldLayoutId id="2147483654" r:id="rId5"/>
    <p:sldLayoutId id="2147483655"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chemeClr val="tx1"/>
        </a:buClr>
        <a:buSzPct val="125000"/>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3;p2">
            <a:extLst>
              <a:ext uri="{FF2B5EF4-FFF2-40B4-BE49-F238E27FC236}">
                <a16:creationId xmlns:a16="http://schemas.microsoft.com/office/drawing/2014/main" id="{2DF0EB6E-0E4C-A34E-96EB-B4116CBE405C}"/>
              </a:ext>
            </a:extLst>
          </p:cNvPr>
          <p:cNvSpPr txBox="1"/>
          <p:nvPr/>
        </p:nvSpPr>
        <p:spPr>
          <a:xfrm>
            <a:off x="611740" y="280481"/>
            <a:ext cx="5606180" cy="10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b="1" dirty="0">
                <a:solidFill>
                  <a:srgbClr val="003057"/>
                </a:solidFill>
                <a:latin typeface="Arial" panose="020B0604020202020204" pitchFamily="34" charset="0"/>
                <a:ea typeface="Playfair Display"/>
                <a:cs typeface="Arial" panose="020B0604020202020204" pitchFamily="34" charset="0"/>
                <a:sym typeface="Playfair Display"/>
              </a:rPr>
              <a:t>Pearson Edexcel</a:t>
            </a:r>
            <a:r>
              <a:rPr lang="en" sz="4800" dirty="0">
                <a:solidFill>
                  <a:srgbClr val="003057"/>
                </a:solidFill>
                <a:latin typeface="Arial" panose="020B0604020202020204" pitchFamily="34" charset="0"/>
                <a:ea typeface="Playfair Display"/>
                <a:cs typeface="Arial" panose="020B0604020202020204" pitchFamily="34" charset="0"/>
                <a:sym typeface="Playfair Display"/>
              </a:rPr>
              <a:t> Business Studies</a:t>
            </a:r>
            <a:endParaRPr sz="4800" dirty="0">
              <a:solidFill>
                <a:srgbClr val="003057"/>
              </a:solidFill>
              <a:latin typeface="Arial" panose="020B0604020202020204" pitchFamily="34" charset="0"/>
              <a:ea typeface="Playfair Display"/>
              <a:cs typeface="Arial" panose="020B0604020202020204" pitchFamily="34" charset="0"/>
              <a:sym typeface="Playfair Display"/>
            </a:endParaRPr>
          </a:p>
        </p:txBody>
      </p:sp>
    </p:spTree>
    <p:extLst>
      <p:ext uri="{BB962C8B-B14F-4D97-AF65-F5344CB8AC3E}">
        <p14:creationId xmlns:p14="http://schemas.microsoft.com/office/powerpoint/2010/main" val="93657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B7FC0-F0A7-4B8D-AA3B-F39060D649B6}"/>
              </a:ext>
            </a:extLst>
          </p:cNvPr>
          <p:cNvSpPr>
            <a:spLocks noGrp="1"/>
          </p:cNvSpPr>
          <p:nvPr>
            <p:ph type="title"/>
          </p:nvPr>
        </p:nvSpPr>
        <p:spPr/>
        <p:txBody>
          <a:bodyPr/>
          <a:lstStyle/>
          <a:p>
            <a:r>
              <a:rPr lang="en-GB" dirty="0"/>
              <a:t>Answer </a:t>
            </a:r>
          </a:p>
        </p:txBody>
      </p:sp>
      <p:pic>
        <p:nvPicPr>
          <p:cNvPr id="5" name="Picture 4">
            <a:extLst>
              <a:ext uri="{FF2B5EF4-FFF2-40B4-BE49-F238E27FC236}">
                <a16:creationId xmlns:a16="http://schemas.microsoft.com/office/drawing/2014/main" id="{7255BD2D-7518-4D57-A2BE-FB983196286D}"/>
              </a:ext>
            </a:extLst>
          </p:cNvPr>
          <p:cNvPicPr>
            <a:picLocks noChangeAspect="1"/>
          </p:cNvPicPr>
          <p:nvPr/>
        </p:nvPicPr>
        <p:blipFill rotWithShape="1">
          <a:blip r:embed="rId2"/>
          <a:srcRect b="6024"/>
          <a:stretch/>
        </p:blipFill>
        <p:spPr>
          <a:xfrm>
            <a:off x="1677451" y="1740694"/>
            <a:ext cx="5666127" cy="3761078"/>
          </a:xfrm>
          <a:prstGeom prst="rect">
            <a:avLst/>
          </a:prstGeom>
        </p:spPr>
      </p:pic>
    </p:spTree>
    <p:extLst>
      <p:ext uri="{BB962C8B-B14F-4D97-AF65-F5344CB8AC3E}">
        <p14:creationId xmlns:p14="http://schemas.microsoft.com/office/powerpoint/2010/main" val="3140564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B39A3-5BE2-41DA-A1E4-B2A1DD5D6E06}"/>
              </a:ext>
            </a:extLst>
          </p:cNvPr>
          <p:cNvSpPr>
            <a:spLocks noGrp="1"/>
          </p:cNvSpPr>
          <p:nvPr>
            <p:ph type="title"/>
          </p:nvPr>
        </p:nvSpPr>
        <p:spPr/>
        <p:txBody>
          <a:bodyPr/>
          <a:lstStyle/>
          <a:p>
            <a:r>
              <a:rPr lang="en-GB" dirty="0"/>
              <a:t>Applied conclusions</a:t>
            </a:r>
          </a:p>
        </p:txBody>
      </p:sp>
      <p:pic>
        <p:nvPicPr>
          <p:cNvPr id="5" name="Picture 4">
            <a:extLst>
              <a:ext uri="{FF2B5EF4-FFF2-40B4-BE49-F238E27FC236}">
                <a16:creationId xmlns:a16="http://schemas.microsoft.com/office/drawing/2014/main" id="{8D738150-1ACA-4B41-969E-9EBF928F1901}"/>
              </a:ext>
            </a:extLst>
          </p:cNvPr>
          <p:cNvPicPr>
            <a:picLocks noChangeAspect="1"/>
          </p:cNvPicPr>
          <p:nvPr/>
        </p:nvPicPr>
        <p:blipFill>
          <a:blip r:embed="rId2"/>
          <a:stretch>
            <a:fillRect/>
          </a:stretch>
        </p:blipFill>
        <p:spPr>
          <a:xfrm>
            <a:off x="1687234" y="1713319"/>
            <a:ext cx="5902286" cy="3800869"/>
          </a:xfrm>
          <a:prstGeom prst="rect">
            <a:avLst/>
          </a:prstGeom>
        </p:spPr>
      </p:pic>
    </p:spTree>
    <p:extLst>
      <p:ext uri="{BB962C8B-B14F-4D97-AF65-F5344CB8AC3E}">
        <p14:creationId xmlns:p14="http://schemas.microsoft.com/office/powerpoint/2010/main" val="3856363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8B324-6C32-46EF-B174-927C4BE4EFD1}"/>
              </a:ext>
            </a:extLst>
          </p:cNvPr>
          <p:cNvSpPr>
            <a:spLocks noGrp="1"/>
          </p:cNvSpPr>
          <p:nvPr>
            <p:ph type="title"/>
          </p:nvPr>
        </p:nvSpPr>
        <p:spPr/>
        <p:txBody>
          <a:bodyPr/>
          <a:lstStyle/>
          <a:p>
            <a:r>
              <a:rPr lang="en-GB" dirty="0"/>
              <a:t>Task – MOPS Checklist</a:t>
            </a:r>
          </a:p>
        </p:txBody>
      </p:sp>
      <p:sp>
        <p:nvSpPr>
          <p:cNvPr id="3" name="Text Placeholder 2">
            <a:extLst>
              <a:ext uri="{FF2B5EF4-FFF2-40B4-BE49-F238E27FC236}">
                <a16:creationId xmlns:a16="http://schemas.microsoft.com/office/drawing/2014/main" id="{00984902-280B-4A34-A32D-ADAA803A3482}"/>
              </a:ext>
            </a:extLst>
          </p:cNvPr>
          <p:cNvSpPr>
            <a:spLocks noGrp="1"/>
          </p:cNvSpPr>
          <p:nvPr>
            <p:ph type="body" idx="1"/>
          </p:nvPr>
        </p:nvSpPr>
        <p:spPr/>
        <p:txBody>
          <a:bodyPr/>
          <a:lstStyle/>
          <a:p>
            <a:r>
              <a:rPr lang="en-GB" dirty="0"/>
              <a:t>Read the M&amp;S case study and complete a blank checklist.</a:t>
            </a:r>
          </a:p>
          <a:p>
            <a:endParaRPr lang="en-GB" dirty="0"/>
          </a:p>
          <a:p>
            <a:r>
              <a:rPr lang="en-GB" dirty="0"/>
              <a:t>Question:</a:t>
            </a:r>
          </a:p>
          <a:p>
            <a:pPr marL="114300" indent="0">
              <a:buNone/>
            </a:pPr>
            <a:endParaRPr lang="en-GB" sz="1800" dirty="0">
              <a:latin typeface="+mn-lt"/>
              <a:ea typeface="SimSun" panose="02010600030101010101" pitchFamily="2" charset="-122"/>
              <a:cs typeface="Times New Roman" panose="02020603050405020304" pitchFamily="18" charset="0"/>
            </a:endParaRPr>
          </a:p>
          <a:p>
            <a:pPr marL="114300" indent="0">
              <a:buNone/>
            </a:pPr>
            <a:r>
              <a:rPr lang="en-GB" sz="1800" dirty="0">
                <a:latin typeface="+mn-lt"/>
                <a:ea typeface="SimSun" panose="02010600030101010101" pitchFamily="2" charset="-122"/>
                <a:cs typeface="Times New Roman" panose="02020603050405020304" pitchFamily="18" charset="0"/>
              </a:rPr>
              <a:t>Evaluate whether M&amp;S’s ethical approach is the right strategy to follow.							[12]</a:t>
            </a:r>
            <a:endParaRPr lang="en-GB" sz="1800" dirty="0">
              <a:latin typeface="+mn-lt"/>
            </a:endParaRPr>
          </a:p>
        </p:txBody>
      </p:sp>
    </p:spTree>
    <p:extLst>
      <p:ext uri="{BB962C8B-B14F-4D97-AF65-F5344CB8AC3E}">
        <p14:creationId xmlns:p14="http://schemas.microsoft.com/office/powerpoint/2010/main" val="3326878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DBD15-4D92-41AF-B2F1-CD558AB709C5}"/>
              </a:ext>
            </a:extLst>
          </p:cNvPr>
          <p:cNvSpPr>
            <a:spLocks noGrp="1"/>
          </p:cNvSpPr>
          <p:nvPr>
            <p:ph type="title"/>
          </p:nvPr>
        </p:nvSpPr>
        <p:spPr>
          <a:xfrm>
            <a:off x="5234152" y="1115119"/>
            <a:ext cx="2580158" cy="841725"/>
          </a:xfrm>
        </p:spPr>
        <p:txBody>
          <a:bodyPr/>
          <a:lstStyle/>
          <a:p>
            <a:r>
              <a:rPr lang="en-GB" dirty="0"/>
              <a:t>M&amp;S MOPS Checklist</a:t>
            </a:r>
          </a:p>
        </p:txBody>
      </p:sp>
      <p:sp>
        <p:nvSpPr>
          <p:cNvPr id="3" name="Text Placeholder 2">
            <a:extLst>
              <a:ext uri="{FF2B5EF4-FFF2-40B4-BE49-F238E27FC236}">
                <a16:creationId xmlns:a16="http://schemas.microsoft.com/office/drawing/2014/main" id="{F4EF728B-9FC7-4398-A53B-E30FEDAC751D}"/>
              </a:ext>
            </a:extLst>
          </p:cNvPr>
          <p:cNvSpPr>
            <a:spLocks noGrp="1"/>
          </p:cNvSpPr>
          <p:nvPr>
            <p:ph type="body" idx="1"/>
          </p:nvPr>
        </p:nvSpPr>
        <p:spPr/>
        <p:txBody>
          <a:bodyPr/>
          <a:lstStyle/>
          <a:p>
            <a:endParaRPr lang="en-GB"/>
          </a:p>
        </p:txBody>
      </p:sp>
      <p:pic>
        <p:nvPicPr>
          <p:cNvPr id="5" name="Picture 4">
            <a:extLst>
              <a:ext uri="{FF2B5EF4-FFF2-40B4-BE49-F238E27FC236}">
                <a16:creationId xmlns:a16="http://schemas.microsoft.com/office/drawing/2014/main" id="{B1000DC2-C00C-454D-B476-5FF92862DD11}"/>
              </a:ext>
            </a:extLst>
          </p:cNvPr>
          <p:cNvPicPr>
            <a:picLocks noChangeAspect="1"/>
          </p:cNvPicPr>
          <p:nvPr/>
        </p:nvPicPr>
        <p:blipFill>
          <a:blip r:embed="rId2"/>
          <a:stretch>
            <a:fillRect/>
          </a:stretch>
        </p:blipFill>
        <p:spPr>
          <a:xfrm>
            <a:off x="1164928" y="857250"/>
            <a:ext cx="4069225" cy="5143500"/>
          </a:xfrm>
          <a:prstGeom prst="rect">
            <a:avLst/>
          </a:prstGeom>
        </p:spPr>
      </p:pic>
    </p:spTree>
    <p:extLst>
      <p:ext uri="{BB962C8B-B14F-4D97-AF65-F5344CB8AC3E}">
        <p14:creationId xmlns:p14="http://schemas.microsoft.com/office/powerpoint/2010/main" val="12258191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B7003-83F7-468A-89AF-BFBCD309B288}"/>
              </a:ext>
            </a:extLst>
          </p:cNvPr>
          <p:cNvSpPr>
            <a:spLocks noGrp="1"/>
          </p:cNvSpPr>
          <p:nvPr>
            <p:ph type="title"/>
          </p:nvPr>
        </p:nvSpPr>
        <p:spPr/>
        <p:txBody>
          <a:bodyPr/>
          <a:lstStyle/>
          <a:p>
            <a:r>
              <a:rPr lang="en-GB" dirty="0"/>
              <a:t>Other ways to get students to apply!</a:t>
            </a:r>
          </a:p>
        </p:txBody>
      </p:sp>
      <p:sp>
        <p:nvSpPr>
          <p:cNvPr id="3" name="Text Placeholder 2">
            <a:extLst>
              <a:ext uri="{FF2B5EF4-FFF2-40B4-BE49-F238E27FC236}">
                <a16:creationId xmlns:a16="http://schemas.microsoft.com/office/drawing/2014/main" id="{52D212A3-6096-4D31-A5DF-106B28C65D0C}"/>
              </a:ext>
            </a:extLst>
          </p:cNvPr>
          <p:cNvSpPr>
            <a:spLocks noGrp="1"/>
          </p:cNvSpPr>
          <p:nvPr>
            <p:ph type="body" idx="1"/>
          </p:nvPr>
        </p:nvSpPr>
        <p:spPr/>
        <p:txBody>
          <a:bodyPr/>
          <a:lstStyle/>
          <a:p>
            <a:r>
              <a:rPr lang="en-GB" dirty="0"/>
              <a:t>Get students to be the examiner</a:t>
            </a:r>
          </a:p>
          <a:p>
            <a:r>
              <a:rPr lang="en-GB" dirty="0"/>
              <a:t>Substitute the business name for a random business – does it still make sense?</a:t>
            </a:r>
          </a:p>
          <a:p>
            <a:endParaRPr lang="en-GB" dirty="0"/>
          </a:p>
          <a:p>
            <a:pPr marL="114300" indent="0">
              <a:buNone/>
            </a:pPr>
            <a:r>
              <a:rPr lang="en-GB" dirty="0"/>
              <a:t>Breakout rooms – what other ideas do people have? </a:t>
            </a:r>
          </a:p>
        </p:txBody>
      </p:sp>
    </p:spTree>
    <p:extLst>
      <p:ext uri="{BB962C8B-B14F-4D97-AF65-F5344CB8AC3E}">
        <p14:creationId xmlns:p14="http://schemas.microsoft.com/office/powerpoint/2010/main" val="2543659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4294967295"/>
          </p:nvPr>
        </p:nvSpPr>
        <p:spPr>
          <a:xfrm>
            <a:off x="331788" y="1292582"/>
            <a:ext cx="8229600" cy="5059041"/>
          </a:xfrm>
        </p:spPr>
        <p:txBody>
          <a:bodyPr/>
          <a:lstStyle/>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16:00 – 16:05: Introduction and set the scene</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16:05 – 1615: Case study and MOPS Checklist demonstration</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16:15 – 16:30: Go through response including application activity</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16:30 – 16:35: Applied conclusions</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16:35 – 16:45: M&amp;S MOPS Checklist Activity</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16:45 – 16:55: Discussion of other ideas</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16:55 – Close: Questions</a:t>
            </a:r>
          </a:p>
        </p:txBody>
      </p:sp>
      <p:sp>
        <p:nvSpPr>
          <p:cNvPr id="8" name="Title 2"/>
          <p:cNvSpPr>
            <a:spLocks noGrp="1"/>
          </p:cNvSpPr>
          <p:nvPr>
            <p:ph type="title"/>
          </p:nvPr>
        </p:nvSpPr>
        <p:spPr>
          <a:xfrm>
            <a:off x="331787" y="543358"/>
            <a:ext cx="8485641" cy="553998"/>
          </a:xfrm>
        </p:spPr>
        <p:txBody>
          <a:bodyPr/>
          <a:lstStyle/>
          <a:p>
            <a:r>
              <a:rPr lang="en-GB" altLang="en-US" dirty="0">
                <a:ea typeface="MS PGothic" pitchFamily="34" charset="-128"/>
                <a:cs typeface="Myriad Pro"/>
              </a:rPr>
              <a:t>Agenda – Spotlight on  Business Activities </a:t>
            </a:r>
            <a:endParaRPr lang="en-US" dirty="0"/>
          </a:p>
        </p:txBody>
      </p:sp>
      <p:sp>
        <p:nvSpPr>
          <p:cNvPr id="25604" name="Slide Number Placeholder 4"/>
          <p:cNvSpPr>
            <a:spLocks noGrp="1"/>
          </p:cNvSpPr>
          <p:nvPr>
            <p:ph type="sldNum" sz="quarter" idx="4294967295"/>
          </p:nvPr>
        </p:nvSpPr>
        <p:spPr bwMode="auto">
          <a:xfrm>
            <a:off x="0" y="6546850"/>
            <a:ext cx="331788" cy="179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r>
              <a:rPr lang="en-GB" altLang="en-US" sz="900" dirty="0">
                <a:solidFill>
                  <a:srgbClr val="FFFFFF"/>
                </a:solidFill>
                <a:latin typeface="Verdana" pitchFamily="34" charset="0"/>
                <a:cs typeface="Arial" pitchFamily="34" charset="0"/>
              </a:rPr>
              <a:t> </a:t>
            </a:r>
          </a:p>
        </p:txBody>
      </p:sp>
    </p:spTree>
    <p:custDataLst>
      <p:tags r:id="rId1"/>
    </p:custDataLst>
    <p:extLst>
      <p:ext uri="{BB962C8B-B14F-4D97-AF65-F5344CB8AC3E}">
        <p14:creationId xmlns:p14="http://schemas.microsoft.com/office/powerpoint/2010/main" val="1449765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a:t>The Case Study</a:t>
            </a:r>
            <a:endParaRPr lang="en-GB"/>
          </a:p>
        </p:txBody>
      </p:sp>
      <p:sp>
        <p:nvSpPr>
          <p:cNvPr id="3" name="Text Placeholder 2">
            <a:extLst>
              <a:ext uri="{FF2B5EF4-FFF2-40B4-BE49-F238E27FC236}">
                <a16:creationId xmlns:a16="http://schemas.microsoft.com/office/drawing/2014/main" id="{BD8ED6C8-38C4-49A5-BE02-88728205AC6D}"/>
              </a:ext>
            </a:extLst>
          </p:cNvPr>
          <p:cNvSpPr>
            <a:spLocks noGrp="1"/>
          </p:cNvSpPr>
          <p:nvPr>
            <p:ph type="body" idx="1"/>
          </p:nvPr>
        </p:nvSpPr>
        <p:spPr/>
        <p:txBody>
          <a:bodyPr/>
          <a:lstStyle/>
          <a:p>
            <a:r>
              <a:rPr lang="en-GB" dirty="0"/>
              <a:t>Essential for skill of application</a:t>
            </a:r>
          </a:p>
          <a:p>
            <a:r>
              <a:rPr lang="en-GB" dirty="0"/>
              <a:t>Often overlooked by students.</a:t>
            </a:r>
          </a:p>
          <a:p>
            <a:r>
              <a:rPr lang="en-GB" dirty="0"/>
              <a:t>Great source of material to be used in answers.</a:t>
            </a:r>
          </a:p>
        </p:txBody>
      </p:sp>
    </p:spTree>
    <p:extLst>
      <p:ext uri="{BB962C8B-B14F-4D97-AF65-F5344CB8AC3E}">
        <p14:creationId xmlns:p14="http://schemas.microsoft.com/office/powerpoint/2010/main" val="3463052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972D3-16B8-433E-B35B-D2936537CE6B}"/>
              </a:ext>
            </a:extLst>
          </p:cNvPr>
          <p:cNvSpPr>
            <a:spLocks noGrp="1"/>
          </p:cNvSpPr>
          <p:nvPr>
            <p:ph type="title"/>
          </p:nvPr>
        </p:nvSpPr>
        <p:spPr/>
        <p:txBody>
          <a:bodyPr/>
          <a:lstStyle/>
          <a:p>
            <a:r>
              <a:rPr lang="en-GB" dirty="0"/>
              <a:t>Getting students to use the case study</a:t>
            </a:r>
          </a:p>
        </p:txBody>
      </p:sp>
      <p:sp>
        <p:nvSpPr>
          <p:cNvPr id="3" name="Text Placeholder 2">
            <a:extLst>
              <a:ext uri="{FF2B5EF4-FFF2-40B4-BE49-F238E27FC236}">
                <a16:creationId xmlns:a16="http://schemas.microsoft.com/office/drawing/2014/main" id="{2ACFD38D-C046-4F66-A19E-7034BE80C4D3}"/>
              </a:ext>
            </a:extLst>
          </p:cNvPr>
          <p:cNvSpPr>
            <a:spLocks noGrp="1"/>
          </p:cNvSpPr>
          <p:nvPr>
            <p:ph type="body" idx="1"/>
          </p:nvPr>
        </p:nvSpPr>
        <p:spPr/>
        <p:txBody>
          <a:bodyPr/>
          <a:lstStyle/>
          <a:p>
            <a:r>
              <a:rPr lang="en-GB" dirty="0"/>
              <a:t>MOPS checklist.</a:t>
            </a:r>
          </a:p>
          <a:p>
            <a:pPr lvl="1"/>
            <a:r>
              <a:rPr lang="en-GB" dirty="0"/>
              <a:t>Pulls out key details of the business.</a:t>
            </a:r>
          </a:p>
          <a:p>
            <a:pPr lvl="1"/>
            <a:r>
              <a:rPr lang="en-GB" dirty="0"/>
              <a:t>Tick list that students can refer to when answering questions requiring application.</a:t>
            </a:r>
          </a:p>
        </p:txBody>
      </p:sp>
    </p:spTree>
    <p:extLst>
      <p:ext uri="{BB962C8B-B14F-4D97-AF65-F5344CB8AC3E}">
        <p14:creationId xmlns:p14="http://schemas.microsoft.com/office/powerpoint/2010/main" val="1371579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5E654-BFE3-4A7A-BCE2-2A539DF99BAF}"/>
              </a:ext>
            </a:extLst>
          </p:cNvPr>
          <p:cNvSpPr>
            <a:spLocks noGrp="1"/>
          </p:cNvSpPr>
          <p:nvPr>
            <p:ph type="title"/>
          </p:nvPr>
        </p:nvSpPr>
        <p:spPr/>
        <p:txBody>
          <a:bodyPr/>
          <a:lstStyle/>
          <a:p>
            <a:r>
              <a:rPr lang="en-GB" dirty="0"/>
              <a:t>Case Study – Miniature World</a:t>
            </a:r>
          </a:p>
        </p:txBody>
      </p:sp>
      <p:sp>
        <p:nvSpPr>
          <p:cNvPr id="3" name="Text Placeholder 2">
            <a:extLst>
              <a:ext uri="{FF2B5EF4-FFF2-40B4-BE49-F238E27FC236}">
                <a16:creationId xmlns:a16="http://schemas.microsoft.com/office/drawing/2014/main" id="{5E351E12-A37E-423E-A4CB-145C8281B29D}"/>
              </a:ext>
            </a:extLst>
          </p:cNvPr>
          <p:cNvSpPr>
            <a:spLocks noGrp="1"/>
          </p:cNvSpPr>
          <p:nvPr>
            <p:ph type="body" idx="1"/>
          </p:nvPr>
        </p:nvSpPr>
        <p:spPr/>
        <p:txBody>
          <a:bodyPr/>
          <a:lstStyle/>
          <a:p>
            <a:r>
              <a:rPr lang="en-GB" dirty="0"/>
              <a:t>Have a read of the Miniature World Case Study – we’ll then have a go at filling in the MOPS checklist for it!</a:t>
            </a:r>
          </a:p>
          <a:p>
            <a:endParaRPr lang="en-GB" dirty="0"/>
          </a:p>
          <a:p>
            <a:endParaRPr lang="en-GB" dirty="0"/>
          </a:p>
          <a:p>
            <a:r>
              <a:rPr lang="en-GB" dirty="0"/>
              <a:t>Question:</a:t>
            </a:r>
          </a:p>
          <a:p>
            <a:pPr marL="114300" indent="0">
              <a:buNone/>
            </a:pPr>
            <a:endParaRPr lang="en-GB" sz="1350" dirty="0">
              <a:latin typeface="Calibri" panose="020F0502020204030204" pitchFamily="34" charset="0"/>
              <a:ea typeface="SimSun" panose="02010600030101010101" pitchFamily="2" charset="-122"/>
              <a:cs typeface="Times New Roman" panose="02020603050405020304" pitchFamily="18" charset="0"/>
            </a:endParaRPr>
          </a:p>
          <a:p>
            <a:pPr marL="114300" indent="0">
              <a:buNone/>
            </a:pPr>
            <a:r>
              <a:rPr lang="en-GB" sz="1800" dirty="0">
                <a:latin typeface="+mn-lt"/>
                <a:ea typeface="SimSun" panose="02010600030101010101" pitchFamily="2" charset="-122"/>
                <a:cs typeface="Times New Roman" panose="02020603050405020304" pitchFamily="18" charset="0"/>
              </a:rPr>
              <a:t>Evaluate whether product would be the most important element of the marketing mix to Miniature World.	[12]</a:t>
            </a:r>
            <a:endParaRPr lang="en-GB" sz="1800" dirty="0">
              <a:latin typeface="+mn-lt"/>
            </a:endParaRPr>
          </a:p>
          <a:p>
            <a:pPr lvl="1"/>
            <a:endParaRPr lang="en-GB" dirty="0"/>
          </a:p>
        </p:txBody>
      </p:sp>
    </p:spTree>
    <p:extLst>
      <p:ext uri="{BB962C8B-B14F-4D97-AF65-F5344CB8AC3E}">
        <p14:creationId xmlns:p14="http://schemas.microsoft.com/office/powerpoint/2010/main" val="924813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8BF94-AC9E-4303-A947-2C5BC6DAD0C5}"/>
              </a:ext>
            </a:extLst>
          </p:cNvPr>
          <p:cNvSpPr>
            <a:spLocks noGrp="1"/>
          </p:cNvSpPr>
          <p:nvPr>
            <p:ph type="title"/>
          </p:nvPr>
        </p:nvSpPr>
        <p:spPr>
          <a:xfrm>
            <a:off x="586477" y="1115119"/>
            <a:ext cx="2263930" cy="2726544"/>
          </a:xfrm>
        </p:spPr>
        <p:txBody>
          <a:bodyPr/>
          <a:lstStyle/>
          <a:p>
            <a:r>
              <a:rPr lang="en-GB" dirty="0"/>
              <a:t>Miniature World MOPS Checklist</a:t>
            </a:r>
          </a:p>
        </p:txBody>
      </p:sp>
      <p:pic>
        <p:nvPicPr>
          <p:cNvPr id="4" name="Picture 3">
            <a:extLst>
              <a:ext uri="{FF2B5EF4-FFF2-40B4-BE49-F238E27FC236}">
                <a16:creationId xmlns:a16="http://schemas.microsoft.com/office/drawing/2014/main" id="{AF8BDA7B-5282-4DAB-ABE5-384CBDEAAB82}"/>
              </a:ext>
            </a:extLst>
          </p:cNvPr>
          <p:cNvPicPr>
            <a:picLocks noChangeAspect="1"/>
          </p:cNvPicPr>
          <p:nvPr/>
        </p:nvPicPr>
        <p:blipFill>
          <a:blip r:embed="rId2"/>
          <a:stretch>
            <a:fillRect/>
          </a:stretch>
        </p:blipFill>
        <p:spPr>
          <a:xfrm>
            <a:off x="3931776" y="857250"/>
            <a:ext cx="4069225" cy="5143500"/>
          </a:xfrm>
          <a:prstGeom prst="rect">
            <a:avLst/>
          </a:prstGeom>
        </p:spPr>
      </p:pic>
    </p:spTree>
    <p:extLst>
      <p:ext uri="{BB962C8B-B14F-4D97-AF65-F5344CB8AC3E}">
        <p14:creationId xmlns:p14="http://schemas.microsoft.com/office/powerpoint/2010/main" val="403039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35688-712B-4CCE-9E31-6A0E3925CB26}"/>
              </a:ext>
            </a:extLst>
          </p:cNvPr>
          <p:cNvSpPr>
            <a:spLocks noGrp="1"/>
          </p:cNvSpPr>
          <p:nvPr>
            <p:ph type="title"/>
          </p:nvPr>
        </p:nvSpPr>
        <p:spPr/>
        <p:txBody>
          <a:bodyPr/>
          <a:lstStyle/>
          <a:p>
            <a:r>
              <a:rPr lang="en-GB" dirty="0"/>
              <a:t>Answer – without application</a:t>
            </a:r>
          </a:p>
        </p:txBody>
      </p:sp>
      <p:pic>
        <p:nvPicPr>
          <p:cNvPr id="5" name="Picture 4">
            <a:extLst>
              <a:ext uri="{FF2B5EF4-FFF2-40B4-BE49-F238E27FC236}">
                <a16:creationId xmlns:a16="http://schemas.microsoft.com/office/drawing/2014/main" id="{68262D65-8302-45A6-BA22-6D914793303D}"/>
              </a:ext>
            </a:extLst>
          </p:cNvPr>
          <p:cNvPicPr>
            <a:picLocks noChangeAspect="1"/>
          </p:cNvPicPr>
          <p:nvPr/>
        </p:nvPicPr>
        <p:blipFill>
          <a:blip r:embed="rId2"/>
          <a:stretch>
            <a:fillRect/>
          </a:stretch>
        </p:blipFill>
        <p:spPr>
          <a:xfrm>
            <a:off x="1492996" y="1793795"/>
            <a:ext cx="5699234" cy="2834593"/>
          </a:xfrm>
          <a:prstGeom prst="rect">
            <a:avLst/>
          </a:prstGeom>
        </p:spPr>
      </p:pic>
    </p:spTree>
    <p:extLst>
      <p:ext uri="{BB962C8B-B14F-4D97-AF65-F5344CB8AC3E}">
        <p14:creationId xmlns:p14="http://schemas.microsoft.com/office/powerpoint/2010/main" val="1681222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D76AB-A3B0-4C82-8CFB-E25EC11B2F89}"/>
              </a:ext>
            </a:extLst>
          </p:cNvPr>
          <p:cNvSpPr>
            <a:spLocks noGrp="1"/>
          </p:cNvSpPr>
          <p:nvPr>
            <p:ph type="title"/>
          </p:nvPr>
        </p:nvSpPr>
        <p:spPr/>
        <p:txBody>
          <a:bodyPr/>
          <a:lstStyle/>
          <a:p>
            <a:r>
              <a:rPr lang="en-GB" dirty="0"/>
              <a:t>Answer having used MOPS checklist</a:t>
            </a:r>
          </a:p>
        </p:txBody>
      </p:sp>
      <p:pic>
        <p:nvPicPr>
          <p:cNvPr id="5" name="Picture 4">
            <a:extLst>
              <a:ext uri="{FF2B5EF4-FFF2-40B4-BE49-F238E27FC236}">
                <a16:creationId xmlns:a16="http://schemas.microsoft.com/office/drawing/2014/main" id="{1EE03E10-17DF-430A-A255-76B01CDE0A9B}"/>
              </a:ext>
            </a:extLst>
          </p:cNvPr>
          <p:cNvPicPr>
            <a:picLocks noChangeAspect="1"/>
          </p:cNvPicPr>
          <p:nvPr/>
        </p:nvPicPr>
        <p:blipFill>
          <a:blip r:embed="rId2"/>
          <a:stretch>
            <a:fillRect/>
          </a:stretch>
        </p:blipFill>
        <p:spPr>
          <a:xfrm>
            <a:off x="1408430" y="1852792"/>
            <a:ext cx="6304118" cy="3227918"/>
          </a:xfrm>
          <a:prstGeom prst="rect">
            <a:avLst/>
          </a:prstGeom>
        </p:spPr>
      </p:pic>
    </p:spTree>
    <p:extLst>
      <p:ext uri="{BB962C8B-B14F-4D97-AF65-F5344CB8AC3E}">
        <p14:creationId xmlns:p14="http://schemas.microsoft.com/office/powerpoint/2010/main" val="27451891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3708E-87D3-46C1-B2EA-0D98CCA317EB}"/>
              </a:ext>
            </a:extLst>
          </p:cNvPr>
          <p:cNvSpPr>
            <a:spLocks noGrp="1"/>
          </p:cNvSpPr>
          <p:nvPr>
            <p:ph type="title"/>
          </p:nvPr>
        </p:nvSpPr>
        <p:spPr/>
        <p:txBody>
          <a:bodyPr/>
          <a:lstStyle/>
          <a:p>
            <a:r>
              <a:rPr lang="en-GB" dirty="0"/>
              <a:t>Activity</a:t>
            </a:r>
          </a:p>
        </p:txBody>
      </p:sp>
      <p:sp>
        <p:nvSpPr>
          <p:cNvPr id="3" name="Text Placeholder 2">
            <a:extLst>
              <a:ext uri="{FF2B5EF4-FFF2-40B4-BE49-F238E27FC236}">
                <a16:creationId xmlns:a16="http://schemas.microsoft.com/office/drawing/2014/main" id="{3CEC7C54-9FB6-4A8B-AAD9-64ECEF378701}"/>
              </a:ext>
            </a:extLst>
          </p:cNvPr>
          <p:cNvSpPr>
            <a:spLocks noGrp="1"/>
          </p:cNvSpPr>
          <p:nvPr>
            <p:ph type="body" idx="1"/>
          </p:nvPr>
        </p:nvSpPr>
        <p:spPr/>
        <p:txBody>
          <a:bodyPr/>
          <a:lstStyle/>
          <a:p>
            <a:r>
              <a:rPr lang="en-GB" dirty="0"/>
              <a:t>Look at the following paragraph – can you amend it so that it is becomes applied. Use the MOPS checklist to help.</a:t>
            </a:r>
          </a:p>
        </p:txBody>
      </p:sp>
      <p:pic>
        <p:nvPicPr>
          <p:cNvPr id="5" name="Picture 4">
            <a:extLst>
              <a:ext uri="{FF2B5EF4-FFF2-40B4-BE49-F238E27FC236}">
                <a16:creationId xmlns:a16="http://schemas.microsoft.com/office/drawing/2014/main" id="{72BE1266-262B-48C6-BB6F-811710EB4312}"/>
              </a:ext>
            </a:extLst>
          </p:cNvPr>
          <p:cNvPicPr>
            <a:picLocks noChangeAspect="1"/>
          </p:cNvPicPr>
          <p:nvPr/>
        </p:nvPicPr>
        <p:blipFill>
          <a:blip r:embed="rId2"/>
          <a:stretch>
            <a:fillRect/>
          </a:stretch>
        </p:blipFill>
        <p:spPr>
          <a:xfrm>
            <a:off x="1567138" y="2555196"/>
            <a:ext cx="5719685" cy="2854979"/>
          </a:xfrm>
          <a:prstGeom prst="rect">
            <a:avLst/>
          </a:prstGeom>
        </p:spPr>
      </p:pic>
    </p:spTree>
    <p:extLst>
      <p:ext uri="{BB962C8B-B14F-4D97-AF65-F5344CB8AC3E}">
        <p14:creationId xmlns:p14="http://schemas.microsoft.com/office/powerpoint/2010/main" val="31723724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SNARRATIONPROPS" val="C:\Users\curtis_a\Desktop\A level changes 1\1913737793.mp3"/>
  <p:tag name="PPSNARRATION" val="10,213535144,C:\Users\curtis_a\Desktop\A level changes 1 v 3 Final\Media.ppcx"/>
</p:tagLst>
</file>

<file path=ppt/theme/theme1.xml><?xml version="1.0" encoding="utf-8"?>
<a:theme xmlns:a="http://schemas.openxmlformats.org/drawingml/2006/main" name="Office Theme">
  <a:themeElements>
    <a:clrScheme name="Custom 41">
      <a:dk1>
        <a:srgbClr val="000000"/>
      </a:dk1>
      <a:lt1>
        <a:srgbClr val="FFFFFF"/>
      </a:lt1>
      <a:dk2>
        <a:srgbClr val="1F497D"/>
      </a:dk2>
      <a:lt2>
        <a:srgbClr val="EEECE1"/>
      </a:lt2>
      <a:accent1>
        <a:srgbClr val="243C59"/>
      </a:accent1>
      <a:accent2>
        <a:srgbClr val="68A6C2"/>
      </a:accent2>
      <a:accent3>
        <a:srgbClr val="007FA3"/>
      </a:accent3>
      <a:accent4>
        <a:srgbClr val="003057"/>
      </a:accent4>
      <a:accent5>
        <a:srgbClr val="DB0020"/>
      </a:accent5>
      <a:accent6>
        <a:srgbClr val="008638"/>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3" ma:contentTypeDescription="Create a new document." ma:contentTypeScope="" ma:versionID="94d3b87ef65f4aef3a4bcbf455af4d9c">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141464877e5074570e2ff726da6fff74"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6FAFFB-7B99-4DF3-A590-528C9C12E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D8C850-730C-4775-AAAF-F5D19234FBB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37093ce-74a9-4ead-ba34-b65f3c860946"/>
    <ds:schemaRef ds:uri="aef15915-1ad9-4df2-a051-24e841bbfed3"/>
    <ds:schemaRef ds:uri="http://www.w3.org/XML/1998/namespace"/>
    <ds:schemaRef ds:uri="http://purl.org/dc/dcmitype/"/>
  </ds:schemaRefs>
</ds:datastoreItem>
</file>

<file path=customXml/itemProps3.xml><?xml version="1.0" encoding="utf-8"?>
<ds:datastoreItem xmlns:ds="http://schemas.openxmlformats.org/officeDocument/2006/customXml" ds:itemID="{99817640-66F9-40B1-BBDA-70523326D4D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4070</TotalTime>
  <Words>565</Words>
  <Application>Microsoft Office PowerPoint</Application>
  <PresentationFormat>On-screen Show (4:3)</PresentationFormat>
  <Paragraphs>52</Paragraphs>
  <Slides>14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Arial Black</vt:lpstr>
      <vt:lpstr>Calibri</vt:lpstr>
      <vt:lpstr>Verdana</vt:lpstr>
      <vt:lpstr>Office Theme</vt:lpstr>
      <vt:lpstr>PowerPoint Presentation</vt:lpstr>
      <vt:lpstr>Agenda – Spotlight on  Business Activities </vt:lpstr>
      <vt:lpstr>The Case Study</vt:lpstr>
      <vt:lpstr>Getting students to use the case study</vt:lpstr>
      <vt:lpstr>Case Study – Miniature World</vt:lpstr>
      <vt:lpstr>Miniature World MOPS Checklist</vt:lpstr>
      <vt:lpstr>Answer – without application</vt:lpstr>
      <vt:lpstr>Answer having used MOPS checklist</vt:lpstr>
      <vt:lpstr>Activity</vt:lpstr>
      <vt:lpstr>Answer </vt:lpstr>
      <vt:lpstr>Applied conclusions</vt:lpstr>
      <vt:lpstr>Task – MOPS Checklist</vt:lpstr>
      <vt:lpstr>M&amp;S MOPS Checklist</vt:lpstr>
      <vt:lpstr>Other ways to get students to apply!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Edexcel A level:  Biology A (Salters-Nuffield)  Biology B  “New to Edexcel”</dc:title>
  <dc:creator>Riddle, Damian</dc:creator>
  <cp:lastModifiedBy>Clark, P (Staff)</cp:lastModifiedBy>
  <cp:revision>155</cp:revision>
  <cp:lastPrinted>2021-09-20T14:34:48Z</cp:lastPrinted>
  <dcterms:modified xsi:type="dcterms:W3CDTF">2021-12-21T17:05:59Z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ies>
</file>