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2" r:id="rId4"/>
  </p:sldMasterIdLst>
  <p:notesMasterIdLst>
    <p:notesMasterId r:id="rId23"/>
  </p:notesMasterIdLst>
  <p:sldIdLst>
    <p:sldId id="260" r:id="rId5"/>
    <p:sldId id="261" r:id="rId6"/>
    <p:sldId id="403" r:id="rId7"/>
    <p:sldId id="386" r:id="rId8"/>
    <p:sldId id="388" r:id="rId9"/>
    <p:sldId id="387" r:id="rId10"/>
    <p:sldId id="389" r:id="rId11"/>
    <p:sldId id="390" r:id="rId12"/>
    <p:sldId id="400" r:id="rId13"/>
    <p:sldId id="391" r:id="rId14"/>
    <p:sldId id="392" r:id="rId15"/>
    <p:sldId id="393" r:id="rId16"/>
    <p:sldId id="399" r:id="rId17"/>
    <p:sldId id="395" r:id="rId18"/>
    <p:sldId id="396" r:id="rId19"/>
    <p:sldId id="401" r:id="rId20"/>
    <p:sldId id="397" r:id="rId21"/>
    <p:sldId id="402" r:id="rId22"/>
  </p:sldIdLst>
  <p:sldSz cx="9144000" cy="6858000" type="screen4x3"/>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007E"/>
    <a:srgbClr val="9E0050"/>
    <a:srgbClr val="003057"/>
    <a:srgbClr val="5057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12" autoAdjust="0"/>
    <p:restoredTop sz="92055" autoAdjust="0"/>
  </p:normalViewPr>
  <p:slideViewPr>
    <p:cSldViewPr snapToGrid="0">
      <p:cViewPr varScale="1">
        <p:scale>
          <a:sx n="61" d="100"/>
          <a:sy n="61" d="100"/>
        </p:scale>
        <p:origin x="1492" y="60"/>
      </p:cViewPr>
      <p:guideLst>
        <p:guide orient="horz" pos="2160"/>
        <p:guide pos="2880"/>
      </p:guideLst>
    </p:cSldViewPr>
  </p:slideViewPr>
  <p:notesTextViewPr>
    <p:cViewPr>
      <p:scale>
        <a:sx n="100" d="100"/>
        <a:sy n="100" d="100"/>
      </p:scale>
      <p:origin x="0" y="0"/>
    </p:cViewPr>
  </p:notesTextViewPr>
  <p:notesViewPr>
    <p:cSldViewPr snapToGrid="0">
      <p:cViewPr varScale="1">
        <p:scale>
          <a:sx n="69" d="100"/>
          <a:sy n="69" d="100"/>
        </p:scale>
        <p:origin x="2535"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037840" cy="466434"/>
          </a:xfrm>
          <a:prstGeom prst="rect">
            <a:avLst/>
          </a:prstGeom>
          <a:noFill/>
          <a:ln>
            <a:noFill/>
          </a:ln>
        </p:spPr>
        <p:txBody>
          <a:bodyPr spcFirstLastPara="1" wrap="square" lIns="93162" tIns="46568" rIns="93162" bIns="46568"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970938" y="0"/>
            <a:ext cx="3037840" cy="466434"/>
          </a:xfrm>
          <a:prstGeom prst="rect">
            <a:avLst/>
          </a:prstGeom>
          <a:noFill/>
          <a:ln>
            <a:noFill/>
          </a:ln>
        </p:spPr>
        <p:txBody>
          <a:bodyPr spcFirstLastPara="1" wrap="square" lIns="93162" tIns="46568" rIns="93162" bIns="46568"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414463" y="1162050"/>
            <a:ext cx="4181475"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29967"/>
            <a:ext cx="3037840" cy="466433"/>
          </a:xfrm>
          <a:prstGeom prst="rect">
            <a:avLst/>
          </a:prstGeom>
          <a:noFill/>
          <a:ln>
            <a:noFill/>
          </a:ln>
        </p:spPr>
        <p:txBody>
          <a:bodyPr spcFirstLastPara="1" wrap="square" lIns="93162" tIns="46568" rIns="93162" bIns="46568"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algn="r"/>
            <a:fld id="{00000000-1234-1234-1234-123412341234}" type="slidenum">
              <a:rPr lang="en-GB" sz="1200" smtClean="0">
                <a:solidFill>
                  <a:schemeClr val="dk1"/>
                </a:solidFill>
                <a:latin typeface="Calibri"/>
                <a:ea typeface="Calibri"/>
                <a:cs typeface="Calibri"/>
                <a:sym typeface="Calibri"/>
              </a:rPr>
              <a:pPr algn="r"/>
              <a:t>‹#›</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70402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i="0" dirty="0"/>
          </a:p>
        </p:txBody>
      </p:sp>
      <p:sp>
        <p:nvSpPr>
          <p:cNvPr id="4" name="Slide Number Placeholder 3"/>
          <p:cNvSpPr>
            <a:spLocks noGrp="1"/>
          </p:cNvSpPr>
          <p:nvPr>
            <p:ph type="sldNum" sz="quarter" idx="10"/>
          </p:nvPr>
        </p:nvSpPr>
        <p:spPr/>
        <p:txBody>
          <a:bodyPr/>
          <a:lstStyle/>
          <a:p>
            <a:fld id="{90DD94F8-4103-4B22-A402-6D8E483804BD}" type="slidenum">
              <a:rPr lang="en-GB" smtClean="0">
                <a:solidFill>
                  <a:prstClr val="black"/>
                </a:solidFill>
              </a:rPr>
              <a:pPr/>
              <a:t>1</a:t>
            </a:fld>
            <a:endParaRPr lang="en-GB" dirty="0">
              <a:solidFill>
                <a:prstClr val="black"/>
              </a:solidFill>
            </a:endParaRPr>
          </a:p>
        </p:txBody>
      </p:sp>
    </p:spTree>
    <p:extLst>
      <p:ext uri="{BB962C8B-B14F-4D97-AF65-F5344CB8AC3E}">
        <p14:creationId xmlns:p14="http://schemas.microsoft.com/office/powerpoint/2010/main" val="413546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itchFamily="34" charset="0"/>
                <a:ea typeface="MS PGothic" pitchFamily="34" charset="-128"/>
              </a:rPr>
              <a:t>The focus of todays session is</a:t>
            </a:r>
          </a:p>
        </p:txBody>
      </p:sp>
      <p:sp>
        <p:nvSpPr>
          <p:cNvPr id="8192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300">
                <a:solidFill>
                  <a:schemeClr val="tx1"/>
                </a:solidFill>
                <a:latin typeface="Arial" pitchFamily="34" charset="0"/>
                <a:ea typeface="MS PGothic" pitchFamily="34" charset="-128"/>
              </a:defRPr>
            </a:lvl1pPr>
            <a:lvl2pPr marL="716108" indent="-275427">
              <a:defRPr sz="2300">
                <a:solidFill>
                  <a:schemeClr val="tx1"/>
                </a:solidFill>
                <a:latin typeface="Arial" pitchFamily="34" charset="0"/>
                <a:ea typeface="MS PGothic" pitchFamily="34" charset="-128"/>
              </a:defRPr>
            </a:lvl2pPr>
            <a:lvl3pPr marL="1101706" indent="-220341">
              <a:defRPr sz="2300">
                <a:solidFill>
                  <a:schemeClr val="tx1"/>
                </a:solidFill>
                <a:latin typeface="Arial" pitchFamily="34" charset="0"/>
                <a:ea typeface="MS PGothic" pitchFamily="34" charset="-128"/>
              </a:defRPr>
            </a:lvl3pPr>
            <a:lvl4pPr marL="1542388" indent="-220341">
              <a:defRPr sz="2300">
                <a:solidFill>
                  <a:schemeClr val="tx1"/>
                </a:solidFill>
                <a:latin typeface="Arial" pitchFamily="34" charset="0"/>
                <a:ea typeface="MS PGothic" pitchFamily="34" charset="-128"/>
              </a:defRPr>
            </a:lvl4pPr>
            <a:lvl5pPr marL="1983071" indent="-220341">
              <a:defRPr sz="2300">
                <a:solidFill>
                  <a:schemeClr val="tx1"/>
                </a:solidFill>
                <a:latin typeface="Arial" pitchFamily="34" charset="0"/>
                <a:ea typeface="MS PGothic" pitchFamily="34" charset="-128"/>
              </a:defRPr>
            </a:lvl5pPr>
            <a:lvl6pPr marL="2423753" indent="-220341" eaLnBrk="0" fontAlgn="base" hangingPunct="0">
              <a:spcBef>
                <a:spcPct val="0"/>
              </a:spcBef>
              <a:spcAft>
                <a:spcPct val="0"/>
              </a:spcAft>
              <a:defRPr sz="2300">
                <a:solidFill>
                  <a:schemeClr val="tx1"/>
                </a:solidFill>
                <a:latin typeface="Arial" pitchFamily="34" charset="0"/>
                <a:ea typeface="MS PGothic" pitchFamily="34" charset="-128"/>
              </a:defRPr>
            </a:lvl6pPr>
            <a:lvl7pPr marL="2864435" indent="-220341" eaLnBrk="0" fontAlgn="base" hangingPunct="0">
              <a:spcBef>
                <a:spcPct val="0"/>
              </a:spcBef>
              <a:spcAft>
                <a:spcPct val="0"/>
              </a:spcAft>
              <a:defRPr sz="2300">
                <a:solidFill>
                  <a:schemeClr val="tx1"/>
                </a:solidFill>
                <a:latin typeface="Arial" pitchFamily="34" charset="0"/>
                <a:ea typeface="MS PGothic" pitchFamily="34" charset="-128"/>
              </a:defRPr>
            </a:lvl7pPr>
            <a:lvl8pPr marL="3305117" indent="-220341" eaLnBrk="0" fontAlgn="base" hangingPunct="0">
              <a:spcBef>
                <a:spcPct val="0"/>
              </a:spcBef>
              <a:spcAft>
                <a:spcPct val="0"/>
              </a:spcAft>
              <a:defRPr sz="2300">
                <a:solidFill>
                  <a:schemeClr val="tx1"/>
                </a:solidFill>
                <a:latin typeface="Arial" pitchFamily="34" charset="0"/>
                <a:ea typeface="MS PGothic" pitchFamily="34" charset="-128"/>
              </a:defRPr>
            </a:lvl8pPr>
            <a:lvl9pPr marL="3745800" indent="-220341" eaLnBrk="0" fontAlgn="base" hangingPunct="0">
              <a:spcBef>
                <a:spcPct val="0"/>
              </a:spcBef>
              <a:spcAft>
                <a:spcPct val="0"/>
              </a:spcAft>
              <a:defRPr sz="2300">
                <a:solidFill>
                  <a:schemeClr val="tx1"/>
                </a:solidFill>
                <a:latin typeface="Arial" pitchFamily="34" charset="0"/>
                <a:ea typeface="MS PGothic" pitchFamily="34" charset="-128"/>
              </a:defRPr>
            </a:lvl9pPr>
          </a:lstStyle>
          <a:p>
            <a:fld id="{1A6DAE7B-2A3F-4B2E-89D2-0AC5458659AE}" type="slidenum">
              <a:rPr lang="en-GB" altLang="en-US" sz="1100">
                <a:solidFill>
                  <a:prstClr val="black"/>
                </a:solidFill>
                <a:cs typeface="Arial" pitchFamily="34" charset="0"/>
              </a:rPr>
              <a:pPr/>
              <a:t>2</a:t>
            </a:fld>
            <a:endParaRPr lang="en-GB" altLang="en-US" sz="1100" dirty="0">
              <a:solidFill>
                <a:prstClr val="black"/>
              </a:solidFill>
              <a:cs typeface="Arial" pitchFamily="34" charset="0"/>
            </a:endParaRPr>
          </a:p>
        </p:txBody>
      </p:sp>
    </p:spTree>
    <p:extLst>
      <p:ext uri="{BB962C8B-B14F-4D97-AF65-F5344CB8AC3E}">
        <p14:creationId xmlns:p14="http://schemas.microsoft.com/office/powerpoint/2010/main" val="3278268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Many candidates thought it was about improving quality, improving communication, or some bizarre mash-up of the words ‘logic’ and ‘statistics’. Those candidates that did know that it was about the efficient delivery of raw materials and finished goods tended to score well,</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8</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0619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However, those that did write lengthy responses tended to use quite basic arguments. This prevented a higher judgment being made on Knowledge and Understanding (AO1b). Most candidates took a simplistic view of the takeover stating that adding extra shops would mean more revenue and profit, but costs would also increase since JD Sports now had 69 extra shops. Very few students tackled the issue of duplication and the potential for lower unit costs and the fact that the removal of a competitor could mean that the combined entity had the ability to charge higher prices.</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16</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3425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12"/>
        <p:cNvGrpSpPr/>
        <p:nvPr/>
      </p:nvGrpSpPr>
      <p:grpSpPr>
        <a:xfrm>
          <a:off x="0" y="0"/>
          <a:ext cx="0" cy="0"/>
          <a:chOff x="0" y="0"/>
          <a:chExt cx="0" cy="0"/>
        </a:xfrm>
      </p:grpSpPr>
      <p:pic>
        <p:nvPicPr>
          <p:cNvPr id="3" name="Picture 2">
            <a:extLst>
              <a:ext uri="{FF2B5EF4-FFF2-40B4-BE49-F238E27FC236}">
                <a16:creationId xmlns:a16="http://schemas.microsoft.com/office/drawing/2014/main" id="{BD58FB14-C460-3644-851B-E2FBC7164943}"/>
              </a:ext>
            </a:extLst>
          </p:cNvPr>
          <p:cNvPicPr>
            <a:picLocks noChangeAspect="1"/>
          </p:cNvPicPr>
          <p:nvPr userDrawn="1"/>
        </p:nvPicPr>
        <p:blipFill>
          <a:blip r:embed="rId2"/>
          <a:srcRect/>
          <a:stretch/>
        </p:blipFill>
        <p:spPr>
          <a:xfrm>
            <a:off x="14781" y="4756"/>
            <a:ext cx="9114438" cy="6848488"/>
          </a:xfrm>
          <a:prstGeom prst="rect">
            <a:avLst/>
          </a:prstGeom>
        </p:spPr>
      </p:pic>
      <p:sp>
        <p:nvSpPr>
          <p:cNvPr id="4" name="Subtitle 3">
            <a:extLst>
              <a:ext uri="{FF2B5EF4-FFF2-40B4-BE49-F238E27FC236}">
                <a16:creationId xmlns:a16="http://schemas.microsoft.com/office/drawing/2014/main" id="{5C8AC4F1-F7FC-AC43-9B93-D98404A35AAE}"/>
              </a:ext>
            </a:extLst>
          </p:cNvPr>
          <p:cNvSpPr>
            <a:spLocks noGrp="1"/>
          </p:cNvSpPr>
          <p:nvPr>
            <p:ph type="subTitle" idx="4294967295"/>
          </p:nvPr>
        </p:nvSpPr>
        <p:spPr>
          <a:xfrm>
            <a:off x="433146" y="2818525"/>
            <a:ext cx="3818400" cy="1056900"/>
          </a:xfrm>
        </p:spPr>
        <p:txBody>
          <a:bodyPr/>
          <a:lstStyle>
            <a:lvl1pPr>
              <a:buClr>
                <a:srgbClr val="505759"/>
              </a:buClr>
              <a:defRPr sz="1800" b="0" i="0">
                <a:latin typeface="Arial" panose="020B0604020202020204" pitchFamily="34" charset="0"/>
                <a:cs typeface="Arial" panose="020B0604020202020204" pitchFamily="34" charset="0"/>
              </a:defRPr>
            </a:lvl1pPr>
          </a:lstStyle>
          <a:p>
            <a:pPr>
              <a:buSzPct val="100000"/>
            </a:pPr>
            <a:endParaRPr lang="en-US" dirty="0">
              <a:solidFill>
                <a:schemeClr val="tx1"/>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ayout with paragraph text" userDrawn="1">
  <p:cSld name="Layout with paragraph text">
    <p:spTree>
      <p:nvGrpSpPr>
        <p:cNvPr id="1" name="Shape 14"/>
        <p:cNvGrpSpPr/>
        <p:nvPr/>
      </p:nvGrpSpPr>
      <p:grpSpPr>
        <a:xfrm>
          <a:off x="0" y="0"/>
          <a:ext cx="0" cy="0"/>
          <a:chOff x="0" y="0"/>
          <a:chExt cx="0" cy="0"/>
        </a:xfrm>
      </p:grpSpPr>
      <p:sp>
        <p:nvSpPr>
          <p:cNvPr id="18" name="Shape 18"/>
          <p:cNvSpPr txBox="1"/>
          <p:nvPr/>
        </p:nvSpPr>
        <p:spPr>
          <a:xfrm>
            <a:off x="8703740" y="6506598"/>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100" b="1" i="0">
                <a:solidFill>
                  <a:schemeClr val="tx1"/>
                </a:solidFill>
                <a:latin typeface="Arial Black" panose="020B0604020202020204" pitchFamily="34" charset="0"/>
                <a:ea typeface="Arial"/>
                <a:cs typeface="Arial Black" panose="020B0604020202020204" pitchFamily="34" charset="0"/>
                <a:sym typeface="Arial"/>
              </a:rPr>
              <a:t>‹#›</a:t>
            </a:fld>
            <a:endParaRPr sz="1100" b="1" i="0" dirty="0">
              <a:solidFill>
                <a:schemeClr val="tx1"/>
              </a:solidFill>
              <a:latin typeface="Arial Black" panose="020B0604020202020204" pitchFamily="34" charset="0"/>
              <a:ea typeface="Arial"/>
              <a:cs typeface="Arial Black" panose="020B0604020202020204" pitchFamily="34" charset="0"/>
              <a:sym typeface="Arial"/>
            </a:endParaRPr>
          </a:p>
        </p:txBody>
      </p:sp>
      <p:sp>
        <p:nvSpPr>
          <p:cNvPr id="8" name="Google Shape;22;p3">
            <a:extLst>
              <a:ext uri="{FF2B5EF4-FFF2-40B4-BE49-F238E27FC236}">
                <a16:creationId xmlns:a16="http://schemas.microsoft.com/office/drawing/2014/main" id="{5C60724E-F290-0B4F-BA18-D25C7290142A}"/>
              </a:ext>
            </a:extLst>
          </p:cNvPr>
          <p:cNvSpPr txBox="1">
            <a:spLocks noGrp="1"/>
          </p:cNvSpPr>
          <p:nvPr>
            <p:ph type="title"/>
          </p:nvPr>
        </p:nvSpPr>
        <p:spPr>
          <a:xfrm>
            <a:off x="218224" y="343825"/>
            <a:ext cx="8676855" cy="11223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3200" b="1" i="0">
                <a:solidFill>
                  <a:srgbClr val="003057"/>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9" name="Google Shape;26;p3">
            <a:extLst>
              <a:ext uri="{FF2B5EF4-FFF2-40B4-BE49-F238E27FC236}">
                <a16:creationId xmlns:a16="http://schemas.microsoft.com/office/drawing/2014/main" id="{87CAE17A-59E8-4548-A282-55576BCFFCCC}"/>
              </a:ext>
            </a:extLst>
          </p:cNvPr>
          <p:cNvSpPr txBox="1">
            <a:spLocks noGrp="1"/>
          </p:cNvSpPr>
          <p:nvPr>
            <p:ph type="body" idx="1"/>
          </p:nvPr>
        </p:nvSpPr>
        <p:spPr>
          <a:xfrm>
            <a:off x="218225" y="1470000"/>
            <a:ext cx="8676854" cy="3918000"/>
          </a:xfrm>
          <a:prstGeom prst="rect">
            <a:avLst/>
          </a:prstGeom>
        </p:spPr>
        <p:txBody>
          <a:bodyPr spcFirstLastPara="1" wrap="square" lIns="91425" tIns="91425" rIns="91425" bIns="91425" anchor="t" anchorCtr="0">
            <a:noAutofit/>
          </a:bodyPr>
          <a:lstStyle>
            <a:lvl1pPr marL="438150" lvl="0" indent="-285750" algn="l">
              <a:spcBef>
                <a:spcPts val="0"/>
              </a:spcBef>
              <a:spcAft>
                <a:spcPts val="0"/>
              </a:spcAft>
              <a:buClr>
                <a:schemeClr val="tx1"/>
              </a:buClr>
              <a:buSzPct val="125000"/>
              <a:buFont typeface="Arial" panose="020B0604020202020204" pitchFamily="34" charset="0"/>
              <a:buChar char="•"/>
              <a:defRPr sz="2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1"/>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ayout with bulleted text">
  <p:cSld name="Layout with bulleted tex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221504" y="345367"/>
            <a:ext cx="6568219" cy="553998"/>
          </a:xfrm>
          <a:prstGeom prst="rect">
            <a:avLst/>
          </a:prstGeom>
          <a:noFill/>
          <a:ln>
            <a:noFill/>
          </a:ln>
        </p:spPr>
        <p:txBody>
          <a:bodyPr spcFirstLastPara="1" wrap="square" lIns="0" tIns="0" rIns="0" bIns="0" anchor="t" anchorCtr="0"/>
          <a:lstStyle>
            <a:lvl1pPr marR="0" lvl="0" algn="l" rtl="0">
              <a:spcBef>
                <a:spcPts val="0"/>
              </a:spcBef>
              <a:spcAft>
                <a:spcPts val="0"/>
              </a:spcAft>
              <a:buClr>
                <a:schemeClr val="accent1"/>
              </a:buClr>
              <a:buSzPts val="3600"/>
              <a:buFont typeface="Arial"/>
              <a:buNone/>
              <a:defRPr sz="3200" b="1" i="0" u="none" strike="noStrike" cap="none">
                <a:solidFill>
                  <a:srgbClr val="003057"/>
                </a:solidFill>
                <a:latin typeface="Arial" panose="020B0604020202020204" pitchFamily="34" charset="0"/>
                <a:ea typeface="Open Sans" panose="020B0606030504020204" pitchFamily="34" charset="0"/>
                <a:cs typeface="Arial" panose="020B0604020202020204" pitchFamily="34" charset="0"/>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28" name="Shape 28"/>
          <p:cNvSpPr txBox="1">
            <a:spLocks noGrp="1"/>
          </p:cNvSpPr>
          <p:nvPr>
            <p:ph type="body" idx="1"/>
          </p:nvPr>
        </p:nvSpPr>
        <p:spPr>
          <a:xfrm>
            <a:off x="221504" y="1440000"/>
            <a:ext cx="8229600" cy="4525963"/>
          </a:xfrm>
          <a:prstGeom prst="rect">
            <a:avLst/>
          </a:prstGeom>
          <a:noFill/>
          <a:ln>
            <a:noFill/>
          </a:ln>
        </p:spPr>
        <p:txBody>
          <a:bodyPr spcFirstLastPara="1" wrap="square" lIns="0" tIns="0" rIns="0" bIns="45700" anchor="t" anchorCtr="0"/>
          <a:lstStyle>
            <a:lvl1pPr marL="457200" marR="0" lvl="0" indent="-406400" algn="l" rtl="0">
              <a:spcBef>
                <a:spcPts val="560"/>
              </a:spcBef>
              <a:spcAft>
                <a:spcPts val="0"/>
              </a:spcAft>
              <a:buClr>
                <a:schemeClr val="tx1"/>
              </a:buClr>
              <a:buSzPct val="125000"/>
              <a:buFont typeface="Arial"/>
              <a:buChar char="•"/>
              <a:defRPr sz="16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accent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7" name="Shape 18">
            <a:extLst>
              <a:ext uri="{FF2B5EF4-FFF2-40B4-BE49-F238E27FC236}">
                <a16:creationId xmlns:a16="http://schemas.microsoft.com/office/drawing/2014/main" id="{9F01F54A-90E4-3C4A-9550-BF89C6811379}"/>
              </a:ext>
            </a:extLst>
          </p:cNvPr>
          <p:cNvSpPr txBox="1"/>
          <p:nvPr userDrawn="1"/>
        </p:nvSpPr>
        <p:spPr>
          <a:xfrm>
            <a:off x="8703740" y="6506598"/>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100" b="1" i="0">
                <a:solidFill>
                  <a:schemeClr val="tx1"/>
                </a:solidFill>
                <a:latin typeface="Arial Black" panose="020B0604020202020204" pitchFamily="34" charset="0"/>
                <a:ea typeface="Arial"/>
                <a:cs typeface="Arial Black" panose="020B0604020202020204" pitchFamily="34" charset="0"/>
                <a:sym typeface="Arial"/>
              </a:rPr>
              <a:t>‹#›</a:t>
            </a:fld>
            <a:endParaRPr sz="1100" b="1" i="0" dirty="0">
              <a:solidFill>
                <a:schemeClr val="tx1"/>
              </a:solidFill>
              <a:latin typeface="Arial Black" panose="020B0604020202020204" pitchFamily="34" charset="0"/>
              <a:ea typeface="Arial"/>
              <a:cs typeface="Arial Black" panose="020B0604020202020204" pitchFamily="34" charset="0"/>
              <a:sym typeface="Arial"/>
            </a:endParaRPr>
          </a:p>
        </p:txBody>
      </p:sp>
      <p:sp>
        <p:nvSpPr>
          <p:cNvPr id="8" name="TextBox 7">
            <a:extLst>
              <a:ext uri="{FF2B5EF4-FFF2-40B4-BE49-F238E27FC236}">
                <a16:creationId xmlns:a16="http://schemas.microsoft.com/office/drawing/2014/main" id="{D38BFA00-A6B5-7A49-AD0C-ABB59BAE86F5}"/>
              </a:ext>
            </a:extLst>
          </p:cNvPr>
          <p:cNvSpPr txBox="1"/>
          <p:nvPr userDrawn="1"/>
        </p:nvSpPr>
        <p:spPr>
          <a:xfrm>
            <a:off x="6044703" y="6515224"/>
            <a:ext cx="2676289" cy="230832"/>
          </a:xfrm>
          <a:prstGeom prst="rect">
            <a:avLst/>
          </a:prstGeom>
          <a:noFill/>
        </p:spPr>
        <p:txBody>
          <a:bodyPr wrap="square" rtlCol="0">
            <a:spAutoFit/>
          </a:bodyPr>
          <a:lstStyle/>
          <a:p>
            <a:pPr algn="r"/>
            <a:r>
              <a:rPr lang="en-US" sz="900" b="1" dirty="0">
                <a:solidFill>
                  <a:schemeClr val="tx1"/>
                </a:solidFill>
              </a:rPr>
              <a:t>© Pearson Education 2020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srcRect/>
          <a:stretch/>
        </p:blipFill>
        <p:spPr bwMode="auto">
          <a:xfrm>
            <a:off x="-9143" y="-7144"/>
            <a:ext cx="9161966" cy="68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55961" y="486440"/>
            <a:ext cx="5184576" cy="1872208"/>
          </a:xfrm>
          <a:prstGeom prst="rect">
            <a:avLst/>
          </a:prstGeom>
        </p:spPr>
        <p:txBody>
          <a:bodyPr anchor="t"/>
          <a:lstStyle>
            <a:lvl1pPr algn="l">
              <a:defRPr sz="3200" b="1" i="0" cap="all">
                <a:solidFill>
                  <a:srgbClr val="003057"/>
                </a:solidFill>
                <a:latin typeface="Arial" panose="020B0604020202020204" pitchFamily="34" charset="0"/>
                <a:cs typeface="Arial" panose="020B0604020202020204" pitchFamily="34" charset="0"/>
              </a:defRPr>
            </a:lvl1pPr>
          </a:lstStyle>
          <a:p>
            <a:r>
              <a:rPr lang="en-US" dirty="0"/>
              <a:t>Click to edit Master title</a:t>
            </a:r>
          </a:p>
        </p:txBody>
      </p:sp>
    </p:spTree>
    <p:extLst>
      <p:ext uri="{BB962C8B-B14F-4D97-AF65-F5344CB8AC3E}">
        <p14:creationId xmlns:p14="http://schemas.microsoft.com/office/powerpoint/2010/main" val="2295471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srcRect/>
          <a:stretch/>
        </p:blipFill>
        <p:spPr bwMode="auto">
          <a:xfrm>
            <a:off x="-4063" y="-7144"/>
            <a:ext cx="9161966" cy="68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96601" y="598200"/>
            <a:ext cx="5184576" cy="1872208"/>
          </a:xfrm>
          <a:prstGeom prst="rect">
            <a:avLst/>
          </a:prstGeom>
        </p:spPr>
        <p:txBody>
          <a:bodyPr anchor="t"/>
          <a:lstStyle>
            <a:lvl1pPr algn="l">
              <a:defRPr sz="3200" b="1" i="0" cap="all">
                <a:solidFill>
                  <a:srgbClr val="003057"/>
                </a:solidFill>
                <a:latin typeface="Arial" panose="020B0604020202020204" pitchFamily="34" charset="0"/>
                <a:cs typeface="Arial" panose="020B0604020202020204" pitchFamily="34" charset="0"/>
              </a:defRPr>
            </a:lvl1pPr>
          </a:lstStyle>
          <a:p>
            <a:r>
              <a:rPr lang="en-US" dirty="0"/>
              <a:t>Click to edit Master title</a:t>
            </a:r>
          </a:p>
        </p:txBody>
      </p:sp>
    </p:spTree>
    <p:extLst>
      <p:ext uri="{BB962C8B-B14F-4D97-AF65-F5344CB8AC3E}">
        <p14:creationId xmlns:p14="http://schemas.microsoft.com/office/powerpoint/2010/main" val="3417161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537028"/>
            <a:ext cx="8229600" cy="880609"/>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accent1"/>
              </a:buClr>
              <a:buSzPts val="4000"/>
              <a:buFont typeface="Arial"/>
              <a:buNone/>
              <a:defRPr sz="4000" b="1"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1" name="Shape 1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accent2"/>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accent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lang="en-GB" dirty="0"/>
          </a:p>
          <a:p>
            <a:pPr lvl="0"/>
            <a:endParaRPr dirty="0"/>
          </a:p>
        </p:txBody>
      </p:sp>
      <p:pic>
        <p:nvPicPr>
          <p:cNvPr id="4" name="Picture 3">
            <a:extLst>
              <a:ext uri="{FF2B5EF4-FFF2-40B4-BE49-F238E27FC236}">
                <a16:creationId xmlns:a16="http://schemas.microsoft.com/office/drawing/2014/main" id="{133D485C-C8CD-FC4F-B741-09075A287E4D}"/>
              </a:ext>
            </a:extLst>
          </p:cNvPr>
          <p:cNvPicPr>
            <a:picLocks noChangeAspect="1"/>
          </p:cNvPicPr>
          <p:nvPr userDrawn="1"/>
        </p:nvPicPr>
        <p:blipFill>
          <a:blip r:embed="rId7"/>
          <a:stretch>
            <a:fillRect/>
          </a:stretch>
        </p:blipFill>
        <p:spPr>
          <a:xfrm>
            <a:off x="0" y="6091833"/>
            <a:ext cx="1749287" cy="790375"/>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3" r:id="rId4"/>
    <p:sldLayoutId id="2147483655"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chemeClr val="tx1"/>
        </a:buClr>
        <a:buSzPct val="125000"/>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3;p2">
            <a:extLst>
              <a:ext uri="{FF2B5EF4-FFF2-40B4-BE49-F238E27FC236}">
                <a16:creationId xmlns:a16="http://schemas.microsoft.com/office/drawing/2014/main" id="{2DF0EB6E-0E4C-A34E-96EB-B4116CBE405C}"/>
              </a:ext>
            </a:extLst>
          </p:cNvPr>
          <p:cNvSpPr txBox="1"/>
          <p:nvPr/>
        </p:nvSpPr>
        <p:spPr>
          <a:xfrm>
            <a:off x="611740" y="280481"/>
            <a:ext cx="5606180" cy="105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b="1" dirty="0">
                <a:solidFill>
                  <a:srgbClr val="003057"/>
                </a:solidFill>
                <a:latin typeface="Arial" panose="020B0604020202020204" pitchFamily="34" charset="0"/>
                <a:ea typeface="Playfair Display"/>
                <a:cs typeface="Arial" panose="020B0604020202020204" pitchFamily="34" charset="0"/>
                <a:sym typeface="Playfair Display"/>
              </a:rPr>
              <a:t>Pearson Edexcel</a:t>
            </a:r>
            <a:r>
              <a:rPr lang="en" sz="4800" dirty="0">
                <a:solidFill>
                  <a:srgbClr val="003057"/>
                </a:solidFill>
                <a:latin typeface="Arial" panose="020B0604020202020204" pitchFamily="34" charset="0"/>
                <a:ea typeface="Playfair Display"/>
                <a:cs typeface="Arial" panose="020B0604020202020204" pitchFamily="34" charset="0"/>
                <a:sym typeface="Playfair Display"/>
              </a:rPr>
              <a:t> </a:t>
            </a:r>
            <a:r>
              <a:rPr lang="en-GB" sz="4800" dirty="0">
                <a:solidFill>
                  <a:srgbClr val="003057"/>
                </a:solidFill>
                <a:latin typeface="Arial" panose="020B0604020202020204" pitchFamily="34" charset="0"/>
                <a:ea typeface="Playfair Display"/>
                <a:cs typeface="Arial" panose="020B0604020202020204" pitchFamily="34" charset="0"/>
                <a:sym typeface="Playfair Display"/>
              </a:rPr>
              <a:t>GCSE </a:t>
            </a:r>
            <a:r>
              <a:rPr lang="en" sz="4800" dirty="0">
                <a:solidFill>
                  <a:srgbClr val="003057"/>
                </a:solidFill>
                <a:latin typeface="Arial" panose="020B0604020202020204" pitchFamily="34" charset="0"/>
                <a:ea typeface="Playfair Display"/>
                <a:cs typeface="Arial" panose="020B0604020202020204" pitchFamily="34" charset="0"/>
                <a:sym typeface="Playfair Display"/>
              </a:rPr>
              <a:t>Business </a:t>
            </a:r>
            <a:endParaRPr sz="4800" dirty="0">
              <a:solidFill>
                <a:srgbClr val="003057"/>
              </a:solidFill>
              <a:latin typeface="Arial" panose="020B0604020202020204" pitchFamily="34" charset="0"/>
              <a:ea typeface="Playfair Display"/>
              <a:cs typeface="Arial" panose="020B0604020202020204" pitchFamily="34" charset="0"/>
              <a:sym typeface="Playfair Display"/>
            </a:endParaRPr>
          </a:p>
        </p:txBody>
      </p:sp>
    </p:spTree>
    <p:extLst>
      <p:ext uri="{BB962C8B-B14F-4D97-AF65-F5344CB8AC3E}">
        <p14:creationId xmlns:p14="http://schemas.microsoft.com/office/powerpoint/2010/main" val="93657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F18C6-E413-7DC0-D603-2A944A550A83}"/>
              </a:ext>
            </a:extLst>
          </p:cNvPr>
          <p:cNvSpPr>
            <a:spLocks noGrp="1"/>
          </p:cNvSpPr>
          <p:nvPr>
            <p:ph type="title"/>
          </p:nvPr>
        </p:nvSpPr>
        <p:spPr/>
        <p:txBody>
          <a:bodyPr/>
          <a:lstStyle/>
          <a:p>
            <a:r>
              <a:rPr lang="en-GB" dirty="0"/>
              <a:t>4a Outline one drawback to Greggs of using batch production its factories</a:t>
            </a:r>
          </a:p>
        </p:txBody>
      </p:sp>
      <p:sp>
        <p:nvSpPr>
          <p:cNvPr id="3" name="Text Placeholder 2">
            <a:extLst>
              <a:ext uri="{FF2B5EF4-FFF2-40B4-BE49-F238E27FC236}">
                <a16:creationId xmlns:a16="http://schemas.microsoft.com/office/drawing/2014/main" id="{DF2519D7-6E78-A1F1-EE91-3B84B3A33E10}"/>
              </a:ext>
            </a:extLst>
          </p:cNvPr>
          <p:cNvSpPr>
            <a:spLocks noGrp="1"/>
          </p:cNvSpPr>
          <p:nvPr>
            <p:ph type="body" idx="1"/>
          </p:nvPr>
        </p:nvSpPr>
        <p:spPr/>
        <p:txBody>
          <a:bodyPr/>
          <a:lstStyle/>
          <a:p>
            <a:pPr marL="152400" indent="0">
              <a:buNone/>
            </a:pPr>
            <a:endParaRPr lang="en-GB" dirty="0"/>
          </a:p>
          <a:p>
            <a:pPr marL="152400" indent="0">
              <a:buNone/>
            </a:pPr>
            <a:endParaRPr lang="en-GB" dirty="0"/>
          </a:p>
          <a:p>
            <a:pPr marL="152400" indent="0">
              <a:buNone/>
            </a:pPr>
            <a:r>
              <a:rPr lang="en-GB" dirty="0"/>
              <a:t>It is expensive as Greggs will have to buy all the machines that are needed.</a:t>
            </a:r>
          </a:p>
          <a:p>
            <a:pPr marL="152400" indent="0">
              <a:buNone/>
            </a:pPr>
            <a:endParaRPr lang="en-GB" dirty="0"/>
          </a:p>
          <a:p>
            <a:pPr marL="152400" indent="0">
              <a:buNone/>
            </a:pPr>
            <a:endParaRPr lang="en-GB" dirty="0"/>
          </a:p>
          <a:p>
            <a:pPr marL="152400" indent="0">
              <a:buNone/>
            </a:pPr>
            <a:endParaRPr lang="en-GB" dirty="0"/>
          </a:p>
          <a:p>
            <a:pPr marL="152400" indent="0">
              <a:buNone/>
            </a:pPr>
            <a:r>
              <a:rPr lang="en-GB" dirty="0"/>
              <a:t>It is more time consuming this is because Greggs will have to keep stopping the machines to make different products such as sausage rolls then vegan sausage rolls.</a:t>
            </a:r>
          </a:p>
        </p:txBody>
      </p:sp>
    </p:spTree>
    <p:extLst>
      <p:ext uri="{BB962C8B-B14F-4D97-AF65-F5344CB8AC3E}">
        <p14:creationId xmlns:p14="http://schemas.microsoft.com/office/powerpoint/2010/main" val="421577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61885-18C7-8926-A490-6AB6E92B41C1}"/>
              </a:ext>
            </a:extLst>
          </p:cNvPr>
          <p:cNvSpPr>
            <a:spLocks noGrp="1"/>
          </p:cNvSpPr>
          <p:nvPr>
            <p:ph type="title"/>
          </p:nvPr>
        </p:nvSpPr>
        <p:spPr/>
        <p:txBody>
          <a:bodyPr/>
          <a:lstStyle/>
          <a:p>
            <a:r>
              <a:rPr lang="en-GB" dirty="0"/>
              <a:t>Lack of Application </a:t>
            </a:r>
          </a:p>
        </p:txBody>
      </p:sp>
      <p:sp>
        <p:nvSpPr>
          <p:cNvPr id="3" name="Text Placeholder 2">
            <a:extLst>
              <a:ext uri="{FF2B5EF4-FFF2-40B4-BE49-F238E27FC236}">
                <a16:creationId xmlns:a16="http://schemas.microsoft.com/office/drawing/2014/main" id="{6F4DCF14-9885-3A28-4EE2-D33B8C09BBAE}"/>
              </a:ext>
            </a:extLst>
          </p:cNvPr>
          <p:cNvSpPr>
            <a:spLocks noGrp="1"/>
          </p:cNvSpPr>
          <p:nvPr>
            <p:ph type="body" idx="1"/>
          </p:nvPr>
        </p:nvSpPr>
        <p:spPr/>
        <p:txBody>
          <a:bodyPr/>
          <a:lstStyle/>
          <a:p>
            <a:r>
              <a:rPr lang="en-GB" dirty="0"/>
              <a:t>4a – 1</a:t>
            </a:r>
          </a:p>
          <a:p>
            <a:r>
              <a:rPr lang="en-GB" dirty="0"/>
              <a:t>4b – 3</a:t>
            </a:r>
          </a:p>
          <a:p>
            <a:r>
              <a:rPr lang="en-GB" dirty="0"/>
              <a:t>5c – 3</a:t>
            </a:r>
          </a:p>
          <a:p>
            <a:r>
              <a:rPr lang="en-GB" dirty="0"/>
              <a:t>6a – 1</a:t>
            </a:r>
          </a:p>
          <a:p>
            <a:r>
              <a:rPr lang="en-GB" dirty="0"/>
              <a:t>6b – 1</a:t>
            </a:r>
          </a:p>
          <a:p>
            <a:r>
              <a:rPr lang="en-GB" dirty="0"/>
              <a:t>6c – 3</a:t>
            </a:r>
          </a:p>
          <a:p>
            <a:r>
              <a:rPr lang="en-GB" dirty="0"/>
              <a:t>7c – 1</a:t>
            </a:r>
          </a:p>
          <a:p>
            <a:r>
              <a:rPr lang="en-GB" dirty="0"/>
              <a:t>7d – 3</a:t>
            </a:r>
          </a:p>
          <a:p>
            <a:r>
              <a:rPr lang="en-GB" dirty="0"/>
              <a:t>7e – 3</a:t>
            </a:r>
          </a:p>
          <a:p>
            <a:pPr marL="152400" indent="0">
              <a:buNone/>
            </a:pPr>
            <a:r>
              <a:rPr lang="en-GB" dirty="0"/>
              <a:t>19 marks (not including calculations – and that’s just one paper!)</a:t>
            </a:r>
          </a:p>
          <a:p>
            <a:pPr marL="152400" indent="0">
              <a:buNone/>
            </a:pPr>
            <a:endParaRPr lang="en-GB" dirty="0"/>
          </a:p>
          <a:p>
            <a:pPr marL="152400" indent="0">
              <a:buNone/>
            </a:pPr>
            <a:endParaRPr lang="en-GB" dirty="0"/>
          </a:p>
        </p:txBody>
      </p:sp>
      <p:pic>
        <p:nvPicPr>
          <p:cNvPr id="5" name="Picture 4">
            <a:extLst>
              <a:ext uri="{FF2B5EF4-FFF2-40B4-BE49-F238E27FC236}">
                <a16:creationId xmlns:a16="http://schemas.microsoft.com/office/drawing/2014/main" id="{A558637A-33F0-9E17-85DB-0E59FC50868E}"/>
              </a:ext>
            </a:extLst>
          </p:cNvPr>
          <p:cNvPicPr>
            <a:picLocks noChangeAspect="1"/>
          </p:cNvPicPr>
          <p:nvPr/>
        </p:nvPicPr>
        <p:blipFill>
          <a:blip r:embed="rId2"/>
          <a:stretch>
            <a:fillRect/>
          </a:stretch>
        </p:blipFill>
        <p:spPr>
          <a:xfrm>
            <a:off x="0" y="5098722"/>
            <a:ext cx="9144000" cy="816919"/>
          </a:xfrm>
          <a:prstGeom prst="rect">
            <a:avLst/>
          </a:prstGeom>
        </p:spPr>
      </p:pic>
    </p:spTree>
    <p:extLst>
      <p:ext uri="{BB962C8B-B14F-4D97-AF65-F5344CB8AC3E}">
        <p14:creationId xmlns:p14="http://schemas.microsoft.com/office/powerpoint/2010/main" val="38066929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0B770-DF28-1420-0B44-A40CBDA59D33}"/>
              </a:ext>
            </a:extLst>
          </p:cNvPr>
          <p:cNvSpPr>
            <a:spLocks noGrp="1"/>
          </p:cNvSpPr>
          <p:nvPr>
            <p:ph type="title"/>
          </p:nvPr>
        </p:nvSpPr>
        <p:spPr>
          <a:xfrm>
            <a:off x="312435" y="404785"/>
            <a:ext cx="8676855" cy="1122300"/>
          </a:xfrm>
        </p:spPr>
        <p:txBody>
          <a:bodyPr/>
          <a:lstStyle/>
          <a:p>
            <a:r>
              <a:rPr lang="en-GB" dirty="0"/>
              <a:t>4b – Analyse the impact on Greggs from increasing the use of technology in its factories.</a:t>
            </a:r>
          </a:p>
        </p:txBody>
      </p:sp>
      <p:sp>
        <p:nvSpPr>
          <p:cNvPr id="3" name="Text Placeholder 2">
            <a:extLst>
              <a:ext uri="{FF2B5EF4-FFF2-40B4-BE49-F238E27FC236}">
                <a16:creationId xmlns:a16="http://schemas.microsoft.com/office/drawing/2014/main" id="{98710C71-1771-5A1A-9448-54F480293470}"/>
              </a:ext>
            </a:extLst>
          </p:cNvPr>
          <p:cNvSpPr>
            <a:spLocks noGrp="1"/>
          </p:cNvSpPr>
          <p:nvPr>
            <p:ph type="body" idx="1"/>
          </p:nvPr>
        </p:nvSpPr>
        <p:spPr>
          <a:xfrm>
            <a:off x="233573" y="2029724"/>
            <a:ext cx="8676854" cy="3918000"/>
          </a:xfrm>
        </p:spPr>
        <p:txBody>
          <a:bodyPr/>
          <a:lstStyle/>
          <a:p>
            <a:pPr marL="152400" indent="0">
              <a:buNone/>
            </a:pPr>
            <a:r>
              <a:rPr lang="en-GB" dirty="0"/>
              <a:t>One impact is that the use of technology in its factories will see an increase in productivity. This is because the machines used to make the products will be able to work quicker than humans would. This means that Greggs will become more efficient at making their products. This will result in a lower cost for each unit, meaning that Greggs can lower the prices of its products therefore becoming more competitive in the market compared to its main rivals, potentially attracting more customers.</a:t>
            </a:r>
          </a:p>
        </p:txBody>
      </p:sp>
    </p:spTree>
    <p:extLst>
      <p:ext uri="{BB962C8B-B14F-4D97-AF65-F5344CB8AC3E}">
        <p14:creationId xmlns:p14="http://schemas.microsoft.com/office/powerpoint/2010/main" val="1785866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0B770-DF28-1420-0B44-A40CBDA59D33}"/>
              </a:ext>
            </a:extLst>
          </p:cNvPr>
          <p:cNvSpPr>
            <a:spLocks noGrp="1"/>
          </p:cNvSpPr>
          <p:nvPr>
            <p:ph type="title"/>
          </p:nvPr>
        </p:nvSpPr>
        <p:spPr>
          <a:xfrm>
            <a:off x="312435" y="404785"/>
            <a:ext cx="8676855" cy="1122300"/>
          </a:xfrm>
        </p:spPr>
        <p:txBody>
          <a:bodyPr/>
          <a:lstStyle/>
          <a:p>
            <a:r>
              <a:rPr lang="en-GB" dirty="0"/>
              <a:t>4b – Analyse the impact on Greggs from increasing the use of technology in its factories.</a:t>
            </a:r>
          </a:p>
        </p:txBody>
      </p:sp>
      <p:sp>
        <p:nvSpPr>
          <p:cNvPr id="3" name="Text Placeholder 2">
            <a:extLst>
              <a:ext uri="{FF2B5EF4-FFF2-40B4-BE49-F238E27FC236}">
                <a16:creationId xmlns:a16="http://schemas.microsoft.com/office/drawing/2014/main" id="{98710C71-1771-5A1A-9448-54F480293470}"/>
              </a:ext>
            </a:extLst>
          </p:cNvPr>
          <p:cNvSpPr>
            <a:spLocks noGrp="1"/>
          </p:cNvSpPr>
          <p:nvPr>
            <p:ph type="body" idx="1"/>
          </p:nvPr>
        </p:nvSpPr>
        <p:spPr>
          <a:xfrm>
            <a:off x="233573" y="2029724"/>
            <a:ext cx="8676854" cy="3918000"/>
          </a:xfrm>
        </p:spPr>
        <p:txBody>
          <a:bodyPr/>
          <a:lstStyle/>
          <a:p>
            <a:r>
              <a:rPr lang="en-GB" dirty="0"/>
              <a:t>One impact is that the use of technology in its factories is an increase in productivity. This is because the machines used to make the baked goods will be able to work quicker than humans would. This means that Greggs will become more efficient at making their goods such as sausage rolls and pastries. This will result in lower cost for each item that is cooked, meaning that the fast food retailer can lower the prices of its food, therefore becoming more competitive in the food to go market compared to </a:t>
            </a:r>
            <a:r>
              <a:rPr lang="en-GB" dirty="0" err="1"/>
              <a:t>Pret</a:t>
            </a:r>
            <a:r>
              <a:rPr lang="en-GB" dirty="0"/>
              <a:t> a Manger and Starbucks, potentially attracting more customers.</a:t>
            </a:r>
          </a:p>
        </p:txBody>
      </p:sp>
    </p:spTree>
    <p:extLst>
      <p:ext uri="{BB962C8B-B14F-4D97-AF65-F5344CB8AC3E}">
        <p14:creationId xmlns:p14="http://schemas.microsoft.com/office/powerpoint/2010/main" val="580555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93F56-D9A1-4667-231E-A8C0966E42B3}"/>
              </a:ext>
            </a:extLst>
          </p:cNvPr>
          <p:cNvSpPr>
            <a:spLocks noGrp="1"/>
          </p:cNvSpPr>
          <p:nvPr>
            <p:ph type="title"/>
          </p:nvPr>
        </p:nvSpPr>
        <p:spPr>
          <a:xfrm>
            <a:off x="317977" y="94444"/>
            <a:ext cx="8676855" cy="1122300"/>
          </a:xfrm>
        </p:spPr>
        <p:txBody>
          <a:bodyPr/>
          <a:lstStyle/>
          <a:p>
            <a:r>
              <a:rPr lang="en-GB" dirty="0"/>
              <a:t>Poor technique in longer written questions – Justify Questions</a:t>
            </a:r>
          </a:p>
        </p:txBody>
      </p:sp>
      <p:pic>
        <p:nvPicPr>
          <p:cNvPr id="5" name="Picture 4">
            <a:extLst>
              <a:ext uri="{FF2B5EF4-FFF2-40B4-BE49-F238E27FC236}">
                <a16:creationId xmlns:a16="http://schemas.microsoft.com/office/drawing/2014/main" id="{EFE772DA-ACAC-E48F-B59E-BE42B3EDB400}"/>
              </a:ext>
            </a:extLst>
          </p:cNvPr>
          <p:cNvPicPr>
            <a:picLocks noChangeAspect="1"/>
          </p:cNvPicPr>
          <p:nvPr/>
        </p:nvPicPr>
        <p:blipFill rotWithShape="1">
          <a:blip r:embed="rId2"/>
          <a:srcRect b="6272"/>
          <a:stretch/>
        </p:blipFill>
        <p:spPr>
          <a:xfrm>
            <a:off x="829180" y="1320006"/>
            <a:ext cx="8096596" cy="5042002"/>
          </a:xfrm>
          <a:prstGeom prst="rect">
            <a:avLst/>
          </a:prstGeom>
        </p:spPr>
      </p:pic>
    </p:spTree>
    <p:extLst>
      <p:ext uri="{BB962C8B-B14F-4D97-AF65-F5344CB8AC3E}">
        <p14:creationId xmlns:p14="http://schemas.microsoft.com/office/powerpoint/2010/main" val="42423426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9683D-E9CB-33B9-4C57-1D434ED78D6B}"/>
              </a:ext>
            </a:extLst>
          </p:cNvPr>
          <p:cNvSpPr>
            <a:spLocks noGrp="1"/>
          </p:cNvSpPr>
          <p:nvPr>
            <p:ph type="title"/>
          </p:nvPr>
        </p:nvSpPr>
        <p:spPr/>
        <p:txBody>
          <a:bodyPr/>
          <a:lstStyle/>
          <a:p>
            <a:r>
              <a:rPr lang="en-GB" dirty="0"/>
              <a:t>12 Mark Evaluation Question</a:t>
            </a:r>
          </a:p>
        </p:txBody>
      </p:sp>
      <p:sp>
        <p:nvSpPr>
          <p:cNvPr id="3" name="Text Placeholder 2">
            <a:extLst>
              <a:ext uri="{FF2B5EF4-FFF2-40B4-BE49-F238E27FC236}">
                <a16:creationId xmlns:a16="http://schemas.microsoft.com/office/drawing/2014/main" id="{F174E5D6-2D45-CDEA-139C-34AC67A5A4A1}"/>
              </a:ext>
            </a:extLst>
          </p:cNvPr>
          <p:cNvSpPr>
            <a:spLocks noGrp="1"/>
          </p:cNvSpPr>
          <p:nvPr>
            <p:ph type="body" idx="1"/>
          </p:nvPr>
        </p:nvSpPr>
        <p:spPr>
          <a:xfrm>
            <a:off x="218225" y="1469999"/>
            <a:ext cx="8438095" cy="4659251"/>
          </a:xfrm>
        </p:spPr>
        <p:txBody>
          <a:bodyPr/>
          <a:lstStyle/>
          <a:p>
            <a:pPr marL="152400" indent="0">
              <a:buNone/>
            </a:pPr>
            <a:r>
              <a:rPr lang="en-GB" b="1" dirty="0"/>
              <a:t>Q7e – </a:t>
            </a:r>
            <a:r>
              <a:rPr lang="en-GB" sz="2000" b="1" dirty="0"/>
              <a:t>Evaluate whether the takeover of </a:t>
            </a:r>
            <a:r>
              <a:rPr lang="en-GB" sz="2000" b="1" dirty="0" err="1"/>
              <a:t>Footasylum</a:t>
            </a:r>
            <a:r>
              <a:rPr lang="en-GB" sz="2000" b="1" dirty="0"/>
              <a:t> will allow JD Sports to increase its profit.</a:t>
            </a:r>
          </a:p>
          <a:p>
            <a:pPr marL="152400" indent="0">
              <a:buNone/>
            </a:pPr>
            <a:endParaRPr lang="en-GB" b="1" dirty="0"/>
          </a:p>
          <a:p>
            <a:pPr marL="152400" indent="0">
              <a:buNone/>
            </a:pPr>
            <a:r>
              <a:rPr lang="en-GB" sz="2000" b="1" u="sng" dirty="0"/>
              <a:t>Structure</a:t>
            </a:r>
          </a:p>
          <a:p>
            <a:pPr marL="152400" indent="0">
              <a:buNone/>
            </a:pPr>
            <a:r>
              <a:rPr lang="en-GB" sz="2000" b="1" dirty="0"/>
              <a:t>Three paragraph approach is needed which gives a balanced argument:</a:t>
            </a:r>
          </a:p>
          <a:p>
            <a:pPr marL="152400" indent="0">
              <a:buNone/>
            </a:pPr>
            <a:r>
              <a:rPr lang="en-GB" b="1" dirty="0"/>
              <a:t>1:</a:t>
            </a:r>
            <a:endParaRPr lang="en-GB" sz="2000" b="1" dirty="0"/>
          </a:p>
          <a:p>
            <a:pPr>
              <a:buBlip>
                <a:blip r:embed="rId2"/>
              </a:buBlip>
            </a:pPr>
            <a:r>
              <a:rPr lang="en-GB" sz="2000" dirty="0"/>
              <a:t>Argue why the takeover will allow JD Sports to increase its profit.</a:t>
            </a:r>
          </a:p>
          <a:p>
            <a:pPr marL="152400" indent="0">
              <a:buNone/>
            </a:pPr>
            <a:r>
              <a:rPr lang="en-GB" b="1" dirty="0"/>
              <a:t>2:</a:t>
            </a:r>
            <a:endParaRPr lang="en-GB" sz="2000" b="1" dirty="0"/>
          </a:p>
          <a:p>
            <a:pPr>
              <a:buBlip>
                <a:blip r:embed="rId2"/>
              </a:buBlip>
            </a:pPr>
            <a:r>
              <a:rPr lang="en-GB" sz="2000" dirty="0"/>
              <a:t>Argue why the takeover may not increase profits.</a:t>
            </a:r>
          </a:p>
          <a:p>
            <a:pPr marL="152400" indent="0">
              <a:buNone/>
            </a:pPr>
            <a:r>
              <a:rPr lang="en-GB" sz="2000" b="1" dirty="0"/>
              <a:t>3: Sophisticated conclusion:</a:t>
            </a:r>
          </a:p>
          <a:p>
            <a:pPr>
              <a:buBlip>
                <a:blip r:embed="rId2"/>
              </a:buBlip>
            </a:pPr>
            <a:r>
              <a:rPr lang="en-GB" sz="2000" dirty="0"/>
              <a:t>What is the main reason for not hitting profit targets?</a:t>
            </a:r>
          </a:p>
          <a:p>
            <a:pPr>
              <a:buBlip>
                <a:blip r:embed="rId2"/>
              </a:buBlip>
            </a:pPr>
            <a:r>
              <a:rPr lang="en-GB" sz="2000" dirty="0"/>
              <a:t>What might your decision depend on?</a:t>
            </a:r>
          </a:p>
          <a:p>
            <a:pPr>
              <a:buBlip>
                <a:blip r:embed="rId2"/>
              </a:buBlip>
            </a:pPr>
            <a:endParaRPr lang="en-GB" sz="2000" dirty="0"/>
          </a:p>
          <a:p>
            <a:pPr marL="152400" indent="0">
              <a:buNone/>
            </a:pPr>
            <a:endParaRPr lang="en-GB" dirty="0"/>
          </a:p>
        </p:txBody>
      </p:sp>
    </p:spTree>
    <p:extLst>
      <p:ext uri="{BB962C8B-B14F-4D97-AF65-F5344CB8AC3E}">
        <p14:creationId xmlns:p14="http://schemas.microsoft.com/office/powerpoint/2010/main" val="1188936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86871-392E-8902-DA63-9B0DE1B1AC25}"/>
              </a:ext>
            </a:extLst>
          </p:cNvPr>
          <p:cNvSpPr>
            <a:spLocks noGrp="1"/>
          </p:cNvSpPr>
          <p:nvPr>
            <p:ph type="title"/>
          </p:nvPr>
        </p:nvSpPr>
        <p:spPr/>
        <p:txBody>
          <a:bodyPr/>
          <a:lstStyle/>
          <a:p>
            <a:r>
              <a:rPr lang="en-GB" dirty="0"/>
              <a:t>12 Mark Evaluation Question</a:t>
            </a:r>
          </a:p>
        </p:txBody>
      </p:sp>
      <p:sp>
        <p:nvSpPr>
          <p:cNvPr id="3" name="Text Placeholder 2">
            <a:extLst>
              <a:ext uri="{FF2B5EF4-FFF2-40B4-BE49-F238E27FC236}">
                <a16:creationId xmlns:a16="http://schemas.microsoft.com/office/drawing/2014/main" id="{4CFC5B3F-D018-7F7F-44B2-0DD0DEEBB629}"/>
              </a:ext>
            </a:extLst>
          </p:cNvPr>
          <p:cNvSpPr>
            <a:spLocks noGrp="1"/>
          </p:cNvSpPr>
          <p:nvPr>
            <p:ph type="body" idx="1"/>
          </p:nvPr>
        </p:nvSpPr>
        <p:spPr/>
        <p:txBody>
          <a:bodyPr/>
          <a:lstStyle/>
          <a:p>
            <a:pPr marL="152400" indent="0">
              <a:buNone/>
            </a:pPr>
            <a:r>
              <a:rPr lang="en-GB" b="1" dirty="0"/>
              <a:t>Knowledge:</a:t>
            </a:r>
          </a:p>
          <a:p>
            <a:pPr marL="152400" indent="0">
              <a:buNone/>
            </a:pPr>
            <a:r>
              <a:rPr lang="en-GB" dirty="0"/>
              <a:t>Needed to make more than simplistic arguments.</a:t>
            </a:r>
          </a:p>
          <a:p>
            <a:pPr marL="152400" indent="0">
              <a:buNone/>
            </a:pPr>
            <a:endParaRPr lang="en-GB" b="1" dirty="0"/>
          </a:p>
          <a:p>
            <a:pPr marL="152400" indent="0">
              <a:buNone/>
            </a:pPr>
            <a:r>
              <a:rPr lang="en-GB" b="1" dirty="0"/>
              <a:t>Application:</a:t>
            </a:r>
          </a:p>
          <a:p>
            <a:pPr marL="152400" indent="0">
              <a:buNone/>
            </a:pPr>
            <a:r>
              <a:rPr lang="en-GB" dirty="0"/>
              <a:t>Needs to be throughout, in every paragraph including in the conclusion.</a:t>
            </a:r>
          </a:p>
          <a:p>
            <a:pPr marL="152400" indent="0">
              <a:buNone/>
            </a:pPr>
            <a:endParaRPr lang="en-GB" b="1" dirty="0"/>
          </a:p>
          <a:p>
            <a:pPr marL="152400" indent="0">
              <a:buNone/>
            </a:pPr>
            <a:r>
              <a:rPr lang="en-GB" b="1" dirty="0"/>
              <a:t>Analysis:</a:t>
            </a:r>
          </a:p>
          <a:p>
            <a:pPr marL="152400" indent="0">
              <a:buNone/>
            </a:pPr>
            <a:r>
              <a:rPr lang="en-GB" dirty="0"/>
              <a:t>Needs 5 linked strands across to points only.</a:t>
            </a:r>
          </a:p>
          <a:p>
            <a:pPr marL="152400" indent="0">
              <a:buNone/>
            </a:pPr>
            <a:endParaRPr lang="en-GB" b="1" dirty="0"/>
          </a:p>
          <a:p>
            <a:pPr marL="152400" indent="0">
              <a:buNone/>
            </a:pPr>
            <a:r>
              <a:rPr lang="en-GB" b="1" dirty="0"/>
              <a:t>Evaluation:</a:t>
            </a:r>
          </a:p>
          <a:p>
            <a:pPr>
              <a:buFontTx/>
              <a:buChar char="-"/>
            </a:pPr>
            <a:r>
              <a:rPr lang="en-GB" dirty="0"/>
              <a:t>Developed argument on both sides.</a:t>
            </a:r>
          </a:p>
          <a:p>
            <a:pPr>
              <a:buFontTx/>
              <a:buChar char="-"/>
            </a:pPr>
            <a:r>
              <a:rPr lang="en-GB" dirty="0"/>
              <a:t>Sophisticated conclusion.</a:t>
            </a:r>
          </a:p>
        </p:txBody>
      </p:sp>
    </p:spTree>
    <p:extLst>
      <p:ext uri="{BB962C8B-B14F-4D97-AF65-F5344CB8AC3E}">
        <p14:creationId xmlns:p14="http://schemas.microsoft.com/office/powerpoint/2010/main" val="25130728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41899-58DB-FDAA-1CED-2A79D3A40651}"/>
              </a:ext>
            </a:extLst>
          </p:cNvPr>
          <p:cNvSpPr>
            <a:spLocks noGrp="1"/>
          </p:cNvSpPr>
          <p:nvPr>
            <p:ph type="title"/>
          </p:nvPr>
        </p:nvSpPr>
        <p:spPr/>
        <p:txBody>
          <a:bodyPr/>
          <a:lstStyle/>
          <a:p>
            <a:r>
              <a:rPr lang="en-GB" dirty="0"/>
              <a:t>Sample answer</a:t>
            </a:r>
          </a:p>
        </p:txBody>
      </p:sp>
      <p:sp>
        <p:nvSpPr>
          <p:cNvPr id="3" name="Text Placeholder 2">
            <a:extLst>
              <a:ext uri="{FF2B5EF4-FFF2-40B4-BE49-F238E27FC236}">
                <a16:creationId xmlns:a16="http://schemas.microsoft.com/office/drawing/2014/main" id="{ACC25FD8-80E5-7D10-1081-32D7864E96B2}"/>
              </a:ext>
            </a:extLst>
          </p:cNvPr>
          <p:cNvSpPr>
            <a:spLocks noGrp="1"/>
          </p:cNvSpPr>
          <p:nvPr>
            <p:ph type="body" idx="1"/>
          </p:nvPr>
        </p:nvSpPr>
        <p:spPr/>
        <p:txBody>
          <a:bodyPr/>
          <a:lstStyle/>
          <a:p>
            <a:pPr marL="152400" indent="0">
              <a:buNone/>
            </a:pPr>
            <a:r>
              <a:rPr lang="en-GB" dirty="0"/>
              <a:t>By taking over </a:t>
            </a:r>
            <a:r>
              <a:rPr lang="en-GB" dirty="0" err="1"/>
              <a:t>Footasylum</a:t>
            </a:r>
            <a:r>
              <a:rPr lang="en-GB" dirty="0"/>
              <a:t>, JD is removing a major competitor from the Athleisure market. This will increase the sports’ retailers market share, meaning they have more power. As a result JD can increase the price of their trainers. This would result in more revenue, potentially increasing the profits of the sportswear retailer.</a:t>
            </a:r>
          </a:p>
          <a:p>
            <a:pPr marL="152400" indent="0">
              <a:buNone/>
            </a:pPr>
            <a:endParaRPr lang="en-GB" dirty="0"/>
          </a:p>
          <a:p>
            <a:pPr marL="152400" indent="0">
              <a:buNone/>
            </a:pPr>
            <a:r>
              <a:rPr lang="en-GB" dirty="0"/>
              <a:t>However it may not increase profit due to the investigation into the takeover by the Competition and Markets Authority. This investigation could potentially cause reputational damage for the sportswear retailer which could lead to customers being less likely to buy from a business under investigation, making them more likely to purchase from rivals such as Sports Direct.</a:t>
            </a:r>
          </a:p>
        </p:txBody>
      </p:sp>
    </p:spTree>
    <p:extLst>
      <p:ext uri="{BB962C8B-B14F-4D97-AF65-F5344CB8AC3E}">
        <p14:creationId xmlns:p14="http://schemas.microsoft.com/office/powerpoint/2010/main" val="3267606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41899-58DB-FDAA-1CED-2A79D3A40651}"/>
              </a:ext>
            </a:extLst>
          </p:cNvPr>
          <p:cNvSpPr>
            <a:spLocks noGrp="1"/>
          </p:cNvSpPr>
          <p:nvPr>
            <p:ph type="title"/>
          </p:nvPr>
        </p:nvSpPr>
        <p:spPr/>
        <p:txBody>
          <a:bodyPr/>
          <a:lstStyle/>
          <a:p>
            <a:r>
              <a:rPr lang="en-GB" dirty="0"/>
              <a:t>Sample answer</a:t>
            </a:r>
          </a:p>
        </p:txBody>
      </p:sp>
      <p:sp>
        <p:nvSpPr>
          <p:cNvPr id="3" name="Text Placeholder 2">
            <a:extLst>
              <a:ext uri="{FF2B5EF4-FFF2-40B4-BE49-F238E27FC236}">
                <a16:creationId xmlns:a16="http://schemas.microsoft.com/office/drawing/2014/main" id="{ACC25FD8-80E5-7D10-1081-32D7864E96B2}"/>
              </a:ext>
            </a:extLst>
          </p:cNvPr>
          <p:cNvSpPr>
            <a:spLocks noGrp="1"/>
          </p:cNvSpPr>
          <p:nvPr>
            <p:ph type="body" idx="1"/>
          </p:nvPr>
        </p:nvSpPr>
        <p:spPr/>
        <p:txBody>
          <a:bodyPr/>
          <a:lstStyle/>
          <a:p>
            <a:pPr marL="152400" indent="0">
              <a:buNone/>
            </a:pPr>
            <a:r>
              <a:rPr lang="en-GB" dirty="0"/>
              <a:t>In conclusion, whether the takeover leads to increased profits for the business ultimately depends on whether the athleisure retailer benefits from financial economies of scale that taking over </a:t>
            </a:r>
            <a:r>
              <a:rPr lang="en-GB" dirty="0" err="1"/>
              <a:t>Footasylum</a:t>
            </a:r>
            <a:r>
              <a:rPr lang="en-GB" dirty="0"/>
              <a:t> might bring. As they sell identical trainer brands such as Nike, Adidas and Puma they will be able to buy in bulk and receive discount, causing average cost to decrease meaning that their profits margins could increase, particularly when combined with potential price increases. The fact that they were such close competitors is key as it makes these financial advantages more likely to occur, meaning it is more likely that profits will be increased. </a:t>
            </a:r>
          </a:p>
        </p:txBody>
      </p:sp>
    </p:spTree>
    <p:extLst>
      <p:ext uri="{BB962C8B-B14F-4D97-AF65-F5344CB8AC3E}">
        <p14:creationId xmlns:p14="http://schemas.microsoft.com/office/powerpoint/2010/main" val="3803703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idx="4294967295"/>
          </p:nvPr>
        </p:nvSpPr>
        <p:spPr>
          <a:xfrm>
            <a:off x="331788" y="1292582"/>
            <a:ext cx="8229600" cy="5059041"/>
          </a:xfrm>
        </p:spPr>
        <p:txBody>
          <a:bodyPr/>
          <a:lstStyle/>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16:00 – 16:05	Introduction</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16:05 – 16:10	Feedback from previous webinar</a:t>
            </a:r>
          </a:p>
          <a:p>
            <a:pPr marL="0" indent="0">
              <a:spcBef>
                <a:spcPts val="600"/>
              </a:spcBef>
              <a:spcAft>
                <a:spcPts val="600"/>
              </a:spcAft>
              <a:buNone/>
            </a:pPr>
            <a:r>
              <a:rPr lang="en-GB" sz="2000" dirty="0"/>
              <a:t>Feedback from Paper 2 to inform teaching</a:t>
            </a:r>
            <a:endParaRPr lang="en-GB" sz="1800" dirty="0">
              <a:latin typeface="Arial" panose="020B0604020202020204" pitchFamily="34" charset="0"/>
              <a:ea typeface="Open Sans" panose="020B0606030504020204" pitchFamily="34" charset="0"/>
              <a:cs typeface="Arial" panose="020B0604020202020204" pitchFamily="34" charset="0"/>
            </a:endParaRP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16:10 – 16:15	Inability to finish the question</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16:15 – 16:20	Explain the method questions</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16:20 – 16:30	Not actually answering the questions set</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16:30 – 16:40	Poor knowledge of the specification</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16:40 – 16:50	Lack of application – application exercise</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16:50 – 17:00	12 mark evaluation question</a:t>
            </a:r>
          </a:p>
          <a:p>
            <a:pPr marL="0" indent="0">
              <a:spcBef>
                <a:spcPts val="600"/>
              </a:spcBef>
              <a:spcAft>
                <a:spcPts val="600"/>
              </a:spcAft>
              <a:buNone/>
            </a:pPr>
            <a:endParaRPr lang="en-GB" sz="1800" dirty="0">
              <a:latin typeface="Arial" panose="020B0604020202020204" pitchFamily="34" charset="0"/>
              <a:ea typeface="Open Sans" panose="020B0606030504020204" pitchFamily="34" charset="0"/>
              <a:cs typeface="Arial" panose="020B0604020202020204" pitchFamily="34" charset="0"/>
            </a:endParaRPr>
          </a:p>
        </p:txBody>
      </p:sp>
      <p:sp>
        <p:nvSpPr>
          <p:cNvPr id="8" name="Title 2"/>
          <p:cNvSpPr>
            <a:spLocks noGrp="1"/>
          </p:cNvSpPr>
          <p:nvPr>
            <p:ph type="title"/>
          </p:nvPr>
        </p:nvSpPr>
        <p:spPr>
          <a:xfrm>
            <a:off x="331787" y="543358"/>
            <a:ext cx="8485641" cy="553998"/>
          </a:xfrm>
        </p:spPr>
        <p:txBody>
          <a:bodyPr/>
          <a:lstStyle/>
          <a:p>
            <a:r>
              <a:rPr lang="en-GB" altLang="en-US" dirty="0">
                <a:ea typeface="MS PGothic" pitchFamily="34" charset="-128"/>
                <a:cs typeface="Myriad Pro"/>
              </a:rPr>
              <a:t>Agenda and Advanced notices</a:t>
            </a:r>
            <a:endParaRPr lang="en-US" dirty="0"/>
          </a:p>
        </p:txBody>
      </p:sp>
      <p:sp>
        <p:nvSpPr>
          <p:cNvPr id="25604" name="Slide Number Placeholder 4"/>
          <p:cNvSpPr>
            <a:spLocks noGrp="1"/>
          </p:cNvSpPr>
          <p:nvPr>
            <p:ph type="sldNum" sz="quarter" idx="4294967295"/>
          </p:nvPr>
        </p:nvSpPr>
        <p:spPr bwMode="auto">
          <a:xfrm>
            <a:off x="0" y="6546850"/>
            <a:ext cx="331788" cy="179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r>
              <a:rPr lang="en-GB" altLang="en-US" sz="900" dirty="0">
                <a:solidFill>
                  <a:srgbClr val="FFFFFF"/>
                </a:solidFill>
                <a:latin typeface="Verdana" pitchFamily="34" charset="0"/>
                <a:cs typeface="Arial" pitchFamily="34" charset="0"/>
              </a:rPr>
              <a:t> </a:t>
            </a:r>
          </a:p>
        </p:txBody>
      </p:sp>
    </p:spTree>
    <p:custDataLst>
      <p:tags r:id="rId1"/>
    </p:custDataLst>
    <p:extLst>
      <p:ext uri="{BB962C8B-B14F-4D97-AF65-F5344CB8AC3E}">
        <p14:creationId xmlns:p14="http://schemas.microsoft.com/office/powerpoint/2010/main" val="1449765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EA1B0-624D-18E2-F28B-335C739EFAA8}"/>
              </a:ext>
            </a:extLst>
          </p:cNvPr>
          <p:cNvSpPr>
            <a:spLocks noGrp="1"/>
          </p:cNvSpPr>
          <p:nvPr>
            <p:ph type="title"/>
          </p:nvPr>
        </p:nvSpPr>
        <p:spPr/>
        <p:txBody>
          <a:bodyPr/>
          <a:lstStyle/>
          <a:p>
            <a:r>
              <a:rPr lang="en-GB" dirty="0"/>
              <a:t>Feedback</a:t>
            </a:r>
          </a:p>
        </p:txBody>
      </p:sp>
      <p:sp>
        <p:nvSpPr>
          <p:cNvPr id="3" name="Text Placeholder 2">
            <a:extLst>
              <a:ext uri="{FF2B5EF4-FFF2-40B4-BE49-F238E27FC236}">
                <a16:creationId xmlns:a16="http://schemas.microsoft.com/office/drawing/2014/main" id="{0B111C75-98A3-9867-EBFC-EF510C271F04}"/>
              </a:ext>
            </a:extLst>
          </p:cNvPr>
          <p:cNvSpPr>
            <a:spLocks noGrp="1"/>
          </p:cNvSpPr>
          <p:nvPr>
            <p:ph type="body" idx="1"/>
          </p:nvPr>
        </p:nvSpPr>
        <p:spPr/>
        <p:txBody>
          <a:bodyPr/>
          <a:lstStyle/>
          <a:p>
            <a:endParaRPr lang="en-GB"/>
          </a:p>
        </p:txBody>
      </p:sp>
      <p:pic>
        <p:nvPicPr>
          <p:cNvPr id="5" name="Picture 4">
            <a:extLst>
              <a:ext uri="{FF2B5EF4-FFF2-40B4-BE49-F238E27FC236}">
                <a16:creationId xmlns:a16="http://schemas.microsoft.com/office/drawing/2014/main" id="{FF222A5D-A731-8B39-EE5F-37BA2FF5EE78}"/>
              </a:ext>
            </a:extLst>
          </p:cNvPr>
          <p:cNvPicPr>
            <a:picLocks noChangeAspect="1"/>
          </p:cNvPicPr>
          <p:nvPr/>
        </p:nvPicPr>
        <p:blipFill>
          <a:blip r:embed="rId2"/>
          <a:stretch>
            <a:fillRect/>
          </a:stretch>
        </p:blipFill>
        <p:spPr>
          <a:xfrm>
            <a:off x="0" y="1415072"/>
            <a:ext cx="9144000" cy="4027855"/>
          </a:xfrm>
          <a:prstGeom prst="rect">
            <a:avLst/>
          </a:prstGeom>
        </p:spPr>
      </p:pic>
    </p:spTree>
    <p:extLst>
      <p:ext uri="{BB962C8B-B14F-4D97-AF65-F5344CB8AC3E}">
        <p14:creationId xmlns:p14="http://schemas.microsoft.com/office/powerpoint/2010/main" val="1547869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1FBD2-F6BA-24A7-5E6B-E333E023F79A}"/>
              </a:ext>
            </a:extLst>
          </p:cNvPr>
          <p:cNvSpPr>
            <a:spLocks noGrp="1"/>
          </p:cNvSpPr>
          <p:nvPr>
            <p:ph type="title"/>
          </p:nvPr>
        </p:nvSpPr>
        <p:spPr/>
        <p:txBody>
          <a:bodyPr/>
          <a:lstStyle/>
          <a:p>
            <a:r>
              <a:rPr lang="en-GB" dirty="0"/>
              <a:t>Inability to finish the paper</a:t>
            </a:r>
          </a:p>
        </p:txBody>
      </p:sp>
      <p:sp>
        <p:nvSpPr>
          <p:cNvPr id="3" name="Text Placeholder 2">
            <a:extLst>
              <a:ext uri="{FF2B5EF4-FFF2-40B4-BE49-F238E27FC236}">
                <a16:creationId xmlns:a16="http://schemas.microsoft.com/office/drawing/2014/main" id="{D2212A50-A533-5B6F-9FFC-6896D703774A}"/>
              </a:ext>
            </a:extLst>
          </p:cNvPr>
          <p:cNvSpPr>
            <a:spLocks noGrp="1"/>
          </p:cNvSpPr>
          <p:nvPr>
            <p:ph type="body" idx="1"/>
          </p:nvPr>
        </p:nvSpPr>
        <p:spPr/>
        <p:txBody>
          <a:bodyPr/>
          <a:lstStyle/>
          <a:p>
            <a:r>
              <a:rPr lang="en-GB" b="1" dirty="0"/>
              <a:t>16% of candidates failed to finish the paper.</a:t>
            </a:r>
          </a:p>
          <a:p>
            <a:r>
              <a:rPr lang="en-GB" dirty="0"/>
              <a:t>Two main reasons:</a:t>
            </a:r>
          </a:p>
          <a:p>
            <a:pPr lvl="1">
              <a:spcBef>
                <a:spcPts val="0"/>
              </a:spcBef>
            </a:pPr>
            <a:r>
              <a:rPr lang="en-GB" sz="2000" dirty="0"/>
              <a:t>Repeating the question at the start of the answer.</a:t>
            </a:r>
          </a:p>
          <a:p>
            <a:pPr lvl="1">
              <a:spcBef>
                <a:spcPts val="0"/>
              </a:spcBef>
            </a:pPr>
            <a:r>
              <a:rPr lang="en-GB" sz="2000" dirty="0"/>
              <a:t>Over answering the low-tariff questions.</a:t>
            </a:r>
          </a:p>
          <a:p>
            <a:pPr marL="152400" indent="0">
              <a:buNone/>
            </a:pPr>
            <a:endParaRPr lang="en-GB" dirty="0"/>
          </a:p>
          <a:p>
            <a:pPr marL="152400" indent="0">
              <a:buNone/>
            </a:pPr>
            <a:r>
              <a:rPr lang="en-GB" b="1" dirty="0"/>
              <a:t>Q2d – Explain one advantage to a business of having motivated employees.</a:t>
            </a:r>
          </a:p>
          <a:p>
            <a:pPr marL="152400" indent="0">
              <a:buNone/>
            </a:pPr>
            <a:endParaRPr lang="en-GB" dirty="0"/>
          </a:p>
          <a:p>
            <a:pPr marL="152400" indent="0">
              <a:buNone/>
            </a:pPr>
            <a:r>
              <a:rPr lang="en-GB" dirty="0"/>
              <a:t>One advantage to a business of having motivated employees is that they will be happier in their work. Therefore there are more likely to be friendly towards customers. As a result the customers will have a better experience. As a result they are more likely to come back to buy from the business again. This would lead to an increase in sales for the business, which could cause revenues to increase. As a result the business may make more profit.</a:t>
            </a:r>
          </a:p>
        </p:txBody>
      </p:sp>
    </p:spTree>
    <p:extLst>
      <p:ext uri="{BB962C8B-B14F-4D97-AF65-F5344CB8AC3E}">
        <p14:creationId xmlns:p14="http://schemas.microsoft.com/office/powerpoint/2010/main" val="1139418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132D1-18A9-B4D6-8E65-5C4823121B77}"/>
              </a:ext>
            </a:extLst>
          </p:cNvPr>
          <p:cNvSpPr>
            <a:spLocks noGrp="1"/>
          </p:cNvSpPr>
          <p:nvPr>
            <p:ph type="title"/>
          </p:nvPr>
        </p:nvSpPr>
        <p:spPr/>
        <p:txBody>
          <a:bodyPr/>
          <a:lstStyle/>
          <a:p>
            <a:r>
              <a:rPr lang="en-GB" dirty="0"/>
              <a:t>Explain the ‘method’ question</a:t>
            </a:r>
          </a:p>
        </p:txBody>
      </p:sp>
      <p:sp>
        <p:nvSpPr>
          <p:cNvPr id="3" name="Text Placeholder 2">
            <a:extLst>
              <a:ext uri="{FF2B5EF4-FFF2-40B4-BE49-F238E27FC236}">
                <a16:creationId xmlns:a16="http://schemas.microsoft.com/office/drawing/2014/main" id="{45480D83-2009-086C-8AB2-47C242C3BE8D}"/>
              </a:ext>
            </a:extLst>
          </p:cNvPr>
          <p:cNvSpPr>
            <a:spLocks noGrp="1"/>
          </p:cNvSpPr>
          <p:nvPr>
            <p:ph type="body" idx="1"/>
          </p:nvPr>
        </p:nvSpPr>
        <p:spPr/>
        <p:txBody>
          <a:bodyPr/>
          <a:lstStyle/>
          <a:p>
            <a:r>
              <a:rPr lang="en-GB" dirty="0"/>
              <a:t>Harder than ‘Explain one impact…’ questions.</a:t>
            </a:r>
          </a:p>
          <a:p>
            <a:r>
              <a:rPr lang="en-GB" dirty="0"/>
              <a:t>Need to explain the process rather than the benefit or drawback to the business.</a:t>
            </a:r>
          </a:p>
          <a:p>
            <a:pPr marL="152400" indent="0">
              <a:buNone/>
            </a:pPr>
            <a:endParaRPr lang="en-GB" dirty="0"/>
          </a:p>
          <a:p>
            <a:pPr marL="152400" indent="0">
              <a:buNone/>
            </a:pPr>
            <a:r>
              <a:rPr lang="en-GB" b="1" dirty="0"/>
              <a:t>Q3c Explain one method that a business could use to reduce its environmental impact.</a:t>
            </a:r>
          </a:p>
          <a:p>
            <a:pPr marL="152400" indent="0">
              <a:buNone/>
            </a:pPr>
            <a:endParaRPr lang="en-GB" dirty="0"/>
          </a:p>
          <a:p>
            <a:pPr marL="152400" indent="0">
              <a:buNone/>
            </a:pPr>
            <a:r>
              <a:rPr lang="en-GB" dirty="0"/>
              <a:t>One method is to use less plastic in its packaging. This would give the business an improved reputation. Therefore more ethically minded customers would be attracted to them, leading to increased sales.</a:t>
            </a:r>
          </a:p>
          <a:p>
            <a:pPr marL="152400" indent="0">
              <a:buNone/>
            </a:pPr>
            <a:endParaRPr lang="en-GB" dirty="0"/>
          </a:p>
          <a:p>
            <a:pPr marL="152400" indent="0">
              <a:buNone/>
            </a:pPr>
            <a:r>
              <a:rPr lang="en-GB" dirty="0"/>
              <a:t>One method is to change to using local suppliers. This will reduce the amount of fuel burned in transporting the supplies. Therefore reducing the amount of C02 released into the atmosphere.</a:t>
            </a:r>
          </a:p>
        </p:txBody>
      </p:sp>
    </p:spTree>
    <p:extLst>
      <p:ext uri="{BB962C8B-B14F-4D97-AF65-F5344CB8AC3E}">
        <p14:creationId xmlns:p14="http://schemas.microsoft.com/office/powerpoint/2010/main" val="243203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EDE27-EB87-CCB3-4A84-1BD8236C4B01}"/>
              </a:ext>
            </a:extLst>
          </p:cNvPr>
          <p:cNvSpPr>
            <a:spLocks noGrp="1"/>
          </p:cNvSpPr>
          <p:nvPr>
            <p:ph type="title"/>
          </p:nvPr>
        </p:nvSpPr>
        <p:spPr/>
        <p:txBody>
          <a:bodyPr/>
          <a:lstStyle/>
          <a:p>
            <a:r>
              <a:rPr lang="en-GB" dirty="0"/>
              <a:t>Not answering the question set</a:t>
            </a:r>
          </a:p>
        </p:txBody>
      </p:sp>
      <p:sp>
        <p:nvSpPr>
          <p:cNvPr id="3" name="Text Placeholder 2">
            <a:extLst>
              <a:ext uri="{FF2B5EF4-FFF2-40B4-BE49-F238E27FC236}">
                <a16:creationId xmlns:a16="http://schemas.microsoft.com/office/drawing/2014/main" id="{DB720177-E8D6-0066-68D1-81F0F407D3A0}"/>
              </a:ext>
            </a:extLst>
          </p:cNvPr>
          <p:cNvSpPr>
            <a:spLocks noGrp="1"/>
          </p:cNvSpPr>
          <p:nvPr>
            <p:ph type="body" idx="1"/>
          </p:nvPr>
        </p:nvSpPr>
        <p:spPr/>
        <p:txBody>
          <a:bodyPr/>
          <a:lstStyle/>
          <a:p>
            <a:pPr marL="152400" indent="0">
              <a:buNone/>
            </a:pPr>
            <a:r>
              <a:rPr lang="en-GB" b="1" dirty="0"/>
              <a:t>Q1c – Explain one benefit to a business of allowing its employees to work flexible hours.</a:t>
            </a:r>
          </a:p>
          <a:p>
            <a:pPr marL="152400" indent="0">
              <a:buNone/>
            </a:pPr>
            <a:endParaRPr lang="en-GB" b="1" dirty="0"/>
          </a:p>
          <a:p>
            <a:pPr marL="152400" indent="0">
              <a:buNone/>
            </a:pPr>
            <a:r>
              <a:rPr lang="en-GB" dirty="0"/>
              <a:t>One benefit is that it allows employees to work the hours that suit them. This means that they can come in when they want to, which means that they get all their personal jobs done as well as work for the business.</a:t>
            </a:r>
          </a:p>
          <a:p>
            <a:pPr marL="152400" indent="0">
              <a:buNone/>
            </a:pPr>
            <a:endParaRPr lang="en-GB" dirty="0"/>
          </a:p>
          <a:p>
            <a:pPr marL="152400" indent="0">
              <a:buNone/>
            </a:pPr>
            <a:endParaRPr lang="en-GB" dirty="0"/>
          </a:p>
          <a:p>
            <a:pPr marL="152400" indent="0">
              <a:buNone/>
            </a:pPr>
            <a:endParaRPr lang="en-GB" dirty="0"/>
          </a:p>
          <a:p>
            <a:pPr marL="152400" indent="0">
              <a:buNone/>
            </a:pPr>
            <a:r>
              <a:rPr lang="en-GB" dirty="0"/>
              <a:t>This would increase staff motivation. This is because staff will work around the hours that suit them. The increased motivation will lead to workers being more efficient, leading to increased productivity. </a:t>
            </a:r>
          </a:p>
          <a:p>
            <a:pPr marL="152400" indent="0">
              <a:buNone/>
            </a:pPr>
            <a:endParaRPr lang="en-GB" dirty="0"/>
          </a:p>
          <a:p>
            <a:endParaRPr lang="en-GB" dirty="0"/>
          </a:p>
        </p:txBody>
      </p:sp>
    </p:spTree>
    <p:extLst>
      <p:ext uri="{BB962C8B-B14F-4D97-AF65-F5344CB8AC3E}">
        <p14:creationId xmlns:p14="http://schemas.microsoft.com/office/powerpoint/2010/main" val="30426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60821-8EC0-14AC-4294-DEA2FEDD8CFA}"/>
              </a:ext>
            </a:extLst>
          </p:cNvPr>
          <p:cNvSpPr>
            <a:spLocks noGrp="1"/>
          </p:cNvSpPr>
          <p:nvPr>
            <p:ph type="title"/>
          </p:nvPr>
        </p:nvSpPr>
        <p:spPr/>
        <p:txBody>
          <a:bodyPr/>
          <a:lstStyle/>
          <a:p>
            <a:r>
              <a:rPr lang="en-GB" dirty="0"/>
              <a:t>Not answering the question set</a:t>
            </a:r>
          </a:p>
        </p:txBody>
      </p:sp>
      <p:sp>
        <p:nvSpPr>
          <p:cNvPr id="3" name="Text Placeholder 2">
            <a:extLst>
              <a:ext uri="{FF2B5EF4-FFF2-40B4-BE49-F238E27FC236}">
                <a16:creationId xmlns:a16="http://schemas.microsoft.com/office/drawing/2014/main" id="{7F70CCE6-3AAE-9D3A-9C30-4636DDA3D092}"/>
              </a:ext>
            </a:extLst>
          </p:cNvPr>
          <p:cNvSpPr>
            <a:spLocks noGrp="1"/>
          </p:cNvSpPr>
          <p:nvPr>
            <p:ph type="body" idx="1"/>
          </p:nvPr>
        </p:nvSpPr>
        <p:spPr/>
        <p:txBody>
          <a:bodyPr/>
          <a:lstStyle/>
          <a:p>
            <a:pPr marL="152400" indent="0">
              <a:buNone/>
            </a:pPr>
            <a:r>
              <a:rPr lang="en-GB" b="1" dirty="0"/>
              <a:t>Q7c – Outline one benefit to JD Sports of having a website.</a:t>
            </a:r>
          </a:p>
          <a:p>
            <a:pPr marL="152400" indent="0">
              <a:buNone/>
            </a:pPr>
            <a:endParaRPr lang="en-GB" dirty="0"/>
          </a:p>
          <a:p>
            <a:pPr marL="152400" indent="0">
              <a:buNone/>
            </a:pPr>
            <a:r>
              <a:rPr lang="en-GB" dirty="0"/>
              <a:t>One benefit is that it is much more convenient for the customer as they can save money on having to travel to the store to buy trainers, this is because they can purchase them from their own home.</a:t>
            </a:r>
          </a:p>
          <a:p>
            <a:pPr marL="152400" indent="0">
              <a:buNone/>
            </a:pPr>
            <a:endParaRPr lang="en-GB" dirty="0"/>
          </a:p>
          <a:p>
            <a:pPr marL="152400" indent="0">
              <a:buNone/>
            </a:pPr>
            <a:r>
              <a:rPr lang="en-GB" dirty="0"/>
              <a:t>It can target more athleisure markets. Therefore JD will sell more trainers.</a:t>
            </a:r>
          </a:p>
        </p:txBody>
      </p:sp>
    </p:spTree>
    <p:extLst>
      <p:ext uri="{BB962C8B-B14F-4D97-AF65-F5344CB8AC3E}">
        <p14:creationId xmlns:p14="http://schemas.microsoft.com/office/powerpoint/2010/main" val="21586388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6AE12-DB2E-44F0-AF51-CADCE4AC646F}"/>
              </a:ext>
            </a:extLst>
          </p:cNvPr>
          <p:cNvSpPr>
            <a:spLocks noGrp="1"/>
          </p:cNvSpPr>
          <p:nvPr>
            <p:ph type="title"/>
          </p:nvPr>
        </p:nvSpPr>
        <p:spPr/>
        <p:txBody>
          <a:bodyPr/>
          <a:lstStyle/>
          <a:p>
            <a:r>
              <a:rPr lang="en-GB" dirty="0"/>
              <a:t>Poor knowledge of the specification</a:t>
            </a:r>
          </a:p>
        </p:txBody>
      </p:sp>
      <p:sp>
        <p:nvSpPr>
          <p:cNvPr id="3" name="Text Placeholder 2">
            <a:extLst>
              <a:ext uri="{FF2B5EF4-FFF2-40B4-BE49-F238E27FC236}">
                <a16:creationId xmlns:a16="http://schemas.microsoft.com/office/drawing/2014/main" id="{2C56F8AC-1A00-19FA-D31A-EAB31E122C2A}"/>
              </a:ext>
            </a:extLst>
          </p:cNvPr>
          <p:cNvSpPr>
            <a:spLocks noGrp="1"/>
          </p:cNvSpPr>
          <p:nvPr>
            <p:ph type="body" idx="1"/>
          </p:nvPr>
        </p:nvSpPr>
        <p:spPr/>
        <p:txBody>
          <a:bodyPr/>
          <a:lstStyle/>
          <a:p>
            <a:r>
              <a:rPr lang="en-GB" dirty="0"/>
              <a:t>Logistics</a:t>
            </a:r>
          </a:p>
          <a:p>
            <a:pPr marL="152400" indent="0">
              <a:buNone/>
            </a:pPr>
            <a:r>
              <a:rPr lang="en-GB" b="1" dirty="0"/>
              <a:t>Q5c – Analyse the impact on Greggs from improving its logistics.</a:t>
            </a:r>
          </a:p>
          <a:p>
            <a:r>
              <a:rPr lang="en-GB" dirty="0"/>
              <a:t>Gross profit</a:t>
            </a:r>
          </a:p>
          <a:p>
            <a:pPr marL="152400" indent="0">
              <a:buNone/>
            </a:pPr>
            <a:r>
              <a:rPr lang="en-GB" b="1" dirty="0"/>
              <a:t>Q5a – Using the information in Table 2, calculate Greggs’ gross profit.</a:t>
            </a:r>
          </a:p>
          <a:p>
            <a:r>
              <a:rPr lang="en-GB" dirty="0"/>
              <a:t>Net profit margin</a:t>
            </a:r>
          </a:p>
          <a:p>
            <a:pPr marL="152400" indent="0">
              <a:buNone/>
            </a:pPr>
            <a:r>
              <a:rPr lang="en-GB" b="1" dirty="0"/>
              <a:t>Q5b – Using the information in Table 2, calculate to 2 decimal places, Greggs’ net profit margin.</a:t>
            </a:r>
          </a:p>
          <a:p>
            <a:r>
              <a:rPr lang="en-GB" dirty="0"/>
              <a:t>Retained profit</a:t>
            </a:r>
          </a:p>
          <a:p>
            <a:pPr marL="152400" indent="0">
              <a:buNone/>
            </a:pPr>
            <a:r>
              <a:rPr lang="en-GB" b="1" dirty="0"/>
              <a:t>Q3e – Discuss the impact on a business of using retained profit as a source of finance for expansion.</a:t>
            </a:r>
          </a:p>
          <a:p>
            <a:r>
              <a:rPr lang="en-GB" dirty="0"/>
              <a:t>Batch production</a:t>
            </a:r>
          </a:p>
          <a:p>
            <a:pPr marL="152400" indent="0">
              <a:buNone/>
            </a:pPr>
            <a:r>
              <a:rPr lang="en-GB" b="1" dirty="0"/>
              <a:t>4a – Outline one drawback to Greggs of using batch production in its factories.</a:t>
            </a:r>
          </a:p>
          <a:p>
            <a:endParaRPr lang="en-GB" b="1" dirty="0"/>
          </a:p>
          <a:p>
            <a:pPr marL="152400" indent="0">
              <a:buNone/>
            </a:pPr>
            <a:endParaRPr lang="en-GB" dirty="0"/>
          </a:p>
        </p:txBody>
      </p:sp>
    </p:spTree>
    <p:extLst>
      <p:ext uri="{BB962C8B-B14F-4D97-AF65-F5344CB8AC3E}">
        <p14:creationId xmlns:p14="http://schemas.microsoft.com/office/powerpoint/2010/main" val="3095475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381CC-4F17-5505-C60C-DDBB4A7279FB}"/>
              </a:ext>
            </a:extLst>
          </p:cNvPr>
          <p:cNvSpPr>
            <a:spLocks noGrp="1"/>
          </p:cNvSpPr>
          <p:nvPr>
            <p:ph type="title"/>
          </p:nvPr>
        </p:nvSpPr>
        <p:spPr/>
        <p:txBody>
          <a:bodyPr/>
          <a:lstStyle/>
          <a:p>
            <a:r>
              <a:rPr lang="en-GB" b="1" dirty="0"/>
              <a:t>Q5c – Analyse the impact on Greggs from improving its logistics.</a:t>
            </a:r>
            <a:endParaRPr lang="en-GB" dirty="0"/>
          </a:p>
        </p:txBody>
      </p:sp>
      <p:sp>
        <p:nvSpPr>
          <p:cNvPr id="3" name="Text Placeholder 2">
            <a:extLst>
              <a:ext uri="{FF2B5EF4-FFF2-40B4-BE49-F238E27FC236}">
                <a16:creationId xmlns:a16="http://schemas.microsoft.com/office/drawing/2014/main" id="{DD04318C-C390-CDD5-71D1-A7D8DE0CA27F}"/>
              </a:ext>
            </a:extLst>
          </p:cNvPr>
          <p:cNvSpPr>
            <a:spLocks noGrp="1"/>
          </p:cNvSpPr>
          <p:nvPr>
            <p:ph type="body" idx="1"/>
          </p:nvPr>
        </p:nvSpPr>
        <p:spPr/>
        <p:txBody>
          <a:bodyPr/>
          <a:lstStyle/>
          <a:p>
            <a:pPr marL="152400" indent="0">
              <a:buNone/>
            </a:pPr>
            <a:r>
              <a:rPr lang="en-GB" dirty="0"/>
              <a:t>Improving logistics will mean that Greggs can get its supplies of sausage rolls to its shops in a more timely fashion. This will mean that the shops will not run out of baked goods. This will mean that their customers will be happier as the food they want is always available, meaning that they are more likely to come back.</a:t>
            </a:r>
          </a:p>
          <a:p>
            <a:endParaRPr lang="en-GB" dirty="0"/>
          </a:p>
          <a:p>
            <a:pPr marL="152400" indent="0">
              <a:buNone/>
            </a:pPr>
            <a:r>
              <a:rPr lang="en-GB" dirty="0"/>
              <a:t>However, they may have invest funds to improve their logistics, this is because they may have to employ more delivery drivers to get the pizzas, sandwiches and soup from the factories to the shops. This will increase the costs to the food retailer as they will have to pay for the drivers. Thus making Greggs less competitive in the ‘food to go’ market.</a:t>
            </a:r>
          </a:p>
        </p:txBody>
      </p:sp>
    </p:spTree>
    <p:extLst>
      <p:ext uri="{BB962C8B-B14F-4D97-AF65-F5344CB8AC3E}">
        <p14:creationId xmlns:p14="http://schemas.microsoft.com/office/powerpoint/2010/main" val="18409250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SNARRATIONPROPS" val="C:\Users\curtis_a\Desktop\A level changes 1\1913737793.mp3"/>
  <p:tag name="PPSNARRATION" val="10,213535144,C:\Users\curtis_a\Desktop\A level changes 1 v 3 Final\Media.ppcx"/>
</p:tagLst>
</file>

<file path=ppt/theme/theme1.xml><?xml version="1.0" encoding="utf-8"?>
<a:theme xmlns:a="http://schemas.openxmlformats.org/drawingml/2006/main" name="Office Theme">
  <a:themeElements>
    <a:clrScheme name="Custom 41">
      <a:dk1>
        <a:srgbClr val="000000"/>
      </a:dk1>
      <a:lt1>
        <a:srgbClr val="FFFFFF"/>
      </a:lt1>
      <a:dk2>
        <a:srgbClr val="1F497D"/>
      </a:dk2>
      <a:lt2>
        <a:srgbClr val="EEECE1"/>
      </a:lt2>
      <a:accent1>
        <a:srgbClr val="243C59"/>
      </a:accent1>
      <a:accent2>
        <a:srgbClr val="68A6C2"/>
      </a:accent2>
      <a:accent3>
        <a:srgbClr val="007FA3"/>
      </a:accent3>
      <a:accent4>
        <a:srgbClr val="003057"/>
      </a:accent4>
      <a:accent5>
        <a:srgbClr val="DB0020"/>
      </a:accent5>
      <a:accent6>
        <a:srgbClr val="008638"/>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3" ma:contentTypeDescription="Create a new document." ma:contentTypeScope="" ma:versionID="94d3b87ef65f4aef3a4bcbf455af4d9c">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141464877e5074570e2ff726da6fff74"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D8C850-730C-4775-AAAF-F5D19234FBB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37093ce-74a9-4ead-ba34-b65f3c860946"/>
    <ds:schemaRef ds:uri="aef15915-1ad9-4df2-a051-24e841bbfed3"/>
    <ds:schemaRef ds:uri="http://www.w3.org/XML/1998/namespace"/>
    <ds:schemaRef ds:uri="http://purl.org/dc/dcmitype/"/>
  </ds:schemaRefs>
</ds:datastoreItem>
</file>

<file path=customXml/itemProps2.xml><?xml version="1.0" encoding="utf-8"?>
<ds:datastoreItem xmlns:ds="http://schemas.openxmlformats.org/officeDocument/2006/customXml" ds:itemID="{556FAFFB-7B99-4DF3-A590-528C9C12E4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9817640-66F9-40B1-BBDA-70523326D4D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12258</TotalTime>
  <Words>1622</Words>
  <Application>Microsoft Office PowerPoint</Application>
  <PresentationFormat>On-screen Show (4:3)</PresentationFormat>
  <Paragraphs>122</Paragraphs>
  <Slides>18</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Arial Black</vt:lpstr>
      <vt:lpstr>Calibri</vt:lpstr>
      <vt:lpstr>Verdana</vt:lpstr>
      <vt:lpstr>Office Theme</vt:lpstr>
      <vt:lpstr>PowerPoint Presentation</vt:lpstr>
      <vt:lpstr>Agenda and Advanced notices</vt:lpstr>
      <vt:lpstr>Feedback</vt:lpstr>
      <vt:lpstr>Inability to finish the paper</vt:lpstr>
      <vt:lpstr>Explain the ‘method’ question</vt:lpstr>
      <vt:lpstr>Not answering the question set</vt:lpstr>
      <vt:lpstr>Not answering the question set</vt:lpstr>
      <vt:lpstr>Poor knowledge of the specification</vt:lpstr>
      <vt:lpstr>Q5c – Analyse the impact on Greggs from improving its logistics.</vt:lpstr>
      <vt:lpstr>4a Outline one drawback to Greggs of using batch production its factories</vt:lpstr>
      <vt:lpstr>Lack of Application </vt:lpstr>
      <vt:lpstr>4b – Analyse the impact on Greggs from increasing the use of technology in its factories.</vt:lpstr>
      <vt:lpstr>4b – Analyse the impact on Greggs from increasing the use of technology in its factories.</vt:lpstr>
      <vt:lpstr>Poor technique in longer written questions – Justify Questions</vt:lpstr>
      <vt:lpstr>12 Mark Evaluation Question</vt:lpstr>
      <vt:lpstr>12 Mark Evaluation Question</vt:lpstr>
      <vt:lpstr>Sample answer</vt:lpstr>
      <vt:lpstr>Sample answer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Edexcel A level:  Biology A (Salters-Nuffield)  Biology B  “New to Edexcel”</dc:title>
  <dc:creator>Riddle, Damian</dc:creator>
  <cp:lastModifiedBy>Rose Crossgrove</cp:lastModifiedBy>
  <cp:revision>221</cp:revision>
  <cp:lastPrinted>2021-09-20T14:34:48Z</cp:lastPrinted>
  <dcterms:modified xsi:type="dcterms:W3CDTF">2022-10-18T09:45:46Z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ies>
</file>