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4"/>
  </p:notesMasterIdLst>
  <p:sldIdLst>
    <p:sldId id="256" r:id="rId2"/>
    <p:sldId id="260" r:id="rId3"/>
    <p:sldId id="261"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9"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259"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zudak, Sharon" initials="CS" lastIdx="5" clrIdx="0">
    <p:extLst>
      <p:ext uri="{19B8F6BF-5375-455C-9EA6-DF929625EA0E}">
        <p15:presenceInfo xmlns:p15="http://schemas.microsoft.com/office/powerpoint/2012/main" userId="S-1-5-21-1085031214-2000478354-839522115-469700" providerId="AD"/>
      </p:ext>
    </p:extLst>
  </p:cmAuthor>
  <p:cmAuthor id="2" name="lydia morey" initials="lm" lastIdx="1" clrIdx="1">
    <p:extLst>
      <p:ext uri="{19B8F6BF-5375-455C-9EA6-DF929625EA0E}">
        <p15:presenceInfo xmlns:p15="http://schemas.microsoft.com/office/powerpoint/2012/main" userId="a54f2819afded8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40" autoAdjust="0"/>
    <p:restoredTop sz="94674"/>
  </p:normalViewPr>
  <p:slideViewPr>
    <p:cSldViewPr snapToGrid="0" snapToObjects="1">
      <p:cViewPr varScale="1">
        <p:scale>
          <a:sx n="84" d="100"/>
          <a:sy n="84" d="100"/>
        </p:scale>
        <p:origin x="989"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A38180-4707-1C48-8D14-707A3CADCD7B}" type="datetimeFigureOut">
              <a:rPr lang="en-US" smtClean="0"/>
              <a:t>26-Oct-18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708E8-FB6E-6245-BD8A-9EB0835BAD73}" type="slidenum">
              <a:rPr lang="en-US" smtClean="0"/>
              <a:t>‹#›</a:t>
            </a:fld>
            <a:endParaRPr lang="en-US"/>
          </a:p>
        </p:txBody>
      </p:sp>
    </p:spTree>
    <p:extLst>
      <p:ext uri="{BB962C8B-B14F-4D97-AF65-F5344CB8AC3E}">
        <p14:creationId xmlns:p14="http://schemas.microsoft.com/office/powerpoint/2010/main" val="219725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68AA1B-F540-4044-A682-BD195CB58303}" type="slidenum">
              <a:rPr lang="en-GB" smtClean="0"/>
              <a:t>8</a:t>
            </a:fld>
            <a:endParaRPr lang="en-GB"/>
          </a:p>
        </p:txBody>
      </p:sp>
    </p:spTree>
    <p:extLst>
      <p:ext uri="{BB962C8B-B14F-4D97-AF65-F5344CB8AC3E}">
        <p14:creationId xmlns:p14="http://schemas.microsoft.com/office/powerpoint/2010/main" val="288625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68AA1B-F540-4044-A682-BD195CB58303}" type="slidenum">
              <a:rPr lang="en-GB" smtClean="0"/>
              <a:t>9</a:t>
            </a:fld>
            <a:endParaRPr lang="en-GB"/>
          </a:p>
        </p:txBody>
      </p:sp>
    </p:spTree>
    <p:extLst>
      <p:ext uri="{BB962C8B-B14F-4D97-AF65-F5344CB8AC3E}">
        <p14:creationId xmlns:p14="http://schemas.microsoft.com/office/powerpoint/2010/main" val="20083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68AA1B-F540-4044-A682-BD195CB58303}" type="slidenum">
              <a:rPr lang="en-GB" smtClean="0"/>
              <a:t>10</a:t>
            </a:fld>
            <a:endParaRPr lang="en-GB"/>
          </a:p>
        </p:txBody>
      </p:sp>
    </p:spTree>
    <p:extLst>
      <p:ext uri="{BB962C8B-B14F-4D97-AF65-F5344CB8AC3E}">
        <p14:creationId xmlns:p14="http://schemas.microsoft.com/office/powerpoint/2010/main" val="313135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68AA1B-F540-4044-A682-BD195CB58303}" type="slidenum">
              <a:rPr lang="en-GB" smtClean="0"/>
              <a:t>11</a:t>
            </a:fld>
            <a:endParaRPr lang="en-GB"/>
          </a:p>
        </p:txBody>
      </p:sp>
    </p:spTree>
    <p:extLst>
      <p:ext uri="{BB962C8B-B14F-4D97-AF65-F5344CB8AC3E}">
        <p14:creationId xmlns:p14="http://schemas.microsoft.com/office/powerpoint/2010/main" val="3318633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196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open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5">
            <a:extLst>
              <a:ext uri="{FF2B5EF4-FFF2-40B4-BE49-F238E27FC236}">
                <a16:creationId xmlns="" xmlns:a16="http://schemas.microsoft.com/office/drawing/2014/main" id="{E84CE366-B1E3-C840-87FE-A970B13A93A5}"/>
              </a:ext>
            </a:extLst>
          </p:cNvPr>
          <p:cNvSpPr>
            <a:spLocks noGrp="1"/>
          </p:cNvSpPr>
          <p:nvPr>
            <p:ph type="body" sz="quarter" idx="10"/>
          </p:nvPr>
        </p:nvSpPr>
        <p:spPr>
          <a:xfrm>
            <a:off x="717550" y="1550194"/>
            <a:ext cx="4197350" cy="4373844"/>
          </a:xfrm>
        </p:spPr>
        <p:txBody>
          <a:bodyPr/>
          <a:lstStyle>
            <a:lvl1pPr marL="0" indent="0">
              <a:buFontTx/>
              <a:buNone/>
              <a:defRPr sz="3600"/>
            </a:lvl1pPr>
          </a:lstStyle>
          <a:p>
            <a:pPr lvl="0"/>
            <a:r>
              <a:rPr lang="en-US" dirty="0"/>
              <a:t>Edit Master text styles</a:t>
            </a:r>
          </a:p>
        </p:txBody>
      </p:sp>
    </p:spTree>
    <p:extLst>
      <p:ext uri="{BB962C8B-B14F-4D97-AF65-F5344CB8AC3E}">
        <p14:creationId xmlns:p14="http://schemas.microsoft.com/office/powerpoint/2010/main" val="100650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with paragraph text">
    <p:spTree>
      <p:nvGrpSpPr>
        <p:cNvPr id="1" name=""/>
        <p:cNvGrpSpPr/>
        <p:nvPr/>
      </p:nvGrpSpPr>
      <p:grpSpPr>
        <a:xfrm>
          <a:off x="0" y="0"/>
          <a:ext cx="0" cy="0"/>
          <a:chOff x="0" y="0"/>
          <a:chExt cx="0" cy="0"/>
        </a:xfrm>
      </p:grpSpPr>
      <p:sp>
        <p:nvSpPr>
          <p:cNvPr id="3" name="Text Placeholder 2"/>
          <p:cNvSpPr>
            <a:spLocks noGrp="1"/>
          </p:cNvSpPr>
          <p:nvPr>
            <p:ph idx="1" hasCustomPrompt="1"/>
          </p:nvPr>
        </p:nvSpPr>
        <p:spPr>
          <a:xfrm>
            <a:off x="540000" y="1440000"/>
            <a:ext cx="8229600" cy="5059041"/>
          </a:xfrm>
          <a:prstGeom prst="rect">
            <a:avLst/>
          </a:prstGeom>
        </p:spPr>
        <p:txBody>
          <a:bodyPr vert="horz" lIns="0" tIns="0" rIns="0" bIns="0" rtlCol="0">
            <a:normAutofit/>
          </a:bodyPr>
          <a:lstStyle>
            <a:lvl1pPr marL="0" indent="0">
              <a:buNone/>
              <a:defRPr/>
            </a:lvl1pPr>
          </a:lstStyle>
          <a:p>
            <a:pPr lvl="0"/>
            <a:r>
              <a:rPr lang="en-GB" dirty="0"/>
              <a:t>Click to edit Master text styles</a:t>
            </a:r>
          </a:p>
        </p:txBody>
      </p:sp>
      <p:sp>
        <p:nvSpPr>
          <p:cNvPr id="5" name="Title 1"/>
          <p:cNvSpPr>
            <a:spLocks noGrp="1"/>
          </p:cNvSpPr>
          <p:nvPr>
            <p:ph type="title"/>
          </p:nvPr>
        </p:nvSpPr>
        <p:spPr>
          <a:xfrm>
            <a:off x="779646" y="263958"/>
            <a:ext cx="6822722" cy="553998"/>
          </a:xfrm>
        </p:spPr>
        <p:txBody>
          <a:bodyPr wrap="square" lIns="0" tIns="0" rIns="0" bIns="0" anchor="t" anchorCtr="0">
            <a:spAutoFit/>
          </a:bodyPr>
          <a:lstStyle>
            <a:lvl1pPr>
              <a:defRPr sz="3600">
                <a:solidFill>
                  <a:schemeClr val="accent1"/>
                </a:solidFill>
                <a:latin typeface="+mn-lt"/>
                <a:cs typeface="Verdana"/>
              </a:defRPr>
            </a:lvl1pPr>
          </a:lstStyle>
          <a:p>
            <a:r>
              <a:rPr lang="en-GB" dirty="0"/>
              <a:t>Click to edit Master title style</a:t>
            </a:r>
            <a:endParaRPr lang="en-US" dirty="0"/>
          </a:p>
        </p:txBody>
      </p:sp>
      <p:pic>
        <p:nvPicPr>
          <p:cNvPr id="8" name="Picture 7">
            <a:extLst>
              <a:ext uri="{FF2B5EF4-FFF2-40B4-BE49-F238E27FC236}">
                <a16:creationId xmlns="" xmlns:a16="http://schemas.microsoft.com/office/drawing/2014/main" id="{0CB2C23E-9973-0B4A-A4F4-F98FD7877738}"/>
              </a:ext>
            </a:extLst>
          </p:cNvPr>
          <p:cNvPicPr>
            <a:picLocks noChangeAspect="1"/>
          </p:cNvPicPr>
          <p:nvPr userDrawn="1"/>
        </p:nvPicPr>
        <p:blipFill>
          <a:blip r:embed="rId2"/>
          <a:stretch>
            <a:fillRect/>
          </a:stretch>
        </p:blipFill>
        <p:spPr>
          <a:xfrm>
            <a:off x="7815656" y="217792"/>
            <a:ext cx="1194897" cy="492919"/>
          </a:xfrm>
          <a:prstGeom prst="rect">
            <a:avLst/>
          </a:prstGeom>
        </p:spPr>
      </p:pic>
      <p:sp>
        <p:nvSpPr>
          <p:cNvPr id="9" name="TextBox 8">
            <a:extLst>
              <a:ext uri="{FF2B5EF4-FFF2-40B4-BE49-F238E27FC236}">
                <a16:creationId xmlns="" xmlns:a16="http://schemas.microsoft.com/office/drawing/2014/main" id="{7CE521A0-9884-2844-AF5B-70ADA2866478}"/>
              </a:ext>
            </a:extLst>
          </p:cNvPr>
          <p:cNvSpPr txBox="1"/>
          <p:nvPr userDrawn="1"/>
        </p:nvSpPr>
        <p:spPr>
          <a:xfrm>
            <a:off x="8709144" y="6506598"/>
            <a:ext cx="374400" cy="261610"/>
          </a:xfrm>
          <a:prstGeom prst="rect">
            <a:avLst/>
          </a:prstGeom>
          <a:noFill/>
        </p:spPr>
        <p:txBody>
          <a:bodyPr wrap="square" rtlCol="0">
            <a:spAutoFit/>
          </a:bodyPr>
          <a:lstStyle/>
          <a:p>
            <a:pPr algn="r"/>
            <a:fld id="{6A3582EC-779A-9244-990F-F47B7F4D57FE}" type="slidenum">
              <a:rPr lang="en-US" sz="1100" smtClean="0">
                <a:solidFill>
                  <a:schemeClr val="tx1">
                    <a:lumMod val="65000"/>
                    <a:lumOff val="35000"/>
                  </a:schemeClr>
                </a:solidFill>
              </a:rPr>
              <a:pPr algn="r"/>
              <a:t>‹#›</a:t>
            </a:fld>
            <a:endParaRPr lang="en-US" sz="1100" dirty="0">
              <a:solidFill>
                <a:schemeClr val="tx1">
                  <a:lumMod val="65000"/>
                  <a:lumOff val="35000"/>
                </a:schemeClr>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46574" y="77705"/>
            <a:ext cx="877452" cy="926504"/>
          </a:xfrm>
          <a:prstGeom prst="rect">
            <a:avLst/>
          </a:prstGeom>
        </p:spPr>
      </p:pic>
    </p:spTree>
    <p:extLst>
      <p:ext uri="{BB962C8B-B14F-4D97-AF65-F5344CB8AC3E}">
        <p14:creationId xmlns:p14="http://schemas.microsoft.com/office/powerpoint/2010/main" val="395124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with bulleted text">
    <p:spTree>
      <p:nvGrpSpPr>
        <p:cNvPr id="1" name=""/>
        <p:cNvGrpSpPr/>
        <p:nvPr/>
      </p:nvGrpSpPr>
      <p:grpSpPr>
        <a:xfrm>
          <a:off x="0" y="0"/>
          <a:ext cx="0" cy="0"/>
          <a:chOff x="0" y="0"/>
          <a:chExt cx="0" cy="0"/>
        </a:xfrm>
      </p:grpSpPr>
      <p:sp>
        <p:nvSpPr>
          <p:cNvPr id="5" name="Title 1"/>
          <p:cNvSpPr>
            <a:spLocks noGrp="1"/>
          </p:cNvSpPr>
          <p:nvPr>
            <p:ph type="title"/>
          </p:nvPr>
        </p:nvSpPr>
        <p:spPr>
          <a:xfrm>
            <a:off x="808522" y="263958"/>
            <a:ext cx="6793845" cy="553998"/>
          </a:xfrm>
        </p:spPr>
        <p:txBody>
          <a:bodyPr wrap="square" lIns="0" tIns="0" rIns="0" bIns="0" anchor="t" anchorCtr="0">
            <a:spAutoFit/>
          </a:bodyPr>
          <a:lstStyle>
            <a:lvl1pPr>
              <a:defRPr sz="3600">
                <a:solidFill>
                  <a:schemeClr val="accent1"/>
                </a:solidFill>
                <a:latin typeface="+mn-lt"/>
                <a:cs typeface="Verdana"/>
              </a:defRPr>
            </a:lvl1pPr>
          </a:lstStyle>
          <a:p>
            <a:r>
              <a:rPr lang="en-GB" dirty="0"/>
              <a:t>Click to edit Master title style</a:t>
            </a:r>
            <a:endParaRPr lang="en-US" dirty="0"/>
          </a:p>
        </p:txBody>
      </p:sp>
      <p:pic>
        <p:nvPicPr>
          <p:cNvPr id="8" name="Picture 7">
            <a:extLst>
              <a:ext uri="{FF2B5EF4-FFF2-40B4-BE49-F238E27FC236}">
                <a16:creationId xmlns="" xmlns:a16="http://schemas.microsoft.com/office/drawing/2014/main" id="{0CB2C23E-9973-0B4A-A4F4-F98FD7877738}"/>
              </a:ext>
            </a:extLst>
          </p:cNvPr>
          <p:cNvPicPr>
            <a:picLocks noChangeAspect="1"/>
          </p:cNvPicPr>
          <p:nvPr userDrawn="1"/>
        </p:nvPicPr>
        <p:blipFill>
          <a:blip r:embed="rId2"/>
          <a:stretch>
            <a:fillRect/>
          </a:stretch>
        </p:blipFill>
        <p:spPr>
          <a:xfrm>
            <a:off x="7815656" y="217792"/>
            <a:ext cx="1194897" cy="492919"/>
          </a:xfrm>
          <a:prstGeom prst="rect">
            <a:avLst/>
          </a:prstGeom>
        </p:spPr>
      </p:pic>
      <p:sp>
        <p:nvSpPr>
          <p:cNvPr id="9" name="TextBox 8">
            <a:extLst>
              <a:ext uri="{FF2B5EF4-FFF2-40B4-BE49-F238E27FC236}">
                <a16:creationId xmlns="" xmlns:a16="http://schemas.microsoft.com/office/drawing/2014/main" id="{7CE521A0-9884-2844-AF5B-70ADA2866478}"/>
              </a:ext>
            </a:extLst>
          </p:cNvPr>
          <p:cNvSpPr txBox="1"/>
          <p:nvPr userDrawn="1"/>
        </p:nvSpPr>
        <p:spPr>
          <a:xfrm>
            <a:off x="8709144" y="6506598"/>
            <a:ext cx="374400" cy="261610"/>
          </a:xfrm>
          <a:prstGeom prst="rect">
            <a:avLst/>
          </a:prstGeom>
          <a:noFill/>
        </p:spPr>
        <p:txBody>
          <a:bodyPr wrap="square" rtlCol="0">
            <a:spAutoFit/>
          </a:bodyPr>
          <a:lstStyle/>
          <a:p>
            <a:pPr algn="r"/>
            <a:fld id="{6A3582EC-779A-9244-990F-F47B7F4D57FE}" type="slidenum">
              <a:rPr lang="en-US" sz="1100" smtClean="0">
                <a:solidFill>
                  <a:schemeClr val="tx1">
                    <a:lumMod val="65000"/>
                    <a:lumOff val="35000"/>
                  </a:schemeClr>
                </a:solidFill>
              </a:rPr>
              <a:pPr algn="r"/>
              <a:t>‹#›</a:t>
            </a:fld>
            <a:endParaRPr lang="en-US" sz="1100" dirty="0">
              <a:solidFill>
                <a:schemeClr val="tx1">
                  <a:lumMod val="65000"/>
                  <a:lumOff val="35000"/>
                </a:schemeClr>
              </a:solidFill>
            </a:endParaRPr>
          </a:p>
        </p:txBody>
      </p:sp>
      <p:sp>
        <p:nvSpPr>
          <p:cNvPr id="7" name="Text Placeholder 2">
            <a:extLst>
              <a:ext uri="{FF2B5EF4-FFF2-40B4-BE49-F238E27FC236}">
                <a16:creationId xmlns="" xmlns:a16="http://schemas.microsoft.com/office/drawing/2014/main" id="{00D5752F-0FB1-6F46-8135-4C6360A4634D}"/>
              </a:ext>
            </a:extLst>
          </p:cNvPr>
          <p:cNvSpPr>
            <a:spLocks noGrp="1"/>
          </p:cNvSpPr>
          <p:nvPr>
            <p:ph idx="1" hasCustomPrompt="1"/>
          </p:nvPr>
        </p:nvSpPr>
        <p:spPr>
          <a:xfrm>
            <a:off x="540000" y="1440000"/>
            <a:ext cx="8229600" cy="4525963"/>
          </a:xfrm>
          <a:prstGeom prst="rect">
            <a:avLst/>
          </a:prstGeom>
        </p:spPr>
        <p:txBody>
          <a:bodyPr vert="horz" lIns="0" tIns="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46574" y="77705"/>
            <a:ext cx="877452" cy="926504"/>
          </a:xfrm>
          <a:prstGeom prst="rect">
            <a:avLst/>
          </a:prstGeom>
        </p:spPr>
      </p:pic>
    </p:spTree>
    <p:extLst>
      <p:ext uri="{BB962C8B-B14F-4D97-AF65-F5344CB8AC3E}">
        <p14:creationId xmlns:p14="http://schemas.microsoft.com/office/powerpoint/2010/main" val="44593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5" name="Picture 4" descr="V580b_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79429" cy="6912000"/>
          </a:xfrm>
          <a:prstGeom prst="rect">
            <a:avLst/>
          </a:prstGeom>
        </p:spPr>
      </p:pic>
      <p:sp>
        <p:nvSpPr>
          <p:cNvPr id="2" name="Title 1"/>
          <p:cNvSpPr>
            <a:spLocks noGrp="1"/>
          </p:cNvSpPr>
          <p:nvPr>
            <p:ph type="title"/>
          </p:nvPr>
        </p:nvSpPr>
        <p:spPr/>
        <p:txBody>
          <a:bodyPr>
            <a:normAutofit/>
          </a:bodyPr>
          <a:lstStyle>
            <a:lvl1pPr>
              <a:defRPr sz="3600">
                <a:solidFill>
                  <a:schemeClr val="accent1"/>
                </a:solidFill>
                <a:latin typeface="Verdana"/>
                <a:cs typeface="Verdana"/>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2"/>
              </a:buClr>
              <a:defRPr>
                <a:latin typeface="Verdana"/>
                <a:cs typeface="Verdana"/>
              </a:defRPr>
            </a:lvl1pPr>
            <a:lvl2pPr marL="742950" indent="-285750">
              <a:buClrTx/>
              <a:buFont typeface="Arial"/>
              <a:buChar cha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969327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34" y="0"/>
            <a:ext cx="9107714" cy="6858000"/>
          </a:xfrm>
          <a:prstGeom prst="rect">
            <a:avLst/>
          </a:prstGeom>
        </p:spPr>
      </p:pic>
      <p:sp>
        <p:nvSpPr>
          <p:cNvPr id="3" name="Text Placeholder 2"/>
          <p:cNvSpPr>
            <a:spLocks noGrp="1"/>
          </p:cNvSpPr>
          <p:nvPr>
            <p:ph idx="1" hasCustomPrompt="1"/>
          </p:nvPr>
        </p:nvSpPr>
        <p:spPr>
          <a:xfrm>
            <a:off x="457200" y="1600200"/>
            <a:ext cx="8229600" cy="4525963"/>
          </a:xfrm>
          <a:prstGeom prst="rect">
            <a:avLst/>
          </a:prstGeom>
        </p:spPr>
        <p:txBody>
          <a:bodyPr vert="horz" lIns="91440" tIns="45720" rIns="91440" bIns="45720" rtlCol="0">
            <a:normAutofit/>
          </a:bodyPr>
          <a:lstStyle>
            <a:lvl1pPr marL="0" indent="0">
              <a:buNone/>
              <a:defRPr/>
            </a:lvl1pPr>
          </a:lstStyle>
          <a:p>
            <a:pPr lvl="0"/>
            <a:r>
              <a:rPr lang="en-GB" dirty="0" smtClean="0"/>
              <a:t>Click to edit Master text styles</a:t>
            </a:r>
          </a:p>
        </p:txBody>
      </p:sp>
      <p:sp>
        <p:nvSpPr>
          <p:cNvPr id="5" name="Title 1"/>
          <p:cNvSpPr>
            <a:spLocks noGrp="1"/>
          </p:cNvSpPr>
          <p:nvPr>
            <p:ph type="title"/>
          </p:nvPr>
        </p:nvSpPr>
        <p:spPr>
          <a:xfrm>
            <a:off x="457200" y="537028"/>
            <a:ext cx="8229600" cy="880609"/>
          </a:xfrm>
        </p:spPr>
        <p:txBody>
          <a:bodyPr>
            <a:normAutofit/>
          </a:bodyPr>
          <a:lstStyle>
            <a:lvl1pPr>
              <a:defRPr sz="3600">
                <a:solidFill>
                  <a:schemeClr val="accent1"/>
                </a:solidFill>
                <a:latin typeface="Verdana"/>
                <a:cs typeface="Verdana"/>
              </a:defRPr>
            </a:lvl1pPr>
          </a:lstStyle>
          <a:p>
            <a:r>
              <a:rPr lang="en-GB" dirty="0" smtClean="0"/>
              <a:t>Click to edit Master title style</a:t>
            </a:r>
            <a:endParaRPr lang="en-US" dirty="0"/>
          </a:p>
        </p:txBody>
      </p:sp>
    </p:spTree>
    <p:extLst>
      <p:ext uri="{BB962C8B-B14F-4D97-AF65-F5344CB8AC3E}">
        <p14:creationId xmlns:p14="http://schemas.microsoft.com/office/powerpoint/2010/main" val="41016453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5" name="Picture 4" descr="V580b_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79429" cy="6912000"/>
          </a:xfrm>
          <a:prstGeom prst="rect">
            <a:avLst/>
          </a:prstGeom>
        </p:spPr>
      </p:pic>
      <p:sp>
        <p:nvSpPr>
          <p:cNvPr id="9" name="Title 1"/>
          <p:cNvSpPr>
            <a:spLocks noGrp="1"/>
          </p:cNvSpPr>
          <p:nvPr>
            <p:ph type="title"/>
          </p:nvPr>
        </p:nvSpPr>
        <p:spPr>
          <a:xfrm>
            <a:off x="457200" y="537028"/>
            <a:ext cx="8229600" cy="880609"/>
          </a:xfrm>
        </p:spPr>
        <p:txBody>
          <a:bodyPr>
            <a:normAutofit/>
          </a:bodyPr>
          <a:lstStyle>
            <a:lvl1pPr>
              <a:defRPr sz="3600">
                <a:solidFill>
                  <a:schemeClr val="accent1"/>
                </a:solidFill>
                <a:latin typeface="Verdana"/>
                <a:cs typeface="Verdana"/>
              </a:defRPr>
            </a:lvl1pPr>
          </a:lstStyle>
          <a:p>
            <a:r>
              <a:rPr lang="en-GB" dirty="0" smtClean="0"/>
              <a:t>Click to edit Master title style</a:t>
            </a:r>
            <a:endParaRPr lang="en-US" dirty="0"/>
          </a:p>
        </p:txBody>
      </p:sp>
    </p:spTree>
    <p:extLst>
      <p:ext uri="{BB962C8B-B14F-4D97-AF65-F5344CB8AC3E}">
        <p14:creationId xmlns:p14="http://schemas.microsoft.com/office/powerpoint/2010/main" val="22866451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7028"/>
            <a:ext cx="8229600" cy="88060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47236705"/>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56" r:id="rId4"/>
    <p:sldLayoutId id="2147483658" r:id="rId5"/>
    <p:sldLayoutId id="2147483659" r:id="rId6"/>
    <p:sldLayoutId id="2147483660" r:id="rId7"/>
  </p:sldLayoutIdLst>
  <p:hf hdr="0" ftr="0" dt="0"/>
  <p:txStyles>
    <p:titleStyle>
      <a:lvl1pPr algn="ctr" defTabSz="457200" rtl="0" eaLnBrk="1" latinLnBrk="0" hangingPunct="1">
        <a:spcBef>
          <a:spcPct val="0"/>
        </a:spcBef>
        <a:buNone/>
        <a:defRPr sz="4000" b="1" kern="1200">
          <a:solidFill>
            <a:schemeClr val="accent1"/>
          </a:solidFill>
          <a:latin typeface="+mn-lt"/>
          <a:ea typeface="+mj-ea"/>
          <a:cs typeface="Verdana"/>
        </a:defRPr>
      </a:lvl1pPr>
    </p:titleStyle>
    <p:bodyStyle>
      <a:lvl1pPr marL="342900" indent="-342900" algn="l" defTabSz="457200" rtl="0" eaLnBrk="1" latinLnBrk="0" hangingPunct="1">
        <a:spcBef>
          <a:spcPct val="20000"/>
        </a:spcBef>
        <a:buClr>
          <a:schemeClr val="accent2"/>
        </a:buClr>
        <a:buFont typeface="Arial"/>
        <a:buChar char="•"/>
        <a:defRPr sz="2800" kern="1200">
          <a:solidFill>
            <a:schemeClr val="tx1"/>
          </a:solidFill>
          <a:latin typeface="+mn-lt"/>
          <a:ea typeface="+mn-ea"/>
          <a:cs typeface="Verdana"/>
        </a:defRPr>
      </a:lvl1pPr>
      <a:lvl2pPr marL="742950" indent="-285750" algn="l" defTabSz="4572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Verdana"/>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twitter.com/PearsonMFLquals" TargetMode="External"/><Relationship Id="rId2" Type="http://schemas.openxmlformats.org/officeDocument/2006/relationships/hyperlink" Target="mailto:TeachingLanguages@pearson.com"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qualifications.pearson.com/en/forms/subject-advisor-updates-for-teachers-and-tutor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hyperlink" Target="mailto:TeachingLanguages@pearson.com"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CE704C1-A650-5F45-B388-449B045E9183}"/>
              </a:ext>
            </a:extLst>
          </p:cNvPr>
          <p:cNvSpPr txBox="1"/>
          <p:nvPr/>
        </p:nvSpPr>
        <p:spPr>
          <a:xfrm>
            <a:off x="899474" y="1080000"/>
            <a:ext cx="4625340" cy="1410643"/>
          </a:xfrm>
          <a:prstGeom prst="rect">
            <a:avLst/>
          </a:prstGeom>
          <a:noFill/>
        </p:spPr>
        <p:txBody>
          <a:bodyPr wrap="square" lIns="0" tIns="0" rIns="0" bIns="0" rtlCol="0">
            <a:spAutoFit/>
          </a:bodyPr>
          <a:lstStyle/>
          <a:p>
            <a:pPr>
              <a:lnSpc>
                <a:spcPts val="5500"/>
              </a:lnSpc>
            </a:pPr>
            <a:r>
              <a:rPr lang="en-GB" sz="4800" b="1" dirty="0"/>
              <a:t>A level</a:t>
            </a:r>
            <a:br>
              <a:rPr lang="en-GB" sz="4800" b="1" dirty="0"/>
            </a:br>
            <a:r>
              <a:rPr lang="en-GB" sz="4800" b="1" dirty="0" smtClean="0"/>
              <a:t>in Japanese</a:t>
            </a:r>
            <a:endParaRPr lang="en-US" sz="4800" b="1" dirty="0"/>
          </a:p>
        </p:txBody>
      </p:sp>
      <p:sp>
        <p:nvSpPr>
          <p:cNvPr id="5" name="TextBox 4">
            <a:extLst>
              <a:ext uri="{FF2B5EF4-FFF2-40B4-BE49-F238E27FC236}">
                <a16:creationId xmlns="" xmlns:a16="http://schemas.microsoft.com/office/drawing/2014/main" id="{67C6FDB8-2F4E-4A4E-8AA7-F357D9B66DE0}"/>
              </a:ext>
            </a:extLst>
          </p:cNvPr>
          <p:cNvSpPr txBox="1"/>
          <p:nvPr/>
        </p:nvSpPr>
        <p:spPr>
          <a:xfrm>
            <a:off x="1094346" y="4203560"/>
            <a:ext cx="3974743" cy="369332"/>
          </a:xfrm>
          <a:prstGeom prst="rect">
            <a:avLst/>
          </a:prstGeom>
          <a:noFill/>
        </p:spPr>
        <p:txBody>
          <a:bodyPr wrap="square" lIns="0" tIns="0" rIns="0" bIns="0" rtlCol="0">
            <a:spAutoFit/>
          </a:bodyPr>
          <a:lstStyle/>
          <a:p>
            <a:r>
              <a:rPr lang="en-US" sz="2400" b="1" dirty="0" smtClean="0"/>
              <a:t>Getting ready to teach</a:t>
            </a:r>
            <a:endParaRPr lang="en-US" sz="2400" b="1" dirty="0"/>
          </a:p>
        </p:txBody>
      </p:sp>
    </p:spTree>
    <p:extLst>
      <p:ext uri="{BB962C8B-B14F-4D97-AF65-F5344CB8AC3E}">
        <p14:creationId xmlns:p14="http://schemas.microsoft.com/office/powerpoint/2010/main" val="2632378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normAutofit/>
          </a:bodyPr>
          <a:lstStyle/>
          <a:p>
            <a:r>
              <a:rPr lang="en-GB" dirty="0" smtClean="0"/>
              <a:t>A detailed look at the themes</a:t>
            </a:r>
            <a:endParaRPr lang="en-GB" sz="3600" dirty="0"/>
          </a:p>
        </p:txBody>
      </p:sp>
      <p:graphicFrame>
        <p:nvGraphicFramePr>
          <p:cNvPr id="4" name="Table 3"/>
          <p:cNvGraphicFramePr>
            <a:graphicFrameLocks noGrp="1"/>
          </p:cNvGraphicFramePr>
          <p:nvPr>
            <p:extLst/>
          </p:nvPr>
        </p:nvGraphicFramePr>
        <p:xfrm>
          <a:off x="176270" y="1471366"/>
          <a:ext cx="8771787" cy="4753164"/>
        </p:xfrm>
        <a:graphic>
          <a:graphicData uri="http://schemas.openxmlformats.org/drawingml/2006/table">
            <a:tbl>
              <a:tblPr firstRow="1" bandRow="1">
                <a:tableStyleId>{B301B821-A1FF-4177-AEE7-76D212191A09}</a:tableStyleId>
              </a:tblPr>
              <a:tblGrid>
                <a:gridCol w="8771787">
                  <a:extLst>
                    <a:ext uri="{9D8B030D-6E8A-4147-A177-3AD203B41FA5}">
                      <a16:colId xmlns:a16="http://schemas.microsoft.com/office/drawing/2014/main" xmlns="" val="20000"/>
                    </a:ext>
                  </a:extLst>
                </a:gridCol>
              </a:tblGrid>
              <a:tr h="7424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800" b="1" kern="1200" dirty="0" smtClean="0">
                          <a:solidFill>
                            <a:schemeClr val="lt1"/>
                          </a:solidFill>
                          <a:effectLst/>
                          <a:latin typeface="+mn-lt"/>
                          <a:ea typeface="+mn-ea"/>
                          <a:cs typeface="+mn-cs"/>
                        </a:rPr>
                        <a:t>テーマ  ３： 変わっていく人生観</a:t>
                      </a:r>
                      <a:endParaRPr lang="en-GB" sz="1800" b="1" kern="1200" dirty="0" smtClean="0">
                        <a:solidFill>
                          <a:schemeClr val="lt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xmlns="" val="10000"/>
                  </a:ext>
                </a:extLst>
              </a:tr>
              <a:tr h="4010694">
                <a:tc>
                  <a:txBody>
                    <a:bodyPr/>
                    <a:lstStyle/>
                    <a:p>
                      <a:pPr lvl="0"/>
                      <a:r>
                        <a:rPr lang="ja-JP" altLang="en-US" sz="1800" b="1" kern="1200" dirty="0" smtClean="0">
                          <a:solidFill>
                            <a:schemeClr val="dk1"/>
                          </a:solidFill>
                          <a:effectLst/>
                          <a:latin typeface="+mn-lt"/>
                          <a:ea typeface="+mn-ea"/>
                          <a:cs typeface="+mn-cs"/>
                        </a:rPr>
                        <a:t>変化する労働</a:t>
                      </a:r>
                      <a:endParaRPr lang="en-GB" sz="1800" kern="1200" dirty="0" smtClean="0">
                        <a:solidFill>
                          <a:schemeClr val="dk1"/>
                        </a:solidFill>
                        <a:effectLst/>
                        <a:latin typeface="+mn-lt"/>
                        <a:ea typeface="+mn-ea"/>
                        <a:cs typeface="+mn-cs"/>
                      </a:endParaRPr>
                    </a:p>
                    <a:p>
                      <a:r>
                        <a:rPr lang="ja-JP" altLang="en-US" sz="1800" kern="1200" dirty="0" smtClean="0">
                          <a:solidFill>
                            <a:schemeClr val="dk1"/>
                          </a:solidFill>
                          <a:effectLst/>
                          <a:latin typeface="+mn-lt"/>
                          <a:ea typeface="+mn-ea"/>
                          <a:cs typeface="+mn-cs"/>
                        </a:rPr>
                        <a:t>終身雇用制度の崩壊：仕事に対する意識の変化：仕事のための移住</a:t>
                      </a:r>
                      <a:endParaRPr lang="en-US" altLang="ja-JP" sz="1800" kern="1200" dirty="0" smtClean="0">
                        <a:solidFill>
                          <a:schemeClr val="dk1"/>
                        </a:solidFill>
                        <a:effectLst/>
                        <a:latin typeface="+mn-lt"/>
                        <a:ea typeface="+mn-ea"/>
                        <a:cs typeface="+mn-cs"/>
                      </a:endParaRPr>
                    </a:p>
                    <a:p>
                      <a:endParaRPr lang="en-GB" sz="1600" dirty="0" smtClean="0">
                        <a:effectLst/>
                      </a:endParaRPr>
                    </a:p>
                    <a:p>
                      <a:pPr lvl="0"/>
                      <a:r>
                        <a:rPr lang="ja-JP" altLang="en-US" sz="1800" b="1" kern="1200" dirty="0" smtClean="0">
                          <a:solidFill>
                            <a:schemeClr val="dk1"/>
                          </a:solidFill>
                          <a:effectLst/>
                          <a:latin typeface="+mn-lt"/>
                          <a:ea typeface="+mn-ea"/>
                          <a:cs typeface="+mn-cs"/>
                        </a:rPr>
                        <a:t>長引く不景気</a:t>
                      </a:r>
                      <a:endParaRPr lang="en-GB" sz="1800" kern="1200" dirty="0" smtClean="0">
                        <a:solidFill>
                          <a:schemeClr val="dk1"/>
                        </a:solidFill>
                        <a:effectLst/>
                        <a:latin typeface="+mn-lt"/>
                        <a:ea typeface="+mn-ea"/>
                        <a:cs typeface="+mn-cs"/>
                      </a:endParaRPr>
                    </a:p>
                    <a:p>
                      <a:r>
                        <a:rPr lang="ja-JP" altLang="en-US" sz="1800" kern="1200" dirty="0" smtClean="0">
                          <a:solidFill>
                            <a:schemeClr val="dk1"/>
                          </a:solidFill>
                          <a:effectLst/>
                          <a:latin typeface="+mn-lt"/>
                          <a:ea typeface="+mn-ea"/>
                          <a:cs typeface="+mn-cs"/>
                        </a:rPr>
                        <a:t>日常生活への影響：政府の対応：経済の国際化：移住外国人労働者の受け入れ</a:t>
                      </a:r>
                      <a:endParaRPr lang="en-GB" sz="1600" dirty="0" smtClean="0">
                        <a:effectLst/>
                      </a:endParaRPr>
                    </a:p>
                    <a:p>
                      <a:r>
                        <a:rPr lang="fr-FR" sz="1800" kern="1200" dirty="0" smtClean="0">
                          <a:solidFill>
                            <a:schemeClr val="dk1"/>
                          </a:solidFill>
                          <a:effectLst/>
                          <a:latin typeface="+mn-lt"/>
                          <a:ea typeface="+mn-ea"/>
                          <a:cs typeface="+mn-cs"/>
                        </a:rPr>
                        <a:t> </a:t>
                      </a:r>
                      <a:endParaRPr lang="en-GB" sz="1600" dirty="0" smtClean="0">
                        <a:effectLst/>
                      </a:endParaRPr>
                    </a:p>
                    <a:p>
                      <a:r>
                        <a:rPr lang="ja-JP" altLang="en-US" sz="1800" b="1" kern="1200" dirty="0" smtClean="0">
                          <a:solidFill>
                            <a:schemeClr val="dk1"/>
                          </a:solidFill>
                          <a:effectLst/>
                          <a:latin typeface="+mn-lt"/>
                          <a:ea typeface="+mn-ea"/>
                          <a:cs typeface="+mn-cs"/>
                        </a:rPr>
                        <a:t>自由研究のテーマ</a:t>
                      </a:r>
                      <a:endParaRPr lang="en-GB" sz="1600" dirty="0" smtClean="0">
                        <a:effectLst/>
                      </a:endParaRPr>
                    </a:p>
                    <a:p>
                      <a:pPr lvl="0"/>
                      <a:r>
                        <a:rPr lang="ja-JP" altLang="en-US" sz="1800" b="1" kern="1200" dirty="0" smtClean="0">
                          <a:solidFill>
                            <a:schemeClr val="dk1"/>
                          </a:solidFill>
                          <a:effectLst/>
                          <a:latin typeface="+mn-lt"/>
                          <a:ea typeface="+mn-ea"/>
                          <a:cs typeface="+mn-cs"/>
                        </a:rPr>
                        <a:t>高齢化社会</a:t>
                      </a:r>
                      <a:endParaRPr lang="en-GB" sz="1800" kern="1200" dirty="0" smtClean="0">
                        <a:solidFill>
                          <a:schemeClr val="dk1"/>
                        </a:solidFill>
                        <a:effectLst/>
                        <a:latin typeface="+mn-lt"/>
                        <a:ea typeface="+mn-ea"/>
                        <a:cs typeface="+mn-cs"/>
                      </a:endParaRPr>
                    </a:p>
                    <a:p>
                      <a:r>
                        <a:rPr lang="ja-JP" altLang="en-US" sz="1800" kern="1200" dirty="0" smtClean="0">
                          <a:solidFill>
                            <a:schemeClr val="dk1"/>
                          </a:solidFill>
                          <a:effectLst/>
                          <a:latin typeface="+mn-lt"/>
                          <a:ea typeface="+mn-ea"/>
                          <a:cs typeface="+mn-cs"/>
                        </a:rPr>
                        <a:t>高齢者の孤立：家族からのサポート：社会的支援</a:t>
                      </a:r>
                      <a:endParaRPr lang="en-GB" sz="1800" kern="1200" dirty="0" smtClean="0">
                        <a:solidFill>
                          <a:schemeClr val="dk1"/>
                        </a:solidFill>
                        <a:effectLst/>
                        <a:latin typeface="+mn-lt"/>
                        <a:ea typeface="+mn-ea"/>
                        <a:cs typeface="+mn-cs"/>
                      </a:endParaRPr>
                    </a:p>
                    <a:p>
                      <a:pPr rtl="0"/>
                      <a:endParaRPr lang="en-GB" sz="1600" b="1" u="none" strike="noStrike" kern="1200" baseline="0" dirty="0" smtClean="0">
                        <a:effectLst/>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267248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normAutofit/>
          </a:bodyPr>
          <a:lstStyle/>
          <a:p>
            <a:r>
              <a:rPr lang="en-GB" dirty="0" smtClean="0"/>
              <a:t>A detailed look at the themes</a:t>
            </a:r>
            <a:endParaRPr lang="en-GB" sz="3600" dirty="0"/>
          </a:p>
        </p:txBody>
      </p:sp>
      <p:graphicFrame>
        <p:nvGraphicFramePr>
          <p:cNvPr id="4" name="Table 3"/>
          <p:cNvGraphicFramePr>
            <a:graphicFrameLocks noGrp="1"/>
          </p:cNvGraphicFramePr>
          <p:nvPr>
            <p:extLst/>
          </p:nvPr>
        </p:nvGraphicFramePr>
        <p:xfrm>
          <a:off x="176270" y="1471366"/>
          <a:ext cx="8771787" cy="4753164"/>
        </p:xfrm>
        <a:graphic>
          <a:graphicData uri="http://schemas.openxmlformats.org/drawingml/2006/table">
            <a:tbl>
              <a:tblPr firstRow="1" bandRow="1">
                <a:tableStyleId>{B301B821-A1FF-4177-AEE7-76D212191A09}</a:tableStyleId>
              </a:tblPr>
              <a:tblGrid>
                <a:gridCol w="8771787">
                  <a:extLst>
                    <a:ext uri="{9D8B030D-6E8A-4147-A177-3AD203B41FA5}">
                      <a16:colId xmlns:a16="http://schemas.microsoft.com/office/drawing/2014/main" xmlns="" val="20000"/>
                    </a:ext>
                  </a:extLst>
                </a:gridCol>
              </a:tblGrid>
              <a:tr h="7424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800" b="1" kern="1200" dirty="0" smtClean="0">
                          <a:solidFill>
                            <a:schemeClr val="lt1"/>
                          </a:solidFill>
                          <a:effectLst/>
                          <a:latin typeface="+mn-lt"/>
                          <a:ea typeface="+mn-ea"/>
                          <a:cs typeface="+mn-cs"/>
                        </a:rPr>
                        <a:t>テーマ  ４： 東日本大震災後の日本</a:t>
                      </a:r>
                      <a:endParaRPr lang="en-GB" dirty="0"/>
                    </a:p>
                  </a:txBody>
                  <a:tcPr/>
                </a:tc>
                <a:extLst>
                  <a:ext uri="{0D108BD9-81ED-4DB2-BD59-A6C34878D82A}">
                    <a16:rowId xmlns:a16="http://schemas.microsoft.com/office/drawing/2014/main" xmlns="" val="10000"/>
                  </a:ext>
                </a:extLst>
              </a:tr>
              <a:tr h="4010694">
                <a:tc>
                  <a:txBody>
                    <a:bodyPr/>
                    <a:lstStyle/>
                    <a:p>
                      <a:pPr lvl="0"/>
                      <a:endParaRPr lang="en-US" altLang="ja-JP" sz="2000" b="1" kern="1200" dirty="0" smtClean="0">
                        <a:solidFill>
                          <a:schemeClr val="dk1"/>
                        </a:solidFill>
                        <a:effectLst/>
                        <a:latin typeface="+mn-lt"/>
                        <a:ea typeface="+mn-ea"/>
                        <a:cs typeface="+mn-cs"/>
                      </a:endParaRPr>
                    </a:p>
                    <a:p>
                      <a:pPr lvl="0"/>
                      <a:r>
                        <a:rPr lang="en-GB" sz="1800" b="1" kern="1200" dirty="0" smtClean="0">
                          <a:solidFill>
                            <a:schemeClr val="dk1"/>
                          </a:solidFill>
                          <a:effectLst/>
                          <a:latin typeface="+mn-lt"/>
                          <a:ea typeface="+mn-ea"/>
                          <a:cs typeface="+mn-cs"/>
                        </a:rPr>
                        <a:t>3</a:t>
                      </a:r>
                      <a:r>
                        <a:rPr lang="ja-JP" altLang="en-US" sz="1800" b="1" kern="1200" dirty="0" smtClean="0">
                          <a:solidFill>
                            <a:schemeClr val="dk1"/>
                          </a:solidFill>
                          <a:effectLst/>
                          <a:latin typeface="+mn-lt"/>
                          <a:ea typeface="+mn-ea"/>
                          <a:cs typeface="+mn-cs"/>
                        </a:rPr>
                        <a:t>月</a:t>
                      </a:r>
                      <a:r>
                        <a:rPr lang="en-GB" sz="1800" b="1" kern="1200" dirty="0" smtClean="0">
                          <a:solidFill>
                            <a:schemeClr val="dk1"/>
                          </a:solidFill>
                          <a:effectLst/>
                          <a:latin typeface="+mn-lt"/>
                          <a:ea typeface="+mn-ea"/>
                          <a:cs typeface="+mn-cs"/>
                        </a:rPr>
                        <a:t>11</a:t>
                      </a:r>
                      <a:r>
                        <a:rPr lang="ja-JP" altLang="en-US" sz="1800" b="1" kern="1200" dirty="0" smtClean="0">
                          <a:solidFill>
                            <a:schemeClr val="dk1"/>
                          </a:solidFill>
                          <a:effectLst/>
                          <a:latin typeface="+mn-lt"/>
                          <a:ea typeface="+mn-ea"/>
                          <a:cs typeface="+mn-cs"/>
                        </a:rPr>
                        <a:t>日とその直後</a:t>
                      </a:r>
                      <a:endParaRPr lang="en-GB" sz="1800" kern="1200" dirty="0" smtClean="0">
                        <a:solidFill>
                          <a:schemeClr val="dk1"/>
                        </a:solidFill>
                        <a:effectLst/>
                        <a:latin typeface="+mn-lt"/>
                        <a:ea typeface="+mn-ea"/>
                        <a:cs typeface="+mn-cs"/>
                      </a:endParaRPr>
                    </a:p>
                    <a:p>
                      <a:r>
                        <a:rPr lang="ja-JP" altLang="en-US" sz="1800" kern="1200" dirty="0" smtClean="0">
                          <a:solidFill>
                            <a:schemeClr val="dk1"/>
                          </a:solidFill>
                          <a:effectLst/>
                          <a:latin typeface="+mn-lt"/>
                          <a:ea typeface="+mn-ea"/>
                          <a:cs typeface="+mn-cs"/>
                        </a:rPr>
                        <a:t>地震と津波の被害：避難生活：救出と援助：海外の反応</a:t>
                      </a:r>
                      <a:endParaRPr lang="en-US" altLang="ja-JP" sz="1800" kern="1200" dirty="0" smtClean="0">
                        <a:solidFill>
                          <a:schemeClr val="dk1"/>
                        </a:solidFill>
                        <a:effectLst/>
                        <a:latin typeface="+mn-lt"/>
                        <a:ea typeface="+mn-ea"/>
                        <a:cs typeface="+mn-cs"/>
                      </a:endParaRPr>
                    </a:p>
                    <a:p>
                      <a:endParaRPr lang="en-GB" sz="1600" dirty="0" smtClean="0">
                        <a:effectLst/>
                      </a:endParaRPr>
                    </a:p>
                    <a:p>
                      <a:pPr lvl="0"/>
                      <a:r>
                        <a:rPr lang="ja-JP" altLang="en-US" sz="1800" b="1" kern="1200" dirty="0" smtClean="0">
                          <a:solidFill>
                            <a:schemeClr val="dk1"/>
                          </a:solidFill>
                          <a:effectLst/>
                          <a:latin typeface="+mn-lt"/>
                          <a:ea typeface="+mn-ea"/>
                          <a:cs typeface="+mn-cs"/>
                        </a:rPr>
                        <a:t>復興への政策</a:t>
                      </a:r>
                      <a:endParaRPr lang="en-GB" sz="1800" kern="1200" dirty="0" smtClean="0">
                        <a:solidFill>
                          <a:schemeClr val="dk1"/>
                        </a:solidFill>
                        <a:effectLst/>
                        <a:latin typeface="+mn-lt"/>
                        <a:ea typeface="+mn-ea"/>
                        <a:cs typeface="+mn-cs"/>
                      </a:endParaRPr>
                    </a:p>
                    <a:p>
                      <a:r>
                        <a:rPr lang="ja-JP" altLang="en-US" sz="1800" kern="1200" dirty="0" smtClean="0">
                          <a:solidFill>
                            <a:schemeClr val="dk1"/>
                          </a:solidFill>
                          <a:effectLst/>
                          <a:latin typeface="+mn-lt"/>
                          <a:ea typeface="+mn-ea"/>
                          <a:cs typeface="+mn-cs"/>
                        </a:rPr>
                        <a:t>被災地の立て直し：ボランティアや国民の団結：困難を乗り切る力：心のケア</a:t>
                      </a:r>
                      <a:endParaRPr lang="en-GB" sz="1600" dirty="0" smtClean="0">
                        <a:effectLst/>
                      </a:endParaRPr>
                    </a:p>
                    <a:p>
                      <a:r>
                        <a:rPr lang="en-GB" sz="1800" b="1" kern="1200" dirty="0" smtClean="0">
                          <a:solidFill>
                            <a:schemeClr val="dk1"/>
                          </a:solidFill>
                          <a:effectLst/>
                          <a:latin typeface="+mn-lt"/>
                          <a:ea typeface="+mn-ea"/>
                          <a:cs typeface="+mn-cs"/>
                        </a:rPr>
                        <a:t> </a:t>
                      </a:r>
                      <a:endParaRPr lang="en-GB" sz="1600" dirty="0" smtClean="0">
                        <a:effectLst/>
                      </a:endParaRPr>
                    </a:p>
                    <a:p>
                      <a:r>
                        <a:rPr lang="ja-JP" altLang="en-US" sz="1800" b="1" kern="1200" dirty="0" smtClean="0">
                          <a:solidFill>
                            <a:schemeClr val="dk1"/>
                          </a:solidFill>
                          <a:effectLst/>
                          <a:latin typeface="+mn-lt"/>
                          <a:ea typeface="+mn-ea"/>
                          <a:cs typeface="+mn-cs"/>
                        </a:rPr>
                        <a:t>自由研究のテーマ</a:t>
                      </a:r>
                      <a:endParaRPr lang="en-GB" sz="1600" dirty="0" smtClean="0">
                        <a:effectLst/>
                      </a:endParaRPr>
                    </a:p>
                    <a:p>
                      <a:pPr lvl="0"/>
                      <a:r>
                        <a:rPr lang="ja-JP" altLang="en-US" sz="1800" b="1" kern="1200" dirty="0" smtClean="0">
                          <a:solidFill>
                            <a:schemeClr val="dk1"/>
                          </a:solidFill>
                          <a:effectLst/>
                          <a:latin typeface="+mn-lt"/>
                          <a:ea typeface="+mn-ea"/>
                          <a:cs typeface="+mn-cs"/>
                        </a:rPr>
                        <a:t>福島原発事故後の省エネ生活</a:t>
                      </a:r>
                      <a:endParaRPr lang="en-GB" sz="1800" kern="1200" dirty="0" smtClean="0">
                        <a:solidFill>
                          <a:schemeClr val="dk1"/>
                        </a:solidFill>
                        <a:effectLst/>
                        <a:latin typeface="+mn-lt"/>
                        <a:ea typeface="+mn-ea"/>
                        <a:cs typeface="+mn-cs"/>
                      </a:endParaRPr>
                    </a:p>
                    <a:p>
                      <a:r>
                        <a:rPr lang="ja-JP" altLang="en-US" sz="1800" kern="1200" dirty="0" smtClean="0">
                          <a:solidFill>
                            <a:schemeClr val="dk1"/>
                          </a:solidFill>
                          <a:effectLst/>
                          <a:latin typeface="+mn-lt"/>
                          <a:ea typeface="+mn-ea"/>
                          <a:cs typeface="+mn-cs"/>
                        </a:rPr>
                        <a:t>日常生活の中の省エネ：エネルギー供給をめぐる議論：省エネに関する昔の知恵</a:t>
                      </a:r>
                      <a:endParaRPr lang="en-GB" sz="1600" b="1" u="none" strike="noStrike" kern="1200" baseline="0" dirty="0" smtClean="0">
                        <a:effectLst/>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131253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GB" altLang="en-US" dirty="0" smtClean="0">
                <a:latin typeface="Verdana" panose="020B0604030504040204" pitchFamily="34" charset="0"/>
                <a:cs typeface="Myriad Pro" charset="0"/>
              </a:rPr>
              <a:t>Delegate Activity 1</a:t>
            </a:r>
          </a:p>
        </p:txBody>
      </p:sp>
      <p:sp>
        <p:nvSpPr>
          <p:cNvPr id="3" name="Content Placeholder 2"/>
          <p:cNvSpPr>
            <a:spLocks noGrp="1"/>
          </p:cNvSpPr>
          <p:nvPr>
            <p:ph idx="1"/>
          </p:nvPr>
        </p:nvSpPr>
        <p:spPr/>
        <p:txBody>
          <a:bodyPr/>
          <a:lstStyle/>
          <a:p>
            <a:pPr marL="0" indent="0">
              <a:buFontTx/>
              <a:buNone/>
              <a:defRPr/>
            </a:pPr>
            <a:r>
              <a:rPr lang="en-GB" dirty="0" smtClean="0">
                <a:solidFill>
                  <a:schemeClr val="tx1"/>
                </a:solidFill>
              </a:rPr>
              <a:t>Talk </a:t>
            </a:r>
            <a:r>
              <a:rPr lang="en-GB" dirty="0">
                <a:solidFill>
                  <a:schemeClr val="tx1"/>
                </a:solidFill>
              </a:rPr>
              <a:t>with the person next to you about the  </a:t>
            </a:r>
            <a:r>
              <a:rPr lang="en-GB" dirty="0" smtClean="0">
                <a:solidFill>
                  <a:schemeClr val="tx1"/>
                </a:solidFill>
              </a:rPr>
              <a:t>themes:</a:t>
            </a:r>
            <a:endParaRPr lang="en-GB" dirty="0">
              <a:solidFill>
                <a:schemeClr val="tx1"/>
              </a:solidFill>
            </a:endParaRPr>
          </a:p>
          <a:p>
            <a:pPr>
              <a:defRPr/>
            </a:pPr>
            <a:r>
              <a:rPr lang="en-GB" dirty="0">
                <a:solidFill>
                  <a:schemeClr val="tx1"/>
                </a:solidFill>
              </a:rPr>
              <a:t>Which do you feel confident teaching?</a:t>
            </a:r>
          </a:p>
          <a:p>
            <a:pPr>
              <a:defRPr/>
            </a:pPr>
            <a:r>
              <a:rPr lang="en-GB" dirty="0">
                <a:solidFill>
                  <a:schemeClr val="tx1"/>
                </a:solidFill>
              </a:rPr>
              <a:t>Which do your learners enjoy?</a:t>
            </a:r>
          </a:p>
          <a:p>
            <a:pPr>
              <a:defRPr/>
            </a:pPr>
            <a:r>
              <a:rPr lang="en-GB" dirty="0">
                <a:solidFill>
                  <a:schemeClr val="tx1"/>
                </a:solidFill>
              </a:rPr>
              <a:t>Which are you concerned about</a:t>
            </a:r>
            <a:r>
              <a:rPr lang="en-GB" dirty="0" smtClean="0">
                <a:solidFill>
                  <a:schemeClr val="tx1"/>
                </a:solidFill>
              </a:rPr>
              <a:t>?</a:t>
            </a:r>
          </a:p>
          <a:p>
            <a:pPr>
              <a:defRPr/>
            </a:pPr>
            <a:r>
              <a:rPr lang="en-GB" dirty="0" smtClean="0"/>
              <a:t>Do you have suggestions of good resources to use?</a:t>
            </a:r>
            <a:endParaRPr lang="en-GB" dirty="0">
              <a:solidFill>
                <a:schemeClr val="tx1"/>
              </a:solidFill>
            </a:endParaRPr>
          </a:p>
          <a:p>
            <a:pPr>
              <a:defRPr/>
            </a:pPr>
            <a:endParaRPr lang="en-GB" dirty="0"/>
          </a:p>
        </p:txBody>
      </p:sp>
    </p:spTree>
    <p:extLst>
      <p:ext uri="{BB962C8B-B14F-4D97-AF65-F5344CB8AC3E}">
        <p14:creationId xmlns:p14="http://schemas.microsoft.com/office/powerpoint/2010/main" val="1812925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latin typeface="Verdana" panose="020B0604030504040204" pitchFamily="34" charset="0"/>
                <a:cs typeface="Myriad Pro" charset="0"/>
              </a:rPr>
              <a:t>Assessment Objectives</a:t>
            </a:r>
            <a:endParaRPr lang="en-GB" dirty="0"/>
          </a:p>
        </p:txBody>
      </p:sp>
      <p:graphicFrame>
        <p:nvGraphicFramePr>
          <p:cNvPr id="5" name="Table 4"/>
          <p:cNvGraphicFramePr>
            <a:graphicFrameLocks noGrp="1"/>
          </p:cNvGraphicFramePr>
          <p:nvPr>
            <p:extLst/>
          </p:nvPr>
        </p:nvGraphicFramePr>
        <p:xfrm>
          <a:off x="466529" y="1723572"/>
          <a:ext cx="8033658" cy="3326100"/>
        </p:xfrm>
        <a:graphic>
          <a:graphicData uri="http://schemas.openxmlformats.org/drawingml/2006/table">
            <a:tbl>
              <a:tblPr firstRow="1" bandRow="1">
                <a:tableStyleId>{93296810-A885-4BE3-A3E7-6D5BEEA58F35}</a:tableStyleId>
              </a:tblPr>
              <a:tblGrid>
                <a:gridCol w="679883">
                  <a:extLst>
                    <a:ext uri="{9D8B030D-6E8A-4147-A177-3AD203B41FA5}">
                      <a16:colId xmlns:a16="http://schemas.microsoft.com/office/drawing/2014/main" xmlns="" val="20000"/>
                    </a:ext>
                  </a:extLst>
                </a:gridCol>
                <a:gridCol w="5950424">
                  <a:extLst>
                    <a:ext uri="{9D8B030D-6E8A-4147-A177-3AD203B41FA5}">
                      <a16:colId xmlns:a16="http://schemas.microsoft.com/office/drawing/2014/main" xmlns="" val="20001"/>
                    </a:ext>
                  </a:extLst>
                </a:gridCol>
                <a:gridCol w="1403351">
                  <a:extLst>
                    <a:ext uri="{9D8B030D-6E8A-4147-A177-3AD203B41FA5}">
                      <a16:colId xmlns:a16="http://schemas.microsoft.com/office/drawing/2014/main" xmlns="" val="20002"/>
                    </a:ext>
                  </a:extLst>
                </a:gridCol>
              </a:tblGrid>
              <a:tr h="370840">
                <a:tc>
                  <a:txBody>
                    <a:bodyPr/>
                    <a:lstStyle/>
                    <a:p>
                      <a:endParaRPr lang="en-GB" dirty="0"/>
                    </a:p>
                  </a:txBody>
                  <a:tcPr/>
                </a:tc>
                <a:tc>
                  <a:txBody>
                    <a:bodyPr/>
                    <a:lstStyle/>
                    <a:p>
                      <a:endParaRPr lang="en-GB" dirty="0"/>
                    </a:p>
                  </a:txBody>
                  <a:tcPr/>
                </a:tc>
                <a:tc>
                  <a:txBody>
                    <a:bodyPr/>
                    <a:lstStyle/>
                    <a:p>
                      <a:r>
                        <a:rPr lang="en-GB" dirty="0" smtClean="0"/>
                        <a:t>Weighting</a:t>
                      </a:r>
                      <a:endParaRPr lang="en-GB" dirty="0"/>
                    </a:p>
                  </a:txBody>
                  <a:tcPr/>
                </a:tc>
                <a:extLst>
                  <a:ext uri="{0D108BD9-81ED-4DB2-BD59-A6C34878D82A}">
                    <a16:rowId xmlns:a16="http://schemas.microsoft.com/office/drawing/2014/main" xmlns="" val="10000"/>
                  </a:ext>
                </a:extLst>
              </a:tr>
              <a:tr h="839857">
                <a:tc>
                  <a:txBody>
                    <a:bodyPr/>
                    <a:lstStyle/>
                    <a:p>
                      <a:pPr rtl="0" fontAlgn="t">
                        <a:spcBef>
                          <a:spcPts val="300"/>
                        </a:spcBef>
                        <a:spcAft>
                          <a:spcPts val="300"/>
                        </a:spcAft>
                      </a:pPr>
                      <a:r>
                        <a:rPr lang="en-GB" sz="1400" b="1" i="0" u="none" strike="noStrike" dirty="0">
                          <a:solidFill>
                            <a:srgbClr val="000000"/>
                          </a:solidFill>
                          <a:effectLst/>
                          <a:latin typeface="Verdana" panose="020B0604030504040204" pitchFamily="34" charset="0"/>
                        </a:rPr>
                        <a:t>AO1</a:t>
                      </a:r>
                      <a:endParaRPr lang="en-GB" sz="1400" dirty="0">
                        <a:effectLst/>
                      </a:endParaRPr>
                    </a:p>
                  </a:txBody>
                  <a:tcPr marL="66675" marR="66675"/>
                </a:tc>
                <a:tc>
                  <a:txBody>
                    <a:bodyPr/>
                    <a:lstStyle/>
                    <a:p>
                      <a:pPr rtl="0" fontAlgn="t">
                        <a:spcBef>
                          <a:spcPts val="0"/>
                        </a:spcBef>
                        <a:spcAft>
                          <a:spcPts val="0"/>
                        </a:spcAft>
                      </a:pPr>
                      <a:r>
                        <a:rPr lang="en-US" sz="1400" b="0" i="0" u="none" strike="noStrike" dirty="0">
                          <a:solidFill>
                            <a:srgbClr val="000000"/>
                          </a:solidFill>
                          <a:effectLst/>
                          <a:latin typeface="Verdana" panose="020B0604030504040204" pitchFamily="34" charset="0"/>
                        </a:rPr>
                        <a:t>Understand and </a:t>
                      </a:r>
                      <a:r>
                        <a:rPr lang="en-US" sz="1400" b="0" i="0" u="none" strike="noStrike" dirty="0" smtClean="0">
                          <a:solidFill>
                            <a:srgbClr val="000000"/>
                          </a:solidFill>
                          <a:effectLst/>
                          <a:latin typeface="Verdana" panose="020B0604030504040204" pitchFamily="34" charset="0"/>
                        </a:rPr>
                        <a:t>respond</a:t>
                      </a:r>
                      <a:r>
                        <a:rPr lang="en-US" sz="1400" b="0" i="0" u="none" strike="noStrike" baseline="0" dirty="0" smtClean="0">
                          <a:solidFill>
                            <a:srgbClr val="000000"/>
                          </a:solidFill>
                          <a:effectLst/>
                          <a:latin typeface="Verdana" panose="020B0604030504040204" pitchFamily="34" charset="0"/>
                        </a:rPr>
                        <a:t> in writing to spoken language drawn from a variety of sources</a:t>
                      </a:r>
                      <a:endParaRPr lang="en-US" sz="1400" dirty="0">
                        <a:effectLst/>
                      </a:endParaRPr>
                    </a:p>
                  </a:txBody>
                  <a:tcPr marL="66675" marR="66675"/>
                </a:tc>
                <a:tc>
                  <a:txBody>
                    <a:bodyPr/>
                    <a:lstStyle/>
                    <a:p>
                      <a:pPr algn="ctr" rtl="0" fontAlgn="t">
                        <a:spcBef>
                          <a:spcPts val="300"/>
                        </a:spcBef>
                        <a:spcAft>
                          <a:spcPts val="300"/>
                        </a:spcAft>
                      </a:pPr>
                      <a:r>
                        <a:rPr lang="en-GB" sz="1400" b="0" i="0" u="none" strike="noStrike" dirty="0" smtClean="0">
                          <a:solidFill>
                            <a:srgbClr val="000000"/>
                          </a:solidFill>
                          <a:effectLst/>
                          <a:latin typeface="Verdana" panose="020B0604030504040204" pitchFamily="34" charset="0"/>
                        </a:rPr>
                        <a:t>20%</a:t>
                      </a:r>
                      <a:endParaRPr lang="en-GB" sz="1400" dirty="0">
                        <a:effectLst/>
                      </a:endParaRPr>
                    </a:p>
                  </a:txBody>
                  <a:tcPr marL="66675" marR="66675"/>
                </a:tc>
                <a:extLst>
                  <a:ext uri="{0D108BD9-81ED-4DB2-BD59-A6C34878D82A}">
                    <a16:rowId xmlns:a16="http://schemas.microsoft.com/office/drawing/2014/main" xmlns="" val="10001"/>
                  </a:ext>
                </a:extLst>
              </a:tr>
              <a:tr h="750627">
                <a:tc>
                  <a:txBody>
                    <a:bodyPr/>
                    <a:lstStyle/>
                    <a:p>
                      <a:pPr rtl="0" fontAlgn="t">
                        <a:spcBef>
                          <a:spcPts val="300"/>
                        </a:spcBef>
                        <a:spcAft>
                          <a:spcPts val="300"/>
                        </a:spcAft>
                      </a:pPr>
                      <a:r>
                        <a:rPr lang="en-GB" sz="1400" b="1" i="0" u="none" strike="noStrike" dirty="0">
                          <a:solidFill>
                            <a:srgbClr val="000000"/>
                          </a:solidFill>
                          <a:effectLst/>
                          <a:latin typeface="Verdana" panose="020B0604030504040204" pitchFamily="34" charset="0"/>
                        </a:rPr>
                        <a:t>AO2</a:t>
                      </a:r>
                      <a:endParaRPr lang="en-GB" sz="1400" dirty="0">
                        <a:effectLst/>
                      </a:endParaRPr>
                    </a:p>
                  </a:txBody>
                  <a:tcPr marL="66675" marR="66675"/>
                </a:tc>
                <a:tc>
                  <a:txBody>
                    <a:bodyPr/>
                    <a:lstStyle/>
                    <a:p>
                      <a:pPr rtl="0" fontAlgn="t">
                        <a:spcBef>
                          <a:spcPts val="0"/>
                        </a:spcBef>
                        <a:spcAft>
                          <a:spcPts val="0"/>
                        </a:spcAft>
                      </a:pPr>
                      <a:r>
                        <a:rPr lang="en-US" sz="1400" b="0" i="0" u="none" strike="noStrike" dirty="0">
                          <a:solidFill>
                            <a:srgbClr val="000000"/>
                          </a:solidFill>
                          <a:effectLst/>
                          <a:latin typeface="Verdana" panose="020B0604030504040204" pitchFamily="34" charset="0"/>
                        </a:rPr>
                        <a:t>Understand and </a:t>
                      </a:r>
                      <a:r>
                        <a:rPr lang="en-US" sz="1400" b="0" i="0" u="none" strike="noStrike" dirty="0" smtClean="0">
                          <a:solidFill>
                            <a:srgbClr val="000000"/>
                          </a:solidFill>
                          <a:effectLst/>
                          <a:latin typeface="Verdana" panose="020B0604030504040204" pitchFamily="34" charset="0"/>
                        </a:rPr>
                        <a:t>respond</a:t>
                      </a:r>
                      <a:r>
                        <a:rPr lang="en-US" sz="1400" b="0" i="0" u="none" strike="noStrike" baseline="0" dirty="0" smtClean="0">
                          <a:solidFill>
                            <a:srgbClr val="000000"/>
                          </a:solidFill>
                          <a:effectLst/>
                          <a:latin typeface="Verdana" panose="020B0604030504040204" pitchFamily="34" charset="0"/>
                        </a:rPr>
                        <a:t> in writing to written language drawn from a variety of sources</a:t>
                      </a:r>
                      <a:endParaRPr lang="en-US" sz="1400" dirty="0">
                        <a:effectLst/>
                      </a:endParaRPr>
                    </a:p>
                  </a:txBody>
                  <a:tcPr marL="66675" marR="66675"/>
                </a:tc>
                <a:tc>
                  <a:txBody>
                    <a:bodyPr/>
                    <a:lstStyle/>
                    <a:p>
                      <a:pPr algn="ctr" rtl="0" fontAlgn="t">
                        <a:spcBef>
                          <a:spcPts val="300"/>
                        </a:spcBef>
                        <a:spcAft>
                          <a:spcPts val="300"/>
                        </a:spcAft>
                      </a:pPr>
                      <a:r>
                        <a:rPr lang="en-GB" sz="1400" b="0" i="0" u="none" strike="noStrike" dirty="0" smtClean="0">
                          <a:solidFill>
                            <a:srgbClr val="000000"/>
                          </a:solidFill>
                          <a:effectLst/>
                          <a:latin typeface="Verdana" panose="020B0604030504040204" pitchFamily="34" charset="0"/>
                        </a:rPr>
                        <a:t>30%</a:t>
                      </a:r>
                      <a:endParaRPr lang="en-GB" sz="1400" dirty="0">
                        <a:effectLst/>
                      </a:endParaRPr>
                    </a:p>
                  </a:txBody>
                  <a:tcPr marL="66675" marR="66675"/>
                </a:tc>
                <a:extLst>
                  <a:ext uri="{0D108BD9-81ED-4DB2-BD59-A6C34878D82A}">
                    <a16:rowId xmlns:a16="http://schemas.microsoft.com/office/drawing/2014/main" xmlns="" val="10002"/>
                  </a:ext>
                </a:extLst>
              </a:tr>
              <a:tr h="633256">
                <a:tc>
                  <a:txBody>
                    <a:bodyPr/>
                    <a:lstStyle/>
                    <a:p>
                      <a:pPr rtl="0" fontAlgn="t">
                        <a:spcBef>
                          <a:spcPts val="300"/>
                        </a:spcBef>
                        <a:spcAft>
                          <a:spcPts val="300"/>
                        </a:spcAft>
                      </a:pPr>
                      <a:r>
                        <a:rPr lang="en-GB" sz="1400" b="1" i="0" u="none" strike="noStrike" dirty="0">
                          <a:solidFill>
                            <a:srgbClr val="000000"/>
                          </a:solidFill>
                          <a:effectLst/>
                          <a:latin typeface="Verdana" panose="020B0604030504040204" pitchFamily="34" charset="0"/>
                        </a:rPr>
                        <a:t>AO3</a:t>
                      </a:r>
                      <a:endParaRPr lang="en-GB" sz="1400" dirty="0">
                        <a:effectLst/>
                      </a:endParaRPr>
                    </a:p>
                  </a:txBody>
                  <a:tcPr marL="66675" marR="66675"/>
                </a:tc>
                <a:tc>
                  <a:txBody>
                    <a:bodyPr/>
                    <a:lstStyle/>
                    <a:p>
                      <a:pPr rtl="0" fontAlgn="t">
                        <a:spcBef>
                          <a:spcPts val="0"/>
                        </a:spcBef>
                        <a:spcAft>
                          <a:spcPts val="0"/>
                        </a:spcAft>
                      </a:pPr>
                      <a:r>
                        <a:rPr lang="en-US" sz="1400" b="0" i="0" u="none" strike="noStrike" dirty="0">
                          <a:solidFill>
                            <a:srgbClr val="000000"/>
                          </a:solidFill>
                          <a:effectLst/>
                          <a:latin typeface="Verdana" panose="020B0604030504040204" pitchFamily="34" charset="0"/>
                        </a:rPr>
                        <a:t>Manipulate the language accurately, in </a:t>
                      </a:r>
                      <a:r>
                        <a:rPr lang="en-US" sz="1400" b="0" i="0" u="none" strike="noStrike" dirty="0" smtClean="0">
                          <a:solidFill>
                            <a:srgbClr val="000000"/>
                          </a:solidFill>
                          <a:effectLst/>
                          <a:latin typeface="Verdana" panose="020B0604030504040204" pitchFamily="34" charset="0"/>
                        </a:rPr>
                        <a:t>written </a:t>
                      </a:r>
                      <a:r>
                        <a:rPr lang="en-US" sz="1400" b="0" i="0" u="none" strike="noStrike" dirty="0">
                          <a:solidFill>
                            <a:srgbClr val="000000"/>
                          </a:solidFill>
                          <a:effectLst/>
                          <a:latin typeface="Verdana" panose="020B0604030504040204" pitchFamily="34" charset="0"/>
                        </a:rPr>
                        <a:t>forms, using a range of lexis and structure</a:t>
                      </a:r>
                      <a:r>
                        <a:rPr lang="en-US" sz="1400" b="0" i="0" u="none" strike="noStrike" dirty="0" smtClean="0">
                          <a:solidFill>
                            <a:srgbClr val="000000"/>
                          </a:solidFill>
                          <a:effectLst/>
                          <a:latin typeface="Verdana" panose="020B0604030504040204" pitchFamily="34" charset="0"/>
                        </a:rPr>
                        <a:t>.</a:t>
                      </a:r>
                      <a:endParaRPr lang="en-US" sz="1400" dirty="0">
                        <a:effectLst/>
                      </a:endParaRPr>
                    </a:p>
                  </a:txBody>
                  <a:tcPr marL="66675" marR="66675"/>
                </a:tc>
                <a:tc>
                  <a:txBody>
                    <a:bodyPr/>
                    <a:lstStyle/>
                    <a:p>
                      <a:pPr algn="ctr" rtl="0" fontAlgn="t">
                        <a:spcBef>
                          <a:spcPts val="300"/>
                        </a:spcBef>
                        <a:spcAft>
                          <a:spcPts val="300"/>
                        </a:spcAft>
                      </a:pPr>
                      <a:r>
                        <a:rPr lang="en-GB" sz="1400" b="0" i="0" u="none" strike="noStrike" dirty="0" smtClean="0">
                          <a:solidFill>
                            <a:srgbClr val="000000"/>
                          </a:solidFill>
                          <a:effectLst/>
                          <a:latin typeface="Verdana" panose="020B0604030504040204" pitchFamily="34" charset="0"/>
                        </a:rPr>
                        <a:t>30%</a:t>
                      </a:r>
                      <a:endParaRPr lang="en-GB" sz="1400" dirty="0">
                        <a:effectLst/>
                      </a:endParaRPr>
                    </a:p>
                  </a:txBody>
                  <a:tcPr marL="66675" marR="66675"/>
                </a:tc>
                <a:extLst>
                  <a:ext uri="{0D108BD9-81ED-4DB2-BD59-A6C34878D82A}">
                    <a16:rowId xmlns:a16="http://schemas.microsoft.com/office/drawing/2014/main" xmlns="" val="10003"/>
                  </a:ext>
                </a:extLst>
              </a:tr>
              <a:tr h="370840">
                <a:tc>
                  <a:txBody>
                    <a:bodyPr/>
                    <a:lstStyle/>
                    <a:p>
                      <a:pPr rtl="0" fontAlgn="t">
                        <a:spcBef>
                          <a:spcPts val="300"/>
                        </a:spcBef>
                        <a:spcAft>
                          <a:spcPts val="300"/>
                        </a:spcAft>
                      </a:pPr>
                      <a:r>
                        <a:rPr lang="en-GB" sz="1400" b="1" i="0" u="none" strike="noStrike" dirty="0">
                          <a:solidFill>
                            <a:srgbClr val="000000"/>
                          </a:solidFill>
                          <a:effectLst/>
                          <a:latin typeface="Verdana" panose="020B0604030504040204" pitchFamily="34" charset="0"/>
                        </a:rPr>
                        <a:t>AO4</a:t>
                      </a:r>
                      <a:endParaRPr lang="en-GB" sz="1400" dirty="0">
                        <a:effectLst/>
                      </a:endParaRPr>
                    </a:p>
                  </a:txBody>
                  <a:tcPr marL="66675" marR="66675" anchor="ctr"/>
                </a:tc>
                <a:tc>
                  <a:txBody>
                    <a:bodyPr/>
                    <a:lstStyle/>
                    <a:p>
                      <a:pPr rtl="0" fontAlgn="t">
                        <a:spcBef>
                          <a:spcPts val="0"/>
                        </a:spcBef>
                        <a:spcAft>
                          <a:spcPts val="0"/>
                        </a:spcAft>
                      </a:pPr>
                      <a:r>
                        <a:rPr lang="en-US" sz="1400" b="0" i="0" u="none" strike="noStrike"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Show knowledge and understanding of, and respond critically and analytically to, different aspects of the culture and society of countries where the language is spoken.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66675" marR="66675"/>
                </a:tc>
                <a:tc>
                  <a:txBody>
                    <a:bodyPr/>
                    <a:lstStyle/>
                    <a:p>
                      <a:pPr algn="ctr" rtl="0" fontAlgn="t">
                        <a:spcBef>
                          <a:spcPts val="300"/>
                        </a:spcBef>
                        <a:spcAft>
                          <a:spcPts val="300"/>
                        </a:spcAft>
                      </a:pPr>
                      <a:r>
                        <a:rPr lang="en-GB" sz="1400" b="0" i="0" u="none" strike="noStrike" dirty="0" smtClean="0">
                          <a:solidFill>
                            <a:srgbClr val="000000"/>
                          </a:solidFill>
                          <a:effectLst/>
                          <a:latin typeface="Verdana" panose="020B0604030504040204" pitchFamily="34" charset="0"/>
                        </a:rPr>
                        <a:t>20%</a:t>
                      </a:r>
                      <a:endParaRPr lang="en-GB" sz="1400" dirty="0">
                        <a:effectLst/>
                      </a:endParaRPr>
                    </a:p>
                  </a:txBody>
                  <a:tcPr marL="66675" marR="66675"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45284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smtClean="0"/>
              <a:t>Breakdown of assessment objectives</a:t>
            </a:r>
            <a:endParaRPr lang="en-GB" sz="2700" dirty="0"/>
          </a:p>
        </p:txBody>
      </p:sp>
      <p:graphicFrame>
        <p:nvGraphicFramePr>
          <p:cNvPr id="4" name="Table 3"/>
          <p:cNvGraphicFramePr>
            <a:graphicFrameLocks noGrp="1"/>
          </p:cNvGraphicFramePr>
          <p:nvPr>
            <p:extLst/>
          </p:nvPr>
        </p:nvGraphicFramePr>
        <p:xfrm>
          <a:off x="457201" y="1625589"/>
          <a:ext cx="8229600" cy="4899199"/>
        </p:xfrm>
        <a:graphic>
          <a:graphicData uri="http://schemas.openxmlformats.org/drawingml/2006/table">
            <a:tbl>
              <a:tblPr firstRow="1" bandRow="1">
                <a:tableStyleId>{93296810-A885-4BE3-A3E7-6D5BEEA58F35}</a:tableStyleId>
              </a:tblPr>
              <a:tblGrid>
                <a:gridCol w="2827898">
                  <a:extLst>
                    <a:ext uri="{9D8B030D-6E8A-4147-A177-3AD203B41FA5}">
                      <a16:colId xmlns:a16="http://schemas.microsoft.com/office/drawing/2014/main" xmlns="" val="20000"/>
                    </a:ext>
                  </a:extLst>
                </a:gridCol>
                <a:gridCol w="879499">
                  <a:extLst>
                    <a:ext uri="{9D8B030D-6E8A-4147-A177-3AD203B41FA5}">
                      <a16:colId xmlns:a16="http://schemas.microsoft.com/office/drawing/2014/main" xmlns="" val="20001"/>
                    </a:ext>
                  </a:extLst>
                </a:gridCol>
                <a:gridCol w="945134">
                  <a:extLst>
                    <a:ext uri="{9D8B030D-6E8A-4147-A177-3AD203B41FA5}">
                      <a16:colId xmlns:a16="http://schemas.microsoft.com/office/drawing/2014/main" xmlns="" val="20002"/>
                    </a:ext>
                  </a:extLst>
                </a:gridCol>
                <a:gridCol w="892626">
                  <a:extLst>
                    <a:ext uri="{9D8B030D-6E8A-4147-A177-3AD203B41FA5}">
                      <a16:colId xmlns:a16="http://schemas.microsoft.com/office/drawing/2014/main" xmlns="" val="20003"/>
                    </a:ext>
                  </a:extLst>
                </a:gridCol>
                <a:gridCol w="918880">
                  <a:extLst>
                    <a:ext uri="{9D8B030D-6E8A-4147-A177-3AD203B41FA5}">
                      <a16:colId xmlns:a16="http://schemas.microsoft.com/office/drawing/2014/main" xmlns="" val="20004"/>
                    </a:ext>
                  </a:extLst>
                </a:gridCol>
                <a:gridCol w="1765563">
                  <a:extLst>
                    <a:ext uri="{9D8B030D-6E8A-4147-A177-3AD203B41FA5}">
                      <a16:colId xmlns:a16="http://schemas.microsoft.com/office/drawing/2014/main" xmlns="" val="20005"/>
                    </a:ext>
                  </a:extLst>
                </a:gridCol>
              </a:tblGrid>
              <a:tr h="422619">
                <a:tc>
                  <a:txBody>
                    <a:bodyPr/>
                    <a:lstStyle/>
                    <a:p>
                      <a:endParaRPr lang="en-GB" dirty="0"/>
                    </a:p>
                  </a:txBody>
                  <a:tcPr/>
                </a:tc>
                <a:tc gridSpan="4">
                  <a:txBody>
                    <a:bodyPr/>
                    <a:lstStyle/>
                    <a:p>
                      <a:pPr rtl="0" fontAlgn="ctr">
                        <a:spcBef>
                          <a:spcPts val="600"/>
                        </a:spcBef>
                        <a:spcAft>
                          <a:spcPts val="300"/>
                        </a:spcAft>
                      </a:pPr>
                      <a:r>
                        <a:rPr lang="en-GB" b="1" i="0" u="none" strike="noStrike" dirty="0">
                          <a:solidFill>
                            <a:srgbClr val="FFFFFF"/>
                          </a:solidFill>
                          <a:effectLst/>
                          <a:latin typeface="Verdana" panose="020B0604030504040204" pitchFamily="34" charset="0"/>
                        </a:rPr>
                        <a:t>Assessment Objectives</a:t>
                      </a:r>
                      <a:endParaRPr lang="en-GB" dirty="0">
                        <a:effectLst/>
                      </a:endParaRPr>
                    </a:p>
                  </a:txBody>
                  <a:tcPr marL="66675" marR="66675"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rtl="0" fontAlgn="ctr">
                        <a:spcBef>
                          <a:spcPts val="600"/>
                        </a:spcBef>
                        <a:spcAft>
                          <a:spcPts val="300"/>
                        </a:spcAft>
                      </a:pPr>
                      <a:endParaRPr lang="en-GB" dirty="0">
                        <a:effectLst/>
                      </a:endParaRPr>
                    </a:p>
                  </a:txBody>
                  <a:tcPr marL="66675" marR="66675" anchor="ctr"/>
                </a:tc>
                <a:extLst>
                  <a:ext uri="{0D108BD9-81ED-4DB2-BD59-A6C34878D82A}">
                    <a16:rowId xmlns:a16="http://schemas.microsoft.com/office/drawing/2014/main" xmlns="" val="10000"/>
                  </a:ext>
                </a:extLst>
              </a:tr>
              <a:tr h="720768">
                <a:tc>
                  <a:txBody>
                    <a:bodyPr/>
                    <a:lstStyle/>
                    <a:p>
                      <a:endParaRPr lang="en-GB" dirty="0"/>
                    </a:p>
                  </a:txBody>
                  <a:tcPr/>
                </a:tc>
                <a:tc>
                  <a:txBody>
                    <a:bodyPr/>
                    <a:lstStyle/>
                    <a:p>
                      <a:pPr algn="ctr" rtl="0" fontAlgn="ctr">
                        <a:spcBef>
                          <a:spcPts val="600"/>
                        </a:spcBef>
                        <a:spcAft>
                          <a:spcPts val="300"/>
                        </a:spcAft>
                      </a:pPr>
                      <a:r>
                        <a:rPr lang="en-GB" sz="1400" b="1" i="0" u="none" strike="noStrike" dirty="0">
                          <a:solidFill>
                            <a:schemeClr val="tx1"/>
                          </a:solidFill>
                          <a:effectLst/>
                          <a:latin typeface="Verdana" panose="020B0604030504040204" pitchFamily="34" charset="0"/>
                        </a:rPr>
                        <a:t>AO1 %</a:t>
                      </a:r>
                      <a:endParaRPr lang="en-GB" sz="1400" dirty="0">
                        <a:solidFill>
                          <a:schemeClr val="tx1"/>
                        </a:solidFill>
                        <a:effectLst/>
                      </a:endParaRPr>
                    </a:p>
                  </a:txBody>
                  <a:tcPr marL="66675" marR="66675" anchor="ctr"/>
                </a:tc>
                <a:tc>
                  <a:txBody>
                    <a:bodyPr/>
                    <a:lstStyle/>
                    <a:p>
                      <a:pPr algn="ctr" rtl="0" fontAlgn="ctr">
                        <a:spcBef>
                          <a:spcPts val="600"/>
                        </a:spcBef>
                        <a:spcAft>
                          <a:spcPts val="300"/>
                        </a:spcAft>
                      </a:pPr>
                      <a:r>
                        <a:rPr lang="en-GB" sz="1400" b="1" i="0" u="none" strike="noStrike" dirty="0">
                          <a:solidFill>
                            <a:schemeClr val="tx1"/>
                          </a:solidFill>
                          <a:effectLst/>
                          <a:latin typeface="Verdana" panose="020B0604030504040204" pitchFamily="34" charset="0"/>
                        </a:rPr>
                        <a:t>AO2 %</a:t>
                      </a:r>
                      <a:endParaRPr lang="en-GB" sz="1400" dirty="0">
                        <a:solidFill>
                          <a:schemeClr val="tx1"/>
                        </a:solidFill>
                        <a:effectLst/>
                      </a:endParaRPr>
                    </a:p>
                  </a:txBody>
                  <a:tcPr marL="66675" marR="66675" anchor="ctr"/>
                </a:tc>
                <a:tc>
                  <a:txBody>
                    <a:bodyPr/>
                    <a:lstStyle/>
                    <a:p>
                      <a:pPr algn="ctr" rtl="0" fontAlgn="ctr">
                        <a:spcBef>
                          <a:spcPts val="600"/>
                        </a:spcBef>
                        <a:spcAft>
                          <a:spcPts val="300"/>
                        </a:spcAft>
                      </a:pPr>
                      <a:r>
                        <a:rPr lang="en-GB" sz="1400" b="1" i="0" u="none" strike="noStrike" dirty="0">
                          <a:solidFill>
                            <a:schemeClr val="tx1"/>
                          </a:solidFill>
                          <a:effectLst/>
                          <a:latin typeface="Verdana" panose="020B0604030504040204" pitchFamily="34" charset="0"/>
                        </a:rPr>
                        <a:t>AO3 %</a:t>
                      </a:r>
                      <a:endParaRPr lang="en-GB" sz="1400" dirty="0">
                        <a:solidFill>
                          <a:schemeClr val="tx1"/>
                        </a:solidFill>
                        <a:effectLst/>
                      </a:endParaRPr>
                    </a:p>
                  </a:txBody>
                  <a:tcPr marL="66675" marR="66675" anchor="ctr"/>
                </a:tc>
                <a:tc>
                  <a:txBody>
                    <a:bodyPr/>
                    <a:lstStyle/>
                    <a:p>
                      <a:pPr algn="ctr" rtl="0" fontAlgn="ctr">
                        <a:spcBef>
                          <a:spcPts val="600"/>
                        </a:spcBef>
                        <a:spcAft>
                          <a:spcPts val="300"/>
                        </a:spcAft>
                      </a:pPr>
                      <a:r>
                        <a:rPr lang="en-GB" sz="1400" b="1" i="0" u="none" strike="noStrike" dirty="0" smtClean="0">
                          <a:solidFill>
                            <a:schemeClr val="tx1"/>
                          </a:solidFill>
                          <a:effectLst/>
                          <a:latin typeface="Verdana" panose="020B0604030504040204" pitchFamily="34" charset="0"/>
                        </a:rPr>
                        <a:t>AO4</a:t>
                      </a:r>
                      <a:r>
                        <a:rPr lang="en-GB" sz="1400" b="1" i="0" u="none" strike="noStrike" baseline="0" dirty="0" smtClean="0">
                          <a:solidFill>
                            <a:schemeClr val="tx1"/>
                          </a:solidFill>
                          <a:effectLst/>
                          <a:latin typeface="Verdana" panose="020B0604030504040204" pitchFamily="34" charset="0"/>
                        </a:rPr>
                        <a:t> </a:t>
                      </a:r>
                      <a:r>
                        <a:rPr lang="en-GB" sz="1400" b="1" i="0" u="none" strike="noStrike" dirty="0" smtClean="0">
                          <a:solidFill>
                            <a:schemeClr val="tx1"/>
                          </a:solidFill>
                          <a:effectLst/>
                          <a:latin typeface="Verdana" panose="020B0604030504040204" pitchFamily="34" charset="0"/>
                        </a:rPr>
                        <a:t>%</a:t>
                      </a:r>
                      <a:endParaRPr lang="en-GB" sz="1400" dirty="0">
                        <a:solidFill>
                          <a:schemeClr val="tx1"/>
                        </a:solidFill>
                        <a:effectLst/>
                      </a:endParaRPr>
                    </a:p>
                  </a:txBody>
                  <a:tcPr marL="66675" marR="66675" anchor="ctr"/>
                </a:tc>
                <a:tc>
                  <a:txBody>
                    <a:bodyPr/>
                    <a:lstStyle/>
                    <a:p>
                      <a:pPr algn="ctr" rtl="0" fontAlgn="t">
                        <a:spcBef>
                          <a:spcPts val="600"/>
                        </a:spcBef>
                        <a:spcAft>
                          <a:spcPts val="300"/>
                        </a:spcAft>
                      </a:pPr>
                      <a:r>
                        <a:rPr lang="en-US" sz="1400" b="1" i="0" u="none" strike="noStrike" dirty="0">
                          <a:solidFill>
                            <a:schemeClr val="tx1"/>
                          </a:solidFill>
                          <a:effectLst/>
                          <a:latin typeface="Verdana" panose="020B0604030504040204" pitchFamily="34" charset="0"/>
                        </a:rPr>
                        <a:t>Total for all Assessment Objectives</a:t>
                      </a:r>
                      <a:endParaRPr lang="en-US" sz="1400" dirty="0">
                        <a:solidFill>
                          <a:schemeClr val="tx1"/>
                        </a:solidFill>
                        <a:effectLst/>
                      </a:endParaRPr>
                    </a:p>
                  </a:txBody>
                  <a:tcPr marL="66675" marR="66675"/>
                </a:tc>
                <a:extLst>
                  <a:ext uri="{0D108BD9-81ED-4DB2-BD59-A6C34878D82A}">
                    <a16:rowId xmlns:a16="http://schemas.microsoft.com/office/drawing/2014/main" xmlns="" val="10001"/>
                  </a:ext>
                </a:extLst>
              </a:tr>
              <a:tr h="1493641">
                <a:tc>
                  <a:txBody>
                    <a:bodyPr/>
                    <a:lstStyle/>
                    <a:p>
                      <a:pPr rtl="0" fontAlgn="t">
                        <a:spcBef>
                          <a:spcPts val="300"/>
                        </a:spcBef>
                        <a:spcAft>
                          <a:spcPts val="300"/>
                        </a:spcAft>
                      </a:pPr>
                      <a:r>
                        <a:rPr lang="en-US" sz="1800" b="0" i="0" u="none" strike="noStrike" dirty="0">
                          <a:solidFill>
                            <a:srgbClr val="000000"/>
                          </a:solidFill>
                          <a:effectLst/>
                          <a:latin typeface="Verdana" panose="020B0604030504040204" pitchFamily="34" charset="0"/>
                        </a:rPr>
                        <a:t>Paper </a:t>
                      </a:r>
                      <a:r>
                        <a:rPr lang="en-US" sz="1800" b="0" i="0" u="none" strike="noStrike" dirty="0" smtClean="0">
                          <a:solidFill>
                            <a:srgbClr val="000000"/>
                          </a:solidFill>
                          <a:effectLst/>
                          <a:latin typeface="Verdana" panose="020B0604030504040204" pitchFamily="34" charset="0"/>
                        </a:rPr>
                        <a:t>1:Translation</a:t>
                      </a:r>
                      <a:r>
                        <a:rPr lang="en-US" sz="1800" b="0" i="0" u="none" strike="noStrike" baseline="0" dirty="0" smtClean="0">
                          <a:solidFill>
                            <a:srgbClr val="000000"/>
                          </a:solidFill>
                          <a:effectLst/>
                          <a:latin typeface="Verdana" panose="020B0604030504040204" pitchFamily="34" charset="0"/>
                        </a:rPr>
                        <a:t> into English, reading comprehension and writing (research question)</a:t>
                      </a:r>
                      <a:endParaRPr lang="en-US" sz="1800" dirty="0">
                        <a:effectLst/>
                      </a:endParaRPr>
                    </a:p>
                  </a:txBody>
                  <a:tcPr marL="66675" marR="66675"/>
                </a:tc>
                <a:tc>
                  <a:txBody>
                    <a:bodyPr/>
                    <a:lstStyle/>
                    <a:p>
                      <a:pPr algn="ctr" rtl="0" fontAlgn="t">
                        <a:spcBef>
                          <a:spcPts val="300"/>
                        </a:spcBef>
                        <a:spcAft>
                          <a:spcPts val="300"/>
                        </a:spcAft>
                      </a:pPr>
                      <a:endParaRPr lang="en-GB" dirty="0">
                        <a:effectLst/>
                      </a:endParaRPr>
                    </a:p>
                  </a:txBody>
                  <a:tcPr marL="66675" marR="66675"/>
                </a:tc>
                <a:tc>
                  <a:txBody>
                    <a:bodyPr/>
                    <a:lstStyle/>
                    <a:p>
                      <a:pPr algn="ctr" rtl="0" fontAlgn="t">
                        <a:spcBef>
                          <a:spcPts val="300"/>
                        </a:spcBef>
                        <a:spcAft>
                          <a:spcPts val="300"/>
                        </a:spcAft>
                      </a:pPr>
                      <a:r>
                        <a:rPr lang="en-GB" b="0" i="0" u="none" strike="noStrike">
                          <a:solidFill>
                            <a:srgbClr val="000000"/>
                          </a:solidFill>
                          <a:effectLst/>
                          <a:latin typeface="Verdana" panose="020B0604030504040204" pitchFamily="34" charset="0"/>
                        </a:rPr>
                        <a:t>25</a:t>
                      </a:r>
                      <a:endParaRPr lang="en-GB">
                        <a:effectLst/>
                      </a:endParaRPr>
                    </a:p>
                  </a:txBody>
                  <a:tcPr marL="66675" marR="66675"/>
                </a:tc>
                <a:tc>
                  <a:txBody>
                    <a:bodyPr/>
                    <a:lstStyle/>
                    <a:p>
                      <a:pPr algn="ctr" fontAlgn="t"/>
                      <a:r>
                        <a:rPr lang="en-GB" dirty="0" smtClean="0">
                          <a:effectLst/>
                          <a:latin typeface="Verdana" panose="020B0604030504040204" pitchFamily="34" charset="0"/>
                          <a:ea typeface="Verdana" panose="020B0604030504040204" pitchFamily="34" charset="0"/>
                          <a:cs typeface="Verdana" panose="020B0604030504040204" pitchFamily="34" charset="0"/>
                        </a:rPr>
                        <a:t>5</a:t>
                      </a:r>
                      <a:r>
                        <a:rPr lang="en-GB" dirty="0">
                          <a:effectLst/>
                        </a:rPr>
                        <a:t/>
                      </a:r>
                      <a:br>
                        <a:rPr lang="en-GB" dirty="0">
                          <a:effectLst/>
                        </a:rPr>
                      </a:br>
                      <a:endParaRPr lang="en-GB" dirty="0">
                        <a:effectLst/>
                      </a:endParaRPr>
                    </a:p>
                  </a:txBody>
                  <a:tcPr marL="66675" marR="66675"/>
                </a:tc>
                <a:tc>
                  <a:txBody>
                    <a:bodyPr/>
                    <a:lstStyle/>
                    <a:p>
                      <a:pPr algn="ctr" fontAlgn="t"/>
                      <a:r>
                        <a:rPr lang="en-GB" dirty="0" smtClean="0">
                          <a:effectLst/>
                          <a:latin typeface="Verdana" panose="020B0604030504040204" pitchFamily="34" charset="0"/>
                          <a:ea typeface="Verdana" panose="020B0604030504040204" pitchFamily="34" charset="0"/>
                          <a:cs typeface="Verdana" panose="020B0604030504040204" pitchFamily="34" charset="0"/>
                        </a:rPr>
                        <a:t>10</a:t>
                      </a:r>
                      <a:r>
                        <a:rPr lang="en-GB" dirty="0">
                          <a:effectLst/>
                          <a:latin typeface="Verdana" panose="020B0604030504040204" pitchFamily="34" charset="0"/>
                          <a:ea typeface="Verdana" panose="020B0604030504040204" pitchFamily="34" charset="0"/>
                          <a:cs typeface="Verdana" panose="020B0604030504040204" pitchFamily="34" charset="0"/>
                        </a:rPr>
                        <a:t/>
                      </a:r>
                      <a:br>
                        <a:rPr lang="en-GB" dirty="0">
                          <a:effectLst/>
                          <a:latin typeface="Verdana" panose="020B0604030504040204" pitchFamily="34" charset="0"/>
                          <a:ea typeface="Verdana" panose="020B0604030504040204" pitchFamily="34" charset="0"/>
                          <a:cs typeface="Verdana" panose="020B0604030504040204" pitchFamily="34" charset="0"/>
                        </a:rPr>
                      </a:br>
                      <a:endParaRPr lang="en-GB" dirty="0">
                        <a:effectLst/>
                        <a:latin typeface="Verdana" panose="020B0604030504040204" pitchFamily="34" charset="0"/>
                        <a:ea typeface="Verdana" panose="020B0604030504040204" pitchFamily="34" charset="0"/>
                        <a:cs typeface="Verdana" panose="020B0604030504040204" pitchFamily="34" charset="0"/>
                      </a:endParaRPr>
                    </a:p>
                  </a:txBody>
                  <a:tcPr marL="66675" marR="66675"/>
                </a:tc>
                <a:tc>
                  <a:txBody>
                    <a:bodyPr/>
                    <a:lstStyle/>
                    <a:p>
                      <a:pPr algn="ctr" rtl="0" fontAlgn="t">
                        <a:spcBef>
                          <a:spcPts val="300"/>
                        </a:spcBef>
                        <a:spcAft>
                          <a:spcPts val="300"/>
                        </a:spcAft>
                      </a:pPr>
                      <a:r>
                        <a:rPr lang="en-GB" b="0" i="0" u="none" strike="noStrike" dirty="0" smtClean="0">
                          <a:solidFill>
                            <a:srgbClr val="000000"/>
                          </a:solidFill>
                          <a:effectLst/>
                          <a:latin typeface="Verdana" panose="020B0604030504040204" pitchFamily="34" charset="0"/>
                        </a:rPr>
                        <a:t>40%</a:t>
                      </a:r>
                      <a:endParaRPr lang="en-GB" dirty="0">
                        <a:effectLst/>
                      </a:endParaRPr>
                    </a:p>
                  </a:txBody>
                  <a:tcPr marL="66675" marR="66675"/>
                </a:tc>
                <a:extLst>
                  <a:ext uri="{0D108BD9-81ED-4DB2-BD59-A6C34878D82A}">
                    <a16:rowId xmlns:a16="http://schemas.microsoft.com/office/drawing/2014/main" xmlns="" val="10002"/>
                  </a:ext>
                </a:extLst>
              </a:tr>
              <a:tr h="833660">
                <a:tc>
                  <a:txBody>
                    <a:bodyPr/>
                    <a:lstStyle/>
                    <a:p>
                      <a:pPr rtl="0" fontAlgn="t">
                        <a:spcBef>
                          <a:spcPts val="300"/>
                        </a:spcBef>
                        <a:spcAft>
                          <a:spcPts val="300"/>
                        </a:spcAft>
                      </a:pPr>
                      <a:r>
                        <a:rPr lang="en-US" sz="1800" b="0" i="0" u="none" strike="noStrike" dirty="0">
                          <a:solidFill>
                            <a:srgbClr val="000000"/>
                          </a:solidFill>
                          <a:effectLst/>
                          <a:latin typeface="Verdana" panose="020B0604030504040204" pitchFamily="34" charset="0"/>
                        </a:rPr>
                        <a:t>Paper </a:t>
                      </a:r>
                      <a:r>
                        <a:rPr lang="en-US" sz="1800" b="0" i="0" u="none" strike="noStrike" dirty="0" smtClean="0">
                          <a:solidFill>
                            <a:srgbClr val="000000"/>
                          </a:solidFill>
                          <a:effectLst/>
                          <a:latin typeface="Verdana" panose="020B0604030504040204" pitchFamily="34" charset="0"/>
                        </a:rPr>
                        <a:t>2:Translation</a:t>
                      </a:r>
                      <a:r>
                        <a:rPr lang="en-US" sz="1800" b="0" i="0" u="none" strike="noStrike" baseline="0" dirty="0" smtClean="0">
                          <a:solidFill>
                            <a:srgbClr val="000000"/>
                          </a:solidFill>
                          <a:effectLst/>
                          <a:latin typeface="Verdana" panose="020B0604030504040204" pitchFamily="34" charset="0"/>
                        </a:rPr>
                        <a:t> into Japanese and written response to works</a:t>
                      </a:r>
                      <a:endParaRPr lang="en-US" sz="1800" dirty="0">
                        <a:effectLst/>
                      </a:endParaRPr>
                    </a:p>
                  </a:txBody>
                  <a:tcPr marL="66675" marR="66675"/>
                </a:tc>
                <a:tc>
                  <a:txBody>
                    <a:bodyPr/>
                    <a:lstStyle/>
                    <a:p>
                      <a:pPr fontAlgn="t"/>
                      <a:r>
                        <a:rPr lang="en-GB">
                          <a:effectLst/>
                        </a:rPr>
                        <a:t/>
                      </a:r>
                      <a:br>
                        <a:rPr lang="en-GB">
                          <a:effectLst/>
                        </a:rPr>
                      </a:br>
                      <a:endParaRPr lang="en-GB">
                        <a:effectLst/>
                      </a:endParaRPr>
                    </a:p>
                  </a:txBody>
                  <a:tcPr marL="66675" marR="66675"/>
                </a:tc>
                <a:tc>
                  <a:txBody>
                    <a:bodyPr/>
                    <a:lstStyle/>
                    <a:p>
                      <a:pPr fontAlgn="t"/>
                      <a:r>
                        <a:rPr lang="en-GB">
                          <a:effectLst/>
                        </a:rPr>
                        <a:t/>
                      </a:r>
                      <a:br>
                        <a:rPr lang="en-GB">
                          <a:effectLst/>
                        </a:rPr>
                      </a:br>
                      <a:endParaRPr lang="en-GB">
                        <a:effectLst/>
                      </a:endParaRPr>
                    </a:p>
                  </a:txBody>
                  <a:tcPr marL="66675" marR="66675"/>
                </a:tc>
                <a:tc>
                  <a:txBody>
                    <a:bodyPr/>
                    <a:lstStyle/>
                    <a:p>
                      <a:pPr algn="ctr" rtl="0" fontAlgn="t">
                        <a:spcBef>
                          <a:spcPts val="300"/>
                        </a:spcBef>
                        <a:spcAft>
                          <a:spcPts val="300"/>
                        </a:spcAft>
                      </a:pPr>
                      <a:r>
                        <a:rPr lang="en-GB" b="0" i="0" u="none" strike="noStrike">
                          <a:solidFill>
                            <a:srgbClr val="000000"/>
                          </a:solidFill>
                          <a:effectLst/>
                          <a:latin typeface="Verdana" panose="020B0604030504040204" pitchFamily="34" charset="0"/>
                        </a:rPr>
                        <a:t>20</a:t>
                      </a:r>
                      <a:endParaRPr lang="en-GB">
                        <a:effectLst/>
                      </a:endParaRPr>
                    </a:p>
                  </a:txBody>
                  <a:tcPr marL="66675" marR="66675"/>
                </a:tc>
                <a:tc>
                  <a:txBody>
                    <a:bodyPr/>
                    <a:lstStyle/>
                    <a:p>
                      <a:pPr algn="ctr" rtl="0" fontAlgn="t">
                        <a:spcBef>
                          <a:spcPts val="300"/>
                        </a:spcBef>
                        <a:spcAft>
                          <a:spcPts val="300"/>
                        </a:spcAft>
                      </a:pPr>
                      <a:r>
                        <a:rPr lang="en-GB" b="0" i="0" u="none" strike="noStrike" dirty="0">
                          <a:solidFill>
                            <a:srgbClr val="000000"/>
                          </a:solidFill>
                          <a:effectLst/>
                          <a:latin typeface="Verdana" panose="020B0604030504040204" pitchFamily="34" charset="0"/>
                        </a:rPr>
                        <a:t>10</a:t>
                      </a:r>
                      <a:endParaRPr lang="en-GB" dirty="0">
                        <a:effectLst/>
                      </a:endParaRPr>
                    </a:p>
                  </a:txBody>
                  <a:tcPr marL="66675" marR="66675"/>
                </a:tc>
                <a:tc>
                  <a:txBody>
                    <a:bodyPr/>
                    <a:lstStyle/>
                    <a:p>
                      <a:pPr algn="ctr" rtl="0" fontAlgn="t">
                        <a:spcBef>
                          <a:spcPts val="300"/>
                        </a:spcBef>
                        <a:spcAft>
                          <a:spcPts val="300"/>
                        </a:spcAft>
                      </a:pPr>
                      <a:r>
                        <a:rPr lang="en-GB" b="0" i="0" u="none" strike="noStrike" dirty="0" smtClean="0">
                          <a:solidFill>
                            <a:srgbClr val="000000"/>
                          </a:solidFill>
                          <a:effectLst/>
                          <a:latin typeface="Verdana" panose="020B0604030504040204" pitchFamily="34" charset="0"/>
                        </a:rPr>
                        <a:t>30%</a:t>
                      </a:r>
                      <a:endParaRPr lang="en-GB" dirty="0">
                        <a:effectLst/>
                      </a:endParaRPr>
                    </a:p>
                  </a:txBody>
                  <a:tcPr marL="66675" marR="66675"/>
                </a:tc>
                <a:extLst>
                  <a:ext uri="{0D108BD9-81ED-4DB2-BD59-A6C34878D82A}">
                    <a16:rowId xmlns:a16="http://schemas.microsoft.com/office/drawing/2014/main" xmlns="" val="10003"/>
                  </a:ext>
                </a:extLst>
              </a:tr>
              <a:tr h="422619">
                <a:tc>
                  <a:txBody>
                    <a:bodyPr/>
                    <a:lstStyle/>
                    <a:p>
                      <a:pPr rtl="0" fontAlgn="t">
                        <a:spcBef>
                          <a:spcPts val="300"/>
                        </a:spcBef>
                        <a:spcAft>
                          <a:spcPts val="300"/>
                        </a:spcAft>
                      </a:pPr>
                      <a:r>
                        <a:rPr lang="en-GB" sz="1800" b="0" i="0" u="none" strike="noStrike" dirty="0">
                          <a:solidFill>
                            <a:srgbClr val="000000"/>
                          </a:solidFill>
                          <a:effectLst/>
                          <a:latin typeface="Verdana" panose="020B0604030504040204" pitchFamily="34" charset="0"/>
                        </a:rPr>
                        <a:t>Paper 3: </a:t>
                      </a:r>
                      <a:r>
                        <a:rPr lang="en-GB" sz="1800" b="0" i="0" u="none" strike="noStrike" dirty="0" smtClean="0">
                          <a:solidFill>
                            <a:srgbClr val="000000"/>
                          </a:solidFill>
                          <a:effectLst/>
                          <a:latin typeface="Verdana" panose="020B0604030504040204" pitchFamily="34" charset="0"/>
                        </a:rPr>
                        <a:t>Listening,</a:t>
                      </a:r>
                      <a:r>
                        <a:rPr lang="en-GB" sz="1800" b="0" i="0" u="none" strike="noStrike" baseline="0" dirty="0" smtClean="0">
                          <a:solidFill>
                            <a:srgbClr val="000000"/>
                          </a:solidFill>
                          <a:effectLst/>
                          <a:latin typeface="Verdana" panose="020B0604030504040204" pitchFamily="34" charset="0"/>
                        </a:rPr>
                        <a:t> reading and writing</a:t>
                      </a:r>
                      <a:endParaRPr lang="en-GB" sz="1800" dirty="0">
                        <a:effectLst/>
                      </a:endParaRPr>
                    </a:p>
                  </a:txBody>
                  <a:tcPr marL="66675" marR="66675"/>
                </a:tc>
                <a:tc>
                  <a:txBody>
                    <a:bodyPr/>
                    <a:lstStyle/>
                    <a:p>
                      <a:pPr algn="ctr" rtl="0" fontAlgn="t">
                        <a:spcBef>
                          <a:spcPts val="300"/>
                        </a:spcBef>
                        <a:spcAft>
                          <a:spcPts val="300"/>
                        </a:spcAft>
                      </a:pPr>
                      <a:r>
                        <a:rPr lang="en-GB" b="0" i="0" u="none" strike="noStrike" dirty="0" smtClean="0">
                          <a:solidFill>
                            <a:srgbClr val="000000"/>
                          </a:solidFill>
                          <a:effectLst/>
                          <a:latin typeface="Verdana" panose="020B0604030504040204" pitchFamily="34" charset="0"/>
                        </a:rPr>
                        <a:t>20</a:t>
                      </a:r>
                      <a:endParaRPr lang="en-GB" dirty="0">
                        <a:effectLst/>
                      </a:endParaRPr>
                    </a:p>
                  </a:txBody>
                  <a:tcPr marL="66675" marR="66675"/>
                </a:tc>
                <a:tc>
                  <a:txBody>
                    <a:bodyPr/>
                    <a:lstStyle/>
                    <a:p>
                      <a:pPr algn="ctr" rtl="0" fontAlgn="t">
                        <a:spcBef>
                          <a:spcPts val="300"/>
                        </a:spcBef>
                        <a:spcAft>
                          <a:spcPts val="300"/>
                        </a:spcAft>
                      </a:pPr>
                      <a:r>
                        <a:rPr lang="en-GB" b="0" i="0" u="none" strike="noStrike">
                          <a:solidFill>
                            <a:srgbClr val="000000"/>
                          </a:solidFill>
                          <a:effectLst/>
                          <a:latin typeface="Verdana" panose="020B0604030504040204" pitchFamily="34" charset="0"/>
                        </a:rPr>
                        <a:t>5</a:t>
                      </a:r>
                      <a:endParaRPr lang="en-GB">
                        <a:effectLst/>
                      </a:endParaRPr>
                    </a:p>
                  </a:txBody>
                  <a:tcPr marL="66675" marR="66675"/>
                </a:tc>
                <a:tc>
                  <a:txBody>
                    <a:bodyPr/>
                    <a:lstStyle/>
                    <a:p>
                      <a:pPr algn="ctr" rtl="0" fontAlgn="t">
                        <a:spcBef>
                          <a:spcPts val="300"/>
                        </a:spcBef>
                        <a:spcAft>
                          <a:spcPts val="300"/>
                        </a:spcAft>
                      </a:pPr>
                      <a:r>
                        <a:rPr lang="en-GB" b="0" i="0" u="none" strike="noStrike" dirty="0" smtClean="0">
                          <a:solidFill>
                            <a:srgbClr val="000000"/>
                          </a:solidFill>
                          <a:effectLst/>
                          <a:latin typeface="Verdana" panose="020B0604030504040204" pitchFamily="34" charset="0"/>
                        </a:rPr>
                        <a:t>5</a:t>
                      </a:r>
                      <a:endParaRPr lang="en-GB" dirty="0">
                        <a:effectLst/>
                      </a:endParaRPr>
                    </a:p>
                  </a:txBody>
                  <a:tcPr marL="66675" marR="66675"/>
                </a:tc>
                <a:tc>
                  <a:txBody>
                    <a:bodyPr/>
                    <a:lstStyle/>
                    <a:p>
                      <a:pPr algn="ctr" rtl="0" fontAlgn="t">
                        <a:spcBef>
                          <a:spcPts val="300"/>
                        </a:spcBef>
                        <a:spcAft>
                          <a:spcPts val="300"/>
                        </a:spcAft>
                      </a:pPr>
                      <a:endParaRPr lang="en-GB" dirty="0">
                        <a:effectLst/>
                      </a:endParaRPr>
                    </a:p>
                  </a:txBody>
                  <a:tcPr marL="66675" marR="66675"/>
                </a:tc>
                <a:tc>
                  <a:txBody>
                    <a:bodyPr/>
                    <a:lstStyle/>
                    <a:p>
                      <a:pPr algn="ctr" rtl="0" fontAlgn="t">
                        <a:spcBef>
                          <a:spcPts val="300"/>
                        </a:spcBef>
                        <a:spcAft>
                          <a:spcPts val="300"/>
                        </a:spcAft>
                      </a:pPr>
                      <a:r>
                        <a:rPr lang="en-GB" b="0" i="0" u="none" strike="noStrike" dirty="0" smtClean="0">
                          <a:solidFill>
                            <a:srgbClr val="000000"/>
                          </a:solidFill>
                          <a:effectLst/>
                          <a:latin typeface="Verdana" panose="020B0604030504040204" pitchFamily="34" charset="0"/>
                        </a:rPr>
                        <a:t>30%</a:t>
                      </a:r>
                      <a:endParaRPr lang="en-GB" dirty="0">
                        <a:effectLst/>
                      </a:endParaRPr>
                    </a:p>
                  </a:txBody>
                  <a:tcPr marL="66675" marR="66675"/>
                </a:tc>
                <a:extLst>
                  <a:ext uri="{0D108BD9-81ED-4DB2-BD59-A6C34878D82A}">
                    <a16:rowId xmlns:a16="http://schemas.microsoft.com/office/drawing/2014/main" xmlns="" val="10004"/>
                  </a:ext>
                </a:extLst>
              </a:tr>
              <a:tr h="422619">
                <a:tc>
                  <a:txBody>
                    <a:bodyPr/>
                    <a:lstStyle/>
                    <a:p>
                      <a:r>
                        <a:rPr lang="en-GB" sz="1800" b="1" dirty="0" smtClean="0">
                          <a:latin typeface="Verdana" panose="020B0604030504040204" pitchFamily="34" charset="0"/>
                          <a:ea typeface="Verdana" panose="020B0604030504040204" pitchFamily="34" charset="0"/>
                          <a:cs typeface="Verdana" panose="020B0604030504040204" pitchFamily="34" charset="0"/>
                        </a:rPr>
                        <a:t>Total for</a:t>
                      </a:r>
                      <a:r>
                        <a:rPr lang="en-GB" sz="1800" b="1" baseline="0" dirty="0" smtClean="0">
                          <a:latin typeface="Verdana" panose="020B0604030504040204" pitchFamily="34" charset="0"/>
                          <a:ea typeface="Verdana" panose="020B0604030504040204" pitchFamily="34" charset="0"/>
                          <a:cs typeface="Verdana" panose="020B0604030504040204" pitchFamily="34" charset="0"/>
                        </a:rPr>
                        <a:t> GCE A level</a:t>
                      </a:r>
                      <a:endParaRPr lang="en-GB"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rtl="0" fontAlgn="t">
                        <a:spcBef>
                          <a:spcPts val="300"/>
                        </a:spcBef>
                        <a:spcAft>
                          <a:spcPts val="300"/>
                        </a:spcAft>
                      </a:pPr>
                      <a:r>
                        <a:rPr lang="en-GB" b="1" i="0" u="none" strike="noStrike">
                          <a:solidFill>
                            <a:srgbClr val="000000"/>
                          </a:solidFill>
                          <a:effectLst/>
                          <a:latin typeface="Verdana" panose="020B0604030504040204" pitchFamily="34" charset="0"/>
                        </a:rPr>
                        <a:t>20</a:t>
                      </a:r>
                      <a:endParaRPr lang="en-GB">
                        <a:effectLst/>
                      </a:endParaRPr>
                    </a:p>
                  </a:txBody>
                  <a:tcPr marL="66675" marR="66675"/>
                </a:tc>
                <a:tc>
                  <a:txBody>
                    <a:bodyPr/>
                    <a:lstStyle/>
                    <a:p>
                      <a:pPr algn="ctr" rtl="0" fontAlgn="t">
                        <a:spcBef>
                          <a:spcPts val="300"/>
                        </a:spcBef>
                        <a:spcAft>
                          <a:spcPts val="300"/>
                        </a:spcAft>
                      </a:pPr>
                      <a:r>
                        <a:rPr lang="en-GB" b="1" i="0" u="none" strike="noStrike">
                          <a:solidFill>
                            <a:srgbClr val="000000"/>
                          </a:solidFill>
                          <a:effectLst/>
                          <a:latin typeface="Verdana" panose="020B0604030504040204" pitchFamily="34" charset="0"/>
                        </a:rPr>
                        <a:t>30</a:t>
                      </a:r>
                      <a:endParaRPr lang="en-GB">
                        <a:effectLst/>
                      </a:endParaRPr>
                    </a:p>
                  </a:txBody>
                  <a:tcPr marL="66675" marR="66675"/>
                </a:tc>
                <a:tc>
                  <a:txBody>
                    <a:bodyPr/>
                    <a:lstStyle/>
                    <a:p>
                      <a:pPr algn="ctr" rtl="0" fontAlgn="t">
                        <a:spcBef>
                          <a:spcPts val="300"/>
                        </a:spcBef>
                        <a:spcAft>
                          <a:spcPts val="300"/>
                        </a:spcAft>
                      </a:pPr>
                      <a:r>
                        <a:rPr lang="en-GB" b="1" i="0" u="none" strike="noStrike">
                          <a:solidFill>
                            <a:srgbClr val="000000"/>
                          </a:solidFill>
                          <a:effectLst/>
                          <a:latin typeface="Verdana" panose="020B0604030504040204" pitchFamily="34" charset="0"/>
                        </a:rPr>
                        <a:t>30</a:t>
                      </a:r>
                      <a:endParaRPr lang="en-GB">
                        <a:effectLst/>
                      </a:endParaRPr>
                    </a:p>
                  </a:txBody>
                  <a:tcPr marL="66675" marR="66675"/>
                </a:tc>
                <a:tc>
                  <a:txBody>
                    <a:bodyPr/>
                    <a:lstStyle/>
                    <a:p>
                      <a:pPr algn="ctr" rtl="0" fontAlgn="t">
                        <a:spcBef>
                          <a:spcPts val="300"/>
                        </a:spcBef>
                        <a:spcAft>
                          <a:spcPts val="300"/>
                        </a:spcAft>
                      </a:pPr>
                      <a:r>
                        <a:rPr lang="en-GB" b="1" i="0" u="none" strike="noStrike">
                          <a:solidFill>
                            <a:srgbClr val="000000"/>
                          </a:solidFill>
                          <a:effectLst/>
                          <a:latin typeface="Verdana" panose="020B0604030504040204" pitchFamily="34" charset="0"/>
                        </a:rPr>
                        <a:t>20</a:t>
                      </a:r>
                      <a:endParaRPr lang="en-GB">
                        <a:effectLst/>
                      </a:endParaRPr>
                    </a:p>
                  </a:txBody>
                  <a:tcPr marL="66675" marR="66675"/>
                </a:tc>
                <a:tc>
                  <a:txBody>
                    <a:bodyPr/>
                    <a:lstStyle/>
                    <a:p>
                      <a:pPr algn="ctr" rtl="0" fontAlgn="t">
                        <a:spcBef>
                          <a:spcPts val="300"/>
                        </a:spcBef>
                        <a:spcAft>
                          <a:spcPts val="300"/>
                        </a:spcAft>
                      </a:pPr>
                      <a:r>
                        <a:rPr lang="en-GB" b="1" i="0" u="none" strike="noStrike" dirty="0">
                          <a:solidFill>
                            <a:srgbClr val="000000"/>
                          </a:solidFill>
                          <a:effectLst/>
                          <a:latin typeface="Verdana" panose="020B0604030504040204" pitchFamily="34" charset="0"/>
                        </a:rPr>
                        <a:t>100%</a:t>
                      </a:r>
                      <a:endParaRPr lang="en-GB" dirty="0">
                        <a:effectLst/>
                      </a:endParaRPr>
                    </a:p>
                  </a:txBody>
                  <a:tcPr marL="66675" marR="66675"/>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038192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GB" altLang="en-US" sz="2200" dirty="0" smtClean="0">
                <a:solidFill>
                  <a:srgbClr val="000000"/>
                </a:solidFill>
                <a:latin typeface="Verdana" panose="020B0604030504040204" pitchFamily="34" charset="0"/>
                <a:cs typeface="Myriad Pro" charset="0"/>
              </a:rPr>
              <a:t>	</a:t>
            </a:r>
            <a:r>
              <a:rPr lang="en-GB" altLang="en-US" sz="2700" dirty="0" smtClean="0">
                <a:solidFill>
                  <a:schemeClr val="accent6">
                    <a:lumMod val="50000"/>
                  </a:schemeClr>
                </a:solidFill>
                <a:latin typeface="Verdana" panose="020B0604030504040204" pitchFamily="34" charset="0"/>
                <a:cs typeface="Myriad Pro" charset="0"/>
              </a:rPr>
              <a:t>Paper 1: Translation into English, reading comprehension and writing (research question)</a:t>
            </a:r>
            <a:r>
              <a:rPr lang="en-GB" sz="2200" dirty="0"/>
              <a:t/>
            </a:r>
            <a:br>
              <a:rPr lang="en-GB" sz="2200" dirty="0"/>
            </a:br>
            <a:r>
              <a:rPr lang="en-GB" altLang="en-US" dirty="0" smtClean="0">
                <a:solidFill>
                  <a:srgbClr val="000000"/>
                </a:solidFill>
                <a:latin typeface="Verdana" panose="020B0604030504040204" pitchFamily="34" charset="0"/>
                <a:cs typeface="Myriad Pro" charset="0"/>
              </a:rPr>
              <a:t/>
            </a:r>
            <a:br>
              <a:rPr lang="en-GB" altLang="en-US" dirty="0" smtClean="0">
                <a:solidFill>
                  <a:srgbClr val="000000"/>
                </a:solidFill>
                <a:latin typeface="Verdana" panose="020B0604030504040204" pitchFamily="34" charset="0"/>
                <a:cs typeface="Myriad Pro" charset="0"/>
              </a:rPr>
            </a:b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906030502"/>
              </p:ext>
            </p:extLst>
          </p:nvPr>
        </p:nvGraphicFramePr>
        <p:xfrm>
          <a:off x="457199" y="1856097"/>
          <a:ext cx="8396202" cy="4476463"/>
        </p:xfrm>
        <a:graphic>
          <a:graphicData uri="http://schemas.openxmlformats.org/drawingml/2006/table">
            <a:tbl>
              <a:tblPr firstRow="1" bandRow="1">
                <a:tableStyleId>{5C22544A-7EE6-4342-B048-85BDC9FD1C3A}</a:tableStyleId>
              </a:tblPr>
              <a:tblGrid>
                <a:gridCol w="2558956">
                  <a:extLst>
                    <a:ext uri="{9D8B030D-6E8A-4147-A177-3AD203B41FA5}">
                      <a16:colId xmlns:a16="http://schemas.microsoft.com/office/drawing/2014/main" xmlns="" val="20000"/>
                    </a:ext>
                  </a:extLst>
                </a:gridCol>
                <a:gridCol w="5837246">
                  <a:extLst>
                    <a:ext uri="{9D8B030D-6E8A-4147-A177-3AD203B41FA5}">
                      <a16:colId xmlns:a16="http://schemas.microsoft.com/office/drawing/2014/main" xmlns="" val="20001"/>
                    </a:ext>
                  </a:extLst>
                </a:gridCol>
              </a:tblGrid>
              <a:tr h="384027">
                <a:tc>
                  <a:txBody>
                    <a:bodyPr/>
                    <a:lstStyle/>
                    <a:p>
                      <a:r>
                        <a:rPr lang="en-GB" dirty="0" smtClean="0"/>
                        <a:t>Section</a:t>
                      </a:r>
                      <a:endParaRPr lang="en-GB" dirty="0"/>
                    </a:p>
                  </a:txBody>
                  <a:tcPr/>
                </a:tc>
                <a:tc>
                  <a:txBody>
                    <a:bodyPr/>
                    <a:lstStyle/>
                    <a:p>
                      <a:r>
                        <a:rPr lang="en-GB" dirty="0" smtClean="0"/>
                        <a:t>Assessment 2</a:t>
                      </a:r>
                      <a:r>
                        <a:rPr lang="en-GB" baseline="0" dirty="0" smtClean="0"/>
                        <a:t> hours 30 minutes     40%</a:t>
                      </a:r>
                      <a:endParaRPr lang="en-GB" dirty="0"/>
                    </a:p>
                  </a:txBody>
                  <a:tcPr/>
                </a:tc>
                <a:extLst>
                  <a:ext uri="{0D108BD9-81ED-4DB2-BD59-A6C34878D82A}">
                    <a16:rowId xmlns:a16="http://schemas.microsoft.com/office/drawing/2014/main" xmlns="" val="10000"/>
                  </a:ext>
                </a:extLst>
              </a:tr>
              <a:tr h="1078144">
                <a:tc>
                  <a:txBody>
                    <a:bodyPr/>
                    <a:lstStyle/>
                    <a:p>
                      <a:r>
                        <a:rPr lang="en-US" sz="1900" b="0" i="0" u="none" strike="noStrike" kern="1200" dirty="0" smtClean="0">
                          <a:solidFill>
                            <a:schemeClr val="dk1"/>
                          </a:solidFill>
                          <a:effectLst/>
                          <a:latin typeface="+mn-lt"/>
                          <a:ea typeface="+mn-ea"/>
                          <a:cs typeface="+mn-cs"/>
                        </a:rPr>
                        <a:t>Section A: Translation</a:t>
                      </a:r>
                      <a:r>
                        <a:rPr lang="en-US" sz="1900" b="0" i="0" u="none" strike="noStrike" kern="1200" baseline="0" dirty="0" smtClean="0">
                          <a:solidFill>
                            <a:schemeClr val="dk1"/>
                          </a:solidFill>
                          <a:effectLst/>
                          <a:latin typeface="+mn-lt"/>
                          <a:ea typeface="+mn-ea"/>
                          <a:cs typeface="+mn-cs"/>
                        </a:rPr>
                        <a:t> into English </a:t>
                      </a:r>
                      <a:r>
                        <a:rPr lang="en-US" sz="1900" b="0" i="0" u="none" strike="noStrike" kern="1200" dirty="0" smtClean="0">
                          <a:solidFill>
                            <a:schemeClr val="dk1"/>
                          </a:solidFill>
                          <a:effectLst/>
                          <a:latin typeface="+mn-lt"/>
                          <a:ea typeface="+mn-ea"/>
                          <a:cs typeface="+mn-cs"/>
                        </a:rPr>
                        <a:t>(20 marks)</a:t>
                      </a:r>
                      <a:endParaRPr lang="en-GB" sz="1900" dirty="0"/>
                    </a:p>
                  </a:txBody>
                  <a:tcPr/>
                </a:tc>
                <a:tc>
                  <a:txBody>
                    <a:bodyPr/>
                    <a:lstStyle/>
                    <a:p>
                      <a:pPr marL="342900" indent="-342900">
                        <a:buFont typeface="Arial" panose="020B0604020202020204" pitchFamily="34" charset="0"/>
                        <a:buChar char="•"/>
                      </a:pPr>
                      <a:r>
                        <a:rPr lang="en-GB" sz="1900" dirty="0" smtClean="0"/>
                        <a:t>An unseen passage to be translated from Japanese into English.</a:t>
                      </a:r>
                      <a:endParaRPr lang="en-GB" sz="1900" dirty="0"/>
                    </a:p>
                  </a:txBody>
                  <a:tcPr/>
                </a:tc>
                <a:extLst>
                  <a:ext uri="{0D108BD9-81ED-4DB2-BD59-A6C34878D82A}">
                    <a16:rowId xmlns:a16="http://schemas.microsoft.com/office/drawing/2014/main" xmlns="" val="10001"/>
                  </a:ext>
                </a:extLst>
              </a:tr>
              <a:tr h="1398176">
                <a:tc>
                  <a:txBody>
                    <a:bodyPr/>
                    <a:lstStyle/>
                    <a:p>
                      <a:r>
                        <a:rPr lang="en-US" sz="1900" b="0" i="0" u="none" strike="noStrike" kern="1200" dirty="0" smtClean="0">
                          <a:solidFill>
                            <a:schemeClr val="dk1"/>
                          </a:solidFill>
                          <a:effectLst/>
                          <a:latin typeface="+mn-lt"/>
                          <a:ea typeface="+mn-ea"/>
                          <a:cs typeface="+mn-cs"/>
                        </a:rPr>
                        <a:t>Section B: Reading</a:t>
                      </a:r>
                      <a:r>
                        <a:rPr lang="en-US" sz="1900" b="0" i="0" u="none" strike="noStrike" kern="1200" baseline="0" dirty="0" smtClean="0">
                          <a:solidFill>
                            <a:schemeClr val="dk1"/>
                          </a:solidFill>
                          <a:effectLst/>
                          <a:latin typeface="+mn-lt"/>
                          <a:ea typeface="+mn-ea"/>
                          <a:cs typeface="+mn-cs"/>
                        </a:rPr>
                        <a:t> </a:t>
                      </a:r>
                      <a:r>
                        <a:rPr lang="en-US" sz="1900" b="0" i="0" u="none" strike="noStrike" kern="1200" dirty="0" smtClean="0">
                          <a:solidFill>
                            <a:schemeClr val="dk1"/>
                          </a:solidFill>
                          <a:effectLst/>
                          <a:latin typeface="+mn-lt"/>
                          <a:ea typeface="+mn-ea"/>
                          <a:cs typeface="+mn-cs"/>
                        </a:rPr>
                        <a:t>(20 marks)</a:t>
                      </a:r>
                      <a:endParaRPr lang="en-GB" sz="1900" dirty="0"/>
                    </a:p>
                  </a:txBody>
                  <a:tcPr/>
                </a:tc>
                <a:tc>
                  <a:txBody>
                    <a:bodyPr/>
                    <a:lstStyle/>
                    <a:p>
                      <a:pPr marL="285750" indent="-285750">
                        <a:buFont typeface="Arial" panose="020B0604020202020204" pitchFamily="34" charset="0"/>
                        <a:buChar char="•"/>
                      </a:pPr>
                      <a:r>
                        <a:rPr lang="en-GB" sz="1900" dirty="0" smtClean="0"/>
                        <a:t>A</a:t>
                      </a:r>
                      <a:r>
                        <a:rPr lang="en-GB" sz="1900" baseline="0" dirty="0" smtClean="0"/>
                        <a:t> reading assessment based on a variety of text types and genres.</a:t>
                      </a:r>
                    </a:p>
                    <a:p>
                      <a:pPr marL="285750" indent="-285750">
                        <a:buFont typeface="Arial" panose="020B0604020202020204" pitchFamily="34" charset="0"/>
                        <a:buChar char="•"/>
                      </a:pPr>
                      <a:r>
                        <a:rPr lang="en-GB" sz="1900" baseline="0" dirty="0" smtClean="0"/>
                        <a:t>Students must respond to a series of comprehension questions.</a:t>
                      </a:r>
                      <a:endParaRPr lang="en-GB" sz="1900" dirty="0" smtClean="0"/>
                    </a:p>
                  </a:txBody>
                  <a:tcPr/>
                </a:tc>
                <a:extLst>
                  <a:ext uri="{0D108BD9-81ED-4DB2-BD59-A6C34878D82A}">
                    <a16:rowId xmlns:a16="http://schemas.microsoft.com/office/drawing/2014/main" xmlns="" val="10002"/>
                  </a:ext>
                </a:extLst>
              </a:tr>
              <a:tr h="1616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900" dirty="0" smtClean="0"/>
                        <a:t>Section</a:t>
                      </a:r>
                      <a:r>
                        <a:rPr lang="en-GB" sz="1900" baseline="0" dirty="0" smtClean="0"/>
                        <a:t> C: </a:t>
                      </a:r>
                      <a:r>
                        <a:rPr lang="en-US" sz="1900" b="0" i="0" u="none" strike="noStrike" kern="1200" baseline="0" dirty="0" smtClean="0">
                          <a:solidFill>
                            <a:schemeClr val="dk1"/>
                          </a:solidFill>
                          <a:effectLst/>
                          <a:latin typeface="+mn-lt"/>
                          <a:ea typeface="+mn-ea"/>
                          <a:cs typeface="+mn-cs"/>
                        </a:rPr>
                        <a:t>Writing (research question) </a:t>
                      </a:r>
                      <a:r>
                        <a:rPr lang="en-US" sz="1900" b="0" i="0" u="none" strike="noStrike" kern="1200" dirty="0" smtClean="0">
                          <a:solidFill>
                            <a:schemeClr val="dk1"/>
                          </a:solidFill>
                          <a:effectLst/>
                          <a:latin typeface="+mn-lt"/>
                          <a:ea typeface="+mn-ea"/>
                          <a:cs typeface="+mn-cs"/>
                        </a:rPr>
                        <a:t>(40 marks)</a:t>
                      </a:r>
                      <a:endParaRPr lang="en-GB" sz="1900" dirty="0"/>
                    </a:p>
                  </a:txBody>
                  <a:tcPr/>
                </a:tc>
                <a:tc>
                  <a:txBody>
                    <a:bodyPr/>
                    <a:lstStyle/>
                    <a:p>
                      <a:pPr marL="285750" indent="-285750">
                        <a:buFont typeface="Arial" panose="020B0604020202020204" pitchFamily="34" charset="0"/>
                        <a:buChar char="•"/>
                      </a:pPr>
                      <a:r>
                        <a:rPr lang="en-GB" sz="1900" baseline="0" dirty="0" smtClean="0"/>
                        <a:t>A reading and writing question based on an aspect of the student’s chosen research subject.</a:t>
                      </a:r>
                    </a:p>
                    <a:p>
                      <a:pPr marL="285750" indent="-285750">
                        <a:buFont typeface="Arial" panose="020B0604020202020204" pitchFamily="34" charset="0"/>
                        <a:buChar char="•"/>
                      </a:pPr>
                      <a:r>
                        <a:rPr lang="en-GB" sz="1900" baseline="0" dirty="0" smtClean="0"/>
                        <a:t>Students read a text and then answer a question.</a:t>
                      </a:r>
                    </a:p>
                    <a:p>
                      <a:pPr marL="285750" indent="-285750">
                        <a:buFont typeface="Arial" panose="020B0604020202020204" pitchFamily="34" charset="0"/>
                        <a:buChar char="•"/>
                      </a:pPr>
                      <a:r>
                        <a:rPr lang="en-GB" sz="1900" baseline="0" dirty="0" smtClean="0"/>
                        <a:t>Students must use information and ideas both from the text and their research findings.</a:t>
                      </a:r>
                      <a:endParaRPr lang="en-GB" sz="19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666851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nchor="t">
            <a:normAutofit fontScale="90000"/>
          </a:bodyPr>
          <a:lstStyle/>
          <a:p>
            <a:r>
              <a:rPr lang="en-GB" altLang="en-US" sz="2200" dirty="0" smtClean="0">
                <a:solidFill>
                  <a:srgbClr val="000000"/>
                </a:solidFill>
                <a:latin typeface="Verdana" panose="020B0604030504040204" pitchFamily="34" charset="0"/>
                <a:cs typeface="Myriad Pro" charset="0"/>
              </a:rPr>
              <a:t>	</a:t>
            </a:r>
            <a:r>
              <a:rPr lang="en-GB" altLang="en-US" sz="2700" dirty="0" smtClean="0">
                <a:solidFill>
                  <a:schemeClr val="accent6">
                    <a:lumMod val="50000"/>
                  </a:schemeClr>
                </a:solidFill>
                <a:latin typeface="Verdana" panose="020B0604030504040204" pitchFamily="34" charset="0"/>
                <a:cs typeface="Myriad Pro" charset="0"/>
              </a:rPr>
              <a:t>Paper 2: Translation into Japanese and written response to works  </a:t>
            </a:r>
            <a:r>
              <a:rPr lang="en-GB" sz="2200" dirty="0"/>
              <a:t/>
            </a:r>
            <a:br>
              <a:rPr lang="en-GB" sz="2200" dirty="0"/>
            </a:br>
            <a:r>
              <a:rPr lang="en-GB" altLang="en-US" dirty="0" smtClean="0">
                <a:solidFill>
                  <a:srgbClr val="000000"/>
                </a:solidFill>
                <a:latin typeface="Verdana" panose="020B0604030504040204" pitchFamily="34" charset="0"/>
                <a:cs typeface="Myriad Pro" charset="0"/>
              </a:rPr>
              <a:t/>
            </a:r>
            <a:br>
              <a:rPr lang="en-GB" altLang="en-US" dirty="0" smtClean="0">
                <a:solidFill>
                  <a:srgbClr val="000000"/>
                </a:solidFill>
                <a:latin typeface="Verdana" panose="020B0604030504040204" pitchFamily="34" charset="0"/>
                <a:cs typeface="Myriad Pro" charset="0"/>
              </a:rPr>
            </a:br>
            <a:endParaRPr lang="en-GB" dirty="0"/>
          </a:p>
        </p:txBody>
      </p:sp>
      <p:graphicFrame>
        <p:nvGraphicFramePr>
          <p:cNvPr id="4" name="Table 3"/>
          <p:cNvGraphicFramePr>
            <a:graphicFrameLocks noGrp="1"/>
          </p:cNvGraphicFramePr>
          <p:nvPr>
            <p:extLst/>
          </p:nvPr>
        </p:nvGraphicFramePr>
        <p:xfrm>
          <a:off x="457199" y="1460310"/>
          <a:ext cx="8396202" cy="5050218"/>
        </p:xfrm>
        <a:graphic>
          <a:graphicData uri="http://schemas.openxmlformats.org/drawingml/2006/table">
            <a:tbl>
              <a:tblPr firstRow="1" bandRow="1">
                <a:tableStyleId>{5C22544A-7EE6-4342-B048-85BDC9FD1C3A}</a:tableStyleId>
              </a:tblPr>
              <a:tblGrid>
                <a:gridCol w="2558956">
                  <a:extLst>
                    <a:ext uri="{9D8B030D-6E8A-4147-A177-3AD203B41FA5}">
                      <a16:colId xmlns:a16="http://schemas.microsoft.com/office/drawing/2014/main" xmlns="" val="20000"/>
                    </a:ext>
                  </a:extLst>
                </a:gridCol>
                <a:gridCol w="5837246">
                  <a:extLst>
                    <a:ext uri="{9D8B030D-6E8A-4147-A177-3AD203B41FA5}">
                      <a16:colId xmlns:a16="http://schemas.microsoft.com/office/drawing/2014/main" xmlns="" val="20001"/>
                    </a:ext>
                  </a:extLst>
                </a:gridCol>
              </a:tblGrid>
              <a:tr h="199038">
                <a:tc>
                  <a:txBody>
                    <a:bodyPr/>
                    <a:lstStyle/>
                    <a:p>
                      <a:r>
                        <a:rPr lang="en-GB" dirty="0" smtClean="0"/>
                        <a:t>Section</a:t>
                      </a:r>
                      <a:endParaRPr lang="en-GB" dirty="0"/>
                    </a:p>
                  </a:txBody>
                  <a:tcPr/>
                </a:tc>
                <a:tc>
                  <a:txBody>
                    <a:bodyPr/>
                    <a:lstStyle/>
                    <a:p>
                      <a:r>
                        <a:rPr lang="en-GB" dirty="0" smtClean="0"/>
                        <a:t>Assessment 2</a:t>
                      </a:r>
                      <a:r>
                        <a:rPr lang="en-GB" baseline="0" dirty="0" smtClean="0"/>
                        <a:t> hours 40 minutes     30%</a:t>
                      </a:r>
                      <a:endParaRPr lang="en-GB" dirty="0"/>
                    </a:p>
                  </a:txBody>
                  <a:tcPr/>
                </a:tc>
                <a:extLst>
                  <a:ext uri="{0D108BD9-81ED-4DB2-BD59-A6C34878D82A}">
                    <a16:rowId xmlns:a16="http://schemas.microsoft.com/office/drawing/2014/main" xmlns="" val="10000"/>
                  </a:ext>
                </a:extLst>
              </a:tr>
              <a:tr h="1026858">
                <a:tc>
                  <a:txBody>
                    <a:bodyPr/>
                    <a:lstStyle/>
                    <a:p>
                      <a:r>
                        <a:rPr lang="en-US" sz="1900" b="0" i="0" u="none" strike="noStrike" kern="1200" dirty="0" smtClean="0">
                          <a:solidFill>
                            <a:schemeClr val="dk1"/>
                          </a:solidFill>
                          <a:effectLst/>
                          <a:latin typeface="+mn-lt"/>
                          <a:ea typeface="+mn-ea"/>
                          <a:cs typeface="+mn-cs"/>
                        </a:rPr>
                        <a:t>Section A: Translation</a:t>
                      </a:r>
                      <a:r>
                        <a:rPr lang="en-US" sz="1900" b="0" i="0" u="none" strike="noStrike" kern="1200" baseline="0" dirty="0" smtClean="0">
                          <a:solidFill>
                            <a:schemeClr val="dk1"/>
                          </a:solidFill>
                          <a:effectLst/>
                          <a:latin typeface="+mn-lt"/>
                          <a:ea typeface="+mn-ea"/>
                          <a:cs typeface="+mn-cs"/>
                        </a:rPr>
                        <a:t> into Japanese </a:t>
                      </a:r>
                      <a:r>
                        <a:rPr lang="en-US" sz="1900" b="0" i="0" u="none" strike="noStrike" kern="1200" dirty="0" smtClean="0">
                          <a:solidFill>
                            <a:schemeClr val="dk1"/>
                          </a:solidFill>
                          <a:effectLst/>
                          <a:latin typeface="+mn-lt"/>
                          <a:ea typeface="+mn-ea"/>
                          <a:cs typeface="+mn-cs"/>
                        </a:rPr>
                        <a:t>(20 marks)</a:t>
                      </a:r>
                      <a:endParaRPr lang="en-GB" sz="1900" dirty="0"/>
                    </a:p>
                  </a:txBody>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900" dirty="0" smtClean="0"/>
                        <a:t>An unseen passage to be translated from English into Japanese.</a:t>
                      </a:r>
                    </a:p>
                    <a:p>
                      <a:pPr marL="0" indent="0">
                        <a:buFont typeface="Arial" panose="020B0604020202020204" pitchFamily="34" charset="0"/>
                        <a:buNone/>
                      </a:pPr>
                      <a:endParaRPr lang="en-GB" sz="1900" dirty="0"/>
                    </a:p>
                  </a:txBody>
                  <a:tcPr/>
                </a:tc>
                <a:extLst>
                  <a:ext uri="{0D108BD9-81ED-4DB2-BD59-A6C34878D82A}">
                    <a16:rowId xmlns:a16="http://schemas.microsoft.com/office/drawing/2014/main" xmlns="" val="10001"/>
                  </a:ext>
                </a:extLst>
              </a:tr>
              <a:tr h="1331667">
                <a:tc>
                  <a:txBody>
                    <a:bodyPr/>
                    <a:lstStyle/>
                    <a:p>
                      <a:r>
                        <a:rPr lang="en-US" sz="1900" b="0" i="0" u="none" strike="noStrike" kern="1200" dirty="0" smtClean="0">
                          <a:solidFill>
                            <a:schemeClr val="dk1"/>
                          </a:solidFill>
                          <a:effectLst/>
                          <a:latin typeface="+mn-lt"/>
                          <a:ea typeface="+mn-ea"/>
                          <a:cs typeface="+mn-cs"/>
                        </a:rPr>
                        <a:t>Section B: Written</a:t>
                      </a:r>
                      <a:r>
                        <a:rPr lang="en-US" sz="1900" b="0" i="0" u="none" strike="noStrike" kern="1200" baseline="0" dirty="0" smtClean="0">
                          <a:solidFill>
                            <a:schemeClr val="dk1"/>
                          </a:solidFill>
                          <a:effectLst/>
                          <a:latin typeface="+mn-lt"/>
                          <a:ea typeface="+mn-ea"/>
                          <a:cs typeface="+mn-cs"/>
                        </a:rPr>
                        <a:t> response to works (literary texts)</a:t>
                      </a:r>
                      <a:endParaRPr lang="en-US" sz="1900" b="0" i="0" u="none" strike="noStrike" kern="1200" dirty="0" smtClean="0">
                        <a:solidFill>
                          <a:schemeClr val="dk1"/>
                        </a:solidFill>
                        <a:effectLst/>
                        <a:latin typeface="+mn-lt"/>
                        <a:ea typeface="+mn-ea"/>
                        <a:cs typeface="+mn-cs"/>
                      </a:endParaRPr>
                    </a:p>
                    <a:p>
                      <a:r>
                        <a:rPr lang="en-US" sz="1900" b="0" i="0" u="none" strike="noStrike" kern="1200" dirty="0" smtClean="0">
                          <a:solidFill>
                            <a:schemeClr val="dk1"/>
                          </a:solidFill>
                          <a:effectLst/>
                          <a:latin typeface="+mn-lt"/>
                          <a:ea typeface="+mn-ea"/>
                          <a:cs typeface="+mn-cs"/>
                        </a:rPr>
                        <a:t> (45 marks)</a:t>
                      </a:r>
                      <a:endParaRPr lang="en-GB" sz="1900" dirty="0"/>
                    </a:p>
                  </a:txBody>
                  <a:tcPr/>
                </a:tc>
                <a:tc>
                  <a:txBody>
                    <a:bodyPr/>
                    <a:lstStyle/>
                    <a:p>
                      <a:pPr marL="285750" indent="-285750">
                        <a:buFont typeface="Arial" panose="020B0604020202020204" pitchFamily="34" charset="0"/>
                        <a:buChar char="•"/>
                      </a:pPr>
                      <a:r>
                        <a:rPr lang="en-GB" sz="1900" dirty="0" smtClean="0"/>
                        <a:t>An</a:t>
                      </a:r>
                      <a:r>
                        <a:rPr lang="en-GB" sz="1900" baseline="0" dirty="0" smtClean="0"/>
                        <a:t> extended response on either one or two of the prescribed literary texts.</a:t>
                      </a:r>
                    </a:p>
                    <a:p>
                      <a:pPr marL="285750" indent="-285750">
                        <a:buFont typeface="Arial" panose="020B0604020202020204" pitchFamily="34" charset="0"/>
                        <a:buChar char="•"/>
                      </a:pPr>
                      <a:r>
                        <a:rPr lang="en-GB" sz="1900" baseline="0" dirty="0" smtClean="0"/>
                        <a:t>Students select one question from a choice of two.</a:t>
                      </a:r>
                    </a:p>
                    <a:p>
                      <a:pPr marL="285750" indent="-285750">
                        <a:buFont typeface="Arial" panose="020B0604020202020204" pitchFamily="34" charset="0"/>
                        <a:buChar char="•"/>
                      </a:pPr>
                      <a:r>
                        <a:rPr lang="en-GB" sz="1900" baseline="0" dirty="0" smtClean="0"/>
                        <a:t>If a student answers questions on two literary texts, they do not complete Section C.</a:t>
                      </a:r>
                      <a:endParaRPr lang="en-GB" sz="1900" dirty="0" smtClean="0"/>
                    </a:p>
                  </a:txBody>
                  <a:tcPr/>
                </a:tc>
                <a:extLst>
                  <a:ext uri="{0D108BD9-81ED-4DB2-BD59-A6C34878D82A}">
                    <a16:rowId xmlns:a16="http://schemas.microsoft.com/office/drawing/2014/main" xmlns="" val="10002"/>
                  </a:ext>
                </a:extLst>
              </a:tr>
              <a:tr h="8322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900" dirty="0" smtClean="0"/>
                        <a:t>Section</a:t>
                      </a:r>
                      <a:r>
                        <a:rPr lang="en-GB" sz="1900" baseline="0" dirty="0" smtClean="0"/>
                        <a:t> C: </a:t>
                      </a:r>
                      <a:r>
                        <a:rPr lang="en-US" sz="1900" b="0" i="0" u="none" strike="noStrike" kern="1200" baseline="0" dirty="0" smtClean="0">
                          <a:solidFill>
                            <a:schemeClr val="dk1"/>
                          </a:solidFill>
                          <a:effectLst/>
                          <a:latin typeface="+mn-lt"/>
                          <a:ea typeface="+mn-ea"/>
                          <a:cs typeface="+mn-cs"/>
                        </a:rPr>
                        <a:t>Written response to works (films)</a:t>
                      </a:r>
                      <a:r>
                        <a:rPr lang="en-US" sz="1900" b="0" i="0" u="none" strike="noStrike" kern="1200" dirty="0" smtClean="0">
                          <a:solidFill>
                            <a:schemeClr val="dk1"/>
                          </a:solidFill>
                          <a:effectLst/>
                          <a:latin typeface="+mn-lt"/>
                          <a:ea typeface="+mn-ea"/>
                          <a:cs typeface="+mn-cs"/>
                        </a:rPr>
                        <a:t> (45 marks)</a:t>
                      </a:r>
                      <a:endParaRPr lang="en-GB" sz="1900" dirty="0"/>
                    </a:p>
                  </a:txBody>
                  <a:tcPr/>
                </a:tc>
                <a:tc>
                  <a:txBody>
                    <a:bodyPr/>
                    <a:lstStyle/>
                    <a:p>
                      <a:pPr marL="285750" indent="-285750">
                        <a:buFont typeface="Arial" panose="020B0604020202020204" pitchFamily="34" charset="0"/>
                        <a:buChar char="•"/>
                      </a:pPr>
                      <a:r>
                        <a:rPr lang="en-GB" sz="1900" baseline="0" dirty="0" smtClean="0"/>
                        <a:t>Students who answer only one question from a literary text in Section B must write an extended response on one of the films.</a:t>
                      </a:r>
                    </a:p>
                    <a:p>
                      <a:pPr marL="285750" indent="-285750">
                        <a:buFont typeface="Arial" panose="020B0604020202020204" pitchFamily="34" charset="0"/>
                        <a:buChar char="•"/>
                      </a:pPr>
                      <a:r>
                        <a:rPr lang="en-GB" sz="1900" baseline="0" dirty="0" smtClean="0"/>
                        <a:t>Students select one question from a choice of two.</a:t>
                      </a:r>
                    </a:p>
                    <a:p>
                      <a:pPr marL="0" indent="0">
                        <a:buFont typeface="Arial" panose="020B0604020202020204" pitchFamily="34" charset="0"/>
                        <a:buNone/>
                      </a:pPr>
                      <a:endParaRPr lang="en-GB" sz="19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507190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GB" altLang="en-US" sz="2200" dirty="0" smtClean="0">
                <a:solidFill>
                  <a:srgbClr val="000000"/>
                </a:solidFill>
                <a:latin typeface="Verdana" panose="020B0604030504040204" pitchFamily="34" charset="0"/>
                <a:cs typeface="Myriad Pro" charset="0"/>
              </a:rPr>
              <a:t>	</a:t>
            </a:r>
            <a:r>
              <a:rPr lang="en-GB" altLang="en-US" sz="2700" dirty="0" smtClean="0">
                <a:solidFill>
                  <a:schemeClr val="accent6">
                    <a:lumMod val="50000"/>
                  </a:schemeClr>
                </a:solidFill>
                <a:latin typeface="Verdana" panose="020B0604030504040204" pitchFamily="34" charset="0"/>
                <a:cs typeface="Myriad Pro" charset="0"/>
              </a:rPr>
              <a:t>Paper 3: Listening, reading and writing</a:t>
            </a:r>
            <a:r>
              <a:rPr lang="en-GB" sz="2200" dirty="0"/>
              <a:t/>
            </a:r>
            <a:br>
              <a:rPr lang="en-GB" sz="2200" dirty="0"/>
            </a:br>
            <a:r>
              <a:rPr lang="en-GB" altLang="en-US" dirty="0" smtClean="0">
                <a:solidFill>
                  <a:srgbClr val="000000"/>
                </a:solidFill>
                <a:latin typeface="Verdana" panose="020B0604030504040204" pitchFamily="34" charset="0"/>
                <a:cs typeface="Myriad Pro" charset="0"/>
              </a:rPr>
              <a:t/>
            </a:r>
            <a:br>
              <a:rPr lang="en-GB" altLang="en-US" dirty="0" smtClean="0">
                <a:solidFill>
                  <a:srgbClr val="000000"/>
                </a:solidFill>
                <a:latin typeface="Verdana" panose="020B0604030504040204" pitchFamily="34" charset="0"/>
                <a:cs typeface="Myriad Pro" charset="0"/>
              </a:rPr>
            </a:br>
            <a:endParaRPr lang="en-GB" dirty="0"/>
          </a:p>
        </p:txBody>
      </p:sp>
      <p:graphicFrame>
        <p:nvGraphicFramePr>
          <p:cNvPr id="4" name="Table 3"/>
          <p:cNvGraphicFramePr>
            <a:graphicFrameLocks noGrp="1"/>
          </p:cNvGraphicFramePr>
          <p:nvPr>
            <p:extLst/>
          </p:nvPr>
        </p:nvGraphicFramePr>
        <p:xfrm>
          <a:off x="457200" y="1990662"/>
          <a:ext cx="8396202" cy="2931858"/>
        </p:xfrm>
        <a:graphic>
          <a:graphicData uri="http://schemas.openxmlformats.org/drawingml/2006/table">
            <a:tbl>
              <a:tblPr firstRow="1" bandRow="1">
                <a:tableStyleId>{5C22544A-7EE6-4342-B048-85BDC9FD1C3A}</a:tableStyleId>
              </a:tblPr>
              <a:tblGrid>
                <a:gridCol w="2558956">
                  <a:extLst>
                    <a:ext uri="{9D8B030D-6E8A-4147-A177-3AD203B41FA5}">
                      <a16:colId xmlns:a16="http://schemas.microsoft.com/office/drawing/2014/main" xmlns="" val="20000"/>
                    </a:ext>
                  </a:extLst>
                </a:gridCol>
                <a:gridCol w="5837246">
                  <a:extLst>
                    <a:ext uri="{9D8B030D-6E8A-4147-A177-3AD203B41FA5}">
                      <a16:colId xmlns:a16="http://schemas.microsoft.com/office/drawing/2014/main" xmlns="" val="20001"/>
                    </a:ext>
                  </a:extLst>
                </a:gridCol>
              </a:tblGrid>
              <a:tr h="199038">
                <a:tc>
                  <a:txBody>
                    <a:bodyPr/>
                    <a:lstStyle/>
                    <a:p>
                      <a:r>
                        <a:rPr lang="en-GB" dirty="0" smtClean="0"/>
                        <a:t>Section</a:t>
                      </a:r>
                      <a:endParaRPr lang="en-GB" dirty="0"/>
                    </a:p>
                  </a:txBody>
                  <a:tcPr/>
                </a:tc>
                <a:tc>
                  <a:txBody>
                    <a:bodyPr/>
                    <a:lstStyle/>
                    <a:p>
                      <a:r>
                        <a:rPr lang="en-GB" dirty="0" smtClean="0"/>
                        <a:t>Assessment 2</a:t>
                      </a:r>
                      <a:r>
                        <a:rPr lang="en-GB" baseline="0" dirty="0" smtClean="0"/>
                        <a:t> hours 15 minutes     30%</a:t>
                      </a:r>
                      <a:endParaRPr lang="en-GB" dirty="0"/>
                    </a:p>
                  </a:txBody>
                  <a:tcPr/>
                </a:tc>
                <a:extLst>
                  <a:ext uri="{0D108BD9-81ED-4DB2-BD59-A6C34878D82A}">
                    <a16:rowId xmlns:a16="http://schemas.microsoft.com/office/drawing/2014/main" xmlns="" val="10000"/>
                  </a:ext>
                </a:extLst>
              </a:tr>
              <a:tr h="1026858">
                <a:tc>
                  <a:txBody>
                    <a:bodyPr/>
                    <a:lstStyle/>
                    <a:p>
                      <a:r>
                        <a:rPr lang="en-US" sz="1900" b="0" i="0" u="none" strike="noStrike" kern="1200" dirty="0" smtClean="0">
                          <a:solidFill>
                            <a:schemeClr val="dk1"/>
                          </a:solidFill>
                          <a:effectLst/>
                          <a:latin typeface="+mn-lt"/>
                          <a:ea typeface="+mn-ea"/>
                          <a:cs typeface="+mn-cs"/>
                        </a:rPr>
                        <a:t>Section A: Listening</a:t>
                      </a:r>
                      <a:r>
                        <a:rPr lang="en-US" sz="1900" b="0" i="0" u="none" strike="noStrike" kern="1200" baseline="0" dirty="0" smtClean="0">
                          <a:solidFill>
                            <a:schemeClr val="dk1"/>
                          </a:solidFill>
                          <a:effectLst/>
                          <a:latin typeface="+mn-lt"/>
                          <a:ea typeface="+mn-ea"/>
                          <a:cs typeface="+mn-cs"/>
                        </a:rPr>
                        <a:t> comprehension </a:t>
                      </a:r>
                      <a:r>
                        <a:rPr lang="en-US" sz="1900" b="0" i="0" u="none" strike="noStrike" kern="1200" dirty="0" smtClean="0">
                          <a:solidFill>
                            <a:schemeClr val="dk1"/>
                          </a:solidFill>
                          <a:effectLst/>
                          <a:latin typeface="+mn-lt"/>
                          <a:ea typeface="+mn-ea"/>
                          <a:cs typeface="+mn-cs"/>
                        </a:rPr>
                        <a:t>(30 marks)</a:t>
                      </a:r>
                      <a:endParaRPr lang="en-GB" sz="1900" dirty="0"/>
                    </a:p>
                  </a:txBody>
                  <a:tcPr/>
                </a:tc>
                <a:tc>
                  <a:txBody>
                    <a:bodyPr/>
                    <a:lstStyle/>
                    <a:p>
                      <a:pPr marL="342900" indent="-342900">
                        <a:buFont typeface="Arial" panose="020B0604020202020204" pitchFamily="34" charset="0"/>
                        <a:buChar char="•"/>
                      </a:pPr>
                      <a:r>
                        <a:rPr lang="en-GB" sz="1900" dirty="0" smtClean="0"/>
                        <a:t>A listening assessment based on a recording that features male</a:t>
                      </a:r>
                      <a:r>
                        <a:rPr lang="en-GB" sz="1900" baseline="0" dirty="0" smtClean="0"/>
                        <a:t> and female Japanese speakers.</a:t>
                      </a:r>
                    </a:p>
                    <a:p>
                      <a:pPr marL="342900" indent="-342900">
                        <a:buFont typeface="Arial" panose="020B0604020202020204" pitchFamily="34" charset="0"/>
                        <a:buChar char="•"/>
                      </a:pPr>
                      <a:r>
                        <a:rPr lang="en-GB" sz="1900" baseline="0" dirty="0" smtClean="0"/>
                        <a:t>Students respond to comprehension questions.</a:t>
                      </a:r>
                      <a:endParaRPr lang="en-GB" sz="1900" dirty="0"/>
                    </a:p>
                  </a:txBody>
                  <a:tcPr/>
                </a:tc>
                <a:extLst>
                  <a:ext uri="{0D108BD9-81ED-4DB2-BD59-A6C34878D82A}">
                    <a16:rowId xmlns:a16="http://schemas.microsoft.com/office/drawing/2014/main" xmlns="" val="10001"/>
                  </a:ext>
                </a:extLst>
              </a:tr>
              <a:tr h="1331667">
                <a:tc>
                  <a:txBody>
                    <a:bodyPr/>
                    <a:lstStyle/>
                    <a:p>
                      <a:r>
                        <a:rPr lang="en-US" sz="1900" b="0" i="0" u="none" strike="noStrike" kern="1200" dirty="0" smtClean="0">
                          <a:solidFill>
                            <a:schemeClr val="dk1"/>
                          </a:solidFill>
                          <a:effectLst/>
                          <a:latin typeface="+mn-lt"/>
                          <a:ea typeface="+mn-ea"/>
                          <a:cs typeface="+mn-cs"/>
                        </a:rPr>
                        <a:t>Section B: Listening,</a:t>
                      </a:r>
                      <a:r>
                        <a:rPr lang="en-US" sz="1900" b="0" i="0" u="none" strike="noStrike" kern="1200" baseline="0" dirty="0" smtClean="0">
                          <a:solidFill>
                            <a:schemeClr val="dk1"/>
                          </a:solidFill>
                          <a:effectLst/>
                          <a:latin typeface="+mn-lt"/>
                          <a:ea typeface="+mn-ea"/>
                          <a:cs typeface="+mn-cs"/>
                        </a:rPr>
                        <a:t> reading and writing questions </a:t>
                      </a:r>
                      <a:r>
                        <a:rPr lang="en-US" sz="1900" b="0" i="0" u="none" strike="noStrike" kern="1200" dirty="0" smtClean="0">
                          <a:solidFill>
                            <a:schemeClr val="dk1"/>
                          </a:solidFill>
                          <a:effectLst/>
                          <a:latin typeface="+mn-lt"/>
                          <a:ea typeface="+mn-ea"/>
                          <a:cs typeface="+mn-cs"/>
                        </a:rPr>
                        <a:t>(30 marks)</a:t>
                      </a:r>
                      <a:endParaRPr lang="en-GB" sz="1900" dirty="0"/>
                    </a:p>
                  </a:txBody>
                  <a:tcPr/>
                </a:tc>
                <a:tc>
                  <a:txBody>
                    <a:bodyPr/>
                    <a:lstStyle/>
                    <a:p>
                      <a:pPr marL="285750" indent="-285750">
                        <a:buFont typeface="Arial" panose="020B0604020202020204" pitchFamily="34" charset="0"/>
                        <a:buChar char="•"/>
                      </a:pPr>
                      <a:r>
                        <a:rPr lang="en-GB" sz="1900" dirty="0" smtClean="0"/>
                        <a:t>Students</a:t>
                      </a:r>
                      <a:r>
                        <a:rPr lang="en-GB" sz="1900" baseline="0" dirty="0" smtClean="0"/>
                        <a:t> summarise a listening source and a text that are based on the same sub-theme.</a:t>
                      </a:r>
                    </a:p>
                    <a:p>
                      <a:pPr marL="285750" indent="-285750">
                        <a:buFont typeface="Arial" panose="020B0604020202020204" pitchFamily="34" charset="0"/>
                        <a:buChar char="•"/>
                      </a:pPr>
                      <a:r>
                        <a:rPr lang="en-GB" sz="1900" baseline="0" dirty="0" smtClean="0"/>
                        <a:t>Students evaluate the points of view in both sources, stating which views they agree with and why.</a:t>
                      </a:r>
                      <a:endParaRPr lang="en-GB" sz="1900" dirty="0" smtClean="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564769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A more detailed look at each paper</a:t>
            </a:r>
          </a:p>
        </p:txBody>
      </p:sp>
    </p:spTree>
    <p:extLst>
      <p:ext uri="{BB962C8B-B14F-4D97-AF65-F5344CB8AC3E}">
        <p14:creationId xmlns:p14="http://schemas.microsoft.com/office/powerpoint/2010/main" val="394776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Paper 2</a:t>
            </a:r>
            <a:br>
              <a:rPr lang="en-GB" dirty="0"/>
            </a:br>
            <a:r>
              <a:rPr lang="en-GB" dirty="0"/>
              <a:t>Translation into Japanese and written response to works</a:t>
            </a:r>
          </a:p>
        </p:txBody>
      </p:sp>
    </p:spTree>
    <p:extLst>
      <p:ext uri="{BB962C8B-B14F-4D97-AF65-F5344CB8AC3E}">
        <p14:creationId xmlns:p14="http://schemas.microsoft.com/office/powerpoint/2010/main" val="3453142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7DD0D83-BED6-D641-A68E-378BA1610E66}"/>
              </a:ext>
            </a:extLst>
          </p:cNvPr>
          <p:cNvSpPr>
            <a:spLocks noGrp="1"/>
          </p:cNvSpPr>
          <p:nvPr>
            <p:ph idx="1"/>
          </p:nvPr>
        </p:nvSpPr>
        <p:spPr>
          <a:xfrm>
            <a:off x="540000" y="1775460"/>
            <a:ext cx="8229600" cy="4723581"/>
          </a:xfrm>
        </p:spPr>
        <p:txBody>
          <a:bodyPr>
            <a:normAutofit/>
          </a:bodyPr>
          <a:lstStyle/>
          <a:p>
            <a:pPr marL="342900" indent="-342900">
              <a:spcBef>
                <a:spcPts val="900"/>
              </a:spcBef>
              <a:buFont typeface="Arial" charset="0"/>
              <a:buChar char="•"/>
            </a:pPr>
            <a:r>
              <a:rPr lang="en-US" dirty="0" smtClean="0"/>
              <a:t>Explore </a:t>
            </a:r>
            <a:r>
              <a:rPr lang="en-US" dirty="0"/>
              <a:t>the question papers and mark schemes and take part in activities</a:t>
            </a:r>
          </a:p>
          <a:p>
            <a:pPr marL="342900" indent="-342900">
              <a:spcBef>
                <a:spcPts val="900"/>
              </a:spcBef>
              <a:buFont typeface="Arial" charset="0"/>
              <a:buChar char="•"/>
            </a:pPr>
            <a:r>
              <a:rPr lang="en-US" dirty="0"/>
              <a:t>Look at teaching and learning strategies for integrating newer elements of the course</a:t>
            </a:r>
          </a:p>
          <a:p>
            <a:pPr marL="342900" indent="-342900">
              <a:spcBef>
                <a:spcPts val="900"/>
              </a:spcBef>
              <a:buFont typeface="Arial" charset="0"/>
              <a:buChar char="•"/>
            </a:pPr>
            <a:r>
              <a:rPr lang="en-US" dirty="0"/>
              <a:t>Find out more about the support available to guide you through these changes</a:t>
            </a:r>
          </a:p>
          <a:p>
            <a:pPr marL="342900" indent="-342900">
              <a:spcBef>
                <a:spcPts val="900"/>
              </a:spcBef>
              <a:buFont typeface="Arial" charset="0"/>
              <a:buChar char="•"/>
            </a:pPr>
            <a:r>
              <a:rPr lang="en-US" dirty="0"/>
              <a:t>Have the opportunity to network, discuss best practice and share ideas with other teachers</a:t>
            </a:r>
            <a:endParaRPr lang="en-US" altLang="en-US" dirty="0">
              <a:latin typeface="Verdana" pitchFamily="34" charset="0"/>
              <a:cs typeface="Myriad Pro" charset="0"/>
            </a:endParaRPr>
          </a:p>
          <a:p>
            <a:endParaRPr lang="en-US" dirty="0"/>
          </a:p>
        </p:txBody>
      </p:sp>
      <p:sp>
        <p:nvSpPr>
          <p:cNvPr id="3" name="Title 2">
            <a:extLst>
              <a:ext uri="{FF2B5EF4-FFF2-40B4-BE49-F238E27FC236}">
                <a16:creationId xmlns="" xmlns:a16="http://schemas.microsoft.com/office/drawing/2014/main" id="{A1D0E74B-F01E-DA4D-AC0F-8093CE89AB0E}"/>
              </a:ext>
            </a:extLst>
          </p:cNvPr>
          <p:cNvSpPr>
            <a:spLocks noGrp="1"/>
          </p:cNvSpPr>
          <p:nvPr>
            <p:ph type="title"/>
          </p:nvPr>
        </p:nvSpPr>
        <p:spPr>
          <a:xfrm>
            <a:off x="1034148" y="263958"/>
            <a:ext cx="6568219" cy="553998"/>
          </a:xfrm>
        </p:spPr>
        <p:txBody>
          <a:bodyPr/>
          <a:lstStyle/>
          <a:p>
            <a:r>
              <a:rPr lang="en-US" dirty="0" smtClean="0"/>
              <a:t>Objectives</a:t>
            </a:r>
            <a:endParaRPr lang="en-US" dirty="0"/>
          </a:p>
        </p:txBody>
      </p:sp>
    </p:spTree>
    <p:extLst>
      <p:ext uri="{BB962C8B-B14F-4D97-AF65-F5344CB8AC3E}">
        <p14:creationId xmlns:p14="http://schemas.microsoft.com/office/powerpoint/2010/main" val="1358039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Section A Translation into Japanese</a:t>
            </a:r>
            <a:endParaRPr lang="en-GB" dirty="0"/>
          </a:p>
        </p:txBody>
      </p:sp>
      <p:sp>
        <p:nvSpPr>
          <p:cNvPr id="3" name="Content Placeholder 2"/>
          <p:cNvSpPr>
            <a:spLocks noGrp="1"/>
          </p:cNvSpPr>
          <p:nvPr>
            <p:ph idx="1"/>
          </p:nvPr>
        </p:nvSpPr>
        <p:spPr>
          <a:xfrm>
            <a:off x="540000" y="1672012"/>
            <a:ext cx="8229600" cy="4525963"/>
          </a:xfrm>
        </p:spPr>
        <p:txBody>
          <a:bodyPr/>
          <a:lstStyle/>
          <a:p>
            <a:r>
              <a:rPr lang="en-GB" dirty="0" smtClean="0"/>
              <a:t>Students must translate an unseen text from English into Japanese.</a:t>
            </a:r>
          </a:p>
          <a:p>
            <a:r>
              <a:rPr lang="en-GB" dirty="0" smtClean="0"/>
              <a:t>The content of the text will be from one of the themes.</a:t>
            </a:r>
          </a:p>
          <a:p>
            <a:r>
              <a:rPr lang="en-GB" dirty="0" smtClean="0"/>
              <a:t>30 minutes (recommended timing)</a:t>
            </a:r>
          </a:p>
          <a:p>
            <a:r>
              <a:rPr lang="en-GB" dirty="0" smtClean="0"/>
              <a:t>20 marks</a:t>
            </a:r>
          </a:p>
          <a:p>
            <a:r>
              <a:rPr lang="en-GB" dirty="0" smtClean="0"/>
              <a:t>Points based mark scheme in 20 sections</a:t>
            </a:r>
            <a:endParaRPr lang="en-GB" dirty="0"/>
          </a:p>
        </p:txBody>
      </p:sp>
    </p:spTree>
    <p:extLst>
      <p:ext uri="{BB962C8B-B14F-4D97-AF65-F5344CB8AC3E}">
        <p14:creationId xmlns:p14="http://schemas.microsoft.com/office/powerpoint/2010/main" val="524208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GB" dirty="0" smtClean="0"/>
              <a:t>Question from SAMs (p.45)</a:t>
            </a:r>
          </a:p>
          <a:p>
            <a:pPr marL="0" indent="0">
              <a:buNone/>
            </a:pPr>
            <a:endParaRPr lang="en-GB" dirty="0"/>
          </a:p>
          <a:p>
            <a:pPr marL="0" indent="0">
              <a:buNone/>
            </a:pPr>
            <a:r>
              <a:rPr lang="en-GB" dirty="0"/>
              <a:t>Every year the Embassy of Japan in London runs a competition called ‘Manga </a:t>
            </a:r>
            <a:r>
              <a:rPr lang="en-GB" dirty="0" err="1"/>
              <a:t>Jiman</a:t>
            </a:r>
            <a:r>
              <a:rPr lang="en-GB" dirty="0"/>
              <a:t>’. Artists have to create a story around a theme; this year’s theme was ‘Bright Young Things’. The top prize is two return flights to Japan. </a:t>
            </a:r>
            <a:endParaRPr lang="en-GB" dirty="0" smtClean="0"/>
          </a:p>
          <a:p>
            <a:pPr marL="0" indent="0">
              <a:buNone/>
            </a:pPr>
            <a:r>
              <a:rPr lang="en-GB" dirty="0" smtClean="0"/>
              <a:t>On </a:t>
            </a:r>
            <a:r>
              <a:rPr lang="en-GB" dirty="0"/>
              <a:t>Friday 18 March 2016, the Otaku News Team went to the awards ceremony. The entries were on display and before the winners were announced, guests discussed who they thought would win. The hospitality was amazing. Everyone particularly enjoyed the silver trays of sushi. </a:t>
            </a:r>
          </a:p>
        </p:txBody>
      </p:sp>
      <p:sp>
        <p:nvSpPr>
          <p:cNvPr id="2" name="Title 1"/>
          <p:cNvSpPr>
            <a:spLocks noGrp="1"/>
          </p:cNvSpPr>
          <p:nvPr>
            <p:ph type="title"/>
          </p:nvPr>
        </p:nvSpPr>
        <p:spPr/>
        <p:txBody>
          <a:bodyPr>
            <a:normAutofit fontScale="90000"/>
          </a:bodyPr>
          <a:lstStyle/>
          <a:p>
            <a:r>
              <a:rPr lang="en-GB" dirty="0" smtClean="0"/>
              <a:t>Section A Translation into Japanese</a:t>
            </a:r>
            <a:endParaRPr lang="en-GB" dirty="0"/>
          </a:p>
        </p:txBody>
      </p:sp>
    </p:spTree>
    <p:extLst>
      <p:ext uri="{BB962C8B-B14F-4D97-AF65-F5344CB8AC3E}">
        <p14:creationId xmlns:p14="http://schemas.microsoft.com/office/powerpoint/2010/main" val="3839257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Sections B and C:Written </a:t>
            </a:r>
            <a:r>
              <a:rPr lang="en-GB" dirty="0" smtClean="0"/>
              <a:t>response to works (literary </a:t>
            </a:r>
            <a:r>
              <a:rPr lang="en-GB" dirty="0" smtClean="0"/>
              <a:t>texts/films)</a:t>
            </a:r>
            <a:endParaRPr lang="en-GB" dirty="0"/>
          </a:p>
        </p:txBody>
      </p:sp>
      <p:sp>
        <p:nvSpPr>
          <p:cNvPr id="3" name="Content Placeholder 2"/>
          <p:cNvSpPr>
            <a:spLocks noGrp="1"/>
          </p:cNvSpPr>
          <p:nvPr>
            <p:ph idx="1"/>
          </p:nvPr>
        </p:nvSpPr>
        <p:spPr>
          <a:xfrm>
            <a:off x="444466" y="2108741"/>
            <a:ext cx="8229600" cy="4525963"/>
          </a:xfrm>
        </p:spPr>
        <p:txBody>
          <a:bodyPr>
            <a:normAutofit fontScale="92500"/>
          </a:bodyPr>
          <a:lstStyle/>
          <a:p>
            <a:r>
              <a:rPr lang="en-GB" dirty="0" smtClean="0"/>
              <a:t>Students must answer two questions</a:t>
            </a:r>
          </a:p>
          <a:p>
            <a:r>
              <a:rPr lang="en-GB" dirty="0" smtClean="0"/>
              <a:t>They may answer at least one question on a literary text (from Section B) and one question on a film (from Section C) OR two questions on a literary text. They must NOT answer two questions on a film. </a:t>
            </a:r>
          </a:p>
          <a:p>
            <a:r>
              <a:rPr lang="en-GB" dirty="0" smtClean="0"/>
              <a:t>Each </a:t>
            </a:r>
            <a:r>
              <a:rPr lang="en-GB" dirty="0" smtClean="0"/>
              <a:t>question offers a choice of essay title (a) or (b)</a:t>
            </a:r>
          </a:p>
          <a:p>
            <a:r>
              <a:rPr lang="en-GB" dirty="0" smtClean="0"/>
              <a:t>The answers are written on </a:t>
            </a:r>
            <a:r>
              <a:rPr lang="ja-JP" altLang="en-US" dirty="0" smtClean="0"/>
              <a:t>原稿用紙</a:t>
            </a:r>
            <a:r>
              <a:rPr lang="en-GB" altLang="ja-JP" dirty="0" smtClean="0"/>
              <a:t>.</a:t>
            </a:r>
          </a:p>
          <a:p>
            <a:r>
              <a:rPr lang="en-GB" dirty="0" smtClean="0"/>
              <a:t>Recommended length of each essay is 600-700 </a:t>
            </a:r>
            <a:r>
              <a:rPr lang="en-GB" dirty="0" smtClean="0"/>
              <a:t>characters</a:t>
            </a:r>
            <a:endParaRPr lang="en-GB" dirty="0"/>
          </a:p>
        </p:txBody>
      </p:sp>
    </p:spTree>
    <p:extLst>
      <p:ext uri="{BB962C8B-B14F-4D97-AF65-F5344CB8AC3E}">
        <p14:creationId xmlns:p14="http://schemas.microsoft.com/office/powerpoint/2010/main" val="2868424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Prescribed literary texts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Students MUST study one of these, and may study two.</a:t>
            </a:r>
          </a:p>
          <a:p>
            <a:endParaRPr lang="en-GB" dirty="0"/>
          </a:p>
          <a:p>
            <a:pPr>
              <a:buFont typeface="Arial" panose="020B0604020202020204" pitchFamily="34" charset="0"/>
              <a:buChar char="•"/>
            </a:pPr>
            <a:r>
              <a:rPr lang="ja-JP" altLang="en-US" dirty="0"/>
              <a:t>どんどん読めるいろいろな話、秋元 美晴・糸川 優 編著、</a:t>
            </a:r>
            <a:r>
              <a:rPr lang="en-US" altLang="ja-JP" dirty="0"/>
              <a:t>1991 (short-story collection) </a:t>
            </a:r>
            <a:endParaRPr lang="en-US" altLang="ja-JP" dirty="0" smtClean="0"/>
          </a:p>
          <a:p>
            <a:pPr>
              <a:buFont typeface="Arial" panose="020B0604020202020204" pitchFamily="34" charset="0"/>
              <a:buChar char="•"/>
            </a:pPr>
            <a:endParaRPr lang="en-US" altLang="ja-JP" dirty="0" smtClean="0"/>
          </a:p>
          <a:p>
            <a:pPr>
              <a:buFont typeface="Arial" panose="020B0604020202020204" pitchFamily="34" charset="0"/>
              <a:buChar char="•"/>
            </a:pPr>
            <a:r>
              <a:rPr lang="ja-JP" altLang="en-US" dirty="0" smtClean="0"/>
              <a:t>キ</a:t>
            </a:r>
            <a:r>
              <a:rPr lang="ja-JP" altLang="en-US" dirty="0"/>
              <a:t>ッチン、吉本ばなな、</a:t>
            </a:r>
            <a:r>
              <a:rPr lang="en-US" altLang="ja-JP" dirty="0"/>
              <a:t>1998 (novel) </a:t>
            </a:r>
            <a:endParaRPr lang="en-US" altLang="ja-JP" dirty="0" smtClean="0"/>
          </a:p>
          <a:p>
            <a:pPr>
              <a:buFont typeface="Arial" panose="020B0604020202020204" pitchFamily="34" charset="0"/>
              <a:buChar char="•"/>
            </a:pPr>
            <a:endParaRPr lang="en-US" altLang="ja-JP" dirty="0" smtClean="0"/>
          </a:p>
          <a:p>
            <a:pPr>
              <a:buFont typeface="Arial" panose="020B0604020202020204" pitchFamily="34" charset="0"/>
              <a:buChar char="•"/>
            </a:pPr>
            <a:r>
              <a:rPr lang="ja-JP" altLang="en-US" dirty="0" smtClean="0"/>
              <a:t>窓</a:t>
            </a:r>
            <a:r>
              <a:rPr lang="ja-JP" altLang="en-US" dirty="0"/>
              <a:t>際のトットちゃん、黒柳徹子、</a:t>
            </a:r>
            <a:r>
              <a:rPr lang="en-US" altLang="ja-JP" dirty="0"/>
              <a:t>1991 (autobiography)</a:t>
            </a:r>
            <a:endParaRPr lang="en-GB" dirty="0"/>
          </a:p>
          <a:p>
            <a:endParaRPr lang="en-GB" dirty="0"/>
          </a:p>
        </p:txBody>
      </p:sp>
    </p:spTree>
    <p:extLst>
      <p:ext uri="{BB962C8B-B14F-4D97-AF65-F5344CB8AC3E}">
        <p14:creationId xmlns:p14="http://schemas.microsoft.com/office/powerpoint/2010/main" val="2301532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from SAMs (p.57-58)</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ja-JP" altLang="en-US" b="1" dirty="0">
                <a:latin typeface="+mj-ea"/>
                <a:ea typeface="+mj-ea"/>
              </a:rPr>
              <a:t>どんどん読めるいろいろな話 </a:t>
            </a:r>
            <a:endParaRPr lang="en-GB" altLang="ja-JP" b="1" dirty="0" smtClean="0">
              <a:latin typeface="+mj-ea"/>
              <a:ea typeface="+mj-ea"/>
            </a:endParaRPr>
          </a:p>
          <a:p>
            <a:r>
              <a:rPr lang="en-US" altLang="ja-JP" b="1" dirty="0" smtClean="0">
                <a:latin typeface="Verdana" panose="020B0604030504040204" pitchFamily="34" charset="0"/>
                <a:ea typeface="Verdana" panose="020B0604030504040204" pitchFamily="34" charset="0"/>
                <a:cs typeface="Verdana" panose="020B0604030504040204" pitchFamily="34" charset="0"/>
              </a:rPr>
              <a:t>(</a:t>
            </a:r>
            <a:r>
              <a:rPr lang="en-US" altLang="ja-JP" b="1" dirty="0">
                <a:latin typeface="Verdana" panose="020B0604030504040204" pitchFamily="34" charset="0"/>
                <a:ea typeface="Verdana" panose="020B0604030504040204" pitchFamily="34" charset="0"/>
                <a:cs typeface="Verdana" panose="020B0604030504040204" pitchFamily="34" charset="0"/>
              </a:rPr>
              <a:t>a) </a:t>
            </a:r>
            <a:r>
              <a:rPr lang="ja-JP" altLang="en-US" dirty="0">
                <a:latin typeface="MS Mincho" panose="02020609040205080304" pitchFamily="49" charset="-128"/>
                <a:ea typeface="MS Mincho" panose="02020609040205080304" pitchFamily="49" charset="-128"/>
              </a:rPr>
              <a:t>「どんどん読めるいろいろな話」の話の中で、不思議な世界は、どのよ</a:t>
            </a:r>
            <a:r>
              <a:rPr lang="ja-JP" altLang="en-US" dirty="0" smtClean="0">
                <a:latin typeface="MS Mincho" panose="02020609040205080304" pitchFamily="49" charset="-128"/>
                <a:ea typeface="MS Mincho" panose="02020609040205080304" pitchFamily="49" charset="-128"/>
              </a:rPr>
              <a:t>うに</a:t>
            </a:r>
            <a:r>
              <a:rPr lang="ja-JP" altLang="en-US" dirty="0">
                <a:latin typeface="MS Mincho" panose="02020609040205080304" pitchFamily="49" charset="-128"/>
                <a:ea typeface="MS Mincho" panose="02020609040205080304" pitchFamily="49" charset="-128"/>
              </a:rPr>
              <a:t>作り出されていますか。「どんどん読めるいろいろな話」の話から最</a:t>
            </a:r>
            <a:r>
              <a:rPr lang="ja-JP" altLang="en-US" dirty="0" smtClean="0">
                <a:latin typeface="MS Mincho" panose="02020609040205080304" pitchFamily="49" charset="-128"/>
                <a:ea typeface="MS Mincho" panose="02020609040205080304" pitchFamily="49" charset="-128"/>
              </a:rPr>
              <a:t>低三</a:t>
            </a:r>
            <a:r>
              <a:rPr lang="ja-JP" altLang="en-US" dirty="0">
                <a:latin typeface="MS Mincho" panose="02020609040205080304" pitchFamily="49" charset="-128"/>
                <a:ea typeface="MS Mincho" panose="02020609040205080304" pitchFamily="49" charset="-128"/>
              </a:rPr>
              <a:t>つにふれて、説明しなさい。 </a:t>
            </a:r>
            <a:endParaRPr lang="en-US" altLang="ja-JP" dirty="0">
              <a:latin typeface="MS Mincho" panose="02020609040205080304" pitchFamily="49" charset="-128"/>
              <a:ea typeface="MS Mincho" panose="02020609040205080304" pitchFamily="49" charset="-128"/>
            </a:endParaRPr>
          </a:p>
          <a:p>
            <a:pPr marL="0" indent="0">
              <a:buNone/>
            </a:pPr>
            <a:r>
              <a:rPr lang="en-US" altLang="ja-JP" dirty="0" smtClean="0">
                <a:latin typeface="Verdana" panose="020B0604030504040204" pitchFamily="34" charset="0"/>
                <a:ea typeface="Verdana" panose="020B0604030504040204" pitchFamily="34" charset="0"/>
                <a:cs typeface="Verdana" panose="020B0604030504040204" pitchFamily="34" charset="0"/>
              </a:rPr>
              <a:t>OR </a:t>
            </a:r>
          </a:p>
          <a:p>
            <a:r>
              <a:rPr lang="en-US" altLang="ja-JP" dirty="0" smtClean="0">
                <a:latin typeface="Verdana" panose="020B0604030504040204" pitchFamily="34" charset="0"/>
                <a:ea typeface="Verdana" panose="020B0604030504040204" pitchFamily="34" charset="0"/>
                <a:cs typeface="Verdana" panose="020B0604030504040204" pitchFamily="34" charset="0"/>
              </a:rPr>
              <a:t>(</a:t>
            </a:r>
            <a:r>
              <a:rPr lang="en-US" altLang="ja-JP" dirty="0">
                <a:latin typeface="Verdana" panose="020B0604030504040204" pitchFamily="34" charset="0"/>
                <a:ea typeface="Verdana" panose="020B0604030504040204" pitchFamily="34" charset="0"/>
                <a:cs typeface="Verdana" panose="020B0604030504040204" pitchFamily="34" charset="0"/>
              </a:rPr>
              <a:t>b) </a:t>
            </a:r>
            <a:r>
              <a:rPr lang="ja-JP" altLang="en-US" dirty="0">
                <a:latin typeface="MS Mincho" panose="02020609040205080304" pitchFamily="49" charset="-128"/>
                <a:ea typeface="MS Mincho" panose="02020609040205080304" pitchFamily="49" charset="-128"/>
              </a:rPr>
              <a:t>「どんどん読めるいろいろな話」の話を通して、登場人物、また、読者は どんなことを学びますか。「どんどん読めるいろいろな話」の話から最低 三つにふれて、分析しなさい。</a:t>
            </a:r>
            <a:endParaRPr lang="en-GB" dirty="0">
              <a:latin typeface="MS Mincho" panose="02020609040205080304" pitchFamily="49" charset="-128"/>
              <a:ea typeface="MS Mincho" panose="02020609040205080304" pitchFamily="49" charset="-128"/>
            </a:endParaRPr>
          </a:p>
        </p:txBody>
      </p:sp>
    </p:spTree>
    <p:extLst>
      <p:ext uri="{BB962C8B-B14F-4D97-AF65-F5344CB8AC3E}">
        <p14:creationId xmlns:p14="http://schemas.microsoft.com/office/powerpoint/2010/main" val="1568248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from SAMs</a:t>
            </a:r>
            <a:endParaRPr lang="en-GB" dirty="0"/>
          </a:p>
        </p:txBody>
      </p:sp>
      <p:sp>
        <p:nvSpPr>
          <p:cNvPr id="3" name="Content Placeholder 2"/>
          <p:cNvSpPr>
            <a:spLocks noGrp="1"/>
          </p:cNvSpPr>
          <p:nvPr>
            <p:ph idx="1"/>
          </p:nvPr>
        </p:nvSpPr>
        <p:spPr/>
        <p:txBody>
          <a:bodyPr>
            <a:normAutofit/>
          </a:bodyPr>
          <a:lstStyle/>
          <a:p>
            <a:pPr marL="0" indent="0">
              <a:buNone/>
            </a:pPr>
            <a:r>
              <a:rPr lang="ja-JP" altLang="en-US" b="1" dirty="0">
                <a:latin typeface="+mn-ea"/>
              </a:rPr>
              <a:t>キッチン </a:t>
            </a:r>
            <a:r>
              <a:rPr lang="en-US" altLang="ja-JP" b="1" dirty="0">
                <a:latin typeface="+mn-ea"/>
              </a:rPr>
              <a:t>(</a:t>
            </a:r>
            <a:r>
              <a:rPr lang="ja-JP" altLang="en-US" b="1" dirty="0" smtClean="0">
                <a:latin typeface="+mn-ea"/>
              </a:rPr>
              <a:t>吉本</a:t>
            </a:r>
            <a:r>
              <a:rPr lang="ja-JP" altLang="en-US" b="1" dirty="0">
                <a:latin typeface="+mn-ea"/>
              </a:rPr>
              <a:t>ばなな</a:t>
            </a:r>
            <a:r>
              <a:rPr lang="en-US" altLang="ja-JP" b="1" dirty="0">
                <a:latin typeface="+mn-ea"/>
              </a:rPr>
              <a:t>) </a:t>
            </a:r>
            <a:endParaRPr lang="en-US" altLang="ja-JP" b="1" dirty="0" smtClean="0">
              <a:latin typeface="+mn-ea"/>
            </a:endParaRPr>
          </a:p>
          <a:p>
            <a:endParaRPr lang="en-US" altLang="ja-JP" dirty="0" smtClean="0"/>
          </a:p>
          <a:p>
            <a:r>
              <a:rPr lang="en-US" altLang="ja-JP" b="1" dirty="0" smtClean="0"/>
              <a:t>(</a:t>
            </a:r>
            <a:r>
              <a:rPr lang="en-US" altLang="ja-JP" b="1" dirty="0"/>
              <a:t>a) </a:t>
            </a:r>
            <a:r>
              <a:rPr lang="ja-JP" altLang="en-US" dirty="0" smtClean="0">
                <a:latin typeface="MS Mincho" panose="02020609040205080304" pitchFamily="49" charset="-128"/>
                <a:ea typeface="MS Mincho" panose="02020609040205080304" pitchFamily="49" charset="-128"/>
              </a:rPr>
              <a:t>桜井</a:t>
            </a:r>
            <a:r>
              <a:rPr lang="ja-JP" altLang="en-US" dirty="0">
                <a:latin typeface="MS Mincho" panose="02020609040205080304" pitchFamily="49" charset="-128"/>
                <a:ea typeface="MS Mincho" panose="02020609040205080304" pitchFamily="49" charset="-128"/>
              </a:rPr>
              <a:t>みかげが人のために料理を作ってあげることには、どんな意味があり ますか。説明しなさい</a:t>
            </a:r>
            <a:r>
              <a:rPr lang="ja-JP" altLang="en-US" dirty="0" smtClean="0">
                <a:latin typeface="MS Mincho" panose="02020609040205080304" pitchFamily="49" charset="-128"/>
                <a:ea typeface="MS Mincho" panose="02020609040205080304" pitchFamily="49" charset="-128"/>
              </a:rPr>
              <a:t>。</a:t>
            </a:r>
            <a:endParaRPr lang="en-US" altLang="ja-JP" dirty="0" smtClean="0"/>
          </a:p>
          <a:p>
            <a:pPr marL="0" indent="0">
              <a:buNone/>
            </a:pPr>
            <a:r>
              <a:rPr lang="en-US" altLang="ja-JP" b="1" dirty="0" smtClean="0"/>
              <a:t>OR </a:t>
            </a:r>
          </a:p>
          <a:p>
            <a:r>
              <a:rPr lang="en-US" altLang="ja-JP" b="1" dirty="0" smtClean="0"/>
              <a:t>(</a:t>
            </a:r>
            <a:r>
              <a:rPr lang="en-US" altLang="ja-JP" b="1" dirty="0"/>
              <a:t>b) </a:t>
            </a:r>
            <a:r>
              <a:rPr lang="ja-JP" altLang="en-US" dirty="0" smtClean="0">
                <a:latin typeface="MS Mincho" panose="02020609040205080304" pitchFamily="49" charset="-128"/>
                <a:ea typeface="MS Mincho" panose="02020609040205080304" pitchFamily="49" charset="-128"/>
              </a:rPr>
              <a:t>吉本</a:t>
            </a:r>
            <a:r>
              <a:rPr lang="ja-JP" altLang="en-US" dirty="0">
                <a:latin typeface="MS Mincho" panose="02020609040205080304" pitchFamily="49" charset="-128"/>
                <a:ea typeface="MS Mincho" panose="02020609040205080304" pitchFamily="49" charset="-128"/>
              </a:rPr>
              <a:t>ばななは、「キッチン」の中で、社会から外れた人の立場をどのよう に表現していますか。考察して、あなたの意見を述べなさい。</a:t>
            </a:r>
            <a:endParaRPr lang="en-GB" dirty="0">
              <a:latin typeface="MS Mincho" panose="02020609040205080304" pitchFamily="49" charset="-128"/>
              <a:ea typeface="MS Mincho" panose="02020609040205080304" pitchFamily="49" charset="-128"/>
            </a:endParaRPr>
          </a:p>
        </p:txBody>
      </p:sp>
    </p:spTree>
    <p:extLst>
      <p:ext uri="{BB962C8B-B14F-4D97-AF65-F5344CB8AC3E}">
        <p14:creationId xmlns:p14="http://schemas.microsoft.com/office/powerpoint/2010/main" val="2397252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from SAMs</a:t>
            </a:r>
            <a:endParaRPr lang="en-GB" dirty="0"/>
          </a:p>
        </p:txBody>
      </p:sp>
      <p:sp>
        <p:nvSpPr>
          <p:cNvPr id="3" name="Content Placeholder 2"/>
          <p:cNvSpPr>
            <a:spLocks noGrp="1"/>
          </p:cNvSpPr>
          <p:nvPr>
            <p:ph idx="1"/>
          </p:nvPr>
        </p:nvSpPr>
        <p:spPr/>
        <p:txBody>
          <a:bodyPr/>
          <a:lstStyle/>
          <a:p>
            <a:pPr marL="0" indent="0">
              <a:buNone/>
            </a:pPr>
            <a:r>
              <a:rPr lang="ja-JP" altLang="en-US" b="1" dirty="0" smtClean="0">
                <a:latin typeface="+mj-ea"/>
                <a:ea typeface="+mj-ea"/>
              </a:rPr>
              <a:t>窓際</a:t>
            </a:r>
            <a:r>
              <a:rPr lang="ja-JP" altLang="en-US" b="1" dirty="0">
                <a:latin typeface="+mj-ea"/>
                <a:ea typeface="+mj-ea"/>
              </a:rPr>
              <a:t>のトットちゃん </a:t>
            </a:r>
            <a:r>
              <a:rPr lang="en-US" altLang="ja-JP" b="1" dirty="0">
                <a:latin typeface="+mj-ea"/>
                <a:ea typeface="+mj-ea"/>
              </a:rPr>
              <a:t>(</a:t>
            </a:r>
            <a:r>
              <a:rPr lang="ja-JP" altLang="en-US" b="1" dirty="0" smtClean="0">
                <a:latin typeface="+mj-ea"/>
                <a:ea typeface="+mj-ea"/>
              </a:rPr>
              <a:t>黒柳徹子</a:t>
            </a:r>
            <a:r>
              <a:rPr lang="en-US" altLang="ja-JP" b="1" dirty="0">
                <a:latin typeface="+mj-ea"/>
                <a:ea typeface="+mj-ea"/>
              </a:rPr>
              <a:t>)</a:t>
            </a:r>
            <a:r>
              <a:rPr lang="en-US" altLang="ja-JP" dirty="0">
                <a:latin typeface="MS Mincho" panose="02020609040205080304" pitchFamily="49" charset="-128"/>
                <a:ea typeface="MS Mincho" panose="02020609040205080304" pitchFamily="49" charset="-128"/>
              </a:rPr>
              <a:t> </a:t>
            </a:r>
            <a:endParaRPr lang="en-US" altLang="ja-JP" dirty="0" smtClean="0">
              <a:latin typeface="MS Mincho" panose="02020609040205080304" pitchFamily="49" charset="-128"/>
              <a:ea typeface="MS Mincho" panose="02020609040205080304" pitchFamily="49" charset="-128"/>
            </a:endParaRPr>
          </a:p>
          <a:p>
            <a:r>
              <a:rPr lang="en-US" altLang="ja-JP" b="1" dirty="0" smtClean="0">
                <a:latin typeface="Verdana" panose="020B0604030504040204" pitchFamily="34" charset="0"/>
                <a:ea typeface="Verdana" panose="020B0604030504040204" pitchFamily="34" charset="0"/>
                <a:cs typeface="Verdana" panose="020B0604030504040204" pitchFamily="34" charset="0"/>
              </a:rPr>
              <a:t>(</a:t>
            </a:r>
            <a:r>
              <a:rPr lang="en-US" altLang="ja-JP" b="1" dirty="0">
                <a:latin typeface="Verdana" panose="020B0604030504040204" pitchFamily="34" charset="0"/>
                <a:ea typeface="Verdana" panose="020B0604030504040204" pitchFamily="34" charset="0"/>
                <a:cs typeface="Verdana" panose="020B0604030504040204" pitchFamily="34" charset="0"/>
              </a:rPr>
              <a:t>a) </a:t>
            </a:r>
            <a:r>
              <a:rPr lang="ja-JP" altLang="en-US" dirty="0">
                <a:latin typeface="MS Mincho" panose="02020609040205080304" pitchFamily="49" charset="-128"/>
                <a:ea typeface="MS Mincho" panose="02020609040205080304" pitchFamily="49" charset="-128"/>
              </a:rPr>
              <a:t>校長先生が作った「トモエ、トモエ、トモエ」という校歌は、校長先生の 教育方 ほうしん 針をどのように表していますか。説明しなさい。 </a:t>
            </a:r>
            <a:endParaRPr lang="en-US" altLang="ja-JP" dirty="0">
              <a:latin typeface="MS Mincho" panose="02020609040205080304" pitchFamily="49" charset="-128"/>
              <a:ea typeface="MS Mincho" panose="02020609040205080304" pitchFamily="49" charset="-128"/>
            </a:endParaRPr>
          </a:p>
          <a:p>
            <a:pPr marL="0" indent="0">
              <a:buNone/>
            </a:pPr>
            <a:r>
              <a:rPr lang="en-US" altLang="ja-JP" b="1" dirty="0" smtClean="0">
                <a:latin typeface="Verdana" panose="020B0604030504040204" pitchFamily="34" charset="0"/>
                <a:ea typeface="Verdana" panose="020B0604030504040204" pitchFamily="34" charset="0"/>
                <a:cs typeface="Verdana" panose="020B0604030504040204" pitchFamily="34" charset="0"/>
              </a:rPr>
              <a:t>OR </a:t>
            </a:r>
          </a:p>
          <a:p>
            <a:r>
              <a:rPr lang="en-US" altLang="ja-JP" b="1" dirty="0" smtClean="0">
                <a:latin typeface="Verdana" panose="020B0604030504040204" pitchFamily="34" charset="0"/>
                <a:ea typeface="Verdana" panose="020B0604030504040204" pitchFamily="34" charset="0"/>
                <a:cs typeface="Verdana" panose="020B0604030504040204" pitchFamily="34" charset="0"/>
              </a:rPr>
              <a:t>(</a:t>
            </a:r>
            <a:r>
              <a:rPr lang="en-US" altLang="ja-JP" b="1" dirty="0">
                <a:latin typeface="Verdana" panose="020B0604030504040204" pitchFamily="34" charset="0"/>
                <a:ea typeface="Verdana" panose="020B0604030504040204" pitchFamily="34" charset="0"/>
                <a:cs typeface="Verdana" panose="020B0604030504040204" pitchFamily="34" charset="0"/>
              </a:rPr>
              <a:t>b) </a:t>
            </a:r>
            <a:r>
              <a:rPr lang="ja-JP" altLang="en-US" dirty="0" smtClean="0">
                <a:latin typeface="MS Mincho" panose="02020609040205080304" pitchFamily="49" charset="-128"/>
                <a:ea typeface="MS Mincho" panose="02020609040205080304" pitchFamily="49" charset="-128"/>
              </a:rPr>
              <a:t>校舎</a:t>
            </a:r>
            <a:r>
              <a:rPr lang="ja-JP" altLang="en-US" dirty="0">
                <a:latin typeface="MS Mincho" panose="02020609040205080304" pitchFamily="49" charset="-128"/>
                <a:ea typeface="MS Mincho" panose="02020609040205080304" pitchFamily="49" charset="-128"/>
              </a:rPr>
              <a:t>が電車であるということは、生徒たちにとって、どんな意味がありま すか。考察して、あなたの意見を述べなさい。</a:t>
            </a:r>
            <a:endParaRPr lang="en-GB" dirty="0">
              <a:latin typeface="MS Mincho" panose="02020609040205080304" pitchFamily="49" charset="-128"/>
              <a:ea typeface="MS Mincho" panose="02020609040205080304" pitchFamily="49" charset="-128"/>
            </a:endParaRPr>
          </a:p>
        </p:txBody>
      </p:sp>
    </p:spTree>
    <p:extLst>
      <p:ext uri="{BB962C8B-B14F-4D97-AF65-F5344CB8AC3E}">
        <p14:creationId xmlns:p14="http://schemas.microsoft.com/office/powerpoint/2010/main" val="1380256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Section C:Written response to works (films)</a:t>
            </a:r>
            <a:endParaRPr lang="en-GB" dirty="0"/>
          </a:p>
        </p:txBody>
      </p:sp>
      <p:sp>
        <p:nvSpPr>
          <p:cNvPr id="3" name="Content Placeholder 2"/>
          <p:cNvSpPr>
            <a:spLocks noGrp="1"/>
          </p:cNvSpPr>
          <p:nvPr>
            <p:ph idx="1"/>
          </p:nvPr>
        </p:nvSpPr>
        <p:spPr>
          <a:xfrm>
            <a:off x="540000" y="2047164"/>
            <a:ext cx="8229600" cy="3918799"/>
          </a:xfrm>
        </p:spPr>
        <p:txBody>
          <a:bodyPr>
            <a:normAutofit/>
          </a:bodyPr>
          <a:lstStyle/>
          <a:p>
            <a:r>
              <a:rPr lang="en-GB" dirty="0" smtClean="0"/>
              <a:t>Students MAY answer one question from section C.</a:t>
            </a:r>
          </a:p>
          <a:p>
            <a:r>
              <a:rPr lang="en-GB" dirty="0" smtClean="0"/>
              <a:t>They MUST answer one question from section C if they only answered one question in section B.</a:t>
            </a:r>
          </a:p>
          <a:p>
            <a:r>
              <a:rPr lang="en-GB" dirty="0" smtClean="0"/>
              <a:t>Each question offers a choice of essay title (a) or (b)</a:t>
            </a:r>
          </a:p>
          <a:p>
            <a:r>
              <a:rPr lang="en-GB" dirty="0" smtClean="0"/>
              <a:t>The answers are written on </a:t>
            </a:r>
            <a:r>
              <a:rPr lang="ja-JP" altLang="en-US" dirty="0" smtClean="0"/>
              <a:t>原稿用紙</a:t>
            </a:r>
            <a:r>
              <a:rPr lang="en-GB" altLang="ja-JP" dirty="0" smtClean="0"/>
              <a:t>.</a:t>
            </a:r>
          </a:p>
          <a:p>
            <a:r>
              <a:rPr lang="en-GB" dirty="0" smtClean="0"/>
              <a:t>600-700 characters</a:t>
            </a:r>
            <a:endParaRPr lang="en-GB" dirty="0"/>
          </a:p>
        </p:txBody>
      </p:sp>
    </p:spTree>
    <p:extLst>
      <p:ext uri="{BB962C8B-B14F-4D97-AF65-F5344CB8AC3E}">
        <p14:creationId xmlns:p14="http://schemas.microsoft.com/office/powerpoint/2010/main" val="1765336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Prescribed films</a:t>
            </a:r>
            <a:endParaRPr lang="en-GB" dirty="0"/>
          </a:p>
        </p:txBody>
      </p:sp>
      <p:sp>
        <p:nvSpPr>
          <p:cNvPr id="3" name="Content Placeholder 2"/>
          <p:cNvSpPr>
            <a:spLocks noGrp="1"/>
          </p:cNvSpPr>
          <p:nvPr>
            <p:ph idx="1"/>
          </p:nvPr>
        </p:nvSpPr>
        <p:spPr/>
        <p:txBody>
          <a:bodyPr/>
          <a:lstStyle/>
          <a:p>
            <a:pPr marL="0" indent="0">
              <a:buNone/>
            </a:pPr>
            <a:r>
              <a:rPr lang="en-GB" dirty="0" smtClean="0"/>
              <a:t>Students MAY study one of these.</a:t>
            </a:r>
          </a:p>
          <a:p>
            <a:pPr marL="0" indent="0">
              <a:buNone/>
            </a:pPr>
            <a:endParaRPr lang="en-GB" dirty="0"/>
          </a:p>
          <a:p>
            <a:r>
              <a:rPr lang="ja-JP" altLang="en-US" dirty="0"/>
              <a:t>千と千尋の神隠し、宮崎駿監督 </a:t>
            </a:r>
            <a:r>
              <a:rPr lang="en-US" altLang="ja-JP" dirty="0"/>
              <a:t>(2001) </a:t>
            </a:r>
            <a:endParaRPr lang="en-US" altLang="ja-JP" dirty="0" smtClean="0"/>
          </a:p>
          <a:p>
            <a:endParaRPr lang="en-US" altLang="ja-JP" dirty="0" smtClean="0"/>
          </a:p>
          <a:p>
            <a:r>
              <a:rPr lang="ja-JP" altLang="en-US" dirty="0" smtClean="0"/>
              <a:t>デ</a:t>
            </a:r>
            <a:r>
              <a:rPr lang="ja-JP" altLang="en-US" dirty="0"/>
              <a:t>ィア・ドクター、 西川美和監督 </a:t>
            </a:r>
            <a:r>
              <a:rPr lang="en-US" altLang="ja-JP" dirty="0"/>
              <a:t>(2009) </a:t>
            </a:r>
            <a:endParaRPr lang="en-US" altLang="ja-JP" dirty="0" smtClean="0"/>
          </a:p>
          <a:p>
            <a:endParaRPr lang="en-US" altLang="ja-JP" dirty="0"/>
          </a:p>
          <a:p>
            <a:r>
              <a:rPr lang="ja-JP" altLang="en-US" dirty="0" smtClean="0"/>
              <a:t>誰</a:t>
            </a:r>
            <a:r>
              <a:rPr lang="ja-JP" altLang="en-US" dirty="0"/>
              <a:t>も知らない、是枝裕和監督 </a:t>
            </a:r>
            <a:r>
              <a:rPr lang="en-US" altLang="ja-JP" dirty="0"/>
              <a:t>(2004)</a:t>
            </a:r>
            <a:endParaRPr lang="en-GB" dirty="0"/>
          </a:p>
        </p:txBody>
      </p:sp>
    </p:spTree>
    <p:extLst>
      <p:ext uri="{BB962C8B-B14F-4D97-AF65-F5344CB8AC3E}">
        <p14:creationId xmlns:p14="http://schemas.microsoft.com/office/powerpoint/2010/main" val="3966827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Filming techniques</a:t>
            </a:r>
            <a:endParaRPr lang="en-GB" dirty="0"/>
          </a:p>
        </p:txBody>
      </p:sp>
      <p:sp>
        <p:nvSpPr>
          <p:cNvPr id="2" name="Content Placeholder 1"/>
          <p:cNvSpPr>
            <a:spLocks noGrp="1"/>
          </p:cNvSpPr>
          <p:nvPr>
            <p:ph idx="1"/>
          </p:nvPr>
        </p:nvSpPr>
        <p:spPr/>
        <p:txBody>
          <a:bodyPr>
            <a:normAutofit/>
          </a:bodyPr>
          <a:lstStyle/>
          <a:p>
            <a:r>
              <a:rPr lang="en-GB" dirty="0" smtClean="0"/>
              <a:t>If students are studying a film, they will need to think about filming </a:t>
            </a:r>
            <a:r>
              <a:rPr lang="en-GB" dirty="0" smtClean="0"/>
              <a:t>techniques such as:</a:t>
            </a:r>
            <a:endParaRPr lang="en-GB" dirty="0" smtClean="0"/>
          </a:p>
          <a:p>
            <a:pPr marL="457200" indent="-457200">
              <a:buFont typeface="Arial" panose="020B0604020202020204" pitchFamily="34" charset="0"/>
              <a:buChar char="•"/>
            </a:pPr>
            <a:r>
              <a:rPr lang="en-GB" dirty="0" smtClean="0"/>
              <a:t>Camera work</a:t>
            </a:r>
          </a:p>
          <a:p>
            <a:pPr marL="457200" indent="-457200">
              <a:buFont typeface="Arial" panose="020B0604020202020204" pitchFamily="34" charset="0"/>
              <a:buChar char="•"/>
            </a:pPr>
            <a:r>
              <a:rPr lang="en-GB" dirty="0" smtClean="0"/>
              <a:t>Sound</a:t>
            </a:r>
          </a:p>
          <a:p>
            <a:pPr marL="457200" indent="-457200">
              <a:buFont typeface="Arial" panose="020B0604020202020204" pitchFamily="34" charset="0"/>
              <a:buChar char="•"/>
            </a:pPr>
            <a:r>
              <a:rPr lang="en-GB" dirty="0" smtClean="0"/>
              <a:t>Position of characters</a:t>
            </a:r>
          </a:p>
          <a:p>
            <a:pPr marL="457200" indent="-457200">
              <a:buFont typeface="Arial" panose="020B0604020202020204" pitchFamily="34" charset="0"/>
              <a:buChar char="•"/>
            </a:pPr>
            <a:r>
              <a:rPr lang="en-GB" dirty="0" smtClean="0"/>
              <a:t>Lighting</a:t>
            </a:r>
          </a:p>
          <a:p>
            <a:pPr marL="457200" indent="-457200">
              <a:buFont typeface="Arial" panose="020B0604020202020204" pitchFamily="34" charset="0"/>
              <a:buChar char="•"/>
            </a:pPr>
            <a:r>
              <a:rPr lang="en-GB" dirty="0" smtClean="0"/>
              <a:t>Music</a:t>
            </a:r>
          </a:p>
          <a:p>
            <a:pPr marL="457200" indent="-457200">
              <a:buFont typeface="Arial" panose="020B0604020202020204" pitchFamily="34" charset="0"/>
              <a:buChar char="•"/>
            </a:pPr>
            <a:r>
              <a:rPr lang="en-GB" dirty="0" smtClean="0"/>
              <a:t>Colours</a:t>
            </a:r>
          </a:p>
          <a:p>
            <a:pPr marL="457200" indent="-457200">
              <a:buFont typeface="Arial" panose="020B0604020202020204" pitchFamily="34" charset="0"/>
              <a:buChar char="•"/>
            </a:pPr>
            <a:r>
              <a:rPr lang="en-GB" dirty="0" smtClean="0"/>
              <a:t>Movement</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smtClean="0"/>
          </a:p>
        </p:txBody>
      </p:sp>
    </p:spTree>
    <p:extLst>
      <p:ext uri="{BB962C8B-B14F-4D97-AF65-F5344CB8AC3E}">
        <p14:creationId xmlns:p14="http://schemas.microsoft.com/office/powerpoint/2010/main" val="4062771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Verdana"/>
                <a:cs typeface="Verdana"/>
              </a:rPr>
              <a:t>Agenda</a:t>
            </a:r>
            <a:endParaRPr lang="en-US" dirty="0">
              <a:latin typeface="Verdana"/>
              <a:cs typeface="Verdana"/>
            </a:endParaRPr>
          </a:p>
        </p:txBody>
      </p:sp>
      <p:sp>
        <p:nvSpPr>
          <p:cNvPr id="3" name="Subtitle 2"/>
          <p:cNvSpPr>
            <a:spLocks noGrp="1"/>
          </p:cNvSpPr>
          <p:nvPr>
            <p:ph idx="1"/>
          </p:nvPr>
        </p:nvSpPr>
        <p:spPr/>
        <p:txBody>
          <a:bodyPr>
            <a:normAutofit fontScale="85000" lnSpcReduction="20000"/>
          </a:bodyPr>
          <a:lstStyle/>
          <a:p>
            <a:pPr>
              <a:spcBef>
                <a:spcPts val="900"/>
              </a:spcBef>
              <a:buFont typeface="Arial" panose="020B0604020202020204" pitchFamily="34" charset="0"/>
              <a:buChar char="•"/>
              <a:defRPr/>
            </a:pPr>
            <a:r>
              <a:rPr lang="en-US" altLang="en-US" dirty="0">
                <a:latin typeface="Verdana" pitchFamily="34" charset="0"/>
                <a:cs typeface="Myriad Pro" charset="0"/>
              </a:rPr>
              <a:t>A level reforms and new requirements </a:t>
            </a:r>
            <a:r>
              <a:rPr lang="en-US" altLang="en-US" dirty="0" smtClean="0">
                <a:latin typeface="Verdana" pitchFamily="34" charset="0"/>
                <a:cs typeface="Myriad Pro" charset="0"/>
              </a:rPr>
              <a:t>for Japanese</a:t>
            </a:r>
            <a:endParaRPr lang="en-US" altLang="en-US" dirty="0">
              <a:latin typeface="Verdana" pitchFamily="34" charset="0"/>
              <a:cs typeface="Myriad Pro" charset="0"/>
            </a:endParaRPr>
          </a:p>
          <a:p>
            <a:pPr>
              <a:spcBef>
                <a:spcPts val="900"/>
              </a:spcBef>
              <a:buFont typeface="Arial" panose="020B0604020202020204" pitchFamily="34" charset="0"/>
              <a:buChar char="•"/>
              <a:defRPr/>
            </a:pPr>
            <a:r>
              <a:rPr lang="en-US" altLang="en-US" dirty="0">
                <a:latin typeface="Verdana" pitchFamily="34" charset="0"/>
                <a:cs typeface="Myriad Pro" charset="0"/>
              </a:rPr>
              <a:t>Overview of new specification content</a:t>
            </a:r>
          </a:p>
          <a:p>
            <a:pPr>
              <a:spcBef>
                <a:spcPts val="900"/>
              </a:spcBef>
              <a:buFont typeface="Arial" panose="020B0604020202020204" pitchFamily="34" charset="0"/>
              <a:buChar char="•"/>
              <a:defRPr/>
            </a:pPr>
            <a:r>
              <a:rPr lang="en-US" altLang="en-US" dirty="0" smtClean="0">
                <a:latin typeface="Verdana" pitchFamily="34" charset="0"/>
                <a:cs typeface="Myriad Pro" charset="0"/>
              </a:rPr>
              <a:t>Themes</a:t>
            </a:r>
          </a:p>
          <a:p>
            <a:pPr>
              <a:spcBef>
                <a:spcPts val="900"/>
              </a:spcBef>
              <a:buFont typeface="Arial" panose="020B0604020202020204" pitchFamily="34" charset="0"/>
              <a:buChar char="•"/>
              <a:defRPr/>
            </a:pPr>
            <a:r>
              <a:rPr lang="en-US" altLang="en-US" dirty="0">
                <a:latin typeface="Verdana" pitchFamily="34" charset="0"/>
                <a:cs typeface="Myriad Pro" charset="0"/>
              </a:rPr>
              <a:t>Paper 2 	</a:t>
            </a:r>
            <a:r>
              <a:rPr lang="en-US" altLang="en-US" dirty="0" smtClean="0">
                <a:latin typeface="Verdana" pitchFamily="34" charset="0"/>
                <a:cs typeface="Myriad Pro" charset="0"/>
              </a:rPr>
              <a:t>Assessment </a:t>
            </a:r>
            <a:r>
              <a:rPr lang="en-US" altLang="en-US" dirty="0">
                <a:latin typeface="Verdana" pitchFamily="34" charset="0"/>
                <a:cs typeface="Myriad Pro" charset="0"/>
              </a:rPr>
              <a:t>content</a:t>
            </a:r>
          </a:p>
          <a:p>
            <a:pPr>
              <a:spcBef>
                <a:spcPts val="900"/>
              </a:spcBef>
              <a:defRPr/>
            </a:pPr>
            <a:r>
              <a:rPr lang="en-US" altLang="en-US" dirty="0">
                <a:latin typeface="Verdana" pitchFamily="34" charset="0"/>
                <a:cs typeface="Myriad Pro" charset="0"/>
              </a:rPr>
              <a:t>				Teaching and learning </a:t>
            </a:r>
            <a:r>
              <a:rPr lang="en-US" altLang="en-US" dirty="0" smtClean="0">
                <a:latin typeface="Verdana" pitchFamily="34" charset="0"/>
                <a:cs typeface="Myriad Pro" charset="0"/>
              </a:rPr>
              <a:t>activities</a:t>
            </a:r>
            <a:endParaRPr lang="en-US" altLang="en-US" dirty="0">
              <a:latin typeface="Verdana" pitchFamily="34" charset="0"/>
              <a:cs typeface="Myriad Pro" charset="0"/>
            </a:endParaRPr>
          </a:p>
          <a:p>
            <a:pPr>
              <a:spcBef>
                <a:spcPts val="900"/>
              </a:spcBef>
              <a:buFont typeface="Arial" panose="020B0604020202020204" pitchFamily="34" charset="0"/>
              <a:buChar char="•"/>
              <a:defRPr/>
            </a:pPr>
            <a:r>
              <a:rPr lang="en-US" altLang="en-US" dirty="0">
                <a:latin typeface="Verdana" pitchFamily="34" charset="0"/>
                <a:cs typeface="Myriad Pro" charset="0"/>
              </a:rPr>
              <a:t>Paper 1 	</a:t>
            </a:r>
            <a:r>
              <a:rPr lang="en-US" altLang="en-US" dirty="0" smtClean="0">
                <a:latin typeface="Verdana" pitchFamily="34" charset="0"/>
                <a:cs typeface="Myriad Pro" charset="0"/>
              </a:rPr>
              <a:t>Assessment content</a:t>
            </a:r>
            <a:endParaRPr lang="en-US" altLang="en-US" dirty="0">
              <a:latin typeface="Verdana" pitchFamily="34" charset="0"/>
              <a:cs typeface="Myriad Pro" charset="0"/>
            </a:endParaRPr>
          </a:p>
          <a:p>
            <a:pPr>
              <a:spcBef>
                <a:spcPts val="900"/>
              </a:spcBef>
              <a:defRPr/>
            </a:pPr>
            <a:r>
              <a:rPr lang="en-US" altLang="en-US" dirty="0">
                <a:latin typeface="Verdana" pitchFamily="34" charset="0"/>
                <a:cs typeface="Myriad Pro" charset="0"/>
              </a:rPr>
              <a:t>				Teaching and learning activities</a:t>
            </a:r>
          </a:p>
          <a:p>
            <a:pPr>
              <a:spcBef>
                <a:spcPts val="900"/>
              </a:spcBef>
              <a:buFont typeface="Arial" panose="020B0604020202020204" pitchFamily="34" charset="0"/>
              <a:buChar char="•"/>
              <a:defRPr/>
            </a:pPr>
            <a:r>
              <a:rPr lang="en-US" altLang="en-US" dirty="0" smtClean="0">
                <a:latin typeface="Verdana" pitchFamily="34" charset="0"/>
                <a:cs typeface="Myriad Pro" charset="0"/>
              </a:rPr>
              <a:t>Paper </a:t>
            </a:r>
            <a:r>
              <a:rPr lang="en-US" altLang="en-US" dirty="0">
                <a:latin typeface="Verdana" pitchFamily="34" charset="0"/>
                <a:cs typeface="Myriad Pro" charset="0"/>
              </a:rPr>
              <a:t>3 	</a:t>
            </a:r>
            <a:r>
              <a:rPr lang="en-US" altLang="en-US" dirty="0" smtClean="0">
                <a:latin typeface="Verdana" pitchFamily="34" charset="0"/>
                <a:cs typeface="Myriad Pro" charset="0"/>
              </a:rPr>
              <a:t>Assessment content</a:t>
            </a:r>
            <a:endParaRPr lang="en-US" altLang="en-US" dirty="0">
              <a:latin typeface="Verdana" pitchFamily="34" charset="0"/>
              <a:cs typeface="Myriad Pro" charset="0"/>
            </a:endParaRPr>
          </a:p>
          <a:p>
            <a:pPr>
              <a:spcBef>
                <a:spcPts val="900"/>
              </a:spcBef>
              <a:defRPr/>
            </a:pPr>
            <a:r>
              <a:rPr lang="en-US" altLang="en-US" dirty="0">
                <a:latin typeface="Verdana" pitchFamily="34" charset="0"/>
                <a:cs typeface="Myriad Pro" charset="0"/>
              </a:rPr>
              <a:t>				Teaching &amp; learning activities</a:t>
            </a:r>
          </a:p>
          <a:p>
            <a:pPr>
              <a:spcBef>
                <a:spcPts val="900"/>
              </a:spcBef>
              <a:buFont typeface="Arial" panose="020B0604020202020204" pitchFamily="34" charset="0"/>
              <a:buChar char="•"/>
              <a:defRPr/>
            </a:pPr>
            <a:r>
              <a:rPr lang="en-US" altLang="en-US" dirty="0">
                <a:latin typeface="Verdana" pitchFamily="34" charset="0"/>
                <a:cs typeface="Myriad Pro" charset="0"/>
              </a:rPr>
              <a:t>Support and resources</a:t>
            </a:r>
          </a:p>
          <a:p>
            <a:pPr marL="342900" indent="-342900">
              <a:buFont typeface="Arial" panose="020B0604020202020204" pitchFamily="34" charset="0"/>
              <a:buChar char="•"/>
              <a:defRPr/>
            </a:pPr>
            <a:endParaRPr lang="en-US" altLang="en-US" dirty="0">
              <a:solidFill>
                <a:schemeClr val="tx1"/>
              </a:solidFill>
              <a:latin typeface="Verdana" pitchFamily="34" charset="0"/>
              <a:cs typeface="Myriad Pro" charset="0"/>
            </a:endParaRPr>
          </a:p>
        </p:txBody>
      </p:sp>
    </p:spTree>
    <p:extLst>
      <p:ext uri="{BB962C8B-B14F-4D97-AF65-F5344CB8AC3E}">
        <p14:creationId xmlns:p14="http://schemas.microsoft.com/office/powerpoint/2010/main" val="1084732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Filming techniques</a:t>
            </a:r>
            <a:endParaRPr lang="en-GB" dirty="0"/>
          </a:p>
        </p:txBody>
      </p:sp>
      <p:sp>
        <p:nvSpPr>
          <p:cNvPr id="2" name="Content Placeholder 1"/>
          <p:cNvSpPr>
            <a:spLocks noGrp="1"/>
          </p:cNvSpPr>
          <p:nvPr>
            <p:ph idx="1"/>
          </p:nvPr>
        </p:nvSpPr>
        <p:spPr/>
        <p:txBody>
          <a:bodyPr/>
          <a:lstStyle/>
          <a:p>
            <a:r>
              <a:rPr lang="en-GB" dirty="0" smtClean="0"/>
              <a:t>Aspects that questions may include:</a:t>
            </a:r>
          </a:p>
          <a:p>
            <a:endParaRPr lang="en-GB" dirty="0"/>
          </a:p>
          <a:p>
            <a:pPr marL="457200" indent="-457200">
              <a:buFont typeface="Arial" panose="020B0604020202020204" pitchFamily="34" charset="0"/>
              <a:buChar char="•"/>
            </a:pPr>
            <a:r>
              <a:rPr lang="en-GB" dirty="0" smtClean="0"/>
              <a:t>Why did the director use that technique?</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What is the impact on the viewer?</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Are the techniques effective?  Why or why not?</a:t>
            </a:r>
            <a:endParaRPr lang="en-GB" dirty="0"/>
          </a:p>
        </p:txBody>
      </p:sp>
    </p:spTree>
    <p:extLst>
      <p:ext uri="{BB962C8B-B14F-4D97-AF65-F5344CB8AC3E}">
        <p14:creationId xmlns:p14="http://schemas.microsoft.com/office/powerpoint/2010/main" val="1941479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 questions from SAMs </a:t>
            </a:r>
            <a:br>
              <a:rPr lang="en-GB" dirty="0" smtClean="0"/>
            </a:br>
            <a:r>
              <a:rPr lang="en-GB" dirty="0" smtClean="0"/>
              <a:t>(p. 54-55)</a:t>
            </a:r>
            <a:endParaRPr lang="en-GB" dirty="0"/>
          </a:p>
        </p:txBody>
      </p:sp>
      <p:sp>
        <p:nvSpPr>
          <p:cNvPr id="3" name="Content Placeholder 2"/>
          <p:cNvSpPr>
            <a:spLocks noGrp="1"/>
          </p:cNvSpPr>
          <p:nvPr>
            <p:ph idx="1"/>
          </p:nvPr>
        </p:nvSpPr>
        <p:spPr>
          <a:xfrm>
            <a:off x="540000" y="1744800"/>
            <a:ext cx="8229600" cy="4525963"/>
          </a:xfrm>
        </p:spPr>
        <p:txBody>
          <a:bodyPr>
            <a:normAutofit/>
          </a:bodyPr>
          <a:lstStyle/>
          <a:p>
            <a:pPr marL="0" indent="0">
              <a:buNone/>
            </a:pPr>
            <a:r>
              <a:rPr lang="ja-JP" altLang="en-US" b="1" dirty="0">
                <a:latin typeface="+mn-ea"/>
              </a:rPr>
              <a:t>千と</a:t>
            </a:r>
            <a:r>
              <a:rPr lang="ja-JP" altLang="en-US" b="1" dirty="0" smtClean="0">
                <a:latin typeface="+mn-ea"/>
              </a:rPr>
              <a:t>千尋</a:t>
            </a:r>
            <a:r>
              <a:rPr lang="ja-JP" altLang="en-US" b="1" dirty="0">
                <a:latin typeface="+mn-ea"/>
              </a:rPr>
              <a:t>の神</a:t>
            </a:r>
            <a:r>
              <a:rPr lang="ja-JP" altLang="en-US" b="1" dirty="0" smtClean="0">
                <a:latin typeface="+mn-ea"/>
              </a:rPr>
              <a:t>隠（宮崎駿） </a:t>
            </a:r>
            <a:endParaRPr lang="en-GB" altLang="ja-JP" b="1" dirty="0" smtClean="0">
              <a:latin typeface="+mn-ea"/>
            </a:endParaRPr>
          </a:p>
          <a:p>
            <a:pPr marL="0" indent="0">
              <a:buNone/>
            </a:pPr>
            <a:r>
              <a:rPr lang="en-GB" altLang="ja-JP" b="1" dirty="0" smtClean="0">
                <a:latin typeface="Verdana" panose="020B0604030504040204" pitchFamily="34" charset="0"/>
                <a:ea typeface="Verdana" panose="020B0604030504040204" pitchFamily="34" charset="0"/>
                <a:cs typeface="Verdana" panose="020B0604030504040204" pitchFamily="34" charset="0"/>
              </a:rPr>
              <a:t>(a)</a:t>
            </a:r>
            <a:r>
              <a:rPr lang="ja-JP" altLang="en-US" dirty="0" smtClean="0">
                <a:latin typeface="MS Mincho" panose="02020609040205080304" pitchFamily="49" charset="-128"/>
                <a:ea typeface="MS Mincho" panose="02020609040205080304" pitchFamily="49" charset="-128"/>
              </a:rPr>
              <a:t>「</a:t>
            </a:r>
            <a:r>
              <a:rPr lang="ja-JP" altLang="en-US" dirty="0">
                <a:latin typeface="MS Mincho" panose="02020609040205080304" pitchFamily="49" charset="-128"/>
                <a:ea typeface="MS Mincho" panose="02020609040205080304" pitchFamily="49" charset="-128"/>
              </a:rPr>
              <a:t>千と</a:t>
            </a:r>
            <a:r>
              <a:rPr lang="ja-JP" altLang="en-US" dirty="0" smtClean="0">
                <a:latin typeface="MS Mincho" panose="02020609040205080304" pitchFamily="49" charset="-128"/>
                <a:ea typeface="MS Mincho" panose="02020609040205080304" pitchFamily="49" charset="-128"/>
              </a:rPr>
              <a:t>千 </a:t>
            </a:r>
            <a:r>
              <a:rPr lang="ja-JP" altLang="en-US" dirty="0">
                <a:latin typeface="MS Mincho" panose="02020609040205080304" pitchFamily="49" charset="-128"/>
                <a:ea typeface="MS Mincho" panose="02020609040205080304" pitchFamily="49" charset="-128"/>
              </a:rPr>
              <a:t>尋の神</a:t>
            </a:r>
            <a:r>
              <a:rPr lang="ja-JP" altLang="en-US" dirty="0" smtClean="0">
                <a:latin typeface="MS Mincho" panose="02020609040205080304" pitchFamily="49" charset="-128"/>
                <a:ea typeface="MS Mincho" panose="02020609040205080304" pitchFamily="49" charset="-128"/>
              </a:rPr>
              <a:t>隠」</a:t>
            </a:r>
            <a:r>
              <a:rPr lang="ja-JP" altLang="en-US" dirty="0">
                <a:latin typeface="MS Mincho" panose="02020609040205080304" pitchFamily="49" charset="-128"/>
                <a:ea typeface="MS Mincho" panose="02020609040205080304" pitchFamily="49" charset="-128"/>
              </a:rPr>
              <a:t>には、アニメらしい工夫が いくつ</a:t>
            </a:r>
            <a:r>
              <a:rPr lang="ja-JP" altLang="en-US" dirty="0" smtClean="0">
                <a:latin typeface="MS Mincho" panose="02020609040205080304" pitchFamily="49" charset="-128"/>
                <a:ea typeface="MS Mincho" panose="02020609040205080304" pitchFamily="49" charset="-128"/>
              </a:rPr>
              <a:t>かあ</a:t>
            </a:r>
            <a:r>
              <a:rPr lang="ja-JP" altLang="en-US" dirty="0">
                <a:latin typeface="MS Mincho" panose="02020609040205080304" pitchFamily="49" charset="-128"/>
                <a:ea typeface="MS Mincho" panose="02020609040205080304" pitchFamily="49" charset="-128"/>
              </a:rPr>
              <a:t>ります。 それらは、どのように使われていますか。考察して、あなたの意見を述</a:t>
            </a:r>
            <a:r>
              <a:rPr lang="ja-JP" altLang="en-US" dirty="0" smtClean="0">
                <a:latin typeface="MS Mincho" panose="02020609040205080304" pitchFamily="49" charset="-128"/>
                <a:ea typeface="MS Mincho" panose="02020609040205080304" pitchFamily="49" charset="-128"/>
              </a:rPr>
              <a:t>べな</a:t>
            </a:r>
            <a:r>
              <a:rPr lang="ja-JP" altLang="en-US" dirty="0">
                <a:latin typeface="MS Mincho" panose="02020609040205080304" pitchFamily="49" charset="-128"/>
                <a:ea typeface="MS Mincho" panose="02020609040205080304" pitchFamily="49" charset="-128"/>
              </a:rPr>
              <a:t>さい。 </a:t>
            </a:r>
            <a:endParaRPr lang="en-US" altLang="ja-JP" dirty="0">
              <a:latin typeface="MS Mincho" panose="02020609040205080304" pitchFamily="49" charset="-128"/>
              <a:ea typeface="MS Mincho" panose="02020609040205080304" pitchFamily="49" charset="-128"/>
            </a:endParaRPr>
          </a:p>
          <a:p>
            <a:pPr marL="0" indent="0">
              <a:buNone/>
            </a:pPr>
            <a:r>
              <a:rPr lang="en-US" altLang="ja-JP" b="1" dirty="0" smtClean="0"/>
              <a:t>OR </a:t>
            </a:r>
          </a:p>
          <a:p>
            <a:pPr marL="0" indent="0">
              <a:buNone/>
            </a:pPr>
            <a:r>
              <a:rPr lang="en-US" altLang="ja-JP" b="1" dirty="0" smtClean="0"/>
              <a:t>(</a:t>
            </a:r>
            <a:r>
              <a:rPr lang="en-US" altLang="ja-JP" b="1" dirty="0"/>
              <a:t>b) </a:t>
            </a:r>
            <a:r>
              <a:rPr lang="ja-JP" altLang="en-US" dirty="0">
                <a:latin typeface="MS Mincho" panose="02020609040205080304" pitchFamily="49" charset="-128"/>
                <a:ea typeface="MS Mincho" panose="02020609040205080304" pitchFamily="49" charset="-128"/>
              </a:rPr>
              <a:t>「千と</a:t>
            </a:r>
            <a:r>
              <a:rPr lang="ja-JP" altLang="en-US" dirty="0" smtClean="0">
                <a:latin typeface="MS Mincho" panose="02020609040205080304" pitchFamily="49" charset="-128"/>
                <a:ea typeface="MS Mincho" panose="02020609040205080304" pitchFamily="49" charset="-128"/>
              </a:rPr>
              <a:t>千尋</a:t>
            </a:r>
            <a:r>
              <a:rPr lang="ja-JP" altLang="en-US" dirty="0">
                <a:latin typeface="MS Mincho" panose="02020609040205080304" pitchFamily="49" charset="-128"/>
                <a:ea typeface="MS Mincho" panose="02020609040205080304" pitchFamily="49" charset="-128"/>
              </a:rPr>
              <a:t>の神</a:t>
            </a:r>
            <a:r>
              <a:rPr lang="ja-JP" altLang="en-US" dirty="0" smtClean="0">
                <a:latin typeface="MS Mincho" panose="02020609040205080304" pitchFamily="49" charset="-128"/>
                <a:ea typeface="MS Mincho" panose="02020609040205080304" pitchFamily="49" charset="-128"/>
              </a:rPr>
              <a:t>隠」</a:t>
            </a:r>
            <a:r>
              <a:rPr lang="ja-JP" altLang="en-US" dirty="0">
                <a:latin typeface="MS Mincho" panose="02020609040205080304" pitchFamily="49" charset="-128"/>
                <a:ea typeface="MS Mincho" panose="02020609040205080304" pitchFamily="49" charset="-128"/>
              </a:rPr>
              <a:t>の中で、登場人物の名前には重要な意味がありま す。どのように重要ですか。分析しなさい。</a:t>
            </a:r>
            <a:endParaRPr lang="en-GB" dirty="0">
              <a:latin typeface="MS Mincho" panose="02020609040205080304" pitchFamily="49" charset="-128"/>
              <a:ea typeface="MS Mincho" panose="02020609040205080304" pitchFamily="49" charset="-128"/>
            </a:endParaRPr>
          </a:p>
        </p:txBody>
      </p:sp>
    </p:spTree>
    <p:extLst>
      <p:ext uri="{BB962C8B-B14F-4D97-AF65-F5344CB8AC3E}">
        <p14:creationId xmlns:p14="http://schemas.microsoft.com/office/powerpoint/2010/main" val="2061115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questions from SAMs</a:t>
            </a:r>
            <a:endParaRPr lang="en-GB" dirty="0"/>
          </a:p>
        </p:txBody>
      </p:sp>
      <p:sp>
        <p:nvSpPr>
          <p:cNvPr id="3" name="Content Placeholder 2"/>
          <p:cNvSpPr>
            <a:spLocks noGrp="1"/>
          </p:cNvSpPr>
          <p:nvPr>
            <p:ph idx="1"/>
          </p:nvPr>
        </p:nvSpPr>
        <p:spPr/>
        <p:txBody>
          <a:bodyPr/>
          <a:lstStyle/>
          <a:p>
            <a:pPr marL="0" indent="0">
              <a:buNone/>
            </a:pPr>
            <a:r>
              <a:rPr lang="ja-JP" altLang="en-US" b="1" dirty="0">
                <a:latin typeface="+mn-ea"/>
              </a:rPr>
              <a:t>ディア・ドクター </a:t>
            </a:r>
            <a:r>
              <a:rPr lang="en-US" altLang="ja-JP" b="1" dirty="0">
                <a:latin typeface="+mn-ea"/>
              </a:rPr>
              <a:t>(</a:t>
            </a:r>
            <a:r>
              <a:rPr lang="ja-JP" altLang="en-US" b="1" dirty="0">
                <a:latin typeface="+mn-ea"/>
              </a:rPr>
              <a:t>西川美和</a:t>
            </a:r>
            <a:r>
              <a:rPr lang="en-US" altLang="ja-JP" b="1" dirty="0">
                <a:latin typeface="+mn-ea"/>
              </a:rPr>
              <a:t>) </a:t>
            </a:r>
            <a:endParaRPr lang="en-US" altLang="ja-JP" b="1" dirty="0" smtClean="0">
              <a:latin typeface="+mn-ea"/>
            </a:endParaRPr>
          </a:p>
          <a:p>
            <a:r>
              <a:rPr lang="en-US" altLang="ja-JP" b="1" dirty="0" smtClean="0">
                <a:latin typeface="Verdana" panose="020B0604030504040204" pitchFamily="34" charset="0"/>
                <a:ea typeface="Verdana" panose="020B0604030504040204" pitchFamily="34" charset="0"/>
                <a:cs typeface="Verdana" panose="020B0604030504040204" pitchFamily="34" charset="0"/>
              </a:rPr>
              <a:t>(</a:t>
            </a:r>
            <a:r>
              <a:rPr lang="en-US" altLang="ja-JP" b="1" dirty="0">
                <a:latin typeface="Verdana" panose="020B0604030504040204" pitchFamily="34" charset="0"/>
                <a:ea typeface="Verdana" panose="020B0604030504040204" pitchFamily="34" charset="0"/>
                <a:cs typeface="Verdana" panose="020B0604030504040204" pitchFamily="34" charset="0"/>
              </a:rPr>
              <a:t>a) </a:t>
            </a:r>
            <a:r>
              <a:rPr lang="ja-JP" altLang="en-US" dirty="0">
                <a:latin typeface="MS Mincho" panose="02020609040205080304" pitchFamily="49" charset="-128"/>
                <a:ea typeface="MS Mincho" panose="02020609040205080304" pitchFamily="49" charset="-128"/>
              </a:rPr>
              <a:t>「ディア・ドクター」の話の中で、いなかの</a:t>
            </a:r>
            <a:r>
              <a:rPr lang="ja-JP" altLang="en-US" dirty="0" smtClean="0">
                <a:latin typeface="MS Mincho" panose="02020609040205080304" pitchFamily="49" charset="-128"/>
                <a:ea typeface="MS Mincho" panose="02020609040205080304" pitchFamily="49" charset="-128"/>
              </a:rPr>
              <a:t>医療</a:t>
            </a:r>
            <a:r>
              <a:rPr lang="ja-JP" altLang="en-US" dirty="0">
                <a:latin typeface="MS Mincho" panose="02020609040205080304" pitchFamily="49" charset="-128"/>
                <a:ea typeface="MS Mincho" panose="02020609040205080304" pitchFamily="49" charset="-128"/>
              </a:rPr>
              <a:t>と都会の</a:t>
            </a:r>
            <a:r>
              <a:rPr lang="ja-JP" altLang="en-US" dirty="0" smtClean="0">
                <a:latin typeface="MS Mincho" panose="02020609040205080304" pitchFamily="49" charset="-128"/>
                <a:ea typeface="MS Mincho" panose="02020609040205080304" pitchFamily="49" charset="-128"/>
              </a:rPr>
              <a:t>医療</a:t>
            </a:r>
            <a:r>
              <a:rPr lang="ja-JP" altLang="en-US" dirty="0">
                <a:latin typeface="MS Mincho" panose="02020609040205080304" pitchFamily="49" charset="-128"/>
                <a:ea typeface="MS Mincho" panose="02020609040205080304" pitchFamily="49" charset="-128"/>
              </a:rPr>
              <a:t>はどのよ</a:t>
            </a:r>
            <a:r>
              <a:rPr lang="ja-JP" altLang="en-US" dirty="0" smtClean="0">
                <a:latin typeface="MS Mincho" panose="02020609040205080304" pitchFamily="49" charset="-128"/>
                <a:ea typeface="MS Mincho" panose="02020609040205080304" pitchFamily="49" charset="-128"/>
              </a:rPr>
              <a:t>うに</a:t>
            </a:r>
            <a:r>
              <a:rPr lang="ja-JP" altLang="en-US" dirty="0">
                <a:latin typeface="MS Mincho" panose="02020609040205080304" pitchFamily="49" charset="-128"/>
                <a:ea typeface="MS Mincho" panose="02020609040205080304" pitchFamily="49" charset="-128"/>
              </a:rPr>
              <a:t>表されていますか。理由も含めて、あなたの意見を述べなさい。 </a:t>
            </a:r>
            <a:endParaRPr lang="en-US" altLang="ja-JP" dirty="0">
              <a:latin typeface="MS Mincho" panose="02020609040205080304" pitchFamily="49" charset="-128"/>
              <a:ea typeface="MS Mincho" panose="02020609040205080304" pitchFamily="49" charset="-128"/>
            </a:endParaRPr>
          </a:p>
          <a:p>
            <a:pPr marL="0" indent="0">
              <a:buNone/>
            </a:pPr>
            <a:r>
              <a:rPr lang="en-US" altLang="ja-JP" b="1" dirty="0" smtClean="0">
                <a:latin typeface="Verdana" panose="020B0604030504040204" pitchFamily="34" charset="0"/>
                <a:ea typeface="Verdana" panose="020B0604030504040204" pitchFamily="34" charset="0"/>
                <a:cs typeface="Verdana" panose="020B0604030504040204" pitchFamily="34" charset="0"/>
              </a:rPr>
              <a:t>OR </a:t>
            </a:r>
          </a:p>
          <a:p>
            <a:r>
              <a:rPr lang="en-US" altLang="ja-JP" b="1" dirty="0" smtClean="0">
                <a:latin typeface="Verdana" panose="020B0604030504040204" pitchFamily="34" charset="0"/>
                <a:ea typeface="Verdana" panose="020B0604030504040204" pitchFamily="34" charset="0"/>
                <a:cs typeface="Verdana" panose="020B0604030504040204" pitchFamily="34" charset="0"/>
              </a:rPr>
              <a:t>(</a:t>
            </a:r>
            <a:r>
              <a:rPr lang="en-US" altLang="ja-JP" b="1" dirty="0">
                <a:latin typeface="Verdana" panose="020B0604030504040204" pitchFamily="34" charset="0"/>
                <a:ea typeface="Verdana" panose="020B0604030504040204" pitchFamily="34" charset="0"/>
                <a:cs typeface="Verdana" panose="020B0604030504040204" pitchFamily="34" charset="0"/>
              </a:rPr>
              <a:t>b) </a:t>
            </a:r>
            <a:r>
              <a:rPr lang="ja-JP" altLang="en-US" dirty="0">
                <a:latin typeface="MS Mincho" panose="02020609040205080304" pitchFamily="49" charset="-128"/>
                <a:ea typeface="MS Mincho" panose="02020609040205080304" pitchFamily="49" charset="-128"/>
              </a:rPr>
              <a:t>「ディア・ドクター」の最初の場面は、映画全体の展開に</a:t>
            </a:r>
            <a:r>
              <a:rPr lang="ja-JP" altLang="en-US" dirty="0" smtClean="0">
                <a:latin typeface="MS Mincho" panose="02020609040205080304" pitchFamily="49" charset="-128"/>
                <a:ea typeface="MS Mincho" panose="02020609040205080304" pitchFamily="49" charset="-128"/>
              </a:rPr>
              <a:t>効果</a:t>
            </a:r>
            <a:r>
              <a:rPr lang="ja-JP" altLang="en-US" dirty="0">
                <a:latin typeface="MS Mincho" panose="02020609040205080304" pitchFamily="49" charset="-128"/>
                <a:ea typeface="MS Mincho" panose="02020609040205080304" pitchFamily="49" charset="-128"/>
              </a:rPr>
              <a:t>的です。 どうしてですか。分析しなさい。</a:t>
            </a:r>
            <a:endParaRPr lang="en-GB" dirty="0">
              <a:latin typeface="MS Mincho" panose="02020609040205080304" pitchFamily="49" charset="-128"/>
              <a:ea typeface="MS Mincho" panose="02020609040205080304" pitchFamily="49" charset="-128"/>
            </a:endParaRPr>
          </a:p>
        </p:txBody>
      </p:sp>
    </p:spTree>
    <p:extLst>
      <p:ext uri="{BB962C8B-B14F-4D97-AF65-F5344CB8AC3E}">
        <p14:creationId xmlns:p14="http://schemas.microsoft.com/office/powerpoint/2010/main" val="1075521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 from SAMs</a:t>
            </a:r>
            <a:endParaRPr lang="en-GB" dirty="0"/>
          </a:p>
        </p:txBody>
      </p:sp>
      <p:sp>
        <p:nvSpPr>
          <p:cNvPr id="3" name="Content Placeholder 2"/>
          <p:cNvSpPr>
            <a:spLocks noGrp="1"/>
          </p:cNvSpPr>
          <p:nvPr>
            <p:ph idx="1"/>
          </p:nvPr>
        </p:nvSpPr>
        <p:spPr/>
        <p:txBody>
          <a:bodyPr/>
          <a:lstStyle/>
          <a:p>
            <a:pPr marL="0" indent="0">
              <a:buNone/>
            </a:pPr>
            <a:r>
              <a:rPr lang="ja-JP" altLang="en-US" b="1" dirty="0" smtClean="0">
                <a:latin typeface="+mn-ea"/>
              </a:rPr>
              <a:t>誰も</a:t>
            </a:r>
            <a:r>
              <a:rPr lang="ja-JP" altLang="en-US" b="1" dirty="0">
                <a:latin typeface="+mn-ea"/>
              </a:rPr>
              <a:t>知らない </a:t>
            </a:r>
            <a:r>
              <a:rPr lang="en-US" altLang="ja-JP" b="1" dirty="0" smtClean="0">
                <a:latin typeface="+mn-ea"/>
              </a:rPr>
              <a:t>(</a:t>
            </a:r>
            <a:r>
              <a:rPr lang="ja-JP" altLang="en-US" b="1" dirty="0" smtClean="0">
                <a:latin typeface="+mn-ea"/>
              </a:rPr>
              <a:t>是枝裕和</a:t>
            </a:r>
            <a:r>
              <a:rPr lang="en-US" altLang="ja-JP" b="1" dirty="0">
                <a:latin typeface="+mn-ea"/>
              </a:rPr>
              <a:t>) </a:t>
            </a:r>
            <a:endParaRPr lang="en-US" altLang="ja-JP" b="1" dirty="0" smtClean="0">
              <a:latin typeface="+mn-ea"/>
            </a:endParaRPr>
          </a:p>
          <a:p>
            <a:r>
              <a:rPr lang="en-US" altLang="ja-JP" b="1" dirty="0" smtClean="0"/>
              <a:t>(</a:t>
            </a:r>
            <a:r>
              <a:rPr lang="en-US" altLang="ja-JP" b="1" dirty="0"/>
              <a:t>a) </a:t>
            </a:r>
            <a:r>
              <a:rPr lang="ja-JP" altLang="en-US" dirty="0">
                <a:latin typeface="MS Mincho" panose="02020609040205080304" pitchFamily="49" charset="-128"/>
                <a:ea typeface="MS Mincho" panose="02020609040205080304" pitchFamily="49" charset="-128"/>
              </a:rPr>
              <a:t>「</a:t>
            </a:r>
            <a:r>
              <a:rPr lang="ja-JP" altLang="en-US" dirty="0" smtClean="0">
                <a:latin typeface="MS Mincho" panose="02020609040205080304" pitchFamily="49" charset="-128"/>
                <a:ea typeface="MS Mincho" panose="02020609040205080304" pitchFamily="49" charset="-128"/>
              </a:rPr>
              <a:t>誰も</a:t>
            </a:r>
            <a:r>
              <a:rPr lang="ja-JP" altLang="en-US" dirty="0">
                <a:latin typeface="MS Mincho" panose="02020609040205080304" pitchFamily="49" charset="-128"/>
                <a:ea typeface="MS Mincho" panose="02020609040205080304" pitchFamily="49" charset="-128"/>
              </a:rPr>
              <a:t>知らない」の話の中で、大人はどのように表現されていますか。 分析しなさい。 </a:t>
            </a:r>
            <a:endParaRPr lang="en-US" altLang="ja-JP" dirty="0">
              <a:latin typeface="MS Mincho" panose="02020609040205080304" pitchFamily="49" charset="-128"/>
              <a:ea typeface="MS Mincho" panose="02020609040205080304" pitchFamily="49" charset="-128"/>
            </a:endParaRPr>
          </a:p>
          <a:p>
            <a:pPr marL="0" indent="0">
              <a:buNone/>
            </a:pPr>
            <a:r>
              <a:rPr lang="en-US" altLang="ja-JP" dirty="0" smtClean="0"/>
              <a:t>OR </a:t>
            </a:r>
          </a:p>
          <a:p>
            <a:r>
              <a:rPr lang="en-US" altLang="ja-JP" dirty="0" smtClean="0"/>
              <a:t>(</a:t>
            </a:r>
            <a:r>
              <a:rPr lang="en-US" altLang="ja-JP" dirty="0"/>
              <a:t>b) </a:t>
            </a:r>
            <a:r>
              <a:rPr lang="ja-JP" altLang="en-US" dirty="0">
                <a:latin typeface="MS Mincho" panose="02020609040205080304" pitchFamily="49" charset="-128"/>
                <a:ea typeface="MS Mincho" panose="02020609040205080304" pitchFamily="49" charset="-128"/>
              </a:rPr>
              <a:t>「</a:t>
            </a:r>
            <a:r>
              <a:rPr lang="ja-JP" altLang="en-US" dirty="0" smtClean="0">
                <a:latin typeface="MS Mincho" panose="02020609040205080304" pitchFamily="49" charset="-128"/>
                <a:ea typeface="MS Mincho" panose="02020609040205080304" pitchFamily="49" charset="-128"/>
              </a:rPr>
              <a:t>誰も</a:t>
            </a:r>
            <a:r>
              <a:rPr lang="ja-JP" altLang="en-US" dirty="0">
                <a:latin typeface="MS Mincho" panose="02020609040205080304" pitchFamily="49" charset="-128"/>
                <a:ea typeface="MS Mincho" panose="02020609040205080304" pitchFamily="49" charset="-128"/>
              </a:rPr>
              <a:t>知らない」の話の中で、明と京子の行動は、お母さんがいな</a:t>
            </a:r>
            <a:r>
              <a:rPr lang="ja-JP" altLang="en-US" dirty="0" smtClean="0">
                <a:latin typeface="MS Mincho" panose="02020609040205080304" pitchFamily="49" charset="-128"/>
                <a:ea typeface="MS Mincho" panose="02020609040205080304" pitchFamily="49" charset="-128"/>
              </a:rPr>
              <a:t>くな</a:t>
            </a:r>
            <a:r>
              <a:rPr lang="ja-JP" altLang="en-US" dirty="0">
                <a:latin typeface="MS Mincho" panose="02020609040205080304" pitchFamily="49" charset="-128"/>
                <a:ea typeface="MS Mincho" panose="02020609040205080304" pitchFamily="49" charset="-128"/>
              </a:rPr>
              <a:t>ったあと、どのように変わりますか。考察して、あなたの意見を述べ なさい。</a:t>
            </a:r>
            <a:endParaRPr lang="en-GB" dirty="0">
              <a:latin typeface="MS Mincho" panose="02020609040205080304" pitchFamily="49" charset="-128"/>
              <a:ea typeface="MS Mincho" panose="02020609040205080304" pitchFamily="49" charset="-128"/>
            </a:endParaRPr>
          </a:p>
        </p:txBody>
      </p:sp>
    </p:spTree>
    <p:extLst>
      <p:ext uri="{BB962C8B-B14F-4D97-AF65-F5344CB8AC3E}">
        <p14:creationId xmlns:p14="http://schemas.microsoft.com/office/powerpoint/2010/main" val="2766607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Texts and Films Questions Marking</a:t>
            </a:r>
            <a:endParaRPr lang="en-GB" dirty="0"/>
          </a:p>
        </p:txBody>
      </p:sp>
      <p:sp>
        <p:nvSpPr>
          <p:cNvPr id="3" name="Content Placeholder 2"/>
          <p:cNvSpPr>
            <a:spLocks noGrp="1"/>
          </p:cNvSpPr>
          <p:nvPr>
            <p:ph idx="1"/>
          </p:nvPr>
        </p:nvSpPr>
        <p:spPr>
          <a:xfrm>
            <a:off x="540000" y="2064114"/>
            <a:ext cx="8229600" cy="4525963"/>
          </a:xfrm>
        </p:spPr>
        <p:txBody>
          <a:bodyPr>
            <a:normAutofit/>
          </a:bodyPr>
          <a:lstStyle/>
          <a:p>
            <a:r>
              <a:rPr lang="en-GB" dirty="0" smtClean="0"/>
              <a:t>These essays are marked according to 3 mark grids. (</a:t>
            </a:r>
            <a:r>
              <a:rPr lang="en-GB" dirty="0" smtClean="0"/>
              <a:t>Specification, </a:t>
            </a:r>
            <a:r>
              <a:rPr lang="en-GB" dirty="0" smtClean="0"/>
              <a:t>p. 24 – 27).</a:t>
            </a:r>
          </a:p>
          <a:p>
            <a:r>
              <a:rPr lang="en-GB" dirty="0" smtClean="0"/>
              <a:t>The marking criteria are:</a:t>
            </a:r>
          </a:p>
          <a:p>
            <a:pPr lvl="1"/>
            <a:r>
              <a:rPr lang="en-GB" sz="2800" dirty="0" smtClean="0"/>
              <a:t>Critical analysis and response (20 marks)</a:t>
            </a:r>
          </a:p>
          <a:p>
            <a:pPr lvl="1"/>
            <a:r>
              <a:rPr lang="en-GB" sz="2800" dirty="0" smtClean="0"/>
              <a:t>Range of grammatical structures and vocabulary (15 marks)</a:t>
            </a:r>
          </a:p>
          <a:p>
            <a:pPr lvl="1"/>
            <a:r>
              <a:rPr lang="en-GB" sz="2800" dirty="0" smtClean="0"/>
              <a:t>Accuracy of language (10 marks).</a:t>
            </a:r>
          </a:p>
          <a:p>
            <a:endParaRPr lang="en-GB" dirty="0"/>
          </a:p>
        </p:txBody>
      </p:sp>
    </p:spTree>
    <p:extLst>
      <p:ext uri="{BB962C8B-B14F-4D97-AF65-F5344CB8AC3E}">
        <p14:creationId xmlns:p14="http://schemas.microsoft.com/office/powerpoint/2010/main" val="22683847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What is required in sections B and C</a:t>
            </a:r>
            <a:endParaRPr lang="en-GB" sz="2800" dirty="0"/>
          </a:p>
        </p:txBody>
      </p:sp>
      <p:sp>
        <p:nvSpPr>
          <p:cNvPr id="3" name="Content Placeholder 2"/>
          <p:cNvSpPr>
            <a:spLocks noGrp="1"/>
          </p:cNvSpPr>
          <p:nvPr>
            <p:ph idx="1"/>
          </p:nvPr>
        </p:nvSpPr>
        <p:spPr>
          <a:xfrm>
            <a:off x="540000" y="1554797"/>
            <a:ext cx="8229600" cy="4525963"/>
          </a:xfrm>
        </p:spPr>
        <p:txBody>
          <a:bodyPr/>
          <a:lstStyle/>
          <a:p>
            <a:r>
              <a:rPr lang="en-GB" dirty="0" smtClean="0"/>
              <a:t>Have a detailed look at the mark scheme.</a:t>
            </a:r>
          </a:p>
          <a:p>
            <a:r>
              <a:rPr lang="en-GB" dirty="0" smtClean="0"/>
              <a:t>Note </a:t>
            </a:r>
            <a:r>
              <a:rPr lang="en-GB" dirty="0"/>
              <a:t>the importance of critical analysis. </a:t>
            </a:r>
            <a:endParaRPr lang="en-GB" dirty="0" smtClean="0"/>
          </a:p>
          <a:p>
            <a:r>
              <a:rPr lang="en-GB" dirty="0" smtClean="0"/>
              <a:t>Essays </a:t>
            </a:r>
            <a:r>
              <a:rPr lang="en-GB" dirty="0"/>
              <a:t>must be critical and analytical, not </a:t>
            </a:r>
            <a:r>
              <a:rPr lang="en-GB" dirty="0" smtClean="0"/>
              <a:t>purely descriptive</a:t>
            </a:r>
            <a:r>
              <a:rPr lang="en-GB" dirty="0" smtClean="0"/>
              <a:t>. (Students will lose marks if they simply re-tell the story).</a:t>
            </a:r>
          </a:p>
          <a:p>
            <a:r>
              <a:rPr lang="en-GB" dirty="0" smtClean="0"/>
              <a:t>Supporting evidence must be given from the text or film.</a:t>
            </a:r>
            <a:endParaRPr lang="en-GB" dirty="0"/>
          </a:p>
        </p:txBody>
      </p:sp>
    </p:spTree>
    <p:extLst>
      <p:ext uri="{BB962C8B-B14F-4D97-AF65-F5344CB8AC3E}">
        <p14:creationId xmlns:p14="http://schemas.microsoft.com/office/powerpoint/2010/main" val="30607099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a:t>Paper 3</a:t>
            </a:r>
            <a:br>
              <a:rPr lang="en-GB" dirty="0"/>
            </a:br>
            <a:r>
              <a:rPr lang="en-GB" dirty="0"/>
              <a:t>Listening, reading and writing</a:t>
            </a:r>
          </a:p>
        </p:txBody>
      </p:sp>
    </p:spTree>
    <p:extLst>
      <p:ext uri="{BB962C8B-B14F-4D97-AF65-F5344CB8AC3E}">
        <p14:creationId xmlns:p14="http://schemas.microsoft.com/office/powerpoint/2010/main" val="42937118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Section A Listening Comprehension</a:t>
            </a:r>
            <a:endParaRPr lang="en-GB" dirty="0"/>
          </a:p>
        </p:txBody>
      </p:sp>
      <p:sp>
        <p:nvSpPr>
          <p:cNvPr id="3" name="Content Placeholder 2"/>
          <p:cNvSpPr>
            <a:spLocks noGrp="1"/>
          </p:cNvSpPr>
          <p:nvPr>
            <p:ph idx="1"/>
          </p:nvPr>
        </p:nvSpPr>
        <p:spPr>
          <a:xfrm>
            <a:off x="438400" y="1715771"/>
            <a:ext cx="8229600" cy="4525963"/>
          </a:xfrm>
        </p:spPr>
        <p:txBody>
          <a:bodyPr>
            <a:normAutofit/>
          </a:bodyPr>
          <a:lstStyle/>
          <a:p>
            <a:r>
              <a:rPr lang="en-GB" dirty="0" smtClean="0"/>
              <a:t>4 questions, requiring a mixture of responses </a:t>
            </a:r>
            <a:r>
              <a:rPr lang="en-GB" dirty="0" err="1" smtClean="0"/>
              <a:t>eg</a:t>
            </a:r>
            <a:r>
              <a:rPr lang="en-GB" dirty="0" smtClean="0"/>
              <a:t> multiple choice, short </a:t>
            </a:r>
            <a:r>
              <a:rPr lang="en-GB" dirty="0" smtClean="0"/>
              <a:t>answer open response.</a:t>
            </a:r>
            <a:endParaRPr lang="en-GB" dirty="0" smtClean="0"/>
          </a:p>
          <a:p>
            <a:r>
              <a:rPr lang="en-GB" dirty="0" smtClean="0"/>
              <a:t>Includes inference questions.</a:t>
            </a:r>
          </a:p>
          <a:p>
            <a:r>
              <a:rPr lang="en-GB" dirty="0" smtClean="0"/>
              <a:t>Students will have individual control of the recording.</a:t>
            </a:r>
          </a:p>
          <a:p>
            <a:r>
              <a:rPr lang="en-GB" dirty="0" smtClean="0"/>
              <a:t>Recommended time 45 minutes.</a:t>
            </a:r>
          </a:p>
          <a:p>
            <a:r>
              <a:rPr lang="en-GB" dirty="0" smtClean="0"/>
              <a:t>30 marks.</a:t>
            </a:r>
          </a:p>
          <a:p>
            <a:r>
              <a:rPr lang="en-GB" dirty="0" smtClean="0"/>
              <a:t>Marked according to a points-based mark scheme.</a:t>
            </a:r>
          </a:p>
          <a:p>
            <a:endParaRPr lang="en-GB" dirty="0" smtClean="0"/>
          </a:p>
        </p:txBody>
      </p:sp>
    </p:spTree>
    <p:extLst>
      <p:ext uri="{BB962C8B-B14F-4D97-AF65-F5344CB8AC3E}">
        <p14:creationId xmlns:p14="http://schemas.microsoft.com/office/powerpoint/2010/main" val="1525111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Section A (Listening Comprehension)</a:t>
            </a:r>
            <a:endParaRPr lang="en-GB" sz="2800" dirty="0"/>
          </a:p>
        </p:txBody>
      </p:sp>
      <p:sp>
        <p:nvSpPr>
          <p:cNvPr id="3" name="Content Placeholder 2"/>
          <p:cNvSpPr>
            <a:spLocks noGrp="1"/>
          </p:cNvSpPr>
          <p:nvPr>
            <p:ph idx="1"/>
          </p:nvPr>
        </p:nvSpPr>
        <p:spPr>
          <a:xfrm>
            <a:off x="540000" y="1788343"/>
            <a:ext cx="8229600" cy="4525963"/>
          </a:xfrm>
        </p:spPr>
        <p:txBody>
          <a:bodyPr>
            <a:normAutofit/>
          </a:bodyPr>
          <a:lstStyle/>
          <a:p>
            <a:r>
              <a:rPr lang="en-GB" dirty="0" smtClean="0"/>
              <a:t>SAMs p. 82 – 87</a:t>
            </a:r>
          </a:p>
          <a:p>
            <a:r>
              <a:rPr lang="en-GB" dirty="0" smtClean="0"/>
              <a:t>Where </a:t>
            </a:r>
            <a:r>
              <a:rPr lang="en-GB" dirty="0" smtClean="0">
                <a:solidFill>
                  <a:srgbClr val="0070C0"/>
                </a:solidFill>
              </a:rPr>
              <a:t>an open-response, </a:t>
            </a:r>
            <a:r>
              <a:rPr lang="en-GB" dirty="0" smtClean="0"/>
              <a:t>written answer is required, </a:t>
            </a:r>
            <a:r>
              <a:rPr lang="en-GB" dirty="0" smtClean="0">
                <a:solidFill>
                  <a:srgbClr val="0070C0"/>
                </a:solidFill>
              </a:rPr>
              <a:t>this </a:t>
            </a:r>
            <a:r>
              <a:rPr lang="en-GB" dirty="0" smtClean="0"/>
              <a:t>must be in Japanese.</a:t>
            </a:r>
          </a:p>
          <a:p>
            <a:r>
              <a:rPr lang="en-GB" dirty="0" smtClean="0"/>
              <a:t>Note form </a:t>
            </a:r>
            <a:r>
              <a:rPr lang="en-GB" dirty="0" smtClean="0">
                <a:solidFill>
                  <a:srgbClr val="0070C0"/>
                </a:solidFill>
              </a:rPr>
              <a:t>is acceptable, whole sentences are not required.</a:t>
            </a:r>
          </a:p>
          <a:p>
            <a:r>
              <a:rPr lang="en-GB" dirty="0" smtClean="0"/>
              <a:t>Students should not transcribe whole chunks.</a:t>
            </a:r>
          </a:p>
          <a:p>
            <a:r>
              <a:rPr lang="en-GB" dirty="0" smtClean="0"/>
              <a:t>Question 3 (b) (</a:t>
            </a:r>
            <a:r>
              <a:rPr lang="en-GB" dirty="0" err="1" smtClean="0"/>
              <a:t>i</a:t>
            </a:r>
            <a:r>
              <a:rPr lang="en-GB" dirty="0" smtClean="0"/>
              <a:t>) requires a summary.</a:t>
            </a:r>
          </a:p>
          <a:p>
            <a:r>
              <a:rPr lang="en-GB" dirty="0" smtClean="0"/>
              <a:t>Recordings of the SAMs may be found on the website.</a:t>
            </a:r>
            <a:endParaRPr lang="en-GB" dirty="0"/>
          </a:p>
        </p:txBody>
      </p:sp>
    </p:spTree>
    <p:extLst>
      <p:ext uri="{BB962C8B-B14F-4D97-AF65-F5344CB8AC3E}">
        <p14:creationId xmlns:p14="http://schemas.microsoft.com/office/powerpoint/2010/main" val="35430880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a:t>Section B Listening, reading and writing</a:t>
            </a:r>
          </a:p>
        </p:txBody>
      </p:sp>
      <p:sp>
        <p:nvSpPr>
          <p:cNvPr id="3" name="Content Placeholder 2"/>
          <p:cNvSpPr>
            <a:spLocks noGrp="1"/>
          </p:cNvSpPr>
          <p:nvPr>
            <p:ph idx="1"/>
          </p:nvPr>
        </p:nvSpPr>
        <p:spPr/>
        <p:txBody>
          <a:bodyPr>
            <a:normAutofit fontScale="92500" lnSpcReduction="10000"/>
          </a:bodyPr>
          <a:lstStyle/>
          <a:p>
            <a:endParaRPr lang="en-GB" dirty="0" smtClean="0"/>
          </a:p>
          <a:p>
            <a:r>
              <a:rPr lang="en-GB" dirty="0" smtClean="0"/>
              <a:t>Students listen to a recording and read a written text.</a:t>
            </a:r>
          </a:p>
          <a:p>
            <a:r>
              <a:rPr lang="en-GB" dirty="0" smtClean="0"/>
              <a:t>Students summarise </a:t>
            </a:r>
            <a:r>
              <a:rPr lang="en-GB" b="1" dirty="0" smtClean="0">
                <a:solidFill>
                  <a:srgbClr val="FF0000"/>
                </a:solidFill>
              </a:rPr>
              <a:t>points of view </a:t>
            </a:r>
            <a:r>
              <a:rPr lang="en-GB" dirty="0" smtClean="0"/>
              <a:t>in both sources.</a:t>
            </a:r>
          </a:p>
          <a:p>
            <a:r>
              <a:rPr lang="en-GB" dirty="0" smtClean="0"/>
              <a:t>Students answer a question in writing which requires them to evaluate the </a:t>
            </a:r>
            <a:r>
              <a:rPr lang="en-GB" b="1" dirty="0" smtClean="0">
                <a:solidFill>
                  <a:srgbClr val="FF0000"/>
                </a:solidFill>
              </a:rPr>
              <a:t>viewpoints</a:t>
            </a:r>
            <a:r>
              <a:rPr lang="en-GB" dirty="0" smtClean="0"/>
              <a:t> in both sources.</a:t>
            </a:r>
          </a:p>
          <a:p>
            <a:r>
              <a:rPr lang="en-GB" dirty="0" smtClean="0"/>
              <a:t>Students draw conclusions.</a:t>
            </a:r>
          </a:p>
          <a:p>
            <a:r>
              <a:rPr lang="en-GB" dirty="0" smtClean="0"/>
              <a:t>Recommended time 1 hour 30 minutes.</a:t>
            </a:r>
          </a:p>
          <a:p>
            <a:r>
              <a:rPr lang="en-GB" dirty="0" smtClean="0"/>
              <a:t>30 marks.</a:t>
            </a:r>
          </a:p>
          <a:p>
            <a:r>
              <a:rPr lang="en-GB" dirty="0" smtClean="0"/>
              <a:t>Students should write approximately 400 – 500 characters.</a:t>
            </a:r>
          </a:p>
        </p:txBody>
      </p:sp>
    </p:spTree>
    <p:extLst>
      <p:ext uri="{BB962C8B-B14F-4D97-AF65-F5344CB8AC3E}">
        <p14:creationId xmlns:p14="http://schemas.microsoft.com/office/powerpoint/2010/main" val="726766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a:solidFill>
                  <a:schemeClr val="tx1"/>
                </a:solidFill>
              </a:rPr>
              <a:t>Content that engages, inspires and motivates your </a:t>
            </a:r>
            <a:r>
              <a:rPr lang="en-US" dirty="0" smtClean="0">
                <a:solidFill>
                  <a:schemeClr val="tx1"/>
                </a:solidFill>
              </a:rPr>
              <a:t>students</a:t>
            </a:r>
          </a:p>
          <a:p>
            <a:pPr marL="342900" indent="-342900">
              <a:buFont typeface="Arial" panose="020B0604020202020204" pitchFamily="34" charset="0"/>
              <a:buChar char="•"/>
            </a:pPr>
            <a:r>
              <a:rPr lang="en-US" dirty="0" smtClean="0">
                <a:solidFill>
                  <a:schemeClr val="tx1"/>
                </a:solidFill>
              </a:rPr>
              <a:t>Manageable </a:t>
            </a:r>
            <a:r>
              <a:rPr lang="en-US" dirty="0">
                <a:solidFill>
                  <a:schemeClr val="tx1"/>
                </a:solidFill>
              </a:rPr>
              <a:t>content and clear, structured </a:t>
            </a:r>
            <a:r>
              <a:rPr lang="en-US" dirty="0" smtClean="0">
                <a:solidFill>
                  <a:schemeClr val="tx1"/>
                </a:solidFill>
              </a:rPr>
              <a:t>assessment</a:t>
            </a:r>
          </a:p>
          <a:p>
            <a:pPr marL="342900" indent="-342900">
              <a:buFont typeface="Arial" panose="020B0604020202020204" pitchFamily="34" charset="0"/>
              <a:buChar char="•"/>
            </a:pPr>
            <a:r>
              <a:rPr lang="en-US" dirty="0">
                <a:solidFill>
                  <a:schemeClr val="tx1"/>
                </a:solidFill>
              </a:rPr>
              <a:t>Assessments that enable all students to reach their </a:t>
            </a:r>
            <a:r>
              <a:rPr lang="en-US" dirty="0" smtClean="0">
                <a:solidFill>
                  <a:schemeClr val="tx1"/>
                </a:solidFill>
              </a:rPr>
              <a:t>potential</a:t>
            </a:r>
          </a:p>
          <a:p>
            <a:pPr marL="342900" indent="-342900">
              <a:buFont typeface="Arial" panose="020B0604020202020204" pitchFamily="34" charset="0"/>
              <a:buChar char="•"/>
            </a:pPr>
            <a:r>
              <a:rPr lang="en-US" dirty="0">
                <a:solidFill>
                  <a:schemeClr val="tx1"/>
                </a:solidFill>
              </a:rPr>
              <a:t>Rich choice of popular and accessible </a:t>
            </a:r>
            <a:r>
              <a:rPr lang="en-US" dirty="0" smtClean="0">
                <a:solidFill>
                  <a:schemeClr val="tx1"/>
                </a:solidFill>
              </a:rPr>
              <a:t>works covering contemporary </a:t>
            </a:r>
            <a:r>
              <a:rPr lang="en-US" dirty="0">
                <a:solidFill>
                  <a:schemeClr val="tx1"/>
                </a:solidFill>
              </a:rPr>
              <a:t>and classical </a:t>
            </a:r>
            <a:r>
              <a:rPr lang="en-US" dirty="0" smtClean="0">
                <a:solidFill>
                  <a:schemeClr val="tx1"/>
                </a:solidFill>
              </a:rPr>
              <a:t>titles from a range of directors and authors</a:t>
            </a:r>
          </a:p>
          <a:p>
            <a:pPr marL="342900" indent="-342900">
              <a:buFont typeface="Arial" panose="020B0604020202020204" pitchFamily="34" charset="0"/>
              <a:buChar char="•"/>
            </a:pPr>
            <a:r>
              <a:rPr lang="en-US" altLang="en-US" dirty="0"/>
              <a:t>Straightforward and clear </a:t>
            </a:r>
            <a:r>
              <a:rPr lang="en-US" altLang="en-US" dirty="0"/>
              <a:t>mark schemes</a:t>
            </a:r>
            <a:endParaRPr lang="en-US" dirty="0"/>
          </a:p>
          <a:p>
            <a:pPr marL="342900" indent="-342900">
              <a:buFont typeface="Arial" panose="020B0604020202020204" pitchFamily="34" charset="0"/>
              <a:buChar char="•"/>
            </a:pPr>
            <a:r>
              <a:rPr lang="en-US" dirty="0"/>
              <a:t>Specification that builds transferable skills for </a:t>
            </a:r>
            <a:r>
              <a:rPr lang="en-US" dirty="0" smtClean="0">
                <a:solidFill>
                  <a:schemeClr val="tx1"/>
                </a:solidFill>
              </a:rPr>
              <a:t>progression to Language or other degrees</a:t>
            </a:r>
          </a:p>
        </p:txBody>
      </p:sp>
      <p:sp>
        <p:nvSpPr>
          <p:cNvPr id="2" name="Title 1"/>
          <p:cNvSpPr>
            <a:spLocks noGrp="1"/>
          </p:cNvSpPr>
          <p:nvPr>
            <p:ph type="title"/>
          </p:nvPr>
        </p:nvSpPr>
        <p:spPr/>
        <p:txBody>
          <a:bodyPr/>
          <a:lstStyle/>
          <a:p>
            <a:r>
              <a:rPr lang="en-GB" altLang="en-US" dirty="0">
                <a:latin typeface="Verdana" panose="020B0604030504040204" pitchFamily="34" charset="0"/>
                <a:cs typeface="Myriad Pro" charset="0"/>
              </a:rPr>
              <a:t>Languages for All</a:t>
            </a:r>
            <a:endParaRPr lang="en-GB" dirty="0"/>
          </a:p>
        </p:txBody>
      </p:sp>
    </p:spTree>
    <p:extLst>
      <p:ext uri="{BB962C8B-B14F-4D97-AF65-F5344CB8AC3E}">
        <p14:creationId xmlns:p14="http://schemas.microsoft.com/office/powerpoint/2010/main" val="9056080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Section B Listening, reading and writing</a:t>
            </a:r>
            <a:endParaRPr lang="en-GB" sz="2800" dirty="0"/>
          </a:p>
        </p:txBody>
      </p:sp>
      <p:sp>
        <p:nvSpPr>
          <p:cNvPr id="3" name="Content Placeholder 2"/>
          <p:cNvSpPr>
            <a:spLocks noGrp="1"/>
          </p:cNvSpPr>
          <p:nvPr>
            <p:ph idx="1"/>
          </p:nvPr>
        </p:nvSpPr>
        <p:spPr>
          <a:xfrm>
            <a:off x="540000" y="2020571"/>
            <a:ext cx="8229600" cy="4525963"/>
          </a:xfrm>
        </p:spPr>
        <p:txBody>
          <a:bodyPr/>
          <a:lstStyle/>
          <a:p>
            <a:r>
              <a:rPr lang="en-GB" dirty="0" smtClean="0"/>
              <a:t>Question 5 (a) – students note down 4 key points about </a:t>
            </a:r>
            <a:r>
              <a:rPr lang="en-GB" b="1" dirty="0" smtClean="0">
                <a:solidFill>
                  <a:srgbClr val="FF0000"/>
                </a:solidFill>
              </a:rPr>
              <a:t>opinions / viewpoints </a:t>
            </a:r>
            <a:r>
              <a:rPr lang="en-GB" dirty="0" smtClean="0"/>
              <a:t>from a spoken passage.</a:t>
            </a:r>
          </a:p>
          <a:p>
            <a:r>
              <a:rPr lang="en-GB" dirty="0" smtClean="0"/>
              <a:t>Question 5 (b) – students note down 4 key points about</a:t>
            </a:r>
            <a:r>
              <a:rPr lang="en-GB" dirty="0" smtClean="0">
                <a:solidFill>
                  <a:srgbClr val="FF0000"/>
                </a:solidFill>
              </a:rPr>
              <a:t> </a:t>
            </a:r>
            <a:r>
              <a:rPr lang="en-GB" b="1" dirty="0" smtClean="0">
                <a:solidFill>
                  <a:srgbClr val="FF0000"/>
                </a:solidFill>
              </a:rPr>
              <a:t>opinions / viewpoints </a:t>
            </a:r>
            <a:r>
              <a:rPr lang="en-GB" dirty="0" smtClean="0"/>
              <a:t>from a </a:t>
            </a:r>
            <a:r>
              <a:rPr lang="en-GB" dirty="0" smtClean="0"/>
              <a:t>written passage.</a:t>
            </a:r>
            <a:endParaRPr lang="en-GB" dirty="0" smtClean="0"/>
          </a:p>
          <a:p>
            <a:r>
              <a:rPr lang="en-GB" dirty="0" smtClean="0"/>
              <a:t>The theme </a:t>
            </a:r>
            <a:r>
              <a:rPr lang="en-GB" dirty="0" smtClean="0"/>
              <a:t>and content of </a:t>
            </a:r>
            <a:r>
              <a:rPr lang="en-GB" dirty="0" smtClean="0"/>
              <a:t>5 (a) and 5 (b) will be </a:t>
            </a:r>
            <a:r>
              <a:rPr lang="en-GB" b="1" dirty="0" smtClean="0">
                <a:solidFill>
                  <a:srgbClr val="FF0000"/>
                </a:solidFill>
              </a:rPr>
              <a:t>the same</a:t>
            </a:r>
            <a:r>
              <a:rPr lang="en-GB" dirty="0" smtClean="0">
                <a:solidFill>
                  <a:srgbClr val="FF0000"/>
                </a:solidFill>
              </a:rPr>
              <a:t>.</a:t>
            </a:r>
          </a:p>
          <a:p>
            <a:pPr marL="0" indent="0">
              <a:buNone/>
            </a:pPr>
            <a:endParaRPr lang="en-GB" dirty="0"/>
          </a:p>
        </p:txBody>
      </p:sp>
    </p:spTree>
    <p:extLst>
      <p:ext uri="{BB962C8B-B14F-4D97-AF65-F5344CB8AC3E}">
        <p14:creationId xmlns:p14="http://schemas.microsoft.com/office/powerpoint/2010/main" val="2292191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a:t>Section B Listening, reading and writing</a:t>
            </a:r>
          </a:p>
        </p:txBody>
      </p:sp>
      <p:sp>
        <p:nvSpPr>
          <p:cNvPr id="3" name="Content Placeholder 2"/>
          <p:cNvSpPr>
            <a:spLocks noGrp="1"/>
          </p:cNvSpPr>
          <p:nvPr>
            <p:ph idx="1"/>
          </p:nvPr>
        </p:nvSpPr>
        <p:spPr/>
        <p:txBody>
          <a:bodyPr>
            <a:normAutofit lnSpcReduction="10000"/>
          </a:bodyPr>
          <a:lstStyle/>
          <a:p>
            <a:r>
              <a:rPr lang="en-GB" dirty="0" smtClean="0"/>
              <a:t>In section 5 (c), students must write in Japanese.</a:t>
            </a:r>
          </a:p>
          <a:p>
            <a:r>
              <a:rPr lang="en-GB" dirty="0" smtClean="0">
                <a:solidFill>
                  <a:srgbClr val="FF0000"/>
                </a:solidFill>
              </a:rPr>
              <a:t>They must evaluate both points of view.</a:t>
            </a:r>
          </a:p>
          <a:p>
            <a:r>
              <a:rPr lang="en-GB" dirty="0" smtClean="0">
                <a:solidFill>
                  <a:srgbClr val="FF0000"/>
                </a:solidFill>
              </a:rPr>
              <a:t>They must state their own conclusion.</a:t>
            </a:r>
          </a:p>
          <a:p>
            <a:r>
              <a:rPr lang="en-GB" dirty="0" smtClean="0"/>
              <a:t>The writing is assessed on 3 criteria according to levels-based mark grids:</a:t>
            </a:r>
          </a:p>
          <a:p>
            <a:pPr lvl="1"/>
            <a:r>
              <a:rPr lang="en-GB" sz="2800" dirty="0"/>
              <a:t>understand and respond to spoken language (6 marks) </a:t>
            </a:r>
          </a:p>
          <a:p>
            <a:pPr lvl="1"/>
            <a:r>
              <a:rPr lang="en-GB" sz="2800" dirty="0"/>
              <a:t>understand and respond to written language (6 marks) </a:t>
            </a:r>
          </a:p>
          <a:p>
            <a:pPr lvl="1"/>
            <a:r>
              <a:rPr lang="en-GB" sz="2800" dirty="0"/>
              <a:t>accuracy and range of language (10 marks)</a:t>
            </a:r>
          </a:p>
        </p:txBody>
      </p:sp>
    </p:spTree>
    <p:extLst>
      <p:ext uri="{BB962C8B-B14F-4D97-AF65-F5344CB8AC3E}">
        <p14:creationId xmlns:p14="http://schemas.microsoft.com/office/powerpoint/2010/main" val="3223170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look at the SAMs</a:t>
            </a:r>
            <a:endParaRPr lang="en-GB" dirty="0"/>
          </a:p>
        </p:txBody>
      </p:sp>
      <p:sp>
        <p:nvSpPr>
          <p:cNvPr id="3" name="Content Placeholder 2"/>
          <p:cNvSpPr>
            <a:spLocks noGrp="1"/>
          </p:cNvSpPr>
          <p:nvPr>
            <p:ph idx="1"/>
          </p:nvPr>
        </p:nvSpPr>
        <p:spPr>
          <a:xfrm>
            <a:off x="540000" y="2206171"/>
            <a:ext cx="8229600" cy="3759792"/>
          </a:xfrm>
        </p:spPr>
        <p:txBody>
          <a:bodyPr/>
          <a:lstStyle/>
          <a:p>
            <a:r>
              <a:rPr lang="en-GB" dirty="0" smtClean="0"/>
              <a:t>The synoptic question (question 5, parts (a), (b) and (c)) is on p. 95 – 90 of the SAMs. (Candidates work backwords through the exam paper for this section).</a:t>
            </a:r>
            <a:endParaRPr lang="en-GB" dirty="0"/>
          </a:p>
        </p:txBody>
      </p:sp>
    </p:spTree>
    <p:extLst>
      <p:ext uri="{BB962C8B-B14F-4D97-AF65-F5344CB8AC3E}">
        <p14:creationId xmlns:p14="http://schemas.microsoft.com/office/powerpoint/2010/main" val="3274055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a:t>Translation into English, reading comprehension and writing (research question)</a:t>
            </a:r>
          </a:p>
        </p:txBody>
      </p:sp>
      <p:sp>
        <p:nvSpPr>
          <p:cNvPr id="4" name="Title 3"/>
          <p:cNvSpPr>
            <a:spLocks noGrp="1"/>
          </p:cNvSpPr>
          <p:nvPr>
            <p:ph type="title" idx="4294967295"/>
          </p:nvPr>
        </p:nvSpPr>
        <p:spPr>
          <a:xfrm>
            <a:off x="0" y="263525"/>
            <a:ext cx="6794500" cy="554038"/>
          </a:xfrm>
        </p:spPr>
        <p:txBody>
          <a:bodyPr>
            <a:normAutofit fontScale="90000"/>
          </a:bodyPr>
          <a:lstStyle/>
          <a:p>
            <a:r>
              <a:rPr lang="en-GB" dirty="0" smtClean="0"/>
              <a:t>Paper 1</a:t>
            </a:r>
            <a:br>
              <a:rPr lang="en-GB" dirty="0" smtClean="0"/>
            </a:br>
            <a:endParaRPr lang="en-GB" dirty="0"/>
          </a:p>
        </p:txBody>
      </p:sp>
    </p:spTree>
    <p:extLst>
      <p:ext uri="{BB962C8B-B14F-4D97-AF65-F5344CB8AC3E}">
        <p14:creationId xmlns:p14="http://schemas.microsoft.com/office/powerpoint/2010/main" val="2907223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Section A Translation into English</a:t>
            </a:r>
            <a:endParaRPr lang="en-GB" dirty="0"/>
          </a:p>
        </p:txBody>
      </p:sp>
      <p:sp>
        <p:nvSpPr>
          <p:cNvPr id="3" name="Content Placeholder 2"/>
          <p:cNvSpPr>
            <a:spLocks noGrp="1"/>
          </p:cNvSpPr>
          <p:nvPr>
            <p:ph idx="1"/>
          </p:nvPr>
        </p:nvSpPr>
        <p:spPr/>
        <p:txBody>
          <a:bodyPr/>
          <a:lstStyle/>
          <a:p>
            <a:r>
              <a:rPr lang="en-GB" dirty="0" smtClean="0"/>
              <a:t>A short passage to be translated from Japanese into English</a:t>
            </a:r>
            <a:r>
              <a:rPr lang="en-GB" dirty="0" smtClean="0"/>
              <a:t>.</a:t>
            </a:r>
            <a:endParaRPr lang="en-GB" dirty="0" smtClean="0"/>
          </a:p>
          <a:p>
            <a:r>
              <a:rPr lang="en-GB" dirty="0" smtClean="0"/>
              <a:t>Based on one of the themes.</a:t>
            </a:r>
          </a:p>
          <a:p>
            <a:r>
              <a:rPr lang="en-GB" dirty="0" smtClean="0"/>
              <a:t>Points based mark scheme.</a:t>
            </a:r>
            <a:endParaRPr lang="en-GB" dirty="0"/>
          </a:p>
          <a:p>
            <a:r>
              <a:rPr lang="en-GB" dirty="0" smtClean="0"/>
              <a:t>Recommended time 20 mins.</a:t>
            </a:r>
          </a:p>
          <a:p>
            <a:r>
              <a:rPr lang="en-GB" dirty="0" smtClean="0"/>
              <a:t>20 marks.</a:t>
            </a:r>
            <a:endParaRPr lang="en-GB" dirty="0"/>
          </a:p>
        </p:txBody>
      </p:sp>
    </p:spTree>
    <p:extLst>
      <p:ext uri="{BB962C8B-B14F-4D97-AF65-F5344CB8AC3E}">
        <p14:creationId xmlns:p14="http://schemas.microsoft.com/office/powerpoint/2010/main" val="4661180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Translation into English SAMs question (SAM p.27)</a:t>
            </a:r>
            <a:endParaRPr lang="en-GB" dirty="0"/>
          </a:p>
        </p:txBody>
      </p:sp>
      <p:sp>
        <p:nvSpPr>
          <p:cNvPr id="3" name="Content Placeholder 2"/>
          <p:cNvSpPr>
            <a:spLocks noGrp="1"/>
          </p:cNvSpPr>
          <p:nvPr>
            <p:ph idx="1"/>
          </p:nvPr>
        </p:nvSpPr>
        <p:spPr/>
        <p:txBody>
          <a:bodyPr/>
          <a:lstStyle/>
          <a:p>
            <a:pPr marL="0" indent="0">
              <a:buNone/>
            </a:pPr>
            <a:endParaRPr lang="en-US" altLang="ja-JP" dirty="0" smtClean="0"/>
          </a:p>
          <a:p>
            <a:pPr marL="0" indent="0">
              <a:buNone/>
            </a:pPr>
            <a:r>
              <a:rPr lang="en-US" altLang="ja-JP" dirty="0" smtClean="0">
                <a:latin typeface="MS Mincho" panose="02020609040205080304" pitchFamily="49" charset="-128"/>
                <a:ea typeface="MS Mincho" panose="02020609040205080304" pitchFamily="49" charset="-128"/>
              </a:rPr>
              <a:t>2027</a:t>
            </a:r>
            <a:r>
              <a:rPr lang="ja-JP" altLang="en-US" dirty="0">
                <a:latin typeface="MS Mincho" panose="02020609040205080304" pitchFamily="49" charset="-128"/>
                <a:ea typeface="MS Mincho" panose="02020609040205080304" pitchFamily="49" charset="-128"/>
              </a:rPr>
              <a:t>年開通のリニア</a:t>
            </a:r>
            <a:r>
              <a:rPr lang="ja-JP" altLang="en-US" dirty="0" smtClean="0">
                <a:latin typeface="MS Mincho" panose="02020609040205080304" pitchFamily="49" charset="-128"/>
                <a:ea typeface="MS Mincho" panose="02020609040205080304" pitchFamily="49" charset="-128"/>
              </a:rPr>
              <a:t>新幹</a:t>
            </a:r>
            <a:r>
              <a:rPr lang="ja-JP" altLang="en-US" dirty="0">
                <a:latin typeface="MS Mincho" panose="02020609040205080304" pitchFamily="49" charset="-128"/>
                <a:ea typeface="MS Mincho" panose="02020609040205080304" pitchFamily="49" charset="-128"/>
              </a:rPr>
              <a:t>線は全車両が指定席で完全予約制だ。もう紙</a:t>
            </a:r>
            <a:r>
              <a:rPr lang="ja-JP" altLang="en-US" dirty="0" smtClean="0">
                <a:latin typeface="MS Mincho" panose="02020609040205080304" pitchFamily="49" charset="-128"/>
                <a:ea typeface="MS Mincho" panose="02020609040205080304" pitchFamily="49" charset="-128"/>
              </a:rPr>
              <a:t>の切符</a:t>
            </a:r>
            <a:r>
              <a:rPr lang="ja-JP" altLang="en-US" dirty="0">
                <a:latin typeface="MS Mincho" panose="02020609040205080304" pitchFamily="49" charset="-128"/>
                <a:ea typeface="MS Mincho" panose="02020609040205080304" pitchFamily="49" charset="-128"/>
              </a:rPr>
              <a:t>は要らなくなるので、新しい駅には切符を売る駅員もいなく、待</a:t>
            </a:r>
            <a:r>
              <a:rPr lang="ja-JP" altLang="en-US" dirty="0" smtClean="0">
                <a:latin typeface="MS Mincho" panose="02020609040205080304" pitchFamily="49" charset="-128"/>
                <a:ea typeface="MS Mincho" panose="02020609040205080304" pitchFamily="49" charset="-128"/>
              </a:rPr>
              <a:t>合室</a:t>
            </a:r>
            <a:r>
              <a:rPr lang="ja-JP" altLang="en-US" dirty="0">
                <a:latin typeface="MS Mincho" panose="02020609040205080304" pitchFamily="49" charset="-128"/>
                <a:ea typeface="MS Mincho" panose="02020609040205080304" pitchFamily="49" charset="-128"/>
              </a:rPr>
              <a:t>もない。でも、体が不自由な人には利用しにくいので、この計画を心 配する人もいる。また、駅はだれにでも使いやすい場所にしようとい</a:t>
            </a:r>
            <a:r>
              <a:rPr lang="ja-JP" altLang="en-US" dirty="0" smtClean="0">
                <a:latin typeface="MS Mincho" panose="02020609040205080304" pitchFamily="49" charset="-128"/>
                <a:ea typeface="MS Mincho" panose="02020609040205080304" pitchFamily="49" charset="-128"/>
              </a:rPr>
              <a:t>う声</a:t>
            </a:r>
            <a:r>
              <a:rPr lang="ja-JP" altLang="en-US" dirty="0">
                <a:latin typeface="MS Mincho" panose="02020609040205080304" pitchFamily="49" charset="-128"/>
                <a:ea typeface="MS Mincho" panose="02020609040205080304" pitchFamily="49" charset="-128"/>
              </a:rPr>
              <a:t>もあ</a:t>
            </a:r>
            <a:r>
              <a:rPr lang="ja-JP" altLang="en-US" dirty="0" smtClean="0">
                <a:latin typeface="MS Mincho" panose="02020609040205080304" pitchFamily="49" charset="-128"/>
                <a:ea typeface="MS Mincho" panose="02020609040205080304" pitchFamily="49" charset="-128"/>
              </a:rPr>
              <a:t>る。</a:t>
            </a:r>
            <a:endParaRPr lang="en-GB" dirty="0">
              <a:latin typeface="MS Mincho" panose="02020609040205080304" pitchFamily="49" charset="-128"/>
              <a:ea typeface="MS Mincho" panose="02020609040205080304" pitchFamily="49" charset="-128"/>
            </a:endParaRPr>
          </a:p>
        </p:txBody>
      </p:sp>
    </p:spTree>
    <p:extLst>
      <p:ext uri="{BB962C8B-B14F-4D97-AF65-F5344CB8AC3E}">
        <p14:creationId xmlns:p14="http://schemas.microsoft.com/office/powerpoint/2010/main" val="25224193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Section B Reading Comprehension</a:t>
            </a:r>
            <a:endParaRPr lang="en-GB" dirty="0"/>
          </a:p>
        </p:txBody>
      </p:sp>
      <p:sp>
        <p:nvSpPr>
          <p:cNvPr id="3" name="Content Placeholder 2"/>
          <p:cNvSpPr>
            <a:spLocks noGrp="1"/>
          </p:cNvSpPr>
          <p:nvPr>
            <p:ph idx="1"/>
          </p:nvPr>
        </p:nvSpPr>
        <p:spPr/>
        <p:txBody>
          <a:bodyPr/>
          <a:lstStyle/>
          <a:p>
            <a:r>
              <a:rPr lang="en-GB" dirty="0" smtClean="0"/>
              <a:t>4 different passages to read.</a:t>
            </a:r>
          </a:p>
          <a:p>
            <a:r>
              <a:rPr lang="en-GB" dirty="0" smtClean="0"/>
              <a:t>One is a literary </a:t>
            </a:r>
            <a:r>
              <a:rPr lang="en-GB" dirty="0" smtClean="0"/>
              <a:t>text </a:t>
            </a:r>
            <a:r>
              <a:rPr lang="en-GB" dirty="0" smtClean="0"/>
              <a:t>but </a:t>
            </a:r>
            <a:r>
              <a:rPr lang="en-GB" dirty="0" smtClean="0"/>
              <a:t>this will </a:t>
            </a:r>
            <a:r>
              <a:rPr lang="en-GB" b="1" dirty="0" smtClean="0"/>
              <a:t>not</a:t>
            </a:r>
            <a:r>
              <a:rPr lang="en-GB" dirty="0" smtClean="0"/>
              <a:t> be from one of the </a:t>
            </a:r>
            <a:r>
              <a:rPr lang="en-GB" dirty="0" smtClean="0"/>
              <a:t>set texts (building on GCSE).</a:t>
            </a:r>
          </a:p>
          <a:p>
            <a:r>
              <a:rPr lang="en-GB" dirty="0" smtClean="0"/>
              <a:t>Different types of question – multiple choice, short, open-response </a:t>
            </a:r>
            <a:r>
              <a:rPr lang="en-GB" dirty="0" smtClean="0"/>
              <a:t>answers </a:t>
            </a:r>
            <a:r>
              <a:rPr lang="en-GB" dirty="0" smtClean="0"/>
              <a:t>and so on.</a:t>
            </a:r>
          </a:p>
          <a:p>
            <a:r>
              <a:rPr lang="en-GB" dirty="0" smtClean="0"/>
              <a:t>Recommended time 45 minutes.</a:t>
            </a:r>
          </a:p>
          <a:p>
            <a:r>
              <a:rPr lang="en-GB" dirty="0" smtClean="0"/>
              <a:t>20 marks.</a:t>
            </a:r>
          </a:p>
          <a:p>
            <a:r>
              <a:rPr lang="en-GB" dirty="0" smtClean="0"/>
              <a:t>Points based mark scheme</a:t>
            </a:r>
            <a:r>
              <a:rPr lang="en-GB" dirty="0" smtClean="0"/>
              <a:t>.</a:t>
            </a:r>
          </a:p>
          <a:p>
            <a:r>
              <a:rPr lang="en-GB" dirty="0" smtClean="0"/>
              <a:t>See SAMs </a:t>
            </a:r>
            <a:r>
              <a:rPr lang="en-GB" dirty="0"/>
              <a:t>pages 2 to 14.</a:t>
            </a:r>
          </a:p>
          <a:p>
            <a:endParaRPr lang="en-GB" dirty="0"/>
          </a:p>
        </p:txBody>
      </p:sp>
    </p:spTree>
    <p:extLst>
      <p:ext uri="{BB962C8B-B14F-4D97-AF65-F5344CB8AC3E}">
        <p14:creationId xmlns:p14="http://schemas.microsoft.com/office/powerpoint/2010/main" val="2259170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research topic</a:t>
            </a:r>
            <a:endParaRPr lang="en-GB" dirty="0"/>
          </a:p>
        </p:txBody>
      </p:sp>
      <p:sp>
        <p:nvSpPr>
          <p:cNvPr id="3" name="Content Placeholder 2"/>
          <p:cNvSpPr>
            <a:spLocks noGrp="1"/>
          </p:cNvSpPr>
          <p:nvPr>
            <p:ph idx="1"/>
          </p:nvPr>
        </p:nvSpPr>
        <p:spPr>
          <a:xfrm>
            <a:off x="540000" y="1991543"/>
            <a:ext cx="8229600" cy="4525963"/>
          </a:xfrm>
        </p:spPr>
        <p:txBody>
          <a:bodyPr>
            <a:normAutofit fontScale="92500"/>
          </a:bodyPr>
          <a:lstStyle/>
          <a:p>
            <a:r>
              <a:rPr lang="en-GB" dirty="0" smtClean="0"/>
              <a:t>Students have a choice of 4 research topics. </a:t>
            </a:r>
            <a:r>
              <a:rPr lang="en-GB" dirty="0" smtClean="0"/>
              <a:t>There is one research topic linked to each Theme (see p</a:t>
            </a:r>
            <a:r>
              <a:rPr lang="en-GB" dirty="0" smtClean="0"/>
              <a:t>. 8 and 9 of specification)</a:t>
            </a:r>
          </a:p>
          <a:p>
            <a:r>
              <a:rPr lang="en-GB" dirty="0" smtClean="0"/>
              <a:t>Students </a:t>
            </a:r>
            <a:r>
              <a:rPr lang="en-GB" dirty="0" smtClean="0"/>
              <a:t>choose one and research it </a:t>
            </a:r>
            <a:r>
              <a:rPr lang="en-GB" b="1" dirty="0" smtClean="0"/>
              <a:t>independently</a:t>
            </a:r>
            <a:endParaRPr lang="en-GB" b="1" dirty="0" smtClean="0"/>
          </a:p>
          <a:p>
            <a:r>
              <a:rPr lang="en-GB" dirty="0" smtClean="0"/>
              <a:t>It is important that this is independent research</a:t>
            </a:r>
            <a:r>
              <a:rPr lang="en-GB" dirty="0"/>
              <a:t>. Guidance on what help teachers can / cannot offer is on p. 12-13 of the specification</a:t>
            </a:r>
            <a:r>
              <a:rPr lang="en-GB" dirty="0" smtClean="0"/>
              <a:t>.</a:t>
            </a:r>
            <a:endParaRPr lang="en-GB" dirty="0" smtClean="0"/>
          </a:p>
          <a:p>
            <a:r>
              <a:rPr lang="en-GB" dirty="0" smtClean="0"/>
              <a:t>They must use at least 2 authentic sources.</a:t>
            </a:r>
          </a:p>
          <a:p>
            <a:r>
              <a:rPr lang="en-GB" dirty="0" smtClean="0"/>
              <a:t>The focus is on understanding an aspect of Japanese culture.</a:t>
            </a:r>
          </a:p>
        </p:txBody>
      </p:sp>
    </p:spTree>
    <p:extLst>
      <p:ext uri="{BB962C8B-B14F-4D97-AF65-F5344CB8AC3E}">
        <p14:creationId xmlns:p14="http://schemas.microsoft.com/office/powerpoint/2010/main" val="25185116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Teachers can</a:t>
            </a:r>
            <a:endParaRPr lang="en-GB" dirty="0"/>
          </a:p>
        </p:txBody>
      </p:sp>
      <p:sp>
        <p:nvSpPr>
          <p:cNvPr id="3" name="Content Placeholder 2"/>
          <p:cNvSpPr>
            <a:spLocks noGrp="1"/>
          </p:cNvSpPr>
          <p:nvPr>
            <p:ph idx="1"/>
          </p:nvPr>
        </p:nvSpPr>
        <p:spPr>
          <a:xfrm>
            <a:off x="540000" y="1988457"/>
            <a:ext cx="8229600" cy="3977506"/>
          </a:xfrm>
        </p:spPr>
        <p:txBody>
          <a:bodyPr/>
          <a:lstStyle/>
          <a:p>
            <a:r>
              <a:rPr lang="en-GB" dirty="0" smtClean="0"/>
              <a:t>Give guidance on developing research skills.</a:t>
            </a:r>
          </a:p>
          <a:p>
            <a:r>
              <a:rPr lang="en-GB" dirty="0" smtClean="0"/>
              <a:t>Give guidance on the content of the research subjects.</a:t>
            </a:r>
          </a:p>
          <a:p>
            <a:r>
              <a:rPr lang="en-GB" dirty="0" smtClean="0"/>
              <a:t>Comment on the availability of resources and time </a:t>
            </a:r>
            <a:r>
              <a:rPr lang="en-GB" dirty="0" smtClean="0"/>
              <a:t>constraints</a:t>
            </a:r>
            <a:r>
              <a:rPr lang="en-GB" dirty="0" smtClean="0"/>
              <a:t>.</a:t>
            </a:r>
          </a:p>
          <a:p>
            <a:r>
              <a:rPr lang="en-GB" dirty="0" smtClean="0"/>
              <a:t>Advise and direct students to the Assessment Objectives.</a:t>
            </a:r>
          </a:p>
          <a:p>
            <a:endParaRPr lang="en-GB" dirty="0"/>
          </a:p>
        </p:txBody>
      </p:sp>
    </p:spTree>
    <p:extLst>
      <p:ext uri="{BB962C8B-B14F-4D97-AF65-F5344CB8AC3E}">
        <p14:creationId xmlns:p14="http://schemas.microsoft.com/office/powerpoint/2010/main" val="2226264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Teachers must</a:t>
            </a:r>
            <a:endParaRPr lang="en-GB" dirty="0"/>
          </a:p>
        </p:txBody>
      </p:sp>
      <p:sp>
        <p:nvSpPr>
          <p:cNvPr id="3" name="Content Placeholder 2"/>
          <p:cNvSpPr>
            <a:spLocks noGrp="1"/>
          </p:cNvSpPr>
          <p:nvPr>
            <p:ph idx="1"/>
          </p:nvPr>
        </p:nvSpPr>
        <p:spPr/>
        <p:txBody>
          <a:bodyPr/>
          <a:lstStyle/>
          <a:p>
            <a:r>
              <a:rPr lang="en-GB" dirty="0" smtClean="0"/>
              <a:t>Explain what independence means.</a:t>
            </a:r>
          </a:p>
          <a:p>
            <a:r>
              <a:rPr lang="en-GB" dirty="0" smtClean="0"/>
              <a:t>Confirm that students’ research meets all of the aspects of the research subject.</a:t>
            </a:r>
          </a:p>
          <a:p>
            <a:r>
              <a:rPr lang="en-GB" dirty="0" smtClean="0"/>
              <a:t>Ensure that students do not intend to use any of the literary works or films they have studied for Paper 2.</a:t>
            </a:r>
          </a:p>
          <a:p>
            <a:r>
              <a:rPr lang="en-GB" dirty="0" smtClean="0"/>
              <a:t>Monitor the research subjects and make sure that students are not working together.</a:t>
            </a:r>
            <a:endParaRPr lang="en-GB" dirty="0"/>
          </a:p>
        </p:txBody>
      </p:sp>
    </p:spTree>
    <p:extLst>
      <p:ext uri="{BB962C8B-B14F-4D97-AF65-F5344CB8AC3E}">
        <p14:creationId xmlns:p14="http://schemas.microsoft.com/office/powerpoint/2010/main" val="3931387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fontScale="62500" lnSpcReduction="20000"/>
          </a:bodyPr>
          <a:lstStyle/>
          <a:p>
            <a:pPr marL="342900" indent="-342900" fontAlgn="base">
              <a:buFont typeface="Arial" panose="020B0604020202020204" pitchFamily="34" charset="0"/>
              <a:buChar char="•"/>
            </a:pPr>
            <a:endParaRPr lang="en-US" dirty="0" smtClean="0">
              <a:solidFill>
                <a:schemeClr val="tx1"/>
              </a:solidFill>
            </a:endParaRPr>
          </a:p>
          <a:p>
            <a:pPr marL="342900" indent="-342900" fontAlgn="base">
              <a:buFont typeface="Arial" panose="020B0604020202020204" pitchFamily="34" charset="0"/>
              <a:buChar char="•"/>
            </a:pPr>
            <a:r>
              <a:rPr lang="en-US" sz="4400" dirty="0" smtClean="0"/>
              <a:t>This qualification is offered at A level only.</a:t>
            </a:r>
          </a:p>
          <a:p>
            <a:pPr marL="0" indent="0" fontAlgn="base">
              <a:buNone/>
            </a:pPr>
            <a:endParaRPr lang="en-US" sz="4400" dirty="0" smtClean="0">
              <a:solidFill>
                <a:schemeClr val="tx1"/>
              </a:solidFill>
            </a:endParaRPr>
          </a:p>
          <a:p>
            <a:pPr marL="342900" indent="-342900" fontAlgn="base">
              <a:buFont typeface="Arial" panose="020B0604020202020204" pitchFamily="34" charset="0"/>
              <a:buChar char="•"/>
            </a:pPr>
            <a:r>
              <a:rPr lang="en-US" sz="4400" dirty="0" smtClean="0">
                <a:solidFill>
                  <a:schemeClr val="tx1"/>
                </a:solidFill>
              </a:rPr>
              <a:t>All </a:t>
            </a:r>
            <a:r>
              <a:rPr lang="en-US" sz="4400" dirty="0">
                <a:solidFill>
                  <a:schemeClr val="tx1"/>
                </a:solidFill>
              </a:rPr>
              <a:t>new </a:t>
            </a:r>
            <a:r>
              <a:rPr lang="en-US" sz="4400" dirty="0" smtClean="0">
                <a:solidFill>
                  <a:schemeClr val="tx1"/>
                </a:solidFill>
              </a:rPr>
              <a:t>A </a:t>
            </a:r>
            <a:r>
              <a:rPr lang="en-US" sz="4400" dirty="0">
                <a:solidFill>
                  <a:schemeClr val="tx1"/>
                </a:solidFill>
              </a:rPr>
              <a:t>levels </a:t>
            </a:r>
            <a:r>
              <a:rPr lang="en-US" sz="4400" dirty="0" smtClean="0"/>
              <a:t>are</a:t>
            </a:r>
            <a:r>
              <a:rPr lang="en-US" sz="4400" dirty="0" smtClean="0">
                <a:solidFill>
                  <a:schemeClr val="tx1"/>
                </a:solidFill>
              </a:rPr>
              <a:t> </a:t>
            </a:r>
            <a:r>
              <a:rPr lang="en-US" sz="4400" dirty="0">
                <a:solidFill>
                  <a:schemeClr val="tx1"/>
                </a:solidFill>
              </a:rPr>
              <a:t>fully </a:t>
            </a:r>
            <a:r>
              <a:rPr lang="en-US" sz="4400" dirty="0" smtClean="0">
                <a:solidFill>
                  <a:schemeClr val="tx1"/>
                </a:solidFill>
              </a:rPr>
              <a:t>linear.  This means that all 3 papers must be taken in the same examination </a:t>
            </a:r>
            <a:r>
              <a:rPr lang="en-US" sz="4400" dirty="0" smtClean="0">
                <a:solidFill>
                  <a:schemeClr val="tx1"/>
                </a:solidFill>
              </a:rPr>
              <a:t>session at the end of the course.</a:t>
            </a:r>
            <a:endParaRPr lang="en-US" sz="4400" dirty="0" smtClean="0">
              <a:solidFill>
                <a:schemeClr val="tx1"/>
              </a:solidFill>
            </a:endParaRPr>
          </a:p>
          <a:p>
            <a:pPr marL="342900" indent="-342900" fontAlgn="base">
              <a:buFont typeface="Arial" panose="020B0604020202020204" pitchFamily="34" charset="0"/>
              <a:buChar char="•"/>
            </a:pPr>
            <a:endParaRPr lang="en-US" sz="4400" dirty="0"/>
          </a:p>
          <a:p>
            <a:pPr marL="342900" indent="-342900" fontAlgn="base">
              <a:buFont typeface="Arial" panose="020B0604020202020204" pitchFamily="34" charset="0"/>
              <a:buChar char="•"/>
            </a:pPr>
            <a:r>
              <a:rPr lang="en-US" sz="4400" dirty="0" smtClean="0">
                <a:solidFill>
                  <a:schemeClr val="tx1"/>
                </a:solidFill>
              </a:rPr>
              <a:t>The new A level is for first examination in 2020.</a:t>
            </a:r>
          </a:p>
          <a:p>
            <a:pPr fontAlgn="base"/>
            <a:endParaRPr lang="en-US" sz="4400" dirty="0" smtClean="0">
              <a:solidFill>
                <a:schemeClr val="tx1"/>
              </a:solidFill>
            </a:endParaRPr>
          </a:p>
          <a:p>
            <a:pPr marL="0" indent="0">
              <a:buNone/>
            </a:pPr>
            <a:r>
              <a:rPr lang="en-US" dirty="0"/>
              <a:t/>
            </a:r>
            <a:br>
              <a:rPr lang="en-US" dirty="0"/>
            </a:br>
            <a:endParaRPr lang="en-GB" dirty="0">
              <a:solidFill>
                <a:schemeClr val="tx1"/>
              </a:solidFill>
            </a:endParaRPr>
          </a:p>
        </p:txBody>
      </p:sp>
      <p:sp>
        <p:nvSpPr>
          <p:cNvPr id="2" name="Title 1"/>
          <p:cNvSpPr>
            <a:spLocks noGrp="1"/>
          </p:cNvSpPr>
          <p:nvPr>
            <p:ph type="title"/>
          </p:nvPr>
        </p:nvSpPr>
        <p:spPr/>
        <p:txBody>
          <a:bodyPr>
            <a:normAutofit/>
          </a:bodyPr>
          <a:lstStyle/>
          <a:p>
            <a:r>
              <a:rPr lang="en-GB" dirty="0" smtClean="0"/>
              <a:t>AS &amp; A level reforms</a:t>
            </a:r>
            <a:endParaRPr lang="en-GB" dirty="0"/>
          </a:p>
        </p:txBody>
      </p:sp>
    </p:spTree>
    <p:extLst>
      <p:ext uri="{BB962C8B-B14F-4D97-AF65-F5344CB8AC3E}">
        <p14:creationId xmlns:p14="http://schemas.microsoft.com/office/powerpoint/2010/main" val="12522518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Teachers must not</a:t>
            </a:r>
            <a:endParaRPr lang="en-GB" dirty="0"/>
          </a:p>
        </p:txBody>
      </p:sp>
      <p:sp>
        <p:nvSpPr>
          <p:cNvPr id="3" name="Content Placeholder 2"/>
          <p:cNvSpPr>
            <a:spLocks noGrp="1"/>
          </p:cNvSpPr>
          <p:nvPr>
            <p:ph idx="1"/>
          </p:nvPr>
        </p:nvSpPr>
        <p:spPr>
          <a:xfrm>
            <a:off x="540000" y="2017486"/>
            <a:ext cx="8229600" cy="3948477"/>
          </a:xfrm>
        </p:spPr>
        <p:txBody>
          <a:bodyPr/>
          <a:lstStyle/>
          <a:p>
            <a:r>
              <a:rPr lang="en-GB" dirty="0" smtClean="0"/>
              <a:t>Teach the content of the research subjects.</a:t>
            </a:r>
          </a:p>
          <a:p>
            <a:r>
              <a:rPr lang="en-GB" dirty="0" smtClean="0"/>
              <a:t>Provide sources.</a:t>
            </a:r>
            <a:endParaRPr lang="en-GB" dirty="0"/>
          </a:p>
        </p:txBody>
      </p:sp>
    </p:spTree>
    <p:extLst>
      <p:ext uri="{BB962C8B-B14F-4D97-AF65-F5344CB8AC3E}">
        <p14:creationId xmlns:p14="http://schemas.microsoft.com/office/powerpoint/2010/main" val="41880395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Section C Writing (Research Question)</a:t>
            </a:r>
            <a:br>
              <a:rPr lang="en-GB" sz="2800" dirty="0" smtClean="0"/>
            </a:br>
            <a:endParaRPr lang="en-GB" sz="2800" dirty="0"/>
          </a:p>
        </p:txBody>
      </p:sp>
      <p:sp>
        <p:nvSpPr>
          <p:cNvPr id="3" name="Content Placeholder 2"/>
          <p:cNvSpPr>
            <a:spLocks noGrp="1"/>
          </p:cNvSpPr>
          <p:nvPr>
            <p:ph idx="1"/>
          </p:nvPr>
        </p:nvSpPr>
        <p:spPr>
          <a:xfrm>
            <a:off x="540000" y="2038662"/>
            <a:ext cx="8229600" cy="3927301"/>
          </a:xfrm>
        </p:spPr>
        <p:txBody>
          <a:bodyPr/>
          <a:lstStyle/>
          <a:p>
            <a:pPr marL="0" indent="0">
              <a:buNone/>
            </a:pPr>
            <a:r>
              <a:rPr lang="en-GB" dirty="0" smtClean="0"/>
              <a:t>In </a:t>
            </a:r>
            <a:r>
              <a:rPr lang="en-GB" dirty="0"/>
              <a:t>the </a:t>
            </a:r>
            <a:r>
              <a:rPr lang="en-GB" dirty="0" smtClean="0"/>
              <a:t>exam:</a:t>
            </a:r>
            <a:endParaRPr lang="en-GB" dirty="0"/>
          </a:p>
          <a:p>
            <a:r>
              <a:rPr lang="en-GB" dirty="0" smtClean="0"/>
              <a:t>Students choose ONE question.</a:t>
            </a:r>
          </a:p>
          <a:p>
            <a:r>
              <a:rPr lang="en-GB" dirty="0" smtClean="0"/>
              <a:t>Recommended time 1 hour 25 minutes.</a:t>
            </a:r>
          </a:p>
          <a:p>
            <a:r>
              <a:rPr lang="en-GB" dirty="0" smtClean="0"/>
              <a:t>Write 600 to 700 characters.</a:t>
            </a:r>
          </a:p>
          <a:p>
            <a:r>
              <a:rPr lang="en-GB" dirty="0" smtClean="0"/>
              <a:t>Write on </a:t>
            </a:r>
            <a:r>
              <a:rPr lang="ja-JP" altLang="en-US" dirty="0" smtClean="0"/>
              <a:t>原稿用紙</a:t>
            </a:r>
            <a:endParaRPr lang="en-GB" dirty="0" smtClean="0"/>
          </a:p>
          <a:p>
            <a:endParaRPr lang="en-GB" dirty="0"/>
          </a:p>
        </p:txBody>
      </p:sp>
    </p:spTree>
    <p:extLst>
      <p:ext uri="{BB962C8B-B14F-4D97-AF65-F5344CB8AC3E}">
        <p14:creationId xmlns:p14="http://schemas.microsoft.com/office/powerpoint/2010/main" val="34630913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is vital that</a:t>
            </a:r>
            <a:endParaRPr lang="en-GB" dirty="0"/>
          </a:p>
        </p:txBody>
      </p:sp>
      <p:sp>
        <p:nvSpPr>
          <p:cNvPr id="3" name="Content Placeholder 2"/>
          <p:cNvSpPr>
            <a:spLocks noGrp="1"/>
          </p:cNvSpPr>
          <p:nvPr>
            <p:ph idx="1"/>
          </p:nvPr>
        </p:nvSpPr>
        <p:spPr>
          <a:xfrm>
            <a:off x="540000" y="1857829"/>
            <a:ext cx="8229600" cy="4108134"/>
          </a:xfrm>
        </p:spPr>
        <p:txBody>
          <a:bodyPr/>
          <a:lstStyle/>
          <a:p>
            <a:r>
              <a:rPr lang="en-GB" dirty="0" smtClean="0"/>
              <a:t>Students use information from the text printed in the exam paper.</a:t>
            </a:r>
          </a:p>
          <a:p>
            <a:r>
              <a:rPr lang="en-GB" dirty="0" smtClean="0"/>
              <a:t>Students bring in extra information from their own research.</a:t>
            </a:r>
          </a:p>
          <a:p>
            <a:r>
              <a:rPr lang="en-GB" dirty="0" smtClean="0"/>
              <a:t>Students address the bold statement printed at the bottom of the </a:t>
            </a:r>
            <a:r>
              <a:rPr lang="en-GB" dirty="0" smtClean="0"/>
              <a:t>written text which is linked to the question and the research subject.</a:t>
            </a:r>
            <a:endParaRPr lang="en-GB" dirty="0"/>
          </a:p>
        </p:txBody>
      </p:sp>
    </p:spTree>
    <p:extLst>
      <p:ext uri="{BB962C8B-B14F-4D97-AF65-F5344CB8AC3E}">
        <p14:creationId xmlns:p14="http://schemas.microsoft.com/office/powerpoint/2010/main" val="40174933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 question from the SAMs</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smtClean="0"/>
              <a:t>SAMs p. 23  Reading passage:</a:t>
            </a:r>
          </a:p>
          <a:p>
            <a:pPr marL="0" indent="0">
              <a:buNone/>
            </a:pPr>
            <a:endParaRPr lang="en-GB" dirty="0" smtClean="0"/>
          </a:p>
          <a:p>
            <a:pPr marL="0" indent="0">
              <a:buNone/>
            </a:pPr>
            <a:r>
              <a:rPr lang="ja-JP" altLang="en-US" sz="3400" dirty="0">
                <a:latin typeface="MS Mincho" panose="02020609040205080304" pitchFamily="49" charset="-128"/>
                <a:ea typeface="MS Mincho" panose="02020609040205080304" pitchFamily="49" charset="-128"/>
              </a:rPr>
              <a:t>私は最近、父の仕事の関係で引っこしました。母も仕事をしていて母は 仕事の関係で、すぐに引っこすことができませんでした。それで先に、 私と父が引っこして、今新しい町に住んでいます。二人だけでは ちょ</a:t>
            </a:r>
            <a:r>
              <a:rPr lang="ja-JP" altLang="en-US" sz="3400" dirty="0" smtClean="0">
                <a:latin typeface="MS Mincho" panose="02020609040205080304" pitchFamily="49" charset="-128"/>
                <a:ea typeface="MS Mincho" panose="02020609040205080304" pitchFamily="49" charset="-128"/>
              </a:rPr>
              <a:t>っと</a:t>
            </a:r>
            <a:r>
              <a:rPr lang="ja-JP" altLang="en-US" sz="3400" dirty="0">
                <a:latin typeface="MS Mincho" panose="02020609040205080304" pitchFamily="49" charset="-128"/>
                <a:ea typeface="MS Mincho" panose="02020609040205080304" pitchFamily="49" charset="-128"/>
              </a:rPr>
              <a:t>大変なので、今おじいさんと おばあさんにも来てもらって、おばあ</a:t>
            </a:r>
            <a:r>
              <a:rPr lang="ja-JP" altLang="en-US" sz="3400" dirty="0" smtClean="0">
                <a:latin typeface="MS Mincho" panose="02020609040205080304" pitchFamily="49" charset="-128"/>
                <a:ea typeface="MS Mincho" panose="02020609040205080304" pitchFamily="49" charset="-128"/>
              </a:rPr>
              <a:t>さん</a:t>
            </a:r>
            <a:r>
              <a:rPr lang="ja-JP" altLang="en-US" sz="3400" dirty="0">
                <a:latin typeface="MS Mincho" panose="02020609040205080304" pitchFamily="49" charset="-128"/>
                <a:ea typeface="MS Mincho" panose="02020609040205080304" pitchFamily="49" charset="-128"/>
              </a:rPr>
              <a:t>が家事をしています。私もおばあさんに料理が習えるので、楽しい</a:t>
            </a:r>
            <a:r>
              <a:rPr lang="ja-JP" altLang="en-US" sz="3400" dirty="0" smtClean="0">
                <a:latin typeface="MS Mincho" panose="02020609040205080304" pitchFamily="49" charset="-128"/>
                <a:ea typeface="MS Mincho" panose="02020609040205080304" pitchFamily="49" charset="-128"/>
              </a:rPr>
              <a:t>です</a:t>
            </a:r>
            <a:r>
              <a:rPr lang="ja-JP" altLang="en-US" sz="3400" dirty="0">
                <a:latin typeface="MS Mincho" panose="02020609040205080304" pitchFamily="49" charset="-128"/>
                <a:ea typeface="MS Mincho" panose="02020609040205080304" pitchFamily="49" charset="-128"/>
              </a:rPr>
              <a:t>。母は私と料理する時間がほとんどありません。 </a:t>
            </a:r>
            <a:endParaRPr lang="en-GB" altLang="ja-JP" sz="3400" dirty="0" smtClean="0">
              <a:latin typeface="MS Mincho" panose="02020609040205080304" pitchFamily="49" charset="-128"/>
              <a:ea typeface="MS Mincho" panose="02020609040205080304" pitchFamily="49" charset="-128"/>
            </a:endParaRPr>
          </a:p>
          <a:p>
            <a:pPr marL="0" indent="0">
              <a:buNone/>
            </a:pPr>
            <a:r>
              <a:rPr lang="ja-JP" altLang="en-US" sz="3400" dirty="0" smtClean="0">
                <a:latin typeface="MS Mincho" panose="02020609040205080304" pitchFamily="49" charset="-128"/>
                <a:ea typeface="MS Mincho" panose="02020609040205080304" pitchFamily="49" charset="-128"/>
              </a:rPr>
              <a:t>父</a:t>
            </a:r>
            <a:r>
              <a:rPr lang="ja-JP" altLang="en-US" sz="3400" dirty="0">
                <a:latin typeface="MS Mincho" panose="02020609040205080304" pitchFamily="49" charset="-128"/>
                <a:ea typeface="MS Mincho" panose="02020609040205080304" pitchFamily="49" charset="-128"/>
              </a:rPr>
              <a:t>は全然おこらない人で、今の生活は静かで、とてもいいです。この</a:t>
            </a:r>
            <a:r>
              <a:rPr lang="ja-JP" altLang="en-US" sz="3400" dirty="0" smtClean="0">
                <a:latin typeface="MS Mincho" panose="02020609040205080304" pitchFamily="49" charset="-128"/>
                <a:ea typeface="MS Mincho" panose="02020609040205080304" pitchFamily="49" charset="-128"/>
              </a:rPr>
              <a:t>あい</a:t>
            </a:r>
            <a:r>
              <a:rPr lang="ja-JP" altLang="en-US" sz="3400" dirty="0">
                <a:latin typeface="MS Mincho" panose="02020609040205080304" pitchFamily="49" charset="-128"/>
                <a:ea typeface="MS Mincho" panose="02020609040205080304" pitchFamily="49" charset="-128"/>
              </a:rPr>
              <a:t>だ、ジョークで父に「今の生活が続くといいな。」と言ったら、父</a:t>
            </a:r>
            <a:r>
              <a:rPr lang="ja-JP" altLang="en-US" sz="3400" dirty="0" smtClean="0">
                <a:latin typeface="MS Mincho" panose="02020609040205080304" pitchFamily="49" charset="-128"/>
                <a:ea typeface="MS Mincho" panose="02020609040205080304" pitchFamily="49" charset="-128"/>
              </a:rPr>
              <a:t>が母</a:t>
            </a:r>
            <a:r>
              <a:rPr lang="ja-JP" altLang="en-US" sz="3400" dirty="0">
                <a:latin typeface="MS Mincho" panose="02020609040205080304" pitchFamily="49" charset="-128"/>
                <a:ea typeface="MS Mincho" panose="02020609040205080304" pitchFamily="49" charset="-128"/>
              </a:rPr>
              <a:t>に電話で言ったようです。そして、母に電話で「私と住みたくな</a:t>
            </a:r>
            <a:r>
              <a:rPr lang="ja-JP" altLang="en-US" sz="3400" dirty="0" smtClean="0">
                <a:latin typeface="MS Mincho" panose="02020609040205080304" pitchFamily="49" charset="-128"/>
                <a:ea typeface="MS Mincho" panose="02020609040205080304" pitchFamily="49" charset="-128"/>
              </a:rPr>
              <a:t>いの</a:t>
            </a:r>
            <a:r>
              <a:rPr lang="ja-JP" altLang="en-US" sz="3400" dirty="0">
                <a:latin typeface="MS Mincho" panose="02020609040205080304" pitchFamily="49" charset="-128"/>
                <a:ea typeface="MS Mincho" panose="02020609040205080304" pitchFamily="49" charset="-128"/>
              </a:rPr>
              <a:t>？そちらに引っこしてほしくないの？」と言われました。母が来る</a:t>
            </a:r>
            <a:r>
              <a:rPr lang="ja-JP" altLang="en-US" sz="3400" dirty="0" smtClean="0">
                <a:latin typeface="MS Mincho" panose="02020609040205080304" pitchFamily="49" charset="-128"/>
                <a:ea typeface="MS Mincho" panose="02020609040205080304" pitchFamily="49" charset="-128"/>
              </a:rPr>
              <a:t>と宿</a:t>
            </a:r>
            <a:r>
              <a:rPr lang="ja-JP" altLang="en-US" sz="3400" dirty="0">
                <a:latin typeface="MS Mincho" panose="02020609040205080304" pitchFamily="49" charset="-128"/>
                <a:ea typeface="MS Mincho" panose="02020609040205080304" pitchFamily="49" charset="-128"/>
              </a:rPr>
              <a:t>題も教えてもらえるし、母に悪かったとは思っています。でも、母は いつも おこるから</a:t>
            </a:r>
            <a:r>
              <a:rPr lang="ja-JP" altLang="en-US" sz="3400" dirty="0" smtClean="0">
                <a:latin typeface="MS Mincho" panose="02020609040205080304" pitchFamily="49" charset="-128"/>
                <a:ea typeface="MS Mincho" panose="02020609040205080304" pitchFamily="49" charset="-128"/>
              </a:rPr>
              <a:t>複雑</a:t>
            </a:r>
            <a:r>
              <a:rPr lang="ja-JP" altLang="en-US" sz="3400" dirty="0">
                <a:latin typeface="MS Mincho" panose="02020609040205080304" pitchFamily="49" charset="-128"/>
                <a:ea typeface="MS Mincho" panose="02020609040205080304" pitchFamily="49" charset="-128"/>
              </a:rPr>
              <a:t>な気持ちです。</a:t>
            </a:r>
            <a:endParaRPr lang="en-GB" sz="3400" dirty="0">
              <a:latin typeface="MS Mincho" panose="02020609040205080304" pitchFamily="49" charset="-128"/>
              <a:ea typeface="MS Mincho" panose="02020609040205080304" pitchFamily="49" charset="-128"/>
            </a:endParaRPr>
          </a:p>
        </p:txBody>
      </p:sp>
    </p:spTree>
    <p:extLst>
      <p:ext uri="{BB962C8B-B14F-4D97-AF65-F5344CB8AC3E}">
        <p14:creationId xmlns:p14="http://schemas.microsoft.com/office/powerpoint/2010/main" val="768734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question</a:t>
            </a:r>
            <a:endParaRPr lang="en-GB" dirty="0"/>
          </a:p>
        </p:txBody>
      </p:sp>
      <p:sp>
        <p:nvSpPr>
          <p:cNvPr id="3" name="Content Placeholder 2"/>
          <p:cNvSpPr>
            <a:spLocks noGrp="1"/>
          </p:cNvSpPr>
          <p:nvPr>
            <p:ph idx="1"/>
          </p:nvPr>
        </p:nvSpPr>
        <p:spPr/>
        <p:txBody>
          <a:bodyPr/>
          <a:lstStyle/>
          <a:p>
            <a:pPr marL="0" indent="0">
              <a:buNone/>
            </a:pPr>
            <a:r>
              <a:rPr lang="ja-JP" altLang="en-US" dirty="0">
                <a:latin typeface="MS Mincho" panose="02020609040205080304" pitchFamily="49" charset="-128"/>
                <a:ea typeface="MS Mincho" panose="02020609040205080304" pitchFamily="49" charset="-128"/>
              </a:rPr>
              <a:t>下のコメントを読みなさい</a:t>
            </a:r>
            <a:r>
              <a:rPr lang="ja-JP" altLang="en-US" dirty="0" smtClean="0">
                <a:latin typeface="MS Mincho" panose="02020609040205080304" pitchFamily="49" charset="-128"/>
                <a:ea typeface="MS Mincho" panose="02020609040205080304" pitchFamily="49" charset="-128"/>
              </a:rPr>
              <a:t>。</a:t>
            </a:r>
            <a:endParaRPr lang="en-GB" altLang="ja-JP" dirty="0" smtClean="0">
              <a:latin typeface="MS Mincho" panose="02020609040205080304" pitchFamily="49" charset="-128"/>
              <a:ea typeface="MS Mincho" panose="02020609040205080304" pitchFamily="49" charset="-128"/>
            </a:endParaRPr>
          </a:p>
          <a:p>
            <a:pPr marL="0" indent="0">
              <a:buNone/>
            </a:pPr>
            <a:endParaRPr lang="en-GB" altLang="ja-JP" b="1" dirty="0" smtClean="0">
              <a:latin typeface="+mn-ea"/>
            </a:endParaRPr>
          </a:p>
          <a:p>
            <a:pPr marL="0" indent="0">
              <a:buNone/>
            </a:pPr>
            <a:r>
              <a:rPr lang="ja-JP" altLang="en-US" b="1" dirty="0" smtClean="0">
                <a:latin typeface="+mn-ea"/>
              </a:rPr>
              <a:t> </a:t>
            </a:r>
            <a:r>
              <a:rPr lang="ja-JP" altLang="en-US" b="1" dirty="0">
                <a:latin typeface="+mn-ea"/>
              </a:rPr>
              <a:t>「両親や</a:t>
            </a:r>
            <a:r>
              <a:rPr lang="ja-JP" altLang="en-US" b="1" dirty="0" smtClean="0">
                <a:latin typeface="+mn-ea"/>
              </a:rPr>
              <a:t>祖父</a:t>
            </a:r>
            <a:r>
              <a:rPr lang="ja-JP" altLang="en-US" b="1" dirty="0">
                <a:latin typeface="+mn-ea"/>
              </a:rPr>
              <a:t>母の仕事は、その子どもに影響を与えます。」 </a:t>
            </a:r>
            <a:endParaRPr lang="en-GB" altLang="ja-JP" b="1" dirty="0" smtClean="0">
              <a:latin typeface="+mn-ea"/>
            </a:endParaRPr>
          </a:p>
          <a:p>
            <a:pPr marL="0" indent="0">
              <a:buNone/>
            </a:pPr>
            <a:endParaRPr lang="en-GB" altLang="ja-JP" dirty="0"/>
          </a:p>
          <a:p>
            <a:pPr marL="0" indent="0">
              <a:buNone/>
            </a:pPr>
            <a:r>
              <a:rPr lang="ja-JP" altLang="en-US" dirty="0" smtClean="0">
                <a:latin typeface="MS Mincho" panose="02020609040205080304" pitchFamily="49" charset="-128"/>
                <a:ea typeface="MS Mincho" panose="02020609040205080304" pitchFamily="49" charset="-128"/>
              </a:rPr>
              <a:t>あ</a:t>
            </a:r>
            <a:r>
              <a:rPr lang="ja-JP" altLang="en-US" dirty="0">
                <a:latin typeface="MS Mincho" panose="02020609040205080304" pitchFamily="49" charset="-128"/>
                <a:ea typeface="MS Mincho" panose="02020609040205080304" pitchFamily="49" charset="-128"/>
              </a:rPr>
              <a:t>なたの自由研究と上の文章の両方を考察して、上のコメントに関する あなたの意見を述べなさい。</a:t>
            </a:r>
            <a:endParaRPr lang="en-GB" dirty="0">
              <a:latin typeface="MS Mincho" panose="02020609040205080304" pitchFamily="49" charset="-128"/>
              <a:ea typeface="MS Mincho" panose="02020609040205080304" pitchFamily="49" charset="-128"/>
            </a:endParaRPr>
          </a:p>
        </p:txBody>
      </p:sp>
    </p:spTree>
    <p:extLst>
      <p:ext uri="{BB962C8B-B14F-4D97-AF65-F5344CB8AC3E}">
        <p14:creationId xmlns:p14="http://schemas.microsoft.com/office/powerpoint/2010/main" val="34493202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Marking of research question</a:t>
            </a:r>
            <a:endParaRPr lang="en-GB" dirty="0"/>
          </a:p>
        </p:txBody>
      </p:sp>
      <p:sp>
        <p:nvSpPr>
          <p:cNvPr id="3" name="Content Placeholder 2"/>
          <p:cNvSpPr>
            <a:spLocks noGrp="1"/>
          </p:cNvSpPr>
          <p:nvPr>
            <p:ph idx="1"/>
          </p:nvPr>
        </p:nvSpPr>
        <p:spPr/>
        <p:txBody>
          <a:bodyPr>
            <a:normAutofit/>
          </a:bodyPr>
          <a:lstStyle/>
          <a:p>
            <a:pPr marL="0" indent="0">
              <a:buNone/>
            </a:pPr>
            <a:r>
              <a:rPr lang="en-GB" dirty="0"/>
              <a:t>There are three levels-based mark grids to be applied to this question. </a:t>
            </a:r>
            <a:endParaRPr lang="en-GB" dirty="0" smtClean="0"/>
          </a:p>
          <a:p>
            <a:pPr marL="0" indent="0">
              <a:buNone/>
            </a:pPr>
            <a:r>
              <a:rPr lang="en-GB" dirty="0" smtClean="0"/>
              <a:t>These </a:t>
            </a:r>
            <a:r>
              <a:rPr lang="en-GB" dirty="0"/>
              <a:t>are: </a:t>
            </a:r>
          </a:p>
          <a:p>
            <a:r>
              <a:rPr lang="en-GB" dirty="0" smtClean="0"/>
              <a:t>knowledge </a:t>
            </a:r>
            <a:r>
              <a:rPr lang="en-GB" dirty="0"/>
              <a:t>and understanding of society and culture (via research) </a:t>
            </a:r>
            <a:r>
              <a:rPr lang="en-GB" dirty="0" smtClean="0"/>
              <a:t>(20 marks)</a:t>
            </a:r>
            <a:endParaRPr lang="en-GB" dirty="0"/>
          </a:p>
          <a:p>
            <a:r>
              <a:rPr lang="en-GB" dirty="0" smtClean="0"/>
              <a:t>understand </a:t>
            </a:r>
            <a:r>
              <a:rPr lang="en-GB" dirty="0"/>
              <a:t>and respond to written language in writing </a:t>
            </a:r>
            <a:r>
              <a:rPr lang="en-GB" dirty="0" smtClean="0"/>
              <a:t>(10 marks)</a:t>
            </a:r>
          </a:p>
          <a:p>
            <a:r>
              <a:rPr lang="en-GB" dirty="0" smtClean="0"/>
              <a:t>accuracy </a:t>
            </a:r>
            <a:r>
              <a:rPr lang="en-GB" dirty="0"/>
              <a:t>and range of </a:t>
            </a:r>
            <a:r>
              <a:rPr lang="en-GB" dirty="0" smtClean="0"/>
              <a:t>language (10 marks)</a:t>
            </a:r>
          </a:p>
          <a:p>
            <a:r>
              <a:rPr lang="en-GB" dirty="0" smtClean="0"/>
              <a:t>See specification p. 16 – 19.</a:t>
            </a:r>
            <a:endParaRPr lang="en-GB" dirty="0"/>
          </a:p>
        </p:txBody>
      </p:sp>
    </p:spTree>
    <p:extLst>
      <p:ext uri="{BB962C8B-B14F-4D97-AF65-F5344CB8AC3E}">
        <p14:creationId xmlns:p14="http://schemas.microsoft.com/office/powerpoint/2010/main" val="32505072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Preparing students for the research question</a:t>
            </a:r>
            <a:endParaRPr lang="en-GB" sz="2800" dirty="0"/>
          </a:p>
        </p:txBody>
      </p:sp>
      <p:sp>
        <p:nvSpPr>
          <p:cNvPr id="3" name="Content Placeholder 2"/>
          <p:cNvSpPr>
            <a:spLocks noGrp="1"/>
          </p:cNvSpPr>
          <p:nvPr>
            <p:ph idx="1"/>
          </p:nvPr>
        </p:nvSpPr>
        <p:spPr/>
        <p:txBody>
          <a:bodyPr/>
          <a:lstStyle/>
          <a:p>
            <a:r>
              <a:rPr lang="en-GB" dirty="0" smtClean="0"/>
              <a:t>Have a detailed look at the mark scheme.</a:t>
            </a:r>
          </a:p>
          <a:p>
            <a:r>
              <a:rPr lang="en-GB" dirty="0" smtClean="0"/>
              <a:t>Note that students gain most marks for their research rather than for their referencing of the unseen text.</a:t>
            </a:r>
          </a:p>
          <a:p>
            <a:r>
              <a:rPr lang="en-GB" dirty="0" smtClean="0"/>
              <a:t>Students must link their research to the unseen text.  However, the point of the exercise is not to analyse the unseen text.</a:t>
            </a:r>
            <a:endParaRPr lang="en-GB" dirty="0"/>
          </a:p>
        </p:txBody>
      </p:sp>
    </p:spTree>
    <p:extLst>
      <p:ext uri="{BB962C8B-B14F-4D97-AF65-F5344CB8AC3E}">
        <p14:creationId xmlns:p14="http://schemas.microsoft.com/office/powerpoint/2010/main" val="19063318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17550" y="3991428"/>
            <a:ext cx="4197350" cy="1932609"/>
          </a:xfrm>
        </p:spPr>
        <p:txBody>
          <a:bodyPr/>
          <a:lstStyle/>
          <a:p>
            <a:r>
              <a:rPr lang="en-GB" dirty="0"/>
              <a:t>Plenary</a:t>
            </a:r>
          </a:p>
        </p:txBody>
      </p:sp>
    </p:spTree>
    <p:extLst>
      <p:ext uri="{BB962C8B-B14F-4D97-AF65-F5344CB8AC3E}">
        <p14:creationId xmlns:p14="http://schemas.microsoft.com/office/powerpoint/2010/main" val="14637753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latin typeface="Verdana" panose="020B0604030504040204" pitchFamily="34" charset="0"/>
                <a:cs typeface="Myriad Pro" charset="0"/>
              </a:rPr>
              <a:t>Teaching and learning support</a:t>
            </a:r>
            <a:endParaRPr lang="en-GB" dirty="0"/>
          </a:p>
        </p:txBody>
      </p:sp>
      <p:sp>
        <p:nvSpPr>
          <p:cNvPr id="3" name="Subtitle 2"/>
          <p:cNvSpPr>
            <a:spLocks noGrp="1"/>
          </p:cNvSpPr>
          <p:nvPr>
            <p:ph idx="1"/>
          </p:nvPr>
        </p:nvSpPr>
        <p:spPr/>
        <p:txBody>
          <a:bodyPr>
            <a:normAutofit/>
          </a:bodyPr>
          <a:lstStyle/>
          <a:p>
            <a:pPr marL="342900" indent="-342900">
              <a:buFont typeface="Arial" panose="020B0604020202020204" pitchFamily="34" charset="0"/>
              <a:buChar char="•"/>
            </a:pPr>
            <a:endParaRPr lang="en-GB" altLang="en-US" dirty="0" smtClean="0">
              <a:solidFill>
                <a:schemeClr val="tx1"/>
              </a:solidFill>
              <a:latin typeface="Verdana" panose="020B0604030504040204" pitchFamily="34" charset="0"/>
              <a:cs typeface="Myriad Pro" charset="0"/>
            </a:endParaRPr>
          </a:p>
          <a:p>
            <a:pPr marL="342900" indent="-342900">
              <a:buFont typeface="Arial" panose="020B0604020202020204" pitchFamily="34" charset="0"/>
              <a:buChar char="•"/>
            </a:pPr>
            <a:endParaRPr lang="en-GB" altLang="en-US" dirty="0">
              <a:latin typeface="Verdana" panose="020B0604030504040204" pitchFamily="34" charset="0"/>
              <a:cs typeface="Myriad Pro" charset="0"/>
            </a:endParaRPr>
          </a:p>
          <a:p>
            <a:pPr marL="342900" indent="-342900">
              <a:buFont typeface="Arial" panose="020B0604020202020204" pitchFamily="34" charset="0"/>
              <a:buChar char="•"/>
            </a:pPr>
            <a:r>
              <a:rPr lang="en-GB" altLang="en-US" dirty="0" smtClean="0">
                <a:solidFill>
                  <a:schemeClr val="tx1"/>
                </a:solidFill>
                <a:latin typeface="Verdana" panose="020B0604030504040204" pitchFamily="34" charset="0"/>
                <a:cs typeface="Myriad Pro" charset="0"/>
              </a:rPr>
              <a:t>Support </a:t>
            </a:r>
            <a:r>
              <a:rPr lang="en-GB" altLang="en-US" dirty="0" smtClean="0">
                <a:solidFill>
                  <a:schemeClr val="tx1"/>
                </a:solidFill>
                <a:latin typeface="Verdana" panose="020B0604030504040204" pitchFamily="34" charset="0"/>
                <a:cs typeface="Myriad Pro" charset="0"/>
              </a:rPr>
              <a:t>around literary works and films</a:t>
            </a:r>
          </a:p>
          <a:p>
            <a:pPr marL="342900" indent="-342900">
              <a:buFont typeface="Arial" panose="020B0604020202020204" pitchFamily="34" charset="0"/>
              <a:buChar char="•"/>
            </a:pPr>
            <a:r>
              <a:rPr lang="en-GB" altLang="en-US" dirty="0" smtClean="0">
                <a:solidFill>
                  <a:schemeClr val="tx1"/>
                </a:solidFill>
                <a:latin typeface="Verdana" panose="020B0604030504040204" pitchFamily="34" charset="0"/>
                <a:cs typeface="Myriad Pro" charset="0"/>
              </a:rPr>
              <a:t>Support around independent research project </a:t>
            </a:r>
            <a:endParaRPr lang="en-GB" altLang="en-US" dirty="0" smtClean="0">
              <a:solidFill>
                <a:schemeClr val="tx1"/>
              </a:solidFill>
              <a:latin typeface="Verdana" panose="020B0604030504040204" pitchFamily="34" charset="0"/>
              <a:cs typeface="Myriad Pro" charset="0"/>
            </a:endParaRPr>
          </a:p>
          <a:p>
            <a:pPr marL="342900" indent="-342900">
              <a:buFont typeface="Arial" panose="020B0604020202020204" pitchFamily="34" charset="0"/>
              <a:buChar char="•"/>
            </a:pPr>
            <a:endParaRPr lang="en-GB" altLang="en-US" dirty="0">
              <a:solidFill>
                <a:schemeClr val="tx1"/>
              </a:solidFill>
              <a:latin typeface="Verdana" panose="020B0604030504040204" pitchFamily="34" charset="0"/>
              <a:cs typeface="Myriad Pro" charset="0"/>
            </a:endParaRPr>
          </a:p>
          <a:p>
            <a:r>
              <a:rPr lang="en-GB" sz="1800" dirty="0"/>
              <a:t>https://qualifications.pearson.com/en/qualifications/edexcel-a-levels/japanese-2018.coursematerials.html#filterQuery=Pearson-UK:Category%2FTeaching-and-learning-materials</a:t>
            </a:r>
            <a:endParaRPr lang="en-GB" sz="1800" dirty="0"/>
          </a:p>
        </p:txBody>
      </p:sp>
    </p:spTree>
    <p:extLst>
      <p:ext uri="{BB962C8B-B14F-4D97-AF65-F5344CB8AC3E}">
        <p14:creationId xmlns:p14="http://schemas.microsoft.com/office/powerpoint/2010/main" val="37897283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latin typeface="Verdana" panose="020B0604030504040204" pitchFamily="34" charset="0"/>
                <a:cs typeface="Myriad Pro" charset="0"/>
              </a:rPr>
              <a:t>Contact details</a:t>
            </a:r>
            <a:endParaRPr lang="en-GB" dirty="0"/>
          </a:p>
        </p:txBody>
      </p:sp>
      <p:sp>
        <p:nvSpPr>
          <p:cNvPr id="3" name="Subtitle 2"/>
          <p:cNvSpPr>
            <a:spLocks noGrp="1"/>
          </p:cNvSpPr>
          <p:nvPr>
            <p:ph idx="1"/>
          </p:nvPr>
        </p:nvSpPr>
        <p:spPr/>
        <p:txBody>
          <a:bodyPr/>
          <a:lstStyle/>
          <a:p>
            <a:r>
              <a:rPr lang="en-GB" altLang="en-US" dirty="0">
                <a:latin typeface="Verdana" panose="020B0604030504040204" pitchFamily="34" charset="0"/>
                <a:cs typeface="Myriad Pro" charset="0"/>
              </a:rPr>
              <a:t>Alistair </a:t>
            </a:r>
            <a:r>
              <a:rPr lang="en-GB" altLang="en-US" dirty="0" err="1">
                <a:latin typeface="Verdana" panose="020B0604030504040204" pitchFamily="34" charset="0"/>
                <a:cs typeface="Myriad Pro" charset="0"/>
              </a:rPr>
              <a:t>Drewery</a:t>
            </a:r>
            <a:r>
              <a:rPr lang="en-GB" altLang="en-US" dirty="0">
                <a:latin typeface="Verdana" panose="020B0604030504040204" pitchFamily="34" charset="0"/>
                <a:cs typeface="Myriad Pro" charset="0"/>
              </a:rPr>
              <a:t>, Subject Advisor </a:t>
            </a:r>
          </a:p>
          <a:p>
            <a:r>
              <a:rPr lang="en-GB" altLang="en-US" dirty="0">
                <a:latin typeface="Verdana" panose="020B0604030504040204" pitchFamily="34" charset="0"/>
                <a:cs typeface="Myriad Pro" charset="0"/>
              </a:rPr>
              <a:t>Phone:</a:t>
            </a:r>
          </a:p>
          <a:p>
            <a:r>
              <a:rPr lang="nl-NL" altLang="en-US" dirty="0">
                <a:latin typeface="Verdana" panose="020B0604030504040204" pitchFamily="34" charset="0"/>
                <a:cs typeface="Myriad Pro" charset="0"/>
              </a:rPr>
              <a:t>UK: 0844 576 0035</a:t>
            </a:r>
          </a:p>
          <a:p>
            <a:r>
              <a:rPr lang="nl-NL" altLang="en-US" dirty="0">
                <a:latin typeface="Verdana" panose="020B0604030504040204" pitchFamily="34" charset="0"/>
                <a:cs typeface="Myriad Pro" charset="0"/>
              </a:rPr>
              <a:t>Intl: +44 (0) 207 010 2187 </a:t>
            </a:r>
          </a:p>
          <a:p>
            <a:r>
              <a:rPr lang="nl-NL" altLang="en-US" dirty="0">
                <a:latin typeface="Verdana" panose="020B0604030504040204" pitchFamily="34" charset="0"/>
                <a:cs typeface="Myriad Pro" charset="0"/>
              </a:rPr>
              <a:t>Email: </a:t>
            </a:r>
            <a:r>
              <a:rPr lang="en-GB" altLang="en-US" dirty="0">
                <a:latin typeface="Verdana" panose="020B0604030504040204" pitchFamily="34" charset="0"/>
                <a:cs typeface="Myriad Pro" charset="0"/>
                <a:hlinkClick r:id="rId2"/>
              </a:rPr>
              <a:t>TeachingLanguages@pearson.com</a:t>
            </a:r>
            <a:r>
              <a:rPr lang="en-GB" altLang="en-US" dirty="0">
                <a:latin typeface="Verdana" panose="020B0604030504040204" pitchFamily="34" charset="0"/>
                <a:cs typeface="Myriad Pro" charset="0"/>
              </a:rPr>
              <a:t> </a:t>
            </a:r>
          </a:p>
          <a:p>
            <a:r>
              <a:rPr lang="en-GB" altLang="en-US" dirty="0">
                <a:latin typeface="Verdana" panose="020B0604030504040204" pitchFamily="34" charset="0"/>
                <a:cs typeface="Myriad Pro" charset="0"/>
              </a:rPr>
              <a:t>Twitter: </a:t>
            </a:r>
            <a:r>
              <a:rPr lang="en-GB" altLang="en-US" dirty="0">
                <a:latin typeface="Verdana" panose="020B0604030504040204" pitchFamily="34" charset="0"/>
                <a:cs typeface="Myriad Pro" charset="0"/>
                <a:hlinkClick r:id="rId3"/>
              </a:rPr>
              <a:t>@</a:t>
            </a:r>
            <a:r>
              <a:rPr lang="en-GB" altLang="en-US" dirty="0" err="1">
                <a:latin typeface="Verdana" panose="020B0604030504040204" pitchFamily="34" charset="0"/>
                <a:cs typeface="Myriad Pro" charset="0"/>
                <a:hlinkClick r:id="rId3"/>
              </a:rPr>
              <a:t>PearsonMFLquals</a:t>
            </a:r>
            <a:endParaRPr lang="en-GB" altLang="en-US" dirty="0">
              <a:latin typeface="Verdana" panose="020B0604030504040204" pitchFamily="34" charset="0"/>
              <a:cs typeface="Myriad Pro" charset="0"/>
            </a:endParaRPr>
          </a:p>
          <a:p>
            <a:r>
              <a:rPr lang="en-US" altLang="en-US" dirty="0">
                <a:latin typeface="Verdana" panose="020B0604030504040204" pitchFamily="34" charset="0"/>
                <a:cs typeface="Myriad Pro" charset="0"/>
                <a:hlinkClick r:id="rId4"/>
              </a:rPr>
              <a:t>Sign up today to receive Subject Advisor emails</a:t>
            </a:r>
            <a:endParaRPr lang="en-GB" altLang="en-US" dirty="0">
              <a:latin typeface="Verdana" panose="020B0604030504040204" pitchFamily="34" charset="0"/>
              <a:cs typeface="Myriad Pro" charset="0"/>
            </a:endParaRPr>
          </a:p>
          <a:p>
            <a:endParaRPr lang="en-GB" dirty="0"/>
          </a:p>
        </p:txBody>
      </p:sp>
      <p:pic>
        <p:nvPicPr>
          <p:cNvPr id="1026" name="Picture 2" descr="Alistair Drewery, Languages subject advis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4147" y="933872"/>
            <a:ext cx="1543757" cy="177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761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latin typeface="Verdana" panose="020B0604030504040204" pitchFamily="34" charset="0"/>
                <a:cs typeface="Myriad Pro" charset="0"/>
              </a:rPr>
              <a:t>Key </a:t>
            </a:r>
            <a:r>
              <a:rPr lang="en-GB" altLang="en-US" dirty="0" smtClean="0">
                <a:latin typeface="Verdana" panose="020B0604030504040204" pitchFamily="34" charset="0"/>
                <a:cs typeface="Myriad Pro" charset="0"/>
              </a:rPr>
              <a:t>changes</a:t>
            </a:r>
            <a:endParaRPr lang="en-GB" dirty="0"/>
          </a:p>
        </p:txBody>
      </p:sp>
      <p:sp>
        <p:nvSpPr>
          <p:cNvPr id="3" name="Subtitle 2"/>
          <p:cNvSpPr>
            <a:spLocks noGrp="1"/>
          </p:cNvSpPr>
          <p:nvPr>
            <p:ph idx="1"/>
          </p:nvPr>
        </p:nvSpPr>
        <p:spPr/>
        <p:txBody>
          <a:bodyPr>
            <a:normAutofit/>
          </a:bodyPr>
          <a:lstStyle/>
          <a:p>
            <a:r>
              <a:rPr lang="en-GB" dirty="0" smtClean="0"/>
              <a:t>A </a:t>
            </a:r>
            <a:r>
              <a:rPr lang="en-GB" dirty="0"/>
              <a:t>listening assessment has been added.</a:t>
            </a:r>
          </a:p>
          <a:p>
            <a:r>
              <a:rPr lang="en-GB" dirty="0"/>
              <a:t>‘Topics and texts’ are now ‘Texts and Films’.  </a:t>
            </a:r>
          </a:p>
          <a:p>
            <a:r>
              <a:rPr lang="en-GB" dirty="0"/>
              <a:t>A synoptic task </a:t>
            </a:r>
            <a:r>
              <a:rPr lang="en-GB" dirty="0" smtClean="0"/>
              <a:t>assessing </a:t>
            </a:r>
            <a:r>
              <a:rPr lang="en-GB" dirty="0"/>
              <a:t>mixed skills has been </a:t>
            </a:r>
            <a:r>
              <a:rPr lang="en-GB" dirty="0" smtClean="0"/>
              <a:t>added (listening, reading and writing).</a:t>
            </a:r>
          </a:p>
          <a:p>
            <a:r>
              <a:rPr lang="en-GB" dirty="0" smtClean="0"/>
              <a:t>The kanji list has been updated.</a:t>
            </a:r>
            <a:endParaRPr lang="en-GB" dirty="0"/>
          </a:p>
          <a:p>
            <a:pPr marL="285750" indent="-285750">
              <a:buFont typeface="Arial" panose="020B0604020202020204" pitchFamily="34" charset="0"/>
              <a:buChar char="•"/>
            </a:pPr>
            <a:r>
              <a:rPr lang="en-GB" dirty="0" smtClean="0"/>
              <a:t>Renewed </a:t>
            </a:r>
            <a:r>
              <a:rPr lang="en-GB" dirty="0"/>
              <a:t>focus on </a:t>
            </a:r>
            <a:r>
              <a:rPr lang="en-GB" dirty="0" smtClean="0"/>
              <a:t>culture </a:t>
            </a:r>
            <a:r>
              <a:rPr lang="en-GB" dirty="0"/>
              <a:t>with a specific assessment objective (AO4) </a:t>
            </a:r>
            <a:r>
              <a:rPr lang="en-GB" dirty="0" smtClean="0"/>
              <a:t>that assesses knowledge </a:t>
            </a:r>
            <a:r>
              <a:rPr lang="en-GB" dirty="0"/>
              <a:t>and understanding of the TL culture</a:t>
            </a:r>
          </a:p>
          <a:p>
            <a:endParaRPr lang="en-GB" dirty="0"/>
          </a:p>
        </p:txBody>
      </p:sp>
    </p:spTree>
    <p:extLst>
      <p:ext uri="{BB962C8B-B14F-4D97-AF65-F5344CB8AC3E}">
        <p14:creationId xmlns:p14="http://schemas.microsoft.com/office/powerpoint/2010/main" val="12163838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3600" dirty="0" err="1" smtClean="0">
                <a:latin typeface="Verdana" panose="020B0604030504040204" pitchFamily="34" charset="0"/>
                <a:cs typeface="Myriad Pro" charset="0"/>
              </a:rPr>
              <a:t>ResultsPlus</a:t>
            </a:r>
            <a:endParaRPr lang="en-GB" sz="3600" dirty="0"/>
          </a:p>
        </p:txBody>
      </p:sp>
      <p:sp>
        <p:nvSpPr>
          <p:cNvPr id="3" name="Subtitle 2"/>
          <p:cNvSpPr>
            <a:spLocks noGrp="1"/>
          </p:cNvSpPr>
          <p:nvPr>
            <p:ph idx="1"/>
          </p:nvPr>
        </p:nvSpPr>
        <p:spPr/>
        <p:txBody>
          <a:bodyPr>
            <a:normAutofit/>
          </a:bodyPr>
          <a:lstStyle/>
          <a:p>
            <a:pPr marL="342900" indent="-342900">
              <a:buFont typeface="Arial" panose="020B0604020202020204" pitchFamily="34" charset="0"/>
              <a:buChar char="•"/>
            </a:pPr>
            <a:r>
              <a:rPr lang="en-US" altLang="en-US" dirty="0" err="1">
                <a:solidFill>
                  <a:schemeClr val="tx1"/>
                </a:solidFill>
                <a:latin typeface="Verdana" panose="020B0604030504040204" pitchFamily="34" charset="0"/>
                <a:cs typeface="Myriad Pro" charset="0"/>
              </a:rPr>
              <a:t>ResultsPlus</a:t>
            </a:r>
            <a:r>
              <a:rPr lang="en-US" altLang="en-US" dirty="0">
                <a:solidFill>
                  <a:schemeClr val="tx1"/>
                </a:solidFill>
                <a:latin typeface="Verdana" panose="020B0604030504040204" pitchFamily="34" charset="0"/>
                <a:cs typeface="Myriad Pro" charset="0"/>
              </a:rPr>
              <a:t> provides the most detailed analysis available of your students’ exam performance. This free online service helps you identify topics and skills where students could benefit from further learning, helping them gain a deeper understanding </a:t>
            </a:r>
            <a:r>
              <a:rPr lang="en-US" altLang="en-US">
                <a:solidFill>
                  <a:schemeClr val="tx1"/>
                </a:solidFill>
                <a:latin typeface="Verdana" panose="020B0604030504040204" pitchFamily="34" charset="0"/>
                <a:cs typeface="Myriad Pro" charset="0"/>
              </a:rPr>
              <a:t>of </a:t>
            </a:r>
            <a:r>
              <a:rPr lang="en-US" altLang="en-US" smtClean="0">
                <a:solidFill>
                  <a:schemeClr val="tx1"/>
                </a:solidFill>
                <a:latin typeface="Verdana" panose="020B0604030504040204" pitchFamily="34" charset="0"/>
                <a:cs typeface="Myriad Pro" charset="0"/>
              </a:rPr>
              <a:t>languages</a:t>
            </a:r>
            <a:r>
              <a:rPr lang="en-US" altLang="en-US" dirty="0" smtClean="0">
                <a:solidFill>
                  <a:schemeClr val="tx1"/>
                </a:solidFill>
                <a:latin typeface="Verdana" panose="020B0604030504040204" pitchFamily="34" charset="0"/>
                <a:cs typeface="Myriad Pro" charset="0"/>
              </a:rPr>
              <a:t>.</a:t>
            </a:r>
            <a:endParaRPr lang="en-US" altLang="en-US" dirty="0">
              <a:solidFill>
                <a:schemeClr val="tx1"/>
              </a:solidFill>
              <a:latin typeface="Verdana" panose="020B0604030504040204" pitchFamily="34" charset="0"/>
              <a:cs typeface="Myriad Pro" charset="0"/>
            </a:endParaRPr>
          </a:p>
        </p:txBody>
      </p:sp>
    </p:spTree>
    <p:extLst>
      <p:ext uri="{BB962C8B-B14F-4D97-AF65-F5344CB8AC3E}">
        <p14:creationId xmlns:p14="http://schemas.microsoft.com/office/powerpoint/2010/main" val="35837557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kern="0" dirty="0">
                <a:latin typeface="Verdana" pitchFamily="34" charset="0"/>
                <a:ea typeface="MS PGothic" pitchFamily="34" charset="-128"/>
              </a:rPr>
              <a:t>Next steps</a:t>
            </a:r>
            <a:endParaRPr lang="en-GB" sz="3600" dirty="0"/>
          </a:p>
        </p:txBody>
      </p:sp>
      <p:sp>
        <p:nvSpPr>
          <p:cNvPr id="3" name="Subtitle 2"/>
          <p:cNvSpPr>
            <a:spLocks noGrp="1"/>
          </p:cNvSpPr>
          <p:nvPr>
            <p:ph idx="1"/>
          </p:nvPr>
        </p:nvSpPr>
        <p:spPr/>
        <p:txBody>
          <a:bodyPr>
            <a:normAutofit/>
          </a:bodyPr>
          <a:lstStyle/>
          <a:p>
            <a:pPr marL="342900" lvl="1" indent="-342900" algn="l" defTabSz="914400" eaLnBrk="0" fontAlgn="base" hangingPunct="0">
              <a:spcBef>
                <a:spcPts val="600"/>
              </a:spcBef>
              <a:spcAft>
                <a:spcPts val="600"/>
              </a:spcAft>
              <a:buClr>
                <a:srgbClr val="3F1865"/>
              </a:buClr>
              <a:buFontTx/>
              <a:buChar char="•"/>
              <a:defRPr/>
            </a:pPr>
            <a:r>
              <a:rPr lang="en-GB" sz="2200" kern="0" dirty="0">
                <a:solidFill>
                  <a:srgbClr val="000000"/>
                </a:solidFill>
                <a:latin typeface="Verdana"/>
                <a:ea typeface="ＭＳ Ｐゴシック" panose="020B0600070205080204" pitchFamily="34" charset="-128"/>
                <a:cs typeface="Verdana"/>
              </a:rPr>
              <a:t>Please complete your evaluation form for today</a:t>
            </a:r>
            <a:r>
              <a:rPr lang="en-GB" altLang="en-US" sz="2200" kern="0" dirty="0">
                <a:solidFill>
                  <a:srgbClr val="000000"/>
                </a:solidFill>
                <a:latin typeface="Verdana"/>
                <a:ea typeface="ＭＳ Ｐゴシック" panose="020B0600070205080204" pitchFamily="34" charset="-128"/>
                <a:cs typeface="Verdana"/>
              </a:rPr>
              <a:t>’</a:t>
            </a:r>
            <a:r>
              <a:rPr lang="en-GB" sz="2200" kern="0" dirty="0">
                <a:solidFill>
                  <a:srgbClr val="000000"/>
                </a:solidFill>
                <a:latin typeface="Verdana"/>
                <a:ea typeface="ＭＳ Ｐゴシック" panose="020B0600070205080204" pitchFamily="34" charset="-128"/>
                <a:cs typeface="Verdana"/>
              </a:rPr>
              <a:t>s event – in your </a:t>
            </a:r>
            <a:r>
              <a:rPr lang="en-GB" sz="2200" kern="0" dirty="0" smtClean="0">
                <a:solidFill>
                  <a:srgbClr val="000000"/>
                </a:solidFill>
                <a:latin typeface="Verdana"/>
                <a:ea typeface="ＭＳ Ｐゴシック" panose="020B0600070205080204" pitchFamily="34" charset="-128"/>
                <a:cs typeface="Verdana"/>
              </a:rPr>
              <a:t>pack</a:t>
            </a:r>
          </a:p>
          <a:p>
            <a:pPr marL="342900" lvl="1" indent="-342900" algn="l" defTabSz="914400" eaLnBrk="0" fontAlgn="base" hangingPunct="0">
              <a:spcBef>
                <a:spcPts val="600"/>
              </a:spcBef>
              <a:spcAft>
                <a:spcPts val="600"/>
              </a:spcAft>
              <a:buClr>
                <a:srgbClr val="3F1865"/>
              </a:buClr>
              <a:buFontTx/>
              <a:buChar char="•"/>
              <a:defRPr/>
            </a:pPr>
            <a:r>
              <a:rPr lang="en-GB" sz="2200" kern="0" dirty="0" smtClean="0">
                <a:solidFill>
                  <a:srgbClr val="000000"/>
                </a:solidFill>
                <a:latin typeface="Verdana"/>
                <a:ea typeface="ＭＳ Ｐゴシック" panose="020B0600070205080204" pitchFamily="34" charset="-128"/>
                <a:cs typeface="Verdana"/>
              </a:rPr>
              <a:t>Sign </a:t>
            </a:r>
            <a:r>
              <a:rPr lang="en-GB" sz="2200" kern="0" dirty="0">
                <a:solidFill>
                  <a:srgbClr val="000000"/>
                </a:solidFill>
                <a:latin typeface="Verdana"/>
                <a:ea typeface="ＭＳ Ｐゴシック" panose="020B0600070205080204" pitchFamily="34" charset="-128"/>
                <a:cs typeface="Verdana"/>
              </a:rPr>
              <a:t>up to our updates: </a:t>
            </a:r>
            <a:br>
              <a:rPr lang="en-GB" sz="2200" kern="0" dirty="0">
                <a:solidFill>
                  <a:srgbClr val="000000"/>
                </a:solidFill>
                <a:latin typeface="Verdana"/>
                <a:ea typeface="ＭＳ Ｐゴシック" panose="020B0600070205080204" pitchFamily="34" charset="-128"/>
                <a:cs typeface="Verdana"/>
              </a:rPr>
            </a:br>
            <a:r>
              <a:rPr lang="en-GB" sz="2200" kern="0" dirty="0">
                <a:solidFill>
                  <a:srgbClr val="000000"/>
                </a:solidFill>
                <a:latin typeface="Verdana"/>
                <a:ea typeface="ＭＳ Ｐゴシック" panose="020B0600070205080204" pitchFamily="34" charset="-128"/>
                <a:cs typeface="Verdana"/>
              </a:rPr>
              <a:t>email - </a:t>
            </a:r>
            <a:r>
              <a:rPr lang="en-GB" altLang="en-US" sz="2400" dirty="0">
                <a:latin typeface="Verdana" panose="020B0604030504040204" pitchFamily="34" charset="0"/>
                <a:cs typeface="Myriad Pro" charset="0"/>
                <a:hlinkClick r:id="rId2"/>
              </a:rPr>
              <a:t>TeachingLanguages@pearson.com </a:t>
            </a:r>
            <a:endParaRPr lang="en-GB" altLang="en-US" sz="2400" dirty="0" smtClean="0">
              <a:latin typeface="Verdana" panose="020B0604030504040204" pitchFamily="34" charset="0"/>
              <a:cs typeface="Myriad Pro" charset="0"/>
            </a:endParaRPr>
          </a:p>
          <a:p>
            <a:pPr marL="342900" lvl="1" indent="-342900" algn="l" defTabSz="914400" eaLnBrk="0" fontAlgn="base" hangingPunct="0">
              <a:spcBef>
                <a:spcPts val="600"/>
              </a:spcBef>
              <a:spcAft>
                <a:spcPts val="600"/>
              </a:spcAft>
              <a:buClr>
                <a:srgbClr val="3F1865"/>
              </a:buClr>
              <a:buFontTx/>
              <a:buChar char="•"/>
              <a:defRPr/>
            </a:pPr>
            <a:r>
              <a:rPr lang="en-US" sz="2200" kern="0" dirty="0" smtClean="0">
                <a:solidFill>
                  <a:srgbClr val="000000"/>
                </a:solidFill>
                <a:latin typeface="Verdana"/>
                <a:ea typeface="ＭＳ Ｐゴシック" panose="020B0600070205080204" pitchFamily="34" charset="-128"/>
                <a:cs typeface="Verdana"/>
              </a:rPr>
              <a:t>Visit </a:t>
            </a:r>
            <a:r>
              <a:rPr lang="en-US" sz="2200" kern="0" dirty="0">
                <a:solidFill>
                  <a:srgbClr val="000000"/>
                </a:solidFill>
                <a:latin typeface="Verdana"/>
                <a:ea typeface="ＭＳ Ｐゴシック" panose="020B0600070205080204" pitchFamily="34" charset="-128"/>
                <a:cs typeface="Verdana"/>
              </a:rPr>
              <a:t>the website to download further copies of the draft specification and support </a:t>
            </a:r>
            <a:r>
              <a:rPr lang="en-US" sz="2200" kern="0" dirty="0" smtClean="0">
                <a:solidFill>
                  <a:srgbClr val="000000"/>
                </a:solidFill>
                <a:latin typeface="Verdana"/>
                <a:ea typeface="ＭＳ Ｐゴシック" panose="020B0600070205080204" pitchFamily="34" charset="-128"/>
                <a:cs typeface="Verdana"/>
              </a:rPr>
              <a:t>materials:</a:t>
            </a:r>
          </a:p>
          <a:p>
            <a:pPr marL="0" lvl="1" indent="0" defTabSz="914400" eaLnBrk="0" fontAlgn="base" hangingPunct="0">
              <a:spcBef>
                <a:spcPts val="600"/>
              </a:spcBef>
              <a:spcAft>
                <a:spcPts val="600"/>
              </a:spcAft>
              <a:buClr>
                <a:srgbClr val="3F1865"/>
              </a:buClr>
              <a:buNone/>
              <a:defRPr/>
            </a:pPr>
            <a:r>
              <a:rPr lang="en-US" sz="2200" kern="0" dirty="0" smtClean="0">
                <a:solidFill>
                  <a:srgbClr val="000000"/>
                </a:solidFill>
                <a:ea typeface="ＭＳ Ｐゴシック" panose="020B0600070205080204" pitchFamily="34" charset="-128"/>
              </a:rPr>
              <a:t>https</a:t>
            </a:r>
            <a:r>
              <a:rPr lang="en-US" sz="2200" kern="0" dirty="0">
                <a:solidFill>
                  <a:srgbClr val="000000"/>
                </a:solidFill>
                <a:ea typeface="ＭＳ Ｐゴシック" panose="020B0600070205080204" pitchFamily="34" charset="-128"/>
              </a:rPr>
              <a:t>://qualifications.pearson.com/en/qualifications/edexcel-a-levels/A-level-from-2017.html</a:t>
            </a:r>
            <a:endParaRPr lang="en-US" sz="2200" kern="0" dirty="0" smtClean="0">
              <a:solidFill>
                <a:srgbClr val="000000"/>
              </a:solidFill>
              <a:latin typeface="Verdana"/>
              <a:ea typeface="ＭＳ Ｐゴシック" panose="020B0600070205080204" pitchFamily="34" charset="-128"/>
              <a:cs typeface="Verdana"/>
            </a:endParaRPr>
          </a:p>
          <a:p>
            <a:pPr marL="0" indent="0">
              <a:buNone/>
            </a:pPr>
            <a:endParaRPr lang="en-GB" dirty="0"/>
          </a:p>
        </p:txBody>
      </p:sp>
    </p:spTree>
    <p:extLst>
      <p:ext uri="{BB962C8B-B14F-4D97-AF65-F5344CB8AC3E}">
        <p14:creationId xmlns:p14="http://schemas.microsoft.com/office/powerpoint/2010/main" val="3314404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D76C7BB-EECA-9741-8B9E-78B1B369EAEF}"/>
              </a:ext>
            </a:extLst>
          </p:cNvPr>
          <p:cNvSpPr>
            <a:spLocks noGrp="1"/>
          </p:cNvSpPr>
          <p:nvPr>
            <p:ph type="body" sz="quarter" idx="10"/>
          </p:nvPr>
        </p:nvSpPr>
        <p:spPr>
          <a:xfrm>
            <a:off x="717550" y="1219200"/>
            <a:ext cx="3702050" cy="4704838"/>
          </a:xfrm>
        </p:spPr>
        <p:txBody>
          <a:bodyPr/>
          <a:lstStyle/>
          <a:p>
            <a:r>
              <a:rPr lang="en-US" dirty="0" smtClean="0"/>
              <a:t>Thank you!</a:t>
            </a:r>
            <a:endParaRPr lang="en-US" dirty="0"/>
          </a:p>
        </p:txBody>
      </p:sp>
    </p:spTree>
    <p:extLst>
      <p:ext uri="{BB962C8B-B14F-4D97-AF65-F5344CB8AC3E}">
        <p14:creationId xmlns:p14="http://schemas.microsoft.com/office/powerpoint/2010/main" val="527651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All teaching and assessment will be centred around the following four themes:</a:t>
            </a:r>
          </a:p>
          <a:p>
            <a:endParaRPr lang="en-GB" dirty="0" smtClean="0"/>
          </a:p>
          <a:p>
            <a:r>
              <a:rPr lang="ja-JP" altLang="en-US" dirty="0"/>
              <a:t>テー</a:t>
            </a:r>
            <a:r>
              <a:rPr lang="ja-JP" altLang="en-US" dirty="0" smtClean="0"/>
              <a:t>マ １：変わっていく若者の生活</a:t>
            </a:r>
            <a:endParaRPr lang="en-US" altLang="ja-JP" dirty="0" smtClean="0"/>
          </a:p>
          <a:p>
            <a:r>
              <a:rPr lang="ja-JP" altLang="en-US" dirty="0"/>
              <a:t>テー</a:t>
            </a:r>
            <a:r>
              <a:rPr lang="ja-JP" altLang="en-US" dirty="0" smtClean="0"/>
              <a:t>マ ２：変わっていく文化</a:t>
            </a:r>
            <a:endParaRPr lang="en-US" altLang="ja-JP" dirty="0" smtClean="0"/>
          </a:p>
          <a:p>
            <a:r>
              <a:rPr lang="ja-JP" altLang="en-US" dirty="0"/>
              <a:t>テー</a:t>
            </a:r>
            <a:r>
              <a:rPr lang="ja-JP" altLang="en-US" dirty="0" smtClean="0"/>
              <a:t>マ ３：変わっていく人生観</a:t>
            </a:r>
            <a:endParaRPr lang="en-US" altLang="ja-JP" dirty="0" smtClean="0"/>
          </a:p>
          <a:p>
            <a:r>
              <a:rPr lang="ja-JP" altLang="en-US" dirty="0" smtClean="0"/>
              <a:t>テーマ ４：東日本大震災後の日本</a:t>
            </a:r>
            <a:endParaRPr lang="en-GB" dirty="0"/>
          </a:p>
        </p:txBody>
      </p:sp>
      <p:sp>
        <p:nvSpPr>
          <p:cNvPr id="2" name="Title 1"/>
          <p:cNvSpPr>
            <a:spLocks noGrp="1"/>
          </p:cNvSpPr>
          <p:nvPr>
            <p:ph type="title"/>
          </p:nvPr>
        </p:nvSpPr>
        <p:spPr/>
        <p:txBody>
          <a:bodyPr/>
          <a:lstStyle/>
          <a:p>
            <a:r>
              <a:rPr lang="en-GB" dirty="0" smtClean="0"/>
              <a:t>Themes</a:t>
            </a:r>
            <a:endParaRPr lang="en-GB" dirty="0"/>
          </a:p>
        </p:txBody>
      </p:sp>
    </p:spTree>
    <p:extLst>
      <p:ext uri="{BB962C8B-B14F-4D97-AF65-F5344CB8AC3E}">
        <p14:creationId xmlns:p14="http://schemas.microsoft.com/office/powerpoint/2010/main" val="1560916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normAutofit/>
          </a:bodyPr>
          <a:lstStyle/>
          <a:p>
            <a:r>
              <a:rPr lang="en-GB" dirty="0" smtClean="0"/>
              <a:t>A detailed look at the themes</a:t>
            </a:r>
            <a:endParaRPr lang="en-GB" sz="3600" dirty="0"/>
          </a:p>
        </p:txBody>
      </p:sp>
      <p:graphicFrame>
        <p:nvGraphicFramePr>
          <p:cNvPr id="4" name="Table 3"/>
          <p:cNvGraphicFramePr>
            <a:graphicFrameLocks noGrp="1"/>
          </p:cNvGraphicFramePr>
          <p:nvPr>
            <p:extLst/>
          </p:nvPr>
        </p:nvGraphicFramePr>
        <p:xfrm>
          <a:off x="176270" y="1471366"/>
          <a:ext cx="8771787" cy="4753164"/>
        </p:xfrm>
        <a:graphic>
          <a:graphicData uri="http://schemas.openxmlformats.org/drawingml/2006/table">
            <a:tbl>
              <a:tblPr firstRow="1" bandRow="1">
                <a:tableStyleId>{B301B821-A1FF-4177-AEE7-76D212191A09}</a:tableStyleId>
              </a:tblPr>
              <a:tblGrid>
                <a:gridCol w="8771787">
                  <a:extLst>
                    <a:ext uri="{9D8B030D-6E8A-4147-A177-3AD203B41FA5}">
                      <a16:colId xmlns:a16="http://schemas.microsoft.com/office/drawing/2014/main" xmlns="" val="20000"/>
                    </a:ext>
                  </a:extLst>
                </a:gridCol>
              </a:tblGrid>
              <a:tr h="7424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800" b="1" kern="1200" dirty="0" smtClean="0">
                          <a:solidFill>
                            <a:schemeClr val="lt1"/>
                          </a:solidFill>
                          <a:effectLst/>
                          <a:latin typeface="+mn-lt"/>
                          <a:ea typeface="+mn-ea"/>
                          <a:cs typeface="+mn-cs"/>
                        </a:rPr>
                        <a:t>テーマ  １： 変わっていく若者の生活</a:t>
                      </a:r>
                      <a:endParaRPr lang="en-GB" sz="1800" b="1" kern="1200" dirty="0" smtClean="0">
                        <a:solidFill>
                          <a:schemeClr val="lt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xmlns="" val="10000"/>
                  </a:ext>
                </a:extLst>
              </a:tr>
              <a:tr h="4010694">
                <a:tc>
                  <a:txBody>
                    <a:bodyPr/>
                    <a:lstStyle/>
                    <a:p>
                      <a:pPr lvl="0"/>
                      <a:r>
                        <a:rPr lang="ja-JP" altLang="en-US" sz="2000" b="1" kern="1200" dirty="0" smtClean="0">
                          <a:solidFill>
                            <a:schemeClr val="dk1"/>
                          </a:solidFill>
                          <a:effectLst/>
                          <a:latin typeface="+mn-lt"/>
                          <a:ea typeface="+mn-ea"/>
                          <a:cs typeface="+mn-cs"/>
                        </a:rPr>
                        <a:t>教育</a:t>
                      </a:r>
                      <a:r>
                        <a:rPr lang="en-US" sz="2000" kern="1200" dirty="0" smtClean="0">
                          <a:solidFill>
                            <a:schemeClr val="dk1"/>
                          </a:solidFill>
                          <a:effectLst/>
                          <a:latin typeface="+mn-lt"/>
                          <a:ea typeface="+mn-ea"/>
                          <a:cs typeface="+mn-cs"/>
                        </a:rPr>
                        <a:t/>
                      </a:r>
                      <a:br>
                        <a:rPr lang="en-US" sz="2000" kern="1200" dirty="0" smtClean="0">
                          <a:solidFill>
                            <a:schemeClr val="dk1"/>
                          </a:solidFill>
                          <a:effectLst/>
                          <a:latin typeface="+mn-lt"/>
                          <a:ea typeface="+mn-ea"/>
                          <a:cs typeface="+mn-cs"/>
                        </a:rPr>
                      </a:br>
                      <a:r>
                        <a:rPr lang="ja-JP" altLang="en-US" sz="2000" kern="1200" dirty="0" smtClean="0">
                          <a:solidFill>
                            <a:schemeClr val="dk1"/>
                          </a:solidFill>
                          <a:effectLst/>
                          <a:latin typeface="+mn-lt"/>
                          <a:ea typeface="+mn-ea"/>
                          <a:cs typeface="+mn-cs"/>
                        </a:rPr>
                        <a:t>教育制度やその改革</a:t>
                      </a:r>
                      <a:r>
                        <a:rPr lang="en-US" sz="2000" kern="1200" dirty="0" smtClean="0">
                          <a:solidFill>
                            <a:schemeClr val="dk1"/>
                          </a:solidFill>
                          <a:effectLst/>
                          <a:latin typeface="+mn-lt"/>
                          <a:ea typeface="+mn-ea"/>
                          <a:cs typeface="+mn-cs"/>
                        </a:rPr>
                        <a:t>(</a:t>
                      </a:r>
                      <a:r>
                        <a:rPr lang="ja-JP" altLang="en-US" sz="2000" kern="1200" dirty="0" smtClean="0">
                          <a:solidFill>
                            <a:schemeClr val="dk1"/>
                          </a:solidFill>
                          <a:effectLst/>
                          <a:latin typeface="+mn-lt"/>
                          <a:ea typeface="+mn-ea"/>
                          <a:cs typeface="+mn-cs"/>
                        </a:rPr>
                        <a:t>ゆとり教育以降</a:t>
                      </a:r>
                      <a:r>
                        <a:rPr lang="en-US" sz="2000" kern="1200" dirty="0" smtClean="0">
                          <a:solidFill>
                            <a:schemeClr val="dk1"/>
                          </a:solidFill>
                          <a:effectLst/>
                          <a:latin typeface="+mn-lt"/>
                          <a:ea typeface="+mn-ea"/>
                          <a:cs typeface="+mn-cs"/>
                        </a:rPr>
                        <a:t>)</a:t>
                      </a:r>
                      <a:r>
                        <a:rPr lang="ja-JP" altLang="en-US" sz="2000" kern="1200" dirty="0" smtClean="0">
                          <a:solidFill>
                            <a:schemeClr val="dk1"/>
                          </a:solidFill>
                          <a:effectLst/>
                          <a:latin typeface="+mn-lt"/>
                          <a:ea typeface="+mn-ea"/>
                          <a:cs typeface="+mn-cs"/>
                        </a:rPr>
                        <a:t>：試験や塾：文部科学省によるカリキュラム管理</a:t>
                      </a:r>
                      <a:endParaRPr lang="en-GB" altLang="ja-JP" sz="2000" kern="1200" dirty="0" smtClean="0">
                        <a:solidFill>
                          <a:schemeClr val="dk1"/>
                        </a:solidFill>
                        <a:effectLst/>
                        <a:latin typeface="+mn-lt"/>
                        <a:ea typeface="+mn-ea"/>
                        <a:cs typeface="+mn-cs"/>
                      </a:endParaRPr>
                    </a:p>
                    <a:p>
                      <a:pPr lvl="0"/>
                      <a:endParaRPr lang="en-GB" sz="2000" kern="1200" dirty="0" smtClean="0">
                        <a:solidFill>
                          <a:schemeClr val="dk1"/>
                        </a:solidFill>
                        <a:effectLst/>
                        <a:latin typeface="+mn-lt"/>
                        <a:ea typeface="+mn-ea"/>
                        <a:cs typeface="+mn-cs"/>
                      </a:endParaRPr>
                    </a:p>
                    <a:p>
                      <a:pPr lvl="0"/>
                      <a:r>
                        <a:rPr lang="ja-JP" altLang="en-US" sz="2000" b="1" kern="1200" dirty="0" smtClean="0">
                          <a:solidFill>
                            <a:schemeClr val="dk1"/>
                          </a:solidFill>
                          <a:effectLst/>
                          <a:latin typeface="+mn-lt"/>
                          <a:ea typeface="+mn-ea"/>
                          <a:cs typeface="+mn-cs"/>
                        </a:rPr>
                        <a:t>若者の健康</a:t>
                      </a:r>
                      <a:r>
                        <a:rPr lang="en-GB" sz="2000" b="1" kern="1200" dirty="0" smtClean="0">
                          <a:solidFill>
                            <a:schemeClr val="dk1"/>
                          </a:solidFill>
                          <a:effectLst/>
                          <a:latin typeface="+mn-lt"/>
                          <a:ea typeface="+mn-ea"/>
                          <a:cs typeface="+mn-cs"/>
                        </a:rPr>
                        <a:t>(</a:t>
                      </a:r>
                      <a:r>
                        <a:rPr lang="ja-JP" altLang="en-US" sz="2000" b="1" kern="1200" dirty="0" smtClean="0">
                          <a:solidFill>
                            <a:schemeClr val="dk1"/>
                          </a:solidFill>
                          <a:effectLst/>
                          <a:latin typeface="+mn-lt"/>
                          <a:ea typeface="+mn-ea"/>
                          <a:cs typeface="+mn-cs"/>
                        </a:rPr>
                        <a:t>身体面と心理面</a:t>
                      </a:r>
                      <a:r>
                        <a:rPr lang="en-GB" sz="2000" b="1" kern="1200" dirty="0" smtClean="0">
                          <a:solidFill>
                            <a:schemeClr val="dk1"/>
                          </a:solidFill>
                          <a:effectLst/>
                          <a:latin typeface="+mn-lt"/>
                          <a:ea typeface="+mn-ea"/>
                          <a:cs typeface="+mn-cs"/>
                        </a:rPr>
                        <a:t>)</a:t>
                      </a:r>
                      <a:r>
                        <a:rPr lang="en-US" sz="2000" b="1" kern="1200" dirty="0" smtClean="0">
                          <a:solidFill>
                            <a:schemeClr val="dk1"/>
                          </a:solidFill>
                          <a:effectLst/>
                          <a:latin typeface="+mn-lt"/>
                          <a:ea typeface="+mn-ea"/>
                          <a:cs typeface="+mn-cs"/>
                        </a:rPr>
                        <a:t/>
                      </a:r>
                      <a:br>
                        <a:rPr lang="en-US" sz="2000" b="1" kern="1200" dirty="0" smtClean="0">
                          <a:solidFill>
                            <a:schemeClr val="dk1"/>
                          </a:solidFill>
                          <a:effectLst/>
                          <a:latin typeface="+mn-lt"/>
                          <a:ea typeface="+mn-ea"/>
                          <a:cs typeface="+mn-cs"/>
                        </a:rPr>
                      </a:br>
                      <a:r>
                        <a:rPr lang="ja-JP" altLang="en-US" sz="2000" kern="1200" dirty="0" smtClean="0">
                          <a:solidFill>
                            <a:schemeClr val="dk1"/>
                          </a:solidFill>
                          <a:effectLst/>
                          <a:latin typeface="+mn-lt"/>
                          <a:ea typeface="+mn-ea"/>
                          <a:cs typeface="+mn-cs"/>
                        </a:rPr>
                        <a:t>若者にかかるプレッシャー：それが健康や食生活に与える影響：いじめ</a:t>
                      </a:r>
                      <a:endParaRPr lang="en-GB" sz="2000" kern="1200" dirty="0" smtClean="0">
                        <a:solidFill>
                          <a:schemeClr val="dk1"/>
                        </a:solidFill>
                        <a:effectLst/>
                        <a:latin typeface="+mn-lt"/>
                        <a:ea typeface="+mn-ea"/>
                        <a:cs typeface="+mn-cs"/>
                      </a:endParaRPr>
                    </a:p>
                    <a:p>
                      <a:r>
                        <a:rPr lang="en-GB" sz="2000" kern="1200" dirty="0" smtClean="0">
                          <a:solidFill>
                            <a:schemeClr val="dk1"/>
                          </a:solidFill>
                          <a:effectLst/>
                          <a:latin typeface="+mn-lt"/>
                          <a:ea typeface="+mn-ea"/>
                          <a:cs typeface="+mn-cs"/>
                        </a:rPr>
                        <a:t> </a:t>
                      </a:r>
                      <a:endParaRPr lang="en-GB" sz="2000" dirty="0" smtClean="0">
                        <a:effectLst/>
                      </a:endParaRPr>
                    </a:p>
                    <a:p>
                      <a:r>
                        <a:rPr lang="en-GB" sz="2000" kern="1200" dirty="0" smtClean="0">
                          <a:solidFill>
                            <a:schemeClr val="dk1"/>
                          </a:solidFill>
                          <a:effectLst/>
                          <a:latin typeface="+mn-lt"/>
                          <a:ea typeface="+mn-ea"/>
                          <a:cs typeface="+mn-cs"/>
                        </a:rPr>
                        <a:t> </a:t>
                      </a:r>
                      <a:endParaRPr lang="en-GB" sz="2000" dirty="0" smtClean="0">
                        <a:effectLst/>
                      </a:endParaRPr>
                    </a:p>
                    <a:p>
                      <a:r>
                        <a:rPr lang="ja-JP" altLang="en-US" sz="2000" b="1" kern="1200" dirty="0" smtClean="0">
                          <a:solidFill>
                            <a:schemeClr val="dk1"/>
                          </a:solidFill>
                          <a:effectLst/>
                          <a:latin typeface="+mn-lt"/>
                          <a:ea typeface="+mn-ea"/>
                          <a:cs typeface="+mn-cs"/>
                        </a:rPr>
                        <a:t>自由研究のテーマ</a:t>
                      </a:r>
                      <a:endParaRPr lang="en-GB" sz="2000" dirty="0" smtClean="0">
                        <a:effectLst/>
                      </a:endParaRPr>
                    </a:p>
                    <a:p>
                      <a:pPr lvl="0"/>
                      <a:r>
                        <a:rPr lang="ja-JP" altLang="en-US" sz="2000" b="1" kern="1200" dirty="0" smtClean="0">
                          <a:solidFill>
                            <a:schemeClr val="dk1"/>
                          </a:solidFill>
                          <a:effectLst/>
                          <a:latin typeface="+mn-lt"/>
                          <a:ea typeface="+mn-ea"/>
                          <a:cs typeface="+mn-cs"/>
                        </a:rPr>
                        <a:t>家族関係や人間関係</a:t>
                      </a:r>
                      <a:endParaRPr lang="en-GB" sz="2000" kern="1200" dirty="0" smtClean="0">
                        <a:solidFill>
                          <a:schemeClr val="dk1"/>
                        </a:solidFill>
                        <a:effectLst/>
                        <a:latin typeface="+mn-lt"/>
                        <a:ea typeface="+mn-ea"/>
                        <a:cs typeface="+mn-cs"/>
                      </a:endParaRPr>
                    </a:p>
                    <a:p>
                      <a:r>
                        <a:rPr lang="ja-JP" altLang="en-US" sz="2000" kern="1200" dirty="0" smtClean="0">
                          <a:solidFill>
                            <a:schemeClr val="dk1"/>
                          </a:solidFill>
                          <a:effectLst/>
                          <a:latin typeface="+mn-lt"/>
                          <a:ea typeface="+mn-ea"/>
                          <a:cs typeface="+mn-cs"/>
                        </a:rPr>
                        <a:t>伝統的な家族構成：核家族：家庭内の人間関係</a:t>
                      </a:r>
                      <a:endParaRPr lang="en-GB" sz="2000" kern="1200" dirty="0" smtClean="0">
                        <a:solidFill>
                          <a:schemeClr val="dk1"/>
                        </a:solidFill>
                        <a:effectLst/>
                        <a:latin typeface="+mn-lt"/>
                        <a:ea typeface="+mn-ea"/>
                        <a:cs typeface="+mn-cs"/>
                      </a:endParaRPr>
                    </a:p>
                    <a:p>
                      <a:pPr rtl="0"/>
                      <a:endParaRPr lang="en-GB" sz="1600" b="1" u="none" strike="noStrike" kern="1200" baseline="0" dirty="0" smtClean="0">
                        <a:effectLst/>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10746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normAutofit/>
          </a:bodyPr>
          <a:lstStyle/>
          <a:p>
            <a:r>
              <a:rPr lang="en-GB" dirty="0" smtClean="0"/>
              <a:t>A detailed look at the themes</a:t>
            </a:r>
            <a:endParaRPr lang="en-GB" sz="3600" dirty="0"/>
          </a:p>
        </p:txBody>
      </p:sp>
      <p:graphicFrame>
        <p:nvGraphicFramePr>
          <p:cNvPr id="4" name="Table 3"/>
          <p:cNvGraphicFramePr>
            <a:graphicFrameLocks noGrp="1"/>
          </p:cNvGraphicFramePr>
          <p:nvPr>
            <p:extLst/>
          </p:nvPr>
        </p:nvGraphicFramePr>
        <p:xfrm>
          <a:off x="176270" y="1471366"/>
          <a:ext cx="8771787" cy="4753164"/>
        </p:xfrm>
        <a:graphic>
          <a:graphicData uri="http://schemas.openxmlformats.org/drawingml/2006/table">
            <a:tbl>
              <a:tblPr firstRow="1" bandRow="1">
                <a:tableStyleId>{B301B821-A1FF-4177-AEE7-76D212191A09}</a:tableStyleId>
              </a:tblPr>
              <a:tblGrid>
                <a:gridCol w="8771787">
                  <a:extLst>
                    <a:ext uri="{9D8B030D-6E8A-4147-A177-3AD203B41FA5}">
                      <a16:colId xmlns:a16="http://schemas.microsoft.com/office/drawing/2014/main" xmlns="" val="20000"/>
                    </a:ext>
                  </a:extLst>
                </a:gridCol>
              </a:tblGrid>
              <a:tr h="7424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800" b="1" kern="1200" dirty="0" smtClean="0">
                          <a:solidFill>
                            <a:schemeClr val="lt1"/>
                          </a:solidFill>
                          <a:effectLst/>
                          <a:latin typeface="+mn-lt"/>
                          <a:ea typeface="+mn-ea"/>
                          <a:cs typeface="+mn-cs"/>
                        </a:rPr>
                        <a:t>テーマ  </a:t>
                      </a:r>
                      <a:r>
                        <a:rPr lang="en-GB" altLang="ja-JP" sz="1800" b="1" kern="1200" dirty="0" smtClean="0">
                          <a:solidFill>
                            <a:schemeClr val="lt1"/>
                          </a:solidFill>
                          <a:effectLst/>
                          <a:latin typeface="+mn-lt"/>
                          <a:ea typeface="+mn-ea"/>
                          <a:cs typeface="+mn-cs"/>
                        </a:rPr>
                        <a:t>2</a:t>
                      </a:r>
                      <a:r>
                        <a:rPr lang="ja-JP" altLang="en-US" sz="1800" b="1" kern="1200" dirty="0" smtClean="0">
                          <a:solidFill>
                            <a:schemeClr val="lt1"/>
                          </a:solidFill>
                          <a:effectLst/>
                          <a:latin typeface="+mn-lt"/>
                          <a:ea typeface="+mn-ea"/>
                          <a:cs typeface="+mn-cs"/>
                        </a:rPr>
                        <a:t>： 変わっていく文化</a:t>
                      </a:r>
                      <a:endParaRPr lang="en-GB" sz="1800" b="1" kern="1200" dirty="0" smtClean="0">
                        <a:solidFill>
                          <a:schemeClr val="lt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xmlns="" val="10000"/>
                  </a:ext>
                </a:extLst>
              </a:tr>
              <a:tr h="4010694">
                <a:tc>
                  <a:txBody>
                    <a:bodyPr/>
                    <a:lstStyle/>
                    <a:p>
                      <a:pPr lvl="0"/>
                      <a:r>
                        <a:rPr lang="ja-JP" altLang="en-US" sz="2000" b="1" kern="1200" dirty="0" smtClean="0">
                          <a:solidFill>
                            <a:schemeClr val="dk1"/>
                          </a:solidFill>
                          <a:effectLst/>
                          <a:latin typeface="+mn-lt"/>
                          <a:ea typeface="+mn-ea"/>
                          <a:cs typeface="+mn-cs"/>
                        </a:rPr>
                        <a:t>変わるポピュラー・カルチャー</a:t>
                      </a:r>
                      <a:endParaRPr lang="en-GB" sz="2000" kern="1200" dirty="0" smtClean="0">
                        <a:solidFill>
                          <a:schemeClr val="dk1"/>
                        </a:solidFill>
                        <a:effectLst/>
                        <a:latin typeface="+mn-lt"/>
                        <a:ea typeface="+mn-ea"/>
                        <a:cs typeface="+mn-cs"/>
                      </a:endParaRPr>
                    </a:p>
                    <a:p>
                      <a:r>
                        <a:rPr lang="ja-JP" altLang="en-US" sz="2000" kern="1200" dirty="0" smtClean="0">
                          <a:solidFill>
                            <a:schemeClr val="dk1"/>
                          </a:solidFill>
                          <a:effectLst/>
                          <a:latin typeface="+mn-lt"/>
                          <a:ea typeface="+mn-ea"/>
                          <a:cs typeface="+mn-cs"/>
                        </a:rPr>
                        <a:t>アニメや漫画：音楽：武道・武術</a:t>
                      </a:r>
                      <a:endParaRPr lang="en-US" altLang="ja-JP" sz="2000" kern="1200" dirty="0" smtClean="0">
                        <a:solidFill>
                          <a:schemeClr val="dk1"/>
                        </a:solidFill>
                        <a:effectLst/>
                        <a:latin typeface="+mn-lt"/>
                        <a:ea typeface="+mn-ea"/>
                        <a:cs typeface="+mn-cs"/>
                      </a:endParaRPr>
                    </a:p>
                    <a:p>
                      <a:endParaRPr lang="en-GB" sz="2000" dirty="0" smtClean="0">
                        <a:effectLst/>
                      </a:endParaRPr>
                    </a:p>
                    <a:p>
                      <a:pPr lvl="0"/>
                      <a:r>
                        <a:rPr lang="ja-JP" altLang="en-US" sz="2000" b="1" kern="1200" dirty="0" smtClean="0">
                          <a:solidFill>
                            <a:schemeClr val="dk1"/>
                          </a:solidFill>
                          <a:effectLst/>
                          <a:latin typeface="+mn-lt"/>
                          <a:ea typeface="+mn-ea"/>
                          <a:cs typeface="+mn-cs"/>
                        </a:rPr>
                        <a:t>テクノロジーの影響</a:t>
                      </a:r>
                      <a:endParaRPr lang="en-GB" sz="2000" kern="1200" dirty="0" smtClean="0">
                        <a:solidFill>
                          <a:schemeClr val="dk1"/>
                        </a:solidFill>
                        <a:effectLst/>
                        <a:latin typeface="+mn-lt"/>
                        <a:ea typeface="+mn-ea"/>
                        <a:cs typeface="+mn-cs"/>
                      </a:endParaRPr>
                    </a:p>
                    <a:p>
                      <a:r>
                        <a:rPr lang="en-GB" sz="2000" kern="1200" dirty="0" smtClean="0">
                          <a:solidFill>
                            <a:schemeClr val="dk1"/>
                          </a:solidFill>
                          <a:effectLst/>
                          <a:latin typeface="+mn-lt"/>
                          <a:ea typeface="+mn-ea"/>
                          <a:cs typeface="+mn-cs"/>
                        </a:rPr>
                        <a:t>	</a:t>
                      </a:r>
                      <a:r>
                        <a:rPr lang="ja-JP" altLang="en-US" sz="2000" kern="1200" dirty="0" smtClean="0">
                          <a:solidFill>
                            <a:schemeClr val="dk1"/>
                          </a:solidFill>
                          <a:effectLst/>
                          <a:latin typeface="+mn-lt"/>
                          <a:ea typeface="+mn-ea"/>
                          <a:cs typeface="+mn-cs"/>
                        </a:rPr>
                        <a:t>テクノロジーの進歩：ロボット：オートメーション</a:t>
                      </a:r>
                      <a:endParaRPr lang="en-GB" sz="2000" dirty="0" smtClean="0">
                        <a:effectLst/>
                      </a:endParaRPr>
                    </a:p>
                    <a:p>
                      <a:r>
                        <a:rPr lang="en-GB" sz="2000" kern="1200" dirty="0" smtClean="0">
                          <a:solidFill>
                            <a:schemeClr val="dk1"/>
                          </a:solidFill>
                          <a:effectLst/>
                          <a:latin typeface="+mn-lt"/>
                          <a:ea typeface="+mn-ea"/>
                          <a:cs typeface="+mn-cs"/>
                        </a:rPr>
                        <a:t> </a:t>
                      </a:r>
                      <a:endParaRPr lang="en-GB" sz="2000" dirty="0" smtClean="0">
                        <a:effectLst/>
                      </a:endParaRPr>
                    </a:p>
                    <a:p>
                      <a:r>
                        <a:rPr lang="ja-JP" altLang="en-US" sz="2000" b="1" kern="1200" dirty="0" smtClean="0">
                          <a:solidFill>
                            <a:schemeClr val="dk1"/>
                          </a:solidFill>
                          <a:effectLst/>
                          <a:latin typeface="+mn-lt"/>
                          <a:ea typeface="+mn-ea"/>
                          <a:cs typeface="+mn-cs"/>
                        </a:rPr>
                        <a:t>自由研究のテーマ</a:t>
                      </a:r>
                      <a:endParaRPr lang="en-GB" sz="2000" dirty="0" smtClean="0">
                        <a:effectLst/>
                      </a:endParaRPr>
                    </a:p>
                    <a:p>
                      <a:pPr lvl="0"/>
                      <a:r>
                        <a:rPr lang="ja-JP" altLang="en-US" sz="2000" b="1" kern="1200" dirty="0" smtClean="0">
                          <a:solidFill>
                            <a:schemeClr val="dk1"/>
                          </a:solidFill>
                          <a:effectLst/>
                          <a:latin typeface="+mn-lt"/>
                          <a:ea typeface="+mn-ea"/>
                          <a:cs typeface="+mn-cs"/>
                        </a:rPr>
                        <a:t>変わっていく行事</a:t>
                      </a:r>
                      <a:endParaRPr lang="en-GB" sz="2000" kern="1200" dirty="0" smtClean="0">
                        <a:solidFill>
                          <a:schemeClr val="dk1"/>
                        </a:solidFill>
                        <a:effectLst/>
                        <a:latin typeface="+mn-lt"/>
                        <a:ea typeface="+mn-ea"/>
                        <a:cs typeface="+mn-cs"/>
                      </a:endParaRPr>
                    </a:p>
                    <a:p>
                      <a:r>
                        <a:rPr lang="ja-JP" altLang="en-US" sz="2000" kern="1200" dirty="0" smtClean="0">
                          <a:solidFill>
                            <a:schemeClr val="dk1"/>
                          </a:solidFill>
                          <a:effectLst/>
                          <a:latin typeface="+mn-lt"/>
                          <a:ea typeface="+mn-ea"/>
                          <a:cs typeface="+mn-cs"/>
                        </a:rPr>
                        <a:t>伝統的な祭りや現代的なイベント：イベントや祭りと観光業の影響：西洋行事の流入</a:t>
                      </a:r>
                      <a:endParaRPr lang="en-GB" sz="2000" kern="1200" dirty="0" smtClean="0">
                        <a:solidFill>
                          <a:schemeClr val="dk1"/>
                        </a:solidFill>
                        <a:effectLst/>
                        <a:latin typeface="+mn-lt"/>
                        <a:ea typeface="+mn-ea"/>
                        <a:cs typeface="+mn-cs"/>
                      </a:endParaRPr>
                    </a:p>
                    <a:p>
                      <a:pPr rtl="0"/>
                      <a:endParaRPr lang="en-GB" sz="1600" b="1" u="none" strike="noStrike" kern="1200" baseline="0" dirty="0" smtClean="0">
                        <a:effectLst/>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420683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earsonEdexcel AL MinorMFL">
      <a:dk1>
        <a:srgbClr val="000000"/>
      </a:dk1>
      <a:lt1>
        <a:srgbClr val="FFFFFF"/>
      </a:lt1>
      <a:dk2>
        <a:srgbClr val="1F497D"/>
      </a:dk2>
      <a:lt2>
        <a:srgbClr val="EEECE1"/>
      </a:lt2>
      <a:accent1>
        <a:srgbClr val="8A4415"/>
      </a:accent1>
      <a:accent2>
        <a:srgbClr val="C2C9C2"/>
      </a:accent2>
      <a:accent3>
        <a:srgbClr val="007FA3"/>
      </a:accent3>
      <a:accent4>
        <a:srgbClr val="003057"/>
      </a:accent4>
      <a:accent5>
        <a:srgbClr val="DB0020"/>
      </a:accent5>
      <a:accent6>
        <a:srgbClr val="008638"/>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383</TotalTime>
  <Words>4250</Words>
  <Application>Microsoft Office PowerPoint</Application>
  <PresentationFormat>On-screen Show (4:3)</PresentationFormat>
  <Paragraphs>410</Paragraphs>
  <Slides>62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ＭＳ ゴシック</vt:lpstr>
      <vt:lpstr>MS Mincho</vt:lpstr>
      <vt:lpstr>MS PGothic</vt:lpstr>
      <vt:lpstr>MS PGothic</vt:lpstr>
      <vt:lpstr>Myriad Pro</vt:lpstr>
      <vt:lpstr>Arial</vt:lpstr>
      <vt:lpstr>Calibri</vt:lpstr>
      <vt:lpstr>Verdana</vt:lpstr>
      <vt:lpstr>Office Theme</vt:lpstr>
      <vt:lpstr>PowerPoint Presentation</vt:lpstr>
      <vt:lpstr>Objectives</vt:lpstr>
      <vt:lpstr>Agenda</vt:lpstr>
      <vt:lpstr>Languages for All</vt:lpstr>
      <vt:lpstr>AS &amp; A level reforms</vt:lpstr>
      <vt:lpstr>Key changes</vt:lpstr>
      <vt:lpstr>Themes</vt:lpstr>
      <vt:lpstr>A detailed look at the themes</vt:lpstr>
      <vt:lpstr>A detailed look at the themes</vt:lpstr>
      <vt:lpstr>A detailed look at the themes</vt:lpstr>
      <vt:lpstr>A detailed look at the themes</vt:lpstr>
      <vt:lpstr>Delegate Activity 1</vt:lpstr>
      <vt:lpstr>Assessment Objectives</vt:lpstr>
      <vt:lpstr>Breakdown of assessment objectives</vt:lpstr>
      <vt:lpstr> Paper 1: Translation into English, reading comprehension and writing (research question)  </vt:lpstr>
      <vt:lpstr> Paper 2: Translation into Japanese and written response to works    </vt:lpstr>
      <vt:lpstr> Paper 3: Listening, reading and writing  </vt:lpstr>
      <vt:lpstr>PowerPoint Presentation</vt:lpstr>
      <vt:lpstr>PowerPoint Presentation</vt:lpstr>
      <vt:lpstr>Section A Translation into Japanese</vt:lpstr>
      <vt:lpstr>Section A Translation into Japanese</vt:lpstr>
      <vt:lpstr>Sections B and C:Written response to works (literary texts/films)</vt:lpstr>
      <vt:lpstr>Prescribed literary texts</vt:lpstr>
      <vt:lpstr>Example from SAMs (p.57-58)</vt:lpstr>
      <vt:lpstr>Example from SAMs</vt:lpstr>
      <vt:lpstr>Example from SAMs</vt:lpstr>
      <vt:lpstr>Section C:Written response to works (films)</vt:lpstr>
      <vt:lpstr>Prescribed films</vt:lpstr>
      <vt:lpstr>Filming techniques</vt:lpstr>
      <vt:lpstr>Filming techniques</vt:lpstr>
      <vt:lpstr>Example questions from SAMs  (p. 54-55)</vt:lpstr>
      <vt:lpstr>Example questions from SAMs</vt:lpstr>
      <vt:lpstr>Example question from SAMs</vt:lpstr>
      <vt:lpstr>Texts and Films Questions Marking</vt:lpstr>
      <vt:lpstr>What is required in sections B and C</vt:lpstr>
      <vt:lpstr>PowerPoint Presentation</vt:lpstr>
      <vt:lpstr>Section A Listening Comprehension</vt:lpstr>
      <vt:lpstr>Section A (Listening Comprehension)</vt:lpstr>
      <vt:lpstr>Section B Listening, reading and writing</vt:lpstr>
      <vt:lpstr>Section B Listening, reading and writing</vt:lpstr>
      <vt:lpstr>Section B Listening, reading and writing</vt:lpstr>
      <vt:lpstr>A look at the SAMs</vt:lpstr>
      <vt:lpstr>Paper 1 </vt:lpstr>
      <vt:lpstr>Section A Translation into English</vt:lpstr>
      <vt:lpstr>Translation into English SAMs question (SAM p.27)</vt:lpstr>
      <vt:lpstr>Section B Reading Comprehension</vt:lpstr>
      <vt:lpstr>The research topic</vt:lpstr>
      <vt:lpstr>Teachers can</vt:lpstr>
      <vt:lpstr>Teachers must</vt:lpstr>
      <vt:lpstr>Teachers must not</vt:lpstr>
      <vt:lpstr>Section C Writing (Research Question) </vt:lpstr>
      <vt:lpstr>It is vital that</vt:lpstr>
      <vt:lpstr>Example question from the SAMs</vt:lpstr>
      <vt:lpstr>The question</vt:lpstr>
      <vt:lpstr>Marking of research question</vt:lpstr>
      <vt:lpstr>Preparing students for the research question</vt:lpstr>
      <vt:lpstr>PowerPoint Presentation</vt:lpstr>
      <vt:lpstr>Teaching and learning support</vt:lpstr>
      <vt:lpstr>Contact details</vt:lpstr>
      <vt:lpstr>ResultsPlus</vt:lpstr>
      <vt:lpstr>Next steps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dc:title>
  <dc:creator>Martin Lisa</dc:creator>
  <cp:lastModifiedBy>Czudak, Sharon</cp:lastModifiedBy>
  <cp:revision>50</cp:revision>
  <dcterms:created xsi:type="dcterms:W3CDTF">2015-05-22T13:30:52Z</dcterms:created>
  <dcterms:modified xsi:type="dcterms:W3CDTF">2018-10-26T14:06:31Z</dcterms:modified>
</cp:coreProperties>
</file>