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handoutMasterIdLst>
    <p:handoutMasterId r:id="rId108"/>
  </p:handoutMasterIdLst>
  <p:sldIdLst>
    <p:sldId id="256" r:id="rId2"/>
    <p:sldId id="306" r:id="rId3"/>
    <p:sldId id="305" r:id="rId4"/>
    <p:sldId id="257" r:id="rId5"/>
    <p:sldId id="258" r:id="rId6"/>
    <p:sldId id="259" r:id="rId7"/>
    <p:sldId id="261" r:id="rId8"/>
    <p:sldId id="273" r:id="rId9"/>
    <p:sldId id="262" r:id="rId10"/>
    <p:sldId id="265" r:id="rId11"/>
    <p:sldId id="266" r:id="rId12"/>
    <p:sldId id="527" r:id="rId13"/>
    <p:sldId id="298" r:id="rId14"/>
    <p:sldId id="268" r:id="rId15"/>
    <p:sldId id="272" r:id="rId16"/>
    <p:sldId id="274" r:id="rId17"/>
    <p:sldId id="307" r:id="rId18"/>
    <p:sldId id="292" r:id="rId19"/>
    <p:sldId id="276" r:id="rId20"/>
    <p:sldId id="308" r:id="rId21"/>
    <p:sldId id="310" r:id="rId22"/>
    <p:sldId id="485" r:id="rId23"/>
    <p:sldId id="486" r:id="rId24"/>
    <p:sldId id="487" r:id="rId25"/>
    <p:sldId id="489" r:id="rId26"/>
    <p:sldId id="490" r:id="rId27"/>
    <p:sldId id="492" r:id="rId28"/>
    <p:sldId id="495" r:id="rId29"/>
    <p:sldId id="496" r:id="rId30"/>
    <p:sldId id="497" r:id="rId31"/>
    <p:sldId id="528" r:id="rId32"/>
    <p:sldId id="498" r:id="rId33"/>
    <p:sldId id="578" r:id="rId34"/>
    <p:sldId id="579" r:id="rId35"/>
    <p:sldId id="500" r:id="rId36"/>
    <p:sldId id="501" r:id="rId37"/>
    <p:sldId id="502" r:id="rId38"/>
    <p:sldId id="580" r:id="rId39"/>
    <p:sldId id="503" r:id="rId40"/>
    <p:sldId id="554" r:id="rId41"/>
    <p:sldId id="504" r:id="rId42"/>
    <p:sldId id="505" r:id="rId43"/>
    <p:sldId id="506" r:id="rId44"/>
    <p:sldId id="508" r:id="rId45"/>
    <p:sldId id="510" r:id="rId46"/>
    <p:sldId id="512" r:id="rId47"/>
    <p:sldId id="513" r:id="rId48"/>
    <p:sldId id="514" r:id="rId49"/>
    <p:sldId id="516" r:id="rId50"/>
    <p:sldId id="518" r:id="rId51"/>
    <p:sldId id="519" r:id="rId52"/>
    <p:sldId id="520" r:id="rId53"/>
    <p:sldId id="523" r:id="rId54"/>
    <p:sldId id="524" r:id="rId55"/>
    <p:sldId id="293" r:id="rId56"/>
    <p:sldId id="271" r:id="rId57"/>
    <p:sldId id="277" r:id="rId58"/>
    <p:sldId id="525" r:id="rId59"/>
    <p:sldId id="323" r:id="rId60"/>
    <p:sldId id="290" r:id="rId61"/>
    <p:sldId id="280" r:id="rId62"/>
    <p:sldId id="577" r:id="rId63"/>
    <p:sldId id="325" r:id="rId64"/>
    <p:sldId id="420" r:id="rId65"/>
    <p:sldId id="421" r:id="rId66"/>
    <p:sldId id="423" r:id="rId67"/>
    <p:sldId id="542" r:id="rId68"/>
    <p:sldId id="424" r:id="rId69"/>
    <p:sldId id="425" r:id="rId70"/>
    <p:sldId id="426" r:id="rId71"/>
    <p:sldId id="427" r:id="rId72"/>
    <p:sldId id="432" r:id="rId73"/>
    <p:sldId id="436" r:id="rId74"/>
    <p:sldId id="543" r:id="rId75"/>
    <p:sldId id="445" r:id="rId76"/>
    <p:sldId id="446" r:id="rId77"/>
    <p:sldId id="451" r:id="rId78"/>
    <p:sldId id="452" r:id="rId79"/>
    <p:sldId id="466" r:id="rId80"/>
    <p:sldId id="467" r:id="rId81"/>
    <p:sldId id="469" r:id="rId82"/>
    <p:sldId id="534" r:id="rId83"/>
    <p:sldId id="471" r:id="rId84"/>
    <p:sldId id="535" r:id="rId85"/>
    <p:sldId id="473" r:id="rId86"/>
    <p:sldId id="475" r:id="rId87"/>
    <p:sldId id="477" r:id="rId88"/>
    <p:sldId id="478" r:id="rId89"/>
    <p:sldId id="479" r:id="rId90"/>
    <p:sldId id="480" r:id="rId91"/>
    <p:sldId id="481" r:id="rId92"/>
    <p:sldId id="482" r:id="rId93"/>
    <p:sldId id="313" r:id="rId94"/>
    <p:sldId id="529" r:id="rId95"/>
    <p:sldId id="530" r:id="rId96"/>
    <p:sldId id="531" r:id="rId97"/>
    <p:sldId id="532" r:id="rId98"/>
    <p:sldId id="285" r:id="rId99"/>
    <p:sldId id="533" r:id="rId100"/>
    <p:sldId id="287" r:id="rId101"/>
    <p:sldId id="288" r:id="rId102"/>
    <p:sldId id="289" r:id="rId103"/>
    <p:sldId id="301" r:id="rId104"/>
    <p:sldId id="302" r:id="rId105"/>
    <p:sldId id="526" r:id="rId106"/>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es, Joanna" initials="WJ" lastIdx="1" clrIdx="0">
    <p:extLst/>
  </p:cmAuthor>
  <p:cmAuthor id="2" name="Green, Emma" initials="GE"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7" autoAdjust="0"/>
    <p:restoredTop sz="83156" autoAdjust="0"/>
  </p:normalViewPr>
  <p:slideViewPr>
    <p:cSldViewPr snapToGrid="0" snapToObjects="1">
      <p:cViewPr varScale="1">
        <p:scale>
          <a:sx n="62" d="100"/>
          <a:sy n="62" d="100"/>
        </p:scale>
        <p:origin x="1428"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AF39F-48AD-4E4B-8327-F58C8E9B30F5}"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GB"/>
        </a:p>
      </dgm:t>
    </dgm:pt>
    <dgm:pt modelId="{67F4EA5D-EBC4-4C4D-9695-5C70A9C5042F}">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Plan</a:t>
          </a:r>
        </a:p>
      </dgm:t>
    </dgm:pt>
    <dgm:pt modelId="{79F2E198-35D4-4238-BF84-3E44A77CFD3C}" type="parTrans" cxnId="{B8F11202-E4E5-4AF5-A0EF-42566B0651B6}">
      <dgm:prSet/>
      <dgm:spPr/>
      <dgm:t>
        <a:bodyPr/>
        <a:lstStyle/>
        <a:p>
          <a:endParaRPr lang="en-GB"/>
        </a:p>
      </dgm:t>
    </dgm:pt>
    <dgm:pt modelId="{A6B50E1E-1A77-4DA2-A0FE-2187B432E3E3}" type="sibTrans" cxnId="{B8F11202-E4E5-4AF5-A0EF-42566B0651B6}">
      <dgm:prSet/>
      <dgm:spPr/>
      <dgm:t>
        <a:bodyPr/>
        <a:lstStyle/>
        <a:p>
          <a:endParaRPr lang="en-GB"/>
        </a:p>
      </dgm:t>
    </dgm:pt>
    <dgm:pt modelId="{5F64117A-8561-488A-8389-A8A9B2C0FD1B}">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Track &amp; Assess</a:t>
          </a:r>
          <a:endParaRPr lang="en-GB" dirty="0"/>
        </a:p>
      </dgm:t>
    </dgm:pt>
    <dgm:pt modelId="{2826AEA8-6E33-4C5A-9A83-749C32AC4F5F}" type="parTrans" cxnId="{0E10D408-9381-42E0-A46C-DC71E17BF33B}">
      <dgm:prSet/>
      <dgm:spPr/>
      <dgm:t>
        <a:bodyPr/>
        <a:lstStyle/>
        <a:p>
          <a:endParaRPr lang="en-GB"/>
        </a:p>
      </dgm:t>
    </dgm:pt>
    <dgm:pt modelId="{C5879AF4-E596-46CF-86AC-2657849D5F24}" type="sibTrans" cxnId="{0E10D408-9381-42E0-A46C-DC71E17BF33B}">
      <dgm:prSet/>
      <dgm:spPr/>
      <dgm:t>
        <a:bodyPr/>
        <a:lstStyle/>
        <a:p>
          <a:endParaRPr lang="en-GB"/>
        </a:p>
      </dgm:t>
    </dgm:pt>
    <dgm:pt modelId="{CD4FD1B1-A5D0-42CC-B8F7-930CEAE9CFC6}">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Develop</a:t>
          </a:r>
        </a:p>
      </dgm:t>
    </dgm:pt>
    <dgm:pt modelId="{E4E3D474-FDF0-48DF-B07B-CCAEEBEBEEDB}" type="parTrans" cxnId="{44761EE0-9202-4891-A93E-B9790C7F02D5}">
      <dgm:prSet/>
      <dgm:spPr/>
      <dgm:t>
        <a:bodyPr/>
        <a:lstStyle/>
        <a:p>
          <a:endParaRPr lang="en-GB"/>
        </a:p>
      </dgm:t>
    </dgm:pt>
    <dgm:pt modelId="{E1470872-9889-41FC-ADAC-26DF0429B3C6}" type="sibTrans" cxnId="{44761EE0-9202-4891-A93E-B9790C7F02D5}">
      <dgm:prSet/>
      <dgm:spPr/>
      <dgm:t>
        <a:bodyPr/>
        <a:lstStyle/>
        <a:p>
          <a:endParaRPr lang="en-GB" dirty="0"/>
        </a:p>
      </dgm:t>
    </dgm:pt>
    <dgm:pt modelId="{74E2266D-D94C-4326-95BF-DFCAAE0C4E56}">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Teach</a:t>
          </a:r>
          <a:endParaRPr lang="en-GB" dirty="0"/>
        </a:p>
      </dgm:t>
    </dgm:pt>
    <dgm:pt modelId="{FB99ECB1-4675-4512-BE6F-CF3CDF820C43}" type="parTrans" cxnId="{C887AB42-58D3-458D-9EC3-E8DCB7BC17A9}">
      <dgm:prSet/>
      <dgm:spPr/>
      <dgm:t>
        <a:bodyPr/>
        <a:lstStyle/>
        <a:p>
          <a:endParaRPr lang="en-GB"/>
        </a:p>
      </dgm:t>
    </dgm:pt>
    <dgm:pt modelId="{48B4CB24-BFD0-45DC-ADCC-3B2B991BFA50}" type="sibTrans" cxnId="{C887AB42-58D3-458D-9EC3-E8DCB7BC17A9}">
      <dgm:prSet/>
      <dgm:spPr/>
      <dgm:t>
        <a:bodyPr/>
        <a:lstStyle/>
        <a:p>
          <a:endParaRPr lang="en-GB"/>
        </a:p>
      </dgm:t>
    </dgm:pt>
    <dgm:pt modelId="{583F2464-66CE-4DB6-87BB-2E07E92D474F}" type="pres">
      <dgm:prSet presAssocID="{FC3AF39F-48AD-4E4B-8327-F58C8E9B30F5}" presName="cycle" presStyleCnt="0">
        <dgm:presLayoutVars>
          <dgm:dir/>
          <dgm:resizeHandles val="exact"/>
        </dgm:presLayoutVars>
      </dgm:prSet>
      <dgm:spPr/>
      <dgm:t>
        <a:bodyPr/>
        <a:lstStyle/>
        <a:p>
          <a:endParaRPr lang="en-GB"/>
        </a:p>
      </dgm:t>
    </dgm:pt>
    <dgm:pt modelId="{67BB9672-5429-4733-8527-5E15D8E8FAFD}" type="pres">
      <dgm:prSet presAssocID="{67F4EA5D-EBC4-4C4D-9695-5C70A9C5042F}" presName="node" presStyleLbl="node1" presStyleIdx="0" presStyleCnt="4" custRadScaleRad="99656" custRadScaleInc="-6656">
        <dgm:presLayoutVars>
          <dgm:bulletEnabled val="1"/>
        </dgm:presLayoutVars>
      </dgm:prSet>
      <dgm:spPr/>
      <dgm:t>
        <a:bodyPr/>
        <a:lstStyle/>
        <a:p>
          <a:endParaRPr lang="en-GB"/>
        </a:p>
      </dgm:t>
    </dgm:pt>
    <dgm:pt modelId="{3E1F07AD-D484-4715-A7DD-10C8883434B1}" type="pres">
      <dgm:prSet presAssocID="{A6B50E1E-1A77-4DA2-A0FE-2187B432E3E3}" presName="sibTrans" presStyleLbl="sibTrans2D1" presStyleIdx="0" presStyleCnt="4"/>
      <dgm:spPr/>
      <dgm:t>
        <a:bodyPr/>
        <a:lstStyle/>
        <a:p>
          <a:endParaRPr lang="en-GB"/>
        </a:p>
      </dgm:t>
    </dgm:pt>
    <dgm:pt modelId="{844C4668-4A95-4DD4-B565-DD2A4D61CE08}" type="pres">
      <dgm:prSet presAssocID="{A6B50E1E-1A77-4DA2-A0FE-2187B432E3E3}" presName="connectorText" presStyleLbl="sibTrans2D1" presStyleIdx="0" presStyleCnt="4"/>
      <dgm:spPr/>
      <dgm:t>
        <a:bodyPr/>
        <a:lstStyle/>
        <a:p>
          <a:endParaRPr lang="en-GB"/>
        </a:p>
      </dgm:t>
    </dgm:pt>
    <dgm:pt modelId="{9B8B4A78-4C5C-4115-BF00-31CF18B54026}" type="pres">
      <dgm:prSet presAssocID="{74E2266D-D94C-4326-95BF-DFCAAE0C4E56}" presName="node" presStyleLbl="node1" presStyleIdx="1" presStyleCnt="4" custRadScaleRad="104101" custRadScaleInc="-903">
        <dgm:presLayoutVars>
          <dgm:bulletEnabled val="1"/>
        </dgm:presLayoutVars>
      </dgm:prSet>
      <dgm:spPr/>
      <dgm:t>
        <a:bodyPr/>
        <a:lstStyle/>
        <a:p>
          <a:endParaRPr lang="en-GB"/>
        </a:p>
      </dgm:t>
    </dgm:pt>
    <dgm:pt modelId="{00DBD0D2-9595-4624-B223-CF347DBDEDA5}" type="pres">
      <dgm:prSet presAssocID="{48B4CB24-BFD0-45DC-ADCC-3B2B991BFA50}" presName="sibTrans" presStyleLbl="sibTrans2D1" presStyleIdx="1" presStyleCnt="4"/>
      <dgm:spPr/>
      <dgm:t>
        <a:bodyPr/>
        <a:lstStyle/>
        <a:p>
          <a:endParaRPr lang="en-GB"/>
        </a:p>
      </dgm:t>
    </dgm:pt>
    <dgm:pt modelId="{66477367-A68E-4E7E-90AD-8F63AFE446DA}" type="pres">
      <dgm:prSet presAssocID="{48B4CB24-BFD0-45DC-ADCC-3B2B991BFA50}" presName="connectorText" presStyleLbl="sibTrans2D1" presStyleIdx="1" presStyleCnt="4"/>
      <dgm:spPr/>
      <dgm:t>
        <a:bodyPr/>
        <a:lstStyle/>
        <a:p>
          <a:endParaRPr lang="en-GB"/>
        </a:p>
      </dgm:t>
    </dgm:pt>
    <dgm:pt modelId="{CC9DA403-2B98-43B5-AE1E-CC2DB2693F57}" type="pres">
      <dgm:prSet presAssocID="{5F64117A-8561-488A-8389-A8A9B2C0FD1B}" presName="node" presStyleLbl="node1" presStyleIdx="2" presStyleCnt="4" custRadScaleRad="100081" custRadScaleInc="1231">
        <dgm:presLayoutVars>
          <dgm:bulletEnabled val="1"/>
        </dgm:presLayoutVars>
      </dgm:prSet>
      <dgm:spPr/>
      <dgm:t>
        <a:bodyPr/>
        <a:lstStyle/>
        <a:p>
          <a:endParaRPr lang="en-GB"/>
        </a:p>
      </dgm:t>
    </dgm:pt>
    <dgm:pt modelId="{42D61B4C-0EFE-4F7D-93E5-7FBF56ADA82C}" type="pres">
      <dgm:prSet presAssocID="{C5879AF4-E596-46CF-86AC-2657849D5F24}" presName="sibTrans" presStyleLbl="sibTrans2D1" presStyleIdx="2" presStyleCnt="4"/>
      <dgm:spPr/>
      <dgm:t>
        <a:bodyPr/>
        <a:lstStyle/>
        <a:p>
          <a:endParaRPr lang="en-GB"/>
        </a:p>
      </dgm:t>
    </dgm:pt>
    <dgm:pt modelId="{17E48B24-F382-4D6D-A45B-BBEEE3722093}" type="pres">
      <dgm:prSet presAssocID="{C5879AF4-E596-46CF-86AC-2657849D5F24}" presName="connectorText" presStyleLbl="sibTrans2D1" presStyleIdx="2" presStyleCnt="4"/>
      <dgm:spPr/>
      <dgm:t>
        <a:bodyPr/>
        <a:lstStyle/>
        <a:p>
          <a:endParaRPr lang="en-GB"/>
        </a:p>
      </dgm:t>
    </dgm:pt>
    <dgm:pt modelId="{44268D1F-225A-411D-8B35-C9252C65FA78}" type="pres">
      <dgm:prSet presAssocID="{CD4FD1B1-A5D0-42CC-B8F7-930CEAE9CFC6}" presName="node" presStyleLbl="node1" presStyleIdx="3" presStyleCnt="4" custRadScaleRad="115716" custRadScaleInc="-1876">
        <dgm:presLayoutVars>
          <dgm:bulletEnabled val="1"/>
        </dgm:presLayoutVars>
      </dgm:prSet>
      <dgm:spPr/>
      <dgm:t>
        <a:bodyPr/>
        <a:lstStyle/>
        <a:p>
          <a:endParaRPr lang="en-GB"/>
        </a:p>
      </dgm:t>
    </dgm:pt>
    <dgm:pt modelId="{F6338C83-63AC-4DA2-8EF7-5F3E2C1FA6F1}" type="pres">
      <dgm:prSet presAssocID="{E1470872-9889-41FC-ADAC-26DF0429B3C6}" presName="sibTrans" presStyleLbl="sibTrans2D1" presStyleIdx="3" presStyleCnt="4"/>
      <dgm:spPr/>
      <dgm:t>
        <a:bodyPr/>
        <a:lstStyle/>
        <a:p>
          <a:endParaRPr lang="en-GB"/>
        </a:p>
      </dgm:t>
    </dgm:pt>
    <dgm:pt modelId="{CBF715BA-802C-4519-8246-27A2BD0AF014}" type="pres">
      <dgm:prSet presAssocID="{E1470872-9889-41FC-ADAC-26DF0429B3C6}" presName="connectorText" presStyleLbl="sibTrans2D1" presStyleIdx="3" presStyleCnt="4"/>
      <dgm:spPr/>
      <dgm:t>
        <a:bodyPr/>
        <a:lstStyle/>
        <a:p>
          <a:endParaRPr lang="en-GB"/>
        </a:p>
      </dgm:t>
    </dgm:pt>
  </dgm:ptLst>
  <dgm:cxnLst>
    <dgm:cxn modelId="{0E10D408-9381-42E0-A46C-DC71E17BF33B}" srcId="{FC3AF39F-48AD-4E4B-8327-F58C8E9B30F5}" destId="{5F64117A-8561-488A-8389-A8A9B2C0FD1B}" srcOrd="2" destOrd="0" parTransId="{2826AEA8-6E33-4C5A-9A83-749C32AC4F5F}" sibTransId="{C5879AF4-E596-46CF-86AC-2657849D5F24}"/>
    <dgm:cxn modelId="{456D8A69-C569-4F49-AF7F-DE5631AD13CA}" type="presOf" srcId="{5F64117A-8561-488A-8389-A8A9B2C0FD1B}" destId="{CC9DA403-2B98-43B5-AE1E-CC2DB2693F57}" srcOrd="0" destOrd="0" presId="urn:microsoft.com/office/officeart/2005/8/layout/cycle2"/>
    <dgm:cxn modelId="{44761EE0-9202-4891-A93E-B9790C7F02D5}" srcId="{FC3AF39F-48AD-4E4B-8327-F58C8E9B30F5}" destId="{CD4FD1B1-A5D0-42CC-B8F7-930CEAE9CFC6}" srcOrd="3" destOrd="0" parTransId="{E4E3D474-FDF0-48DF-B07B-CCAEEBEBEEDB}" sibTransId="{E1470872-9889-41FC-ADAC-26DF0429B3C6}"/>
    <dgm:cxn modelId="{8D0AF6D7-C21B-46A2-9953-30EC2E48BCCF}" type="presOf" srcId="{48B4CB24-BFD0-45DC-ADCC-3B2B991BFA50}" destId="{00DBD0D2-9595-4624-B223-CF347DBDEDA5}" srcOrd="0" destOrd="0" presId="urn:microsoft.com/office/officeart/2005/8/layout/cycle2"/>
    <dgm:cxn modelId="{9AFDCD54-9F8C-40D7-84FC-1C025D662C93}" type="presOf" srcId="{A6B50E1E-1A77-4DA2-A0FE-2187B432E3E3}" destId="{3E1F07AD-D484-4715-A7DD-10C8883434B1}" srcOrd="0" destOrd="0" presId="urn:microsoft.com/office/officeart/2005/8/layout/cycle2"/>
    <dgm:cxn modelId="{CD277EC6-A3A8-4C79-B5AF-2F0F498689E9}" type="presOf" srcId="{A6B50E1E-1A77-4DA2-A0FE-2187B432E3E3}" destId="{844C4668-4A95-4DD4-B565-DD2A4D61CE08}" srcOrd="1" destOrd="0" presId="urn:microsoft.com/office/officeart/2005/8/layout/cycle2"/>
    <dgm:cxn modelId="{789646BA-9D04-4245-A33A-1A3A64782B8E}" type="presOf" srcId="{CD4FD1B1-A5D0-42CC-B8F7-930CEAE9CFC6}" destId="{44268D1F-225A-411D-8B35-C9252C65FA78}" srcOrd="0" destOrd="0" presId="urn:microsoft.com/office/officeart/2005/8/layout/cycle2"/>
    <dgm:cxn modelId="{B8F11202-E4E5-4AF5-A0EF-42566B0651B6}" srcId="{FC3AF39F-48AD-4E4B-8327-F58C8E9B30F5}" destId="{67F4EA5D-EBC4-4C4D-9695-5C70A9C5042F}" srcOrd="0" destOrd="0" parTransId="{79F2E198-35D4-4238-BF84-3E44A77CFD3C}" sibTransId="{A6B50E1E-1A77-4DA2-A0FE-2187B432E3E3}"/>
    <dgm:cxn modelId="{DE3C4CE1-56E2-4355-ACB0-CA1C973C29AF}" type="presOf" srcId="{E1470872-9889-41FC-ADAC-26DF0429B3C6}" destId="{F6338C83-63AC-4DA2-8EF7-5F3E2C1FA6F1}" srcOrd="0" destOrd="0" presId="urn:microsoft.com/office/officeart/2005/8/layout/cycle2"/>
    <dgm:cxn modelId="{46503D81-4C39-4553-858D-D2F66C59C21C}" type="presOf" srcId="{C5879AF4-E596-46CF-86AC-2657849D5F24}" destId="{42D61B4C-0EFE-4F7D-93E5-7FBF56ADA82C}" srcOrd="0" destOrd="0" presId="urn:microsoft.com/office/officeart/2005/8/layout/cycle2"/>
    <dgm:cxn modelId="{EB2960BD-3BDD-45EB-A3B3-1A4BD87C5647}" type="presOf" srcId="{FC3AF39F-48AD-4E4B-8327-F58C8E9B30F5}" destId="{583F2464-66CE-4DB6-87BB-2E07E92D474F}" srcOrd="0" destOrd="0" presId="urn:microsoft.com/office/officeart/2005/8/layout/cycle2"/>
    <dgm:cxn modelId="{C887AB42-58D3-458D-9EC3-E8DCB7BC17A9}" srcId="{FC3AF39F-48AD-4E4B-8327-F58C8E9B30F5}" destId="{74E2266D-D94C-4326-95BF-DFCAAE0C4E56}" srcOrd="1" destOrd="0" parTransId="{FB99ECB1-4675-4512-BE6F-CF3CDF820C43}" sibTransId="{48B4CB24-BFD0-45DC-ADCC-3B2B991BFA50}"/>
    <dgm:cxn modelId="{65A70A44-5611-43C7-9F5A-FC5B50407A0D}" type="presOf" srcId="{67F4EA5D-EBC4-4C4D-9695-5C70A9C5042F}" destId="{67BB9672-5429-4733-8527-5E15D8E8FAFD}" srcOrd="0" destOrd="0" presId="urn:microsoft.com/office/officeart/2005/8/layout/cycle2"/>
    <dgm:cxn modelId="{F843BC4F-BCDF-4973-A141-CBC419576381}" type="presOf" srcId="{48B4CB24-BFD0-45DC-ADCC-3B2B991BFA50}" destId="{66477367-A68E-4E7E-90AD-8F63AFE446DA}" srcOrd="1" destOrd="0" presId="urn:microsoft.com/office/officeart/2005/8/layout/cycle2"/>
    <dgm:cxn modelId="{AD76939E-58A0-47F7-A938-06E23D0D210F}" type="presOf" srcId="{E1470872-9889-41FC-ADAC-26DF0429B3C6}" destId="{CBF715BA-802C-4519-8246-27A2BD0AF014}" srcOrd="1" destOrd="0" presId="urn:microsoft.com/office/officeart/2005/8/layout/cycle2"/>
    <dgm:cxn modelId="{610B9416-FAA4-4593-BEF5-83C18EAE7158}" type="presOf" srcId="{74E2266D-D94C-4326-95BF-DFCAAE0C4E56}" destId="{9B8B4A78-4C5C-4115-BF00-31CF18B54026}" srcOrd="0" destOrd="0" presId="urn:microsoft.com/office/officeart/2005/8/layout/cycle2"/>
    <dgm:cxn modelId="{CB312F0C-8166-4C66-9934-873AC12F373E}" type="presOf" srcId="{C5879AF4-E596-46CF-86AC-2657849D5F24}" destId="{17E48B24-F382-4D6D-A45B-BBEEE3722093}" srcOrd="1" destOrd="0" presId="urn:microsoft.com/office/officeart/2005/8/layout/cycle2"/>
    <dgm:cxn modelId="{AB87695F-926C-44D2-BFEE-72CFA8616E4D}" type="presParOf" srcId="{583F2464-66CE-4DB6-87BB-2E07E92D474F}" destId="{67BB9672-5429-4733-8527-5E15D8E8FAFD}" srcOrd="0" destOrd="0" presId="urn:microsoft.com/office/officeart/2005/8/layout/cycle2"/>
    <dgm:cxn modelId="{3E9CE23A-AF52-436C-BEA1-E2E4875FD7D8}" type="presParOf" srcId="{583F2464-66CE-4DB6-87BB-2E07E92D474F}" destId="{3E1F07AD-D484-4715-A7DD-10C8883434B1}" srcOrd="1" destOrd="0" presId="urn:microsoft.com/office/officeart/2005/8/layout/cycle2"/>
    <dgm:cxn modelId="{23AA5C84-A1FA-461D-9137-2172BB41A40C}" type="presParOf" srcId="{3E1F07AD-D484-4715-A7DD-10C8883434B1}" destId="{844C4668-4A95-4DD4-B565-DD2A4D61CE08}" srcOrd="0" destOrd="0" presId="urn:microsoft.com/office/officeart/2005/8/layout/cycle2"/>
    <dgm:cxn modelId="{3A004507-F7E6-4ED3-988A-59D970DA2A8C}" type="presParOf" srcId="{583F2464-66CE-4DB6-87BB-2E07E92D474F}" destId="{9B8B4A78-4C5C-4115-BF00-31CF18B54026}" srcOrd="2" destOrd="0" presId="urn:microsoft.com/office/officeart/2005/8/layout/cycle2"/>
    <dgm:cxn modelId="{C57FB618-5BCD-4D70-A5DF-ADDAE3BD886F}" type="presParOf" srcId="{583F2464-66CE-4DB6-87BB-2E07E92D474F}" destId="{00DBD0D2-9595-4624-B223-CF347DBDEDA5}" srcOrd="3" destOrd="0" presId="urn:microsoft.com/office/officeart/2005/8/layout/cycle2"/>
    <dgm:cxn modelId="{71DA12D7-FB7D-4A3C-87FD-82329364CE41}" type="presParOf" srcId="{00DBD0D2-9595-4624-B223-CF347DBDEDA5}" destId="{66477367-A68E-4E7E-90AD-8F63AFE446DA}" srcOrd="0" destOrd="0" presId="urn:microsoft.com/office/officeart/2005/8/layout/cycle2"/>
    <dgm:cxn modelId="{C082BC8F-3A5F-470F-9F43-F9F045F16CBE}" type="presParOf" srcId="{583F2464-66CE-4DB6-87BB-2E07E92D474F}" destId="{CC9DA403-2B98-43B5-AE1E-CC2DB2693F57}" srcOrd="4" destOrd="0" presId="urn:microsoft.com/office/officeart/2005/8/layout/cycle2"/>
    <dgm:cxn modelId="{09CB5DEF-0329-439F-8839-F2E4EE74B6AD}" type="presParOf" srcId="{583F2464-66CE-4DB6-87BB-2E07E92D474F}" destId="{42D61B4C-0EFE-4F7D-93E5-7FBF56ADA82C}" srcOrd="5" destOrd="0" presId="urn:microsoft.com/office/officeart/2005/8/layout/cycle2"/>
    <dgm:cxn modelId="{CDAA4CB2-FCA9-47C8-9C14-3EC7F87E87E6}" type="presParOf" srcId="{42D61B4C-0EFE-4F7D-93E5-7FBF56ADA82C}" destId="{17E48B24-F382-4D6D-A45B-BBEEE3722093}" srcOrd="0" destOrd="0" presId="urn:microsoft.com/office/officeart/2005/8/layout/cycle2"/>
    <dgm:cxn modelId="{84470D21-F0E2-4F54-874C-0C9E3906D882}" type="presParOf" srcId="{583F2464-66CE-4DB6-87BB-2E07E92D474F}" destId="{44268D1F-225A-411D-8B35-C9252C65FA78}" srcOrd="6" destOrd="0" presId="urn:microsoft.com/office/officeart/2005/8/layout/cycle2"/>
    <dgm:cxn modelId="{CDE1DF0D-7286-4B34-A263-47DE2E8C3114}" type="presParOf" srcId="{583F2464-66CE-4DB6-87BB-2E07E92D474F}" destId="{F6338C83-63AC-4DA2-8EF7-5F3E2C1FA6F1}" srcOrd="7" destOrd="0" presId="urn:microsoft.com/office/officeart/2005/8/layout/cycle2"/>
    <dgm:cxn modelId="{239AC0F7-D83D-4057-8438-7E26C8EAF25D}" type="presParOf" srcId="{F6338C83-63AC-4DA2-8EF7-5F3E2C1FA6F1}" destId="{CBF715BA-802C-4519-8246-27A2BD0AF014}"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AF39F-48AD-4E4B-8327-F58C8E9B30F5}"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GB"/>
        </a:p>
      </dgm:t>
    </dgm:pt>
    <dgm:pt modelId="{67F4EA5D-EBC4-4C4D-9695-5C70A9C5042F}">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dgm:spPr>
      <dgm:t>
        <a:bodyPr/>
        <a:lstStyle/>
        <a:p>
          <a:r>
            <a:rPr lang="en-GB" b="1" dirty="0" smtClean="0">
              <a:solidFill>
                <a:srgbClr val="002060"/>
              </a:solidFill>
            </a:rPr>
            <a:t>Plan</a:t>
          </a:r>
        </a:p>
      </dgm:t>
    </dgm:pt>
    <dgm:pt modelId="{79F2E198-35D4-4238-BF84-3E44A77CFD3C}" type="parTrans" cxnId="{B8F11202-E4E5-4AF5-A0EF-42566B0651B6}">
      <dgm:prSet/>
      <dgm:spPr/>
      <dgm:t>
        <a:bodyPr/>
        <a:lstStyle/>
        <a:p>
          <a:endParaRPr lang="en-GB"/>
        </a:p>
      </dgm:t>
    </dgm:pt>
    <dgm:pt modelId="{A6B50E1E-1A77-4DA2-A0FE-2187B432E3E3}" type="sibTrans" cxnId="{B8F11202-E4E5-4AF5-A0EF-42566B0651B6}">
      <dgm:prSet/>
      <dgm:spPr/>
      <dgm:t>
        <a:bodyPr/>
        <a:lstStyle/>
        <a:p>
          <a:endParaRPr lang="en-GB"/>
        </a:p>
      </dgm:t>
    </dgm:pt>
    <dgm:pt modelId="{5F64117A-8561-488A-8389-A8A9B2C0FD1B}">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Track &amp; Assess</a:t>
          </a:r>
          <a:endParaRPr lang="en-GB" dirty="0"/>
        </a:p>
      </dgm:t>
    </dgm:pt>
    <dgm:pt modelId="{2826AEA8-6E33-4C5A-9A83-749C32AC4F5F}" type="parTrans" cxnId="{0E10D408-9381-42E0-A46C-DC71E17BF33B}">
      <dgm:prSet/>
      <dgm:spPr/>
      <dgm:t>
        <a:bodyPr/>
        <a:lstStyle/>
        <a:p>
          <a:endParaRPr lang="en-GB"/>
        </a:p>
      </dgm:t>
    </dgm:pt>
    <dgm:pt modelId="{C5879AF4-E596-46CF-86AC-2657849D5F24}" type="sibTrans" cxnId="{0E10D408-9381-42E0-A46C-DC71E17BF33B}">
      <dgm:prSet/>
      <dgm:spPr/>
      <dgm:t>
        <a:bodyPr/>
        <a:lstStyle/>
        <a:p>
          <a:endParaRPr lang="en-GB"/>
        </a:p>
      </dgm:t>
    </dgm:pt>
    <dgm:pt modelId="{CD4FD1B1-A5D0-42CC-B8F7-930CEAE9CFC6}">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Develop</a:t>
          </a:r>
        </a:p>
      </dgm:t>
    </dgm:pt>
    <dgm:pt modelId="{E4E3D474-FDF0-48DF-B07B-CCAEEBEBEEDB}" type="parTrans" cxnId="{44761EE0-9202-4891-A93E-B9790C7F02D5}">
      <dgm:prSet/>
      <dgm:spPr/>
      <dgm:t>
        <a:bodyPr/>
        <a:lstStyle/>
        <a:p>
          <a:endParaRPr lang="en-GB"/>
        </a:p>
      </dgm:t>
    </dgm:pt>
    <dgm:pt modelId="{E1470872-9889-41FC-ADAC-26DF0429B3C6}" type="sibTrans" cxnId="{44761EE0-9202-4891-A93E-B9790C7F02D5}">
      <dgm:prSet/>
      <dgm:spPr/>
      <dgm:t>
        <a:bodyPr/>
        <a:lstStyle/>
        <a:p>
          <a:endParaRPr lang="en-GB" dirty="0"/>
        </a:p>
      </dgm:t>
    </dgm:pt>
    <dgm:pt modelId="{74E2266D-D94C-4326-95BF-DFCAAE0C4E56}">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Teach</a:t>
          </a:r>
          <a:endParaRPr lang="en-GB" dirty="0"/>
        </a:p>
      </dgm:t>
    </dgm:pt>
    <dgm:pt modelId="{FB99ECB1-4675-4512-BE6F-CF3CDF820C43}" type="parTrans" cxnId="{C887AB42-58D3-458D-9EC3-E8DCB7BC17A9}">
      <dgm:prSet/>
      <dgm:spPr/>
      <dgm:t>
        <a:bodyPr/>
        <a:lstStyle/>
        <a:p>
          <a:endParaRPr lang="en-GB"/>
        </a:p>
      </dgm:t>
    </dgm:pt>
    <dgm:pt modelId="{48B4CB24-BFD0-45DC-ADCC-3B2B991BFA50}" type="sibTrans" cxnId="{C887AB42-58D3-458D-9EC3-E8DCB7BC17A9}">
      <dgm:prSet/>
      <dgm:spPr/>
      <dgm:t>
        <a:bodyPr/>
        <a:lstStyle/>
        <a:p>
          <a:endParaRPr lang="en-GB"/>
        </a:p>
      </dgm:t>
    </dgm:pt>
    <dgm:pt modelId="{583F2464-66CE-4DB6-87BB-2E07E92D474F}" type="pres">
      <dgm:prSet presAssocID="{FC3AF39F-48AD-4E4B-8327-F58C8E9B30F5}" presName="cycle" presStyleCnt="0">
        <dgm:presLayoutVars>
          <dgm:dir/>
          <dgm:resizeHandles val="exact"/>
        </dgm:presLayoutVars>
      </dgm:prSet>
      <dgm:spPr/>
      <dgm:t>
        <a:bodyPr/>
        <a:lstStyle/>
        <a:p>
          <a:endParaRPr lang="en-GB"/>
        </a:p>
      </dgm:t>
    </dgm:pt>
    <dgm:pt modelId="{67BB9672-5429-4733-8527-5E15D8E8FAFD}" type="pres">
      <dgm:prSet presAssocID="{67F4EA5D-EBC4-4C4D-9695-5C70A9C5042F}" presName="node" presStyleLbl="node1" presStyleIdx="0" presStyleCnt="4" custRadScaleRad="99656" custRadScaleInc="-6656">
        <dgm:presLayoutVars>
          <dgm:bulletEnabled val="1"/>
        </dgm:presLayoutVars>
      </dgm:prSet>
      <dgm:spPr/>
      <dgm:t>
        <a:bodyPr/>
        <a:lstStyle/>
        <a:p>
          <a:endParaRPr lang="en-GB"/>
        </a:p>
      </dgm:t>
    </dgm:pt>
    <dgm:pt modelId="{3E1F07AD-D484-4715-A7DD-10C8883434B1}" type="pres">
      <dgm:prSet presAssocID="{A6B50E1E-1A77-4DA2-A0FE-2187B432E3E3}" presName="sibTrans" presStyleLbl="sibTrans2D1" presStyleIdx="0" presStyleCnt="4"/>
      <dgm:spPr/>
      <dgm:t>
        <a:bodyPr/>
        <a:lstStyle/>
        <a:p>
          <a:endParaRPr lang="en-GB"/>
        </a:p>
      </dgm:t>
    </dgm:pt>
    <dgm:pt modelId="{844C4668-4A95-4DD4-B565-DD2A4D61CE08}" type="pres">
      <dgm:prSet presAssocID="{A6B50E1E-1A77-4DA2-A0FE-2187B432E3E3}" presName="connectorText" presStyleLbl="sibTrans2D1" presStyleIdx="0" presStyleCnt="4"/>
      <dgm:spPr/>
      <dgm:t>
        <a:bodyPr/>
        <a:lstStyle/>
        <a:p>
          <a:endParaRPr lang="en-GB"/>
        </a:p>
      </dgm:t>
    </dgm:pt>
    <dgm:pt modelId="{9B8B4A78-4C5C-4115-BF00-31CF18B54026}" type="pres">
      <dgm:prSet presAssocID="{74E2266D-D94C-4326-95BF-DFCAAE0C4E56}" presName="node" presStyleLbl="node1" presStyleIdx="1" presStyleCnt="4" custRadScaleRad="104101" custRadScaleInc="-903">
        <dgm:presLayoutVars>
          <dgm:bulletEnabled val="1"/>
        </dgm:presLayoutVars>
      </dgm:prSet>
      <dgm:spPr/>
      <dgm:t>
        <a:bodyPr/>
        <a:lstStyle/>
        <a:p>
          <a:endParaRPr lang="en-GB"/>
        </a:p>
      </dgm:t>
    </dgm:pt>
    <dgm:pt modelId="{00DBD0D2-9595-4624-B223-CF347DBDEDA5}" type="pres">
      <dgm:prSet presAssocID="{48B4CB24-BFD0-45DC-ADCC-3B2B991BFA50}" presName="sibTrans" presStyleLbl="sibTrans2D1" presStyleIdx="1" presStyleCnt="4"/>
      <dgm:spPr/>
      <dgm:t>
        <a:bodyPr/>
        <a:lstStyle/>
        <a:p>
          <a:endParaRPr lang="en-GB"/>
        </a:p>
      </dgm:t>
    </dgm:pt>
    <dgm:pt modelId="{66477367-A68E-4E7E-90AD-8F63AFE446DA}" type="pres">
      <dgm:prSet presAssocID="{48B4CB24-BFD0-45DC-ADCC-3B2B991BFA50}" presName="connectorText" presStyleLbl="sibTrans2D1" presStyleIdx="1" presStyleCnt="4"/>
      <dgm:spPr/>
      <dgm:t>
        <a:bodyPr/>
        <a:lstStyle/>
        <a:p>
          <a:endParaRPr lang="en-GB"/>
        </a:p>
      </dgm:t>
    </dgm:pt>
    <dgm:pt modelId="{CC9DA403-2B98-43B5-AE1E-CC2DB2693F57}" type="pres">
      <dgm:prSet presAssocID="{5F64117A-8561-488A-8389-A8A9B2C0FD1B}" presName="node" presStyleLbl="node1" presStyleIdx="2" presStyleCnt="4" custRadScaleRad="100081" custRadScaleInc="1231">
        <dgm:presLayoutVars>
          <dgm:bulletEnabled val="1"/>
        </dgm:presLayoutVars>
      </dgm:prSet>
      <dgm:spPr/>
      <dgm:t>
        <a:bodyPr/>
        <a:lstStyle/>
        <a:p>
          <a:endParaRPr lang="en-GB"/>
        </a:p>
      </dgm:t>
    </dgm:pt>
    <dgm:pt modelId="{42D61B4C-0EFE-4F7D-93E5-7FBF56ADA82C}" type="pres">
      <dgm:prSet presAssocID="{C5879AF4-E596-46CF-86AC-2657849D5F24}" presName="sibTrans" presStyleLbl="sibTrans2D1" presStyleIdx="2" presStyleCnt="4"/>
      <dgm:spPr/>
      <dgm:t>
        <a:bodyPr/>
        <a:lstStyle/>
        <a:p>
          <a:endParaRPr lang="en-GB"/>
        </a:p>
      </dgm:t>
    </dgm:pt>
    <dgm:pt modelId="{17E48B24-F382-4D6D-A45B-BBEEE3722093}" type="pres">
      <dgm:prSet presAssocID="{C5879AF4-E596-46CF-86AC-2657849D5F24}" presName="connectorText" presStyleLbl="sibTrans2D1" presStyleIdx="2" presStyleCnt="4"/>
      <dgm:spPr/>
      <dgm:t>
        <a:bodyPr/>
        <a:lstStyle/>
        <a:p>
          <a:endParaRPr lang="en-GB"/>
        </a:p>
      </dgm:t>
    </dgm:pt>
    <dgm:pt modelId="{44268D1F-225A-411D-8B35-C9252C65FA78}" type="pres">
      <dgm:prSet presAssocID="{CD4FD1B1-A5D0-42CC-B8F7-930CEAE9CFC6}" presName="node" presStyleLbl="node1" presStyleIdx="3" presStyleCnt="4" custRadScaleRad="115716" custRadScaleInc="-1876">
        <dgm:presLayoutVars>
          <dgm:bulletEnabled val="1"/>
        </dgm:presLayoutVars>
      </dgm:prSet>
      <dgm:spPr/>
      <dgm:t>
        <a:bodyPr/>
        <a:lstStyle/>
        <a:p>
          <a:endParaRPr lang="en-GB"/>
        </a:p>
      </dgm:t>
    </dgm:pt>
    <dgm:pt modelId="{F6338C83-63AC-4DA2-8EF7-5F3E2C1FA6F1}" type="pres">
      <dgm:prSet presAssocID="{E1470872-9889-41FC-ADAC-26DF0429B3C6}" presName="sibTrans" presStyleLbl="sibTrans2D1" presStyleIdx="3" presStyleCnt="4"/>
      <dgm:spPr/>
      <dgm:t>
        <a:bodyPr/>
        <a:lstStyle/>
        <a:p>
          <a:endParaRPr lang="en-GB"/>
        </a:p>
      </dgm:t>
    </dgm:pt>
    <dgm:pt modelId="{CBF715BA-802C-4519-8246-27A2BD0AF014}" type="pres">
      <dgm:prSet presAssocID="{E1470872-9889-41FC-ADAC-26DF0429B3C6}" presName="connectorText" presStyleLbl="sibTrans2D1" presStyleIdx="3" presStyleCnt="4"/>
      <dgm:spPr/>
      <dgm:t>
        <a:bodyPr/>
        <a:lstStyle/>
        <a:p>
          <a:endParaRPr lang="en-GB"/>
        </a:p>
      </dgm:t>
    </dgm:pt>
  </dgm:ptLst>
  <dgm:cxnLst>
    <dgm:cxn modelId="{F664ED15-6300-4749-BF7B-7A107FDD548F}" type="presOf" srcId="{C5879AF4-E596-46CF-86AC-2657849D5F24}" destId="{42D61B4C-0EFE-4F7D-93E5-7FBF56ADA82C}" srcOrd="0" destOrd="0" presId="urn:microsoft.com/office/officeart/2005/8/layout/cycle2"/>
    <dgm:cxn modelId="{1CC9F323-54FC-4A5F-853E-46E7595A0495}" type="presOf" srcId="{E1470872-9889-41FC-ADAC-26DF0429B3C6}" destId="{F6338C83-63AC-4DA2-8EF7-5F3E2C1FA6F1}" srcOrd="0" destOrd="0" presId="urn:microsoft.com/office/officeart/2005/8/layout/cycle2"/>
    <dgm:cxn modelId="{837F7227-DFDC-42F5-9CCF-BCDB3E486A7E}" type="presOf" srcId="{67F4EA5D-EBC4-4C4D-9695-5C70A9C5042F}" destId="{67BB9672-5429-4733-8527-5E15D8E8FAFD}" srcOrd="0" destOrd="0" presId="urn:microsoft.com/office/officeart/2005/8/layout/cycle2"/>
    <dgm:cxn modelId="{44761EE0-9202-4891-A93E-B9790C7F02D5}" srcId="{FC3AF39F-48AD-4E4B-8327-F58C8E9B30F5}" destId="{CD4FD1B1-A5D0-42CC-B8F7-930CEAE9CFC6}" srcOrd="3" destOrd="0" parTransId="{E4E3D474-FDF0-48DF-B07B-CCAEEBEBEEDB}" sibTransId="{E1470872-9889-41FC-ADAC-26DF0429B3C6}"/>
    <dgm:cxn modelId="{A02A93D0-0C02-4751-9F85-76B531607F77}" type="presOf" srcId="{E1470872-9889-41FC-ADAC-26DF0429B3C6}" destId="{CBF715BA-802C-4519-8246-27A2BD0AF014}" srcOrd="1" destOrd="0" presId="urn:microsoft.com/office/officeart/2005/8/layout/cycle2"/>
    <dgm:cxn modelId="{1CCC56BD-6216-4A41-983A-F912B730EA76}" type="presOf" srcId="{FC3AF39F-48AD-4E4B-8327-F58C8E9B30F5}" destId="{583F2464-66CE-4DB6-87BB-2E07E92D474F}" srcOrd="0" destOrd="0" presId="urn:microsoft.com/office/officeart/2005/8/layout/cycle2"/>
    <dgm:cxn modelId="{0E10D408-9381-42E0-A46C-DC71E17BF33B}" srcId="{FC3AF39F-48AD-4E4B-8327-F58C8E9B30F5}" destId="{5F64117A-8561-488A-8389-A8A9B2C0FD1B}" srcOrd="2" destOrd="0" parTransId="{2826AEA8-6E33-4C5A-9A83-749C32AC4F5F}" sibTransId="{C5879AF4-E596-46CF-86AC-2657849D5F24}"/>
    <dgm:cxn modelId="{DD26C0A6-D8E2-4D24-81A5-BAD2FDD6AB9C}" type="presOf" srcId="{5F64117A-8561-488A-8389-A8A9B2C0FD1B}" destId="{CC9DA403-2B98-43B5-AE1E-CC2DB2693F57}" srcOrd="0" destOrd="0" presId="urn:microsoft.com/office/officeart/2005/8/layout/cycle2"/>
    <dgm:cxn modelId="{911FC649-9097-411E-BD79-A55EF21D805C}" type="presOf" srcId="{A6B50E1E-1A77-4DA2-A0FE-2187B432E3E3}" destId="{844C4668-4A95-4DD4-B565-DD2A4D61CE08}" srcOrd="1" destOrd="0" presId="urn:microsoft.com/office/officeart/2005/8/layout/cycle2"/>
    <dgm:cxn modelId="{B8F11202-E4E5-4AF5-A0EF-42566B0651B6}" srcId="{FC3AF39F-48AD-4E4B-8327-F58C8E9B30F5}" destId="{67F4EA5D-EBC4-4C4D-9695-5C70A9C5042F}" srcOrd="0" destOrd="0" parTransId="{79F2E198-35D4-4238-BF84-3E44A77CFD3C}" sibTransId="{A6B50E1E-1A77-4DA2-A0FE-2187B432E3E3}"/>
    <dgm:cxn modelId="{6DF4F9F0-B638-4C36-B483-79D3D120D103}" type="presOf" srcId="{A6B50E1E-1A77-4DA2-A0FE-2187B432E3E3}" destId="{3E1F07AD-D484-4715-A7DD-10C8883434B1}" srcOrd="0" destOrd="0" presId="urn:microsoft.com/office/officeart/2005/8/layout/cycle2"/>
    <dgm:cxn modelId="{FEAF6B3F-2583-44BF-A271-B84251BB3294}" type="presOf" srcId="{74E2266D-D94C-4326-95BF-DFCAAE0C4E56}" destId="{9B8B4A78-4C5C-4115-BF00-31CF18B54026}" srcOrd="0" destOrd="0" presId="urn:microsoft.com/office/officeart/2005/8/layout/cycle2"/>
    <dgm:cxn modelId="{665018B9-AD9D-475B-9984-974817EF0145}" type="presOf" srcId="{48B4CB24-BFD0-45DC-ADCC-3B2B991BFA50}" destId="{00DBD0D2-9595-4624-B223-CF347DBDEDA5}" srcOrd="0" destOrd="0" presId="urn:microsoft.com/office/officeart/2005/8/layout/cycle2"/>
    <dgm:cxn modelId="{2607922F-1A7F-4231-9EF5-4E4BCFBCBE4F}" type="presOf" srcId="{48B4CB24-BFD0-45DC-ADCC-3B2B991BFA50}" destId="{66477367-A68E-4E7E-90AD-8F63AFE446DA}" srcOrd="1" destOrd="0" presId="urn:microsoft.com/office/officeart/2005/8/layout/cycle2"/>
    <dgm:cxn modelId="{C887AB42-58D3-458D-9EC3-E8DCB7BC17A9}" srcId="{FC3AF39F-48AD-4E4B-8327-F58C8E9B30F5}" destId="{74E2266D-D94C-4326-95BF-DFCAAE0C4E56}" srcOrd="1" destOrd="0" parTransId="{FB99ECB1-4675-4512-BE6F-CF3CDF820C43}" sibTransId="{48B4CB24-BFD0-45DC-ADCC-3B2B991BFA50}"/>
    <dgm:cxn modelId="{A2C9CF2B-A69A-44E3-A2EC-CC88A2891088}" type="presOf" srcId="{CD4FD1B1-A5D0-42CC-B8F7-930CEAE9CFC6}" destId="{44268D1F-225A-411D-8B35-C9252C65FA78}" srcOrd="0" destOrd="0" presId="urn:microsoft.com/office/officeart/2005/8/layout/cycle2"/>
    <dgm:cxn modelId="{39B62EA1-9D38-43C7-A1C6-6E1308CEF309}" type="presOf" srcId="{C5879AF4-E596-46CF-86AC-2657849D5F24}" destId="{17E48B24-F382-4D6D-A45B-BBEEE3722093}" srcOrd="1" destOrd="0" presId="urn:microsoft.com/office/officeart/2005/8/layout/cycle2"/>
    <dgm:cxn modelId="{5ADB3208-6A5A-4252-9BC9-4DBA2423EFBF}" type="presParOf" srcId="{583F2464-66CE-4DB6-87BB-2E07E92D474F}" destId="{67BB9672-5429-4733-8527-5E15D8E8FAFD}" srcOrd="0" destOrd="0" presId="urn:microsoft.com/office/officeart/2005/8/layout/cycle2"/>
    <dgm:cxn modelId="{F92B818A-DD60-4DA8-9C63-EA5F56A30D8A}" type="presParOf" srcId="{583F2464-66CE-4DB6-87BB-2E07E92D474F}" destId="{3E1F07AD-D484-4715-A7DD-10C8883434B1}" srcOrd="1" destOrd="0" presId="urn:microsoft.com/office/officeart/2005/8/layout/cycle2"/>
    <dgm:cxn modelId="{E241E11A-97AB-4948-BB22-FB233F3583F4}" type="presParOf" srcId="{3E1F07AD-D484-4715-A7DD-10C8883434B1}" destId="{844C4668-4A95-4DD4-B565-DD2A4D61CE08}" srcOrd="0" destOrd="0" presId="urn:microsoft.com/office/officeart/2005/8/layout/cycle2"/>
    <dgm:cxn modelId="{18A1CEA4-2850-4BD7-B451-E88BDEF23F3C}" type="presParOf" srcId="{583F2464-66CE-4DB6-87BB-2E07E92D474F}" destId="{9B8B4A78-4C5C-4115-BF00-31CF18B54026}" srcOrd="2" destOrd="0" presId="urn:microsoft.com/office/officeart/2005/8/layout/cycle2"/>
    <dgm:cxn modelId="{BB020EF0-CDB8-4D5F-89FB-2E5443CD97E3}" type="presParOf" srcId="{583F2464-66CE-4DB6-87BB-2E07E92D474F}" destId="{00DBD0D2-9595-4624-B223-CF347DBDEDA5}" srcOrd="3" destOrd="0" presId="urn:microsoft.com/office/officeart/2005/8/layout/cycle2"/>
    <dgm:cxn modelId="{D681EA42-2DE2-4D02-8192-56CD353B3FB7}" type="presParOf" srcId="{00DBD0D2-9595-4624-B223-CF347DBDEDA5}" destId="{66477367-A68E-4E7E-90AD-8F63AFE446DA}" srcOrd="0" destOrd="0" presId="urn:microsoft.com/office/officeart/2005/8/layout/cycle2"/>
    <dgm:cxn modelId="{FD36AB29-C6BA-4723-9607-7DB2B89E495A}" type="presParOf" srcId="{583F2464-66CE-4DB6-87BB-2E07E92D474F}" destId="{CC9DA403-2B98-43B5-AE1E-CC2DB2693F57}" srcOrd="4" destOrd="0" presId="urn:microsoft.com/office/officeart/2005/8/layout/cycle2"/>
    <dgm:cxn modelId="{3D13FF17-25D0-4B04-819D-292DA561887B}" type="presParOf" srcId="{583F2464-66CE-4DB6-87BB-2E07E92D474F}" destId="{42D61B4C-0EFE-4F7D-93E5-7FBF56ADA82C}" srcOrd="5" destOrd="0" presId="urn:microsoft.com/office/officeart/2005/8/layout/cycle2"/>
    <dgm:cxn modelId="{A6928996-A614-4976-A1D2-2C83B3FA5446}" type="presParOf" srcId="{42D61B4C-0EFE-4F7D-93E5-7FBF56ADA82C}" destId="{17E48B24-F382-4D6D-A45B-BBEEE3722093}" srcOrd="0" destOrd="0" presId="urn:microsoft.com/office/officeart/2005/8/layout/cycle2"/>
    <dgm:cxn modelId="{DA320CFC-8D14-494D-B1B7-DD5E9A9907AC}" type="presParOf" srcId="{583F2464-66CE-4DB6-87BB-2E07E92D474F}" destId="{44268D1F-225A-411D-8B35-C9252C65FA78}" srcOrd="6" destOrd="0" presId="urn:microsoft.com/office/officeart/2005/8/layout/cycle2"/>
    <dgm:cxn modelId="{945B4B18-349B-4D63-B8ED-A4F2C7DB745E}" type="presParOf" srcId="{583F2464-66CE-4DB6-87BB-2E07E92D474F}" destId="{F6338C83-63AC-4DA2-8EF7-5F3E2C1FA6F1}" srcOrd="7" destOrd="0" presId="urn:microsoft.com/office/officeart/2005/8/layout/cycle2"/>
    <dgm:cxn modelId="{44030BD9-7F48-4EE3-A0EA-A3BD6BF70E18}" type="presParOf" srcId="{F6338C83-63AC-4DA2-8EF7-5F3E2C1FA6F1}" destId="{CBF715BA-802C-4519-8246-27A2BD0AF014}"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3AF39F-48AD-4E4B-8327-F58C8E9B30F5}"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GB"/>
        </a:p>
      </dgm:t>
    </dgm:pt>
    <dgm:pt modelId="{67F4EA5D-EBC4-4C4D-9695-5C70A9C5042F}">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Plan</a:t>
          </a:r>
        </a:p>
      </dgm:t>
    </dgm:pt>
    <dgm:pt modelId="{79F2E198-35D4-4238-BF84-3E44A77CFD3C}" type="parTrans" cxnId="{B8F11202-E4E5-4AF5-A0EF-42566B0651B6}">
      <dgm:prSet/>
      <dgm:spPr/>
      <dgm:t>
        <a:bodyPr/>
        <a:lstStyle/>
        <a:p>
          <a:endParaRPr lang="en-GB"/>
        </a:p>
      </dgm:t>
    </dgm:pt>
    <dgm:pt modelId="{A6B50E1E-1A77-4DA2-A0FE-2187B432E3E3}" type="sibTrans" cxnId="{B8F11202-E4E5-4AF5-A0EF-42566B0651B6}">
      <dgm:prSet/>
      <dgm:spPr/>
      <dgm:t>
        <a:bodyPr/>
        <a:lstStyle/>
        <a:p>
          <a:endParaRPr lang="en-GB"/>
        </a:p>
      </dgm:t>
    </dgm:pt>
    <dgm:pt modelId="{5F64117A-8561-488A-8389-A8A9B2C0FD1B}">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Track &amp; Assess</a:t>
          </a:r>
          <a:endParaRPr lang="en-GB" dirty="0"/>
        </a:p>
      </dgm:t>
    </dgm:pt>
    <dgm:pt modelId="{2826AEA8-6E33-4C5A-9A83-749C32AC4F5F}" type="parTrans" cxnId="{0E10D408-9381-42E0-A46C-DC71E17BF33B}">
      <dgm:prSet/>
      <dgm:spPr/>
      <dgm:t>
        <a:bodyPr/>
        <a:lstStyle/>
        <a:p>
          <a:endParaRPr lang="en-GB"/>
        </a:p>
      </dgm:t>
    </dgm:pt>
    <dgm:pt modelId="{C5879AF4-E596-46CF-86AC-2657849D5F24}" type="sibTrans" cxnId="{0E10D408-9381-42E0-A46C-DC71E17BF33B}">
      <dgm:prSet/>
      <dgm:spPr/>
      <dgm:t>
        <a:bodyPr/>
        <a:lstStyle/>
        <a:p>
          <a:endParaRPr lang="en-GB"/>
        </a:p>
      </dgm:t>
    </dgm:pt>
    <dgm:pt modelId="{CD4FD1B1-A5D0-42CC-B8F7-930CEAE9CFC6}">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Develop</a:t>
          </a:r>
        </a:p>
      </dgm:t>
    </dgm:pt>
    <dgm:pt modelId="{E4E3D474-FDF0-48DF-B07B-CCAEEBEBEEDB}" type="parTrans" cxnId="{44761EE0-9202-4891-A93E-B9790C7F02D5}">
      <dgm:prSet/>
      <dgm:spPr/>
      <dgm:t>
        <a:bodyPr/>
        <a:lstStyle/>
        <a:p>
          <a:endParaRPr lang="en-GB"/>
        </a:p>
      </dgm:t>
    </dgm:pt>
    <dgm:pt modelId="{E1470872-9889-41FC-ADAC-26DF0429B3C6}" type="sibTrans" cxnId="{44761EE0-9202-4891-A93E-B9790C7F02D5}">
      <dgm:prSet/>
      <dgm:spPr/>
      <dgm:t>
        <a:bodyPr/>
        <a:lstStyle/>
        <a:p>
          <a:endParaRPr lang="en-GB" dirty="0"/>
        </a:p>
      </dgm:t>
    </dgm:pt>
    <dgm:pt modelId="{74E2266D-D94C-4326-95BF-DFCAAE0C4E56}">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dgm:spPr>
      <dgm:t>
        <a:bodyPr/>
        <a:lstStyle/>
        <a:p>
          <a:r>
            <a:rPr lang="en-GB" b="1" dirty="0" smtClean="0">
              <a:solidFill>
                <a:srgbClr val="002060"/>
              </a:solidFill>
            </a:rPr>
            <a:t>Teach</a:t>
          </a:r>
          <a:endParaRPr lang="en-GB" b="1" dirty="0">
            <a:solidFill>
              <a:srgbClr val="002060"/>
            </a:solidFill>
          </a:endParaRPr>
        </a:p>
      </dgm:t>
    </dgm:pt>
    <dgm:pt modelId="{FB99ECB1-4675-4512-BE6F-CF3CDF820C43}" type="parTrans" cxnId="{C887AB42-58D3-458D-9EC3-E8DCB7BC17A9}">
      <dgm:prSet/>
      <dgm:spPr/>
      <dgm:t>
        <a:bodyPr/>
        <a:lstStyle/>
        <a:p>
          <a:endParaRPr lang="en-GB"/>
        </a:p>
      </dgm:t>
    </dgm:pt>
    <dgm:pt modelId="{48B4CB24-BFD0-45DC-ADCC-3B2B991BFA50}" type="sibTrans" cxnId="{C887AB42-58D3-458D-9EC3-E8DCB7BC17A9}">
      <dgm:prSet/>
      <dgm:spPr/>
      <dgm:t>
        <a:bodyPr/>
        <a:lstStyle/>
        <a:p>
          <a:endParaRPr lang="en-GB"/>
        </a:p>
      </dgm:t>
    </dgm:pt>
    <dgm:pt modelId="{583F2464-66CE-4DB6-87BB-2E07E92D474F}" type="pres">
      <dgm:prSet presAssocID="{FC3AF39F-48AD-4E4B-8327-F58C8E9B30F5}" presName="cycle" presStyleCnt="0">
        <dgm:presLayoutVars>
          <dgm:dir/>
          <dgm:resizeHandles val="exact"/>
        </dgm:presLayoutVars>
      </dgm:prSet>
      <dgm:spPr/>
      <dgm:t>
        <a:bodyPr/>
        <a:lstStyle/>
        <a:p>
          <a:endParaRPr lang="en-GB"/>
        </a:p>
      </dgm:t>
    </dgm:pt>
    <dgm:pt modelId="{67BB9672-5429-4733-8527-5E15D8E8FAFD}" type="pres">
      <dgm:prSet presAssocID="{67F4EA5D-EBC4-4C4D-9695-5C70A9C5042F}" presName="node" presStyleLbl="node1" presStyleIdx="0" presStyleCnt="4" custRadScaleRad="99656" custRadScaleInc="-6656">
        <dgm:presLayoutVars>
          <dgm:bulletEnabled val="1"/>
        </dgm:presLayoutVars>
      </dgm:prSet>
      <dgm:spPr/>
      <dgm:t>
        <a:bodyPr/>
        <a:lstStyle/>
        <a:p>
          <a:endParaRPr lang="en-GB"/>
        </a:p>
      </dgm:t>
    </dgm:pt>
    <dgm:pt modelId="{3E1F07AD-D484-4715-A7DD-10C8883434B1}" type="pres">
      <dgm:prSet presAssocID="{A6B50E1E-1A77-4DA2-A0FE-2187B432E3E3}" presName="sibTrans" presStyleLbl="sibTrans2D1" presStyleIdx="0" presStyleCnt="4"/>
      <dgm:spPr/>
      <dgm:t>
        <a:bodyPr/>
        <a:lstStyle/>
        <a:p>
          <a:endParaRPr lang="en-GB"/>
        </a:p>
      </dgm:t>
    </dgm:pt>
    <dgm:pt modelId="{844C4668-4A95-4DD4-B565-DD2A4D61CE08}" type="pres">
      <dgm:prSet presAssocID="{A6B50E1E-1A77-4DA2-A0FE-2187B432E3E3}" presName="connectorText" presStyleLbl="sibTrans2D1" presStyleIdx="0" presStyleCnt="4"/>
      <dgm:spPr/>
      <dgm:t>
        <a:bodyPr/>
        <a:lstStyle/>
        <a:p>
          <a:endParaRPr lang="en-GB"/>
        </a:p>
      </dgm:t>
    </dgm:pt>
    <dgm:pt modelId="{9B8B4A78-4C5C-4115-BF00-31CF18B54026}" type="pres">
      <dgm:prSet presAssocID="{74E2266D-D94C-4326-95BF-DFCAAE0C4E56}" presName="node" presStyleLbl="node1" presStyleIdx="1" presStyleCnt="4" custRadScaleRad="104101" custRadScaleInc="-903">
        <dgm:presLayoutVars>
          <dgm:bulletEnabled val="1"/>
        </dgm:presLayoutVars>
      </dgm:prSet>
      <dgm:spPr/>
      <dgm:t>
        <a:bodyPr/>
        <a:lstStyle/>
        <a:p>
          <a:endParaRPr lang="en-GB"/>
        </a:p>
      </dgm:t>
    </dgm:pt>
    <dgm:pt modelId="{00DBD0D2-9595-4624-B223-CF347DBDEDA5}" type="pres">
      <dgm:prSet presAssocID="{48B4CB24-BFD0-45DC-ADCC-3B2B991BFA50}" presName="sibTrans" presStyleLbl="sibTrans2D1" presStyleIdx="1" presStyleCnt="4"/>
      <dgm:spPr/>
      <dgm:t>
        <a:bodyPr/>
        <a:lstStyle/>
        <a:p>
          <a:endParaRPr lang="en-GB"/>
        </a:p>
      </dgm:t>
    </dgm:pt>
    <dgm:pt modelId="{66477367-A68E-4E7E-90AD-8F63AFE446DA}" type="pres">
      <dgm:prSet presAssocID="{48B4CB24-BFD0-45DC-ADCC-3B2B991BFA50}" presName="connectorText" presStyleLbl="sibTrans2D1" presStyleIdx="1" presStyleCnt="4"/>
      <dgm:spPr/>
      <dgm:t>
        <a:bodyPr/>
        <a:lstStyle/>
        <a:p>
          <a:endParaRPr lang="en-GB"/>
        </a:p>
      </dgm:t>
    </dgm:pt>
    <dgm:pt modelId="{CC9DA403-2B98-43B5-AE1E-CC2DB2693F57}" type="pres">
      <dgm:prSet presAssocID="{5F64117A-8561-488A-8389-A8A9B2C0FD1B}" presName="node" presStyleLbl="node1" presStyleIdx="2" presStyleCnt="4" custRadScaleRad="100081" custRadScaleInc="1231">
        <dgm:presLayoutVars>
          <dgm:bulletEnabled val="1"/>
        </dgm:presLayoutVars>
      </dgm:prSet>
      <dgm:spPr/>
      <dgm:t>
        <a:bodyPr/>
        <a:lstStyle/>
        <a:p>
          <a:endParaRPr lang="en-GB"/>
        </a:p>
      </dgm:t>
    </dgm:pt>
    <dgm:pt modelId="{42D61B4C-0EFE-4F7D-93E5-7FBF56ADA82C}" type="pres">
      <dgm:prSet presAssocID="{C5879AF4-E596-46CF-86AC-2657849D5F24}" presName="sibTrans" presStyleLbl="sibTrans2D1" presStyleIdx="2" presStyleCnt="4"/>
      <dgm:spPr/>
      <dgm:t>
        <a:bodyPr/>
        <a:lstStyle/>
        <a:p>
          <a:endParaRPr lang="en-GB"/>
        </a:p>
      </dgm:t>
    </dgm:pt>
    <dgm:pt modelId="{17E48B24-F382-4D6D-A45B-BBEEE3722093}" type="pres">
      <dgm:prSet presAssocID="{C5879AF4-E596-46CF-86AC-2657849D5F24}" presName="connectorText" presStyleLbl="sibTrans2D1" presStyleIdx="2" presStyleCnt="4"/>
      <dgm:spPr/>
      <dgm:t>
        <a:bodyPr/>
        <a:lstStyle/>
        <a:p>
          <a:endParaRPr lang="en-GB"/>
        </a:p>
      </dgm:t>
    </dgm:pt>
    <dgm:pt modelId="{44268D1F-225A-411D-8B35-C9252C65FA78}" type="pres">
      <dgm:prSet presAssocID="{CD4FD1B1-A5D0-42CC-B8F7-930CEAE9CFC6}" presName="node" presStyleLbl="node1" presStyleIdx="3" presStyleCnt="4" custRadScaleRad="115716" custRadScaleInc="-1876">
        <dgm:presLayoutVars>
          <dgm:bulletEnabled val="1"/>
        </dgm:presLayoutVars>
      </dgm:prSet>
      <dgm:spPr/>
      <dgm:t>
        <a:bodyPr/>
        <a:lstStyle/>
        <a:p>
          <a:endParaRPr lang="en-GB"/>
        </a:p>
      </dgm:t>
    </dgm:pt>
    <dgm:pt modelId="{F6338C83-63AC-4DA2-8EF7-5F3E2C1FA6F1}" type="pres">
      <dgm:prSet presAssocID="{E1470872-9889-41FC-ADAC-26DF0429B3C6}" presName="sibTrans" presStyleLbl="sibTrans2D1" presStyleIdx="3" presStyleCnt="4"/>
      <dgm:spPr/>
      <dgm:t>
        <a:bodyPr/>
        <a:lstStyle/>
        <a:p>
          <a:endParaRPr lang="en-GB"/>
        </a:p>
      </dgm:t>
    </dgm:pt>
    <dgm:pt modelId="{CBF715BA-802C-4519-8246-27A2BD0AF014}" type="pres">
      <dgm:prSet presAssocID="{E1470872-9889-41FC-ADAC-26DF0429B3C6}" presName="connectorText" presStyleLbl="sibTrans2D1" presStyleIdx="3" presStyleCnt="4"/>
      <dgm:spPr/>
      <dgm:t>
        <a:bodyPr/>
        <a:lstStyle/>
        <a:p>
          <a:endParaRPr lang="en-GB"/>
        </a:p>
      </dgm:t>
    </dgm:pt>
  </dgm:ptLst>
  <dgm:cxnLst>
    <dgm:cxn modelId="{BBB2BFDD-B49E-42C5-9385-31B2AEF96C71}" type="presOf" srcId="{48B4CB24-BFD0-45DC-ADCC-3B2B991BFA50}" destId="{00DBD0D2-9595-4624-B223-CF347DBDEDA5}" srcOrd="0" destOrd="0" presId="urn:microsoft.com/office/officeart/2005/8/layout/cycle2"/>
    <dgm:cxn modelId="{054980DC-4299-4E9C-A84C-064D99661F88}" type="presOf" srcId="{E1470872-9889-41FC-ADAC-26DF0429B3C6}" destId="{CBF715BA-802C-4519-8246-27A2BD0AF014}" srcOrd="1" destOrd="0" presId="urn:microsoft.com/office/officeart/2005/8/layout/cycle2"/>
    <dgm:cxn modelId="{BD749F7C-20D1-4D3D-9CB2-F7765977D6FB}" type="presOf" srcId="{A6B50E1E-1A77-4DA2-A0FE-2187B432E3E3}" destId="{844C4668-4A95-4DD4-B565-DD2A4D61CE08}" srcOrd="1" destOrd="0" presId="urn:microsoft.com/office/officeart/2005/8/layout/cycle2"/>
    <dgm:cxn modelId="{1BB02BA2-0021-4763-8B11-831D5A7722B7}" type="presOf" srcId="{CD4FD1B1-A5D0-42CC-B8F7-930CEAE9CFC6}" destId="{44268D1F-225A-411D-8B35-C9252C65FA78}" srcOrd="0" destOrd="0" presId="urn:microsoft.com/office/officeart/2005/8/layout/cycle2"/>
    <dgm:cxn modelId="{44761EE0-9202-4891-A93E-B9790C7F02D5}" srcId="{FC3AF39F-48AD-4E4B-8327-F58C8E9B30F5}" destId="{CD4FD1B1-A5D0-42CC-B8F7-930CEAE9CFC6}" srcOrd="3" destOrd="0" parTransId="{E4E3D474-FDF0-48DF-B07B-CCAEEBEBEEDB}" sibTransId="{E1470872-9889-41FC-ADAC-26DF0429B3C6}"/>
    <dgm:cxn modelId="{137E67CD-AB7E-4F2C-9EF1-8BCBBB20E0E3}" type="presOf" srcId="{67F4EA5D-EBC4-4C4D-9695-5C70A9C5042F}" destId="{67BB9672-5429-4733-8527-5E15D8E8FAFD}" srcOrd="0" destOrd="0" presId="urn:microsoft.com/office/officeart/2005/8/layout/cycle2"/>
    <dgm:cxn modelId="{0E10D408-9381-42E0-A46C-DC71E17BF33B}" srcId="{FC3AF39F-48AD-4E4B-8327-F58C8E9B30F5}" destId="{5F64117A-8561-488A-8389-A8A9B2C0FD1B}" srcOrd="2" destOrd="0" parTransId="{2826AEA8-6E33-4C5A-9A83-749C32AC4F5F}" sibTransId="{C5879AF4-E596-46CF-86AC-2657849D5F24}"/>
    <dgm:cxn modelId="{26C00EDE-09D6-4512-8097-6E62C0CA7F4A}" type="presOf" srcId="{5F64117A-8561-488A-8389-A8A9B2C0FD1B}" destId="{CC9DA403-2B98-43B5-AE1E-CC2DB2693F57}" srcOrd="0" destOrd="0" presId="urn:microsoft.com/office/officeart/2005/8/layout/cycle2"/>
    <dgm:cxn modelId="{FC549F23-06DD-4AEF-B6E1-F346523D397B}" type="presOf" srcId="{FC3AF39F-48AD-4E4B-8327-F58C8E9B30F5}" destId="{583F2464-66CE-4DB6-87BB-2E07E92D474F}" srcOrd="0" destOrd="0" presId="urn:microsoft.com/office/officeart/2005/8/layout/cycle2"/>
    <dgm:cxn modelId="{B8F11202-E4E5-4AF5-A0EF-42566B0651B6}" srcId="{FC3AF39F-48AD-4E4B-8327-F58C8E9B30F5}" destId="{67F4EA5D-EBC4-4C4D-9695-5C70A9C5042F}" srcOrd="0" destOrd="0" parTransId="{79F2E198-35D4-4238-BF84-3E44A77CFD3C}" sibTransId="{A6B50E1E-1A77-4DA2-A0FE-2187B432E3E3}"/>
    <dgm:cxn modelId="{8378AA19-351A-49C6-8AA6-1B08A2AE8B7B}" type="presOf" srcId="{48B4CB24-BFD0-45DC-ADCC-3B2B991BFA50}" destId="{66477367-A68E-4E7E-90AD-8F63AFE446DA}" srcOrd="1" destOrd="0" presId="urn:microsoft.com/office/officeart/2005/8/layout/cycle2"/>
    <dgm:cxn modelId="{584CE1B6-7D90-4284-BFAD-4ABE7A0FC89F}" type="presOf" srcId="{C5879AF4-E596-46CF-86AC-2657849D5F24}" destId="{17E48B24-F382-4D6D-A45B-BBEEE3722093}" srcOrd="1" destOrd="0" presId="urn:microsoft.com/office/officeart/2005/8/layout/cycle2"/>
    <dgm:cxn modelId="{4A442016-6078-48D0-9D7B-94629D5AE81E}" type="presOf" srcId="{C5879AF4-E596-46CF-86AC-2657849D5F24}" destId="{42D61B4C-0EFE-4F7D-93E5-7FBF56ADA82C}" srcOrd="0" destOrd="0" presId="urn:microsoft.com/office/officeart/2005/8/layout/cycle2"/>
    <dgm:cxn modelId="{D34CA012-0577-44FA-B162-474AAAAB722B}" type="presOf" srcId="{E1470872-9889-41FC-ADAC-26DF0429B3C6}" destId="{F6338C83-63AC-4DA2-8EF7-5F3E2C1FA6F1}" srcOrd="0" destOrd="0" presId="urn:microsoft.com/office/officeart/2005/8/layout/cycle2"/>
    <dgm:cxn modelId="{C887AB42-58D3-458D-9EC3-E8DCB7BC17A9}" srcId="{FC3AF39F-48AD-4E4B-8327-F58C8E9B30F5}" destId="{74E2266D-D94C-4326-95BF-DFCAAE0C4E56}" srcOrd="1" destOrd="0" parTransId="{FB99ECB1-4675-4512-BE6F-CF3CDF820C43}" sibTransId="{48B4CB24-BFD0-45DC-ADCC-3B2B991BFA50}"/>
    <dgm:cxn modelId="{BF97642F-661C-42B1-A59B-A2C78500923A}" type="presOf" srcId="{74E2266D-D94C-4326-95BF-DFCAAE0C4E56}" destId="{9B8B4A78-4C5C-4115-BF00-31CF18B54026}" srcOrd="0" destOrd="0" presId="urn:microsoft.com/office/officeart/2005/8/layout/cycle2"/>
    <dgm:cxn modelId="{B5D5DEB2-09D0-4D60-B0F5-F48FF4A43636}" type="presOf" srcId="{A6B50E1E-1A77-4DA2-A0FE-2187B432E3E3}" destId="{3E1F07AD-D484-4715-A7DD-10C8883434B1}" srcOrd="0" destOrd="0" presId="urn:microsoft.com/office/officeart/2005/8/layout/cycle2"/>
    <dgm:cxn modelId="{C31AF4D5-AA3A-4962-97C3-57361FD4BD43}" type="presParOf" srcId="{583F2464-66CE-4DB6-87BB-2E07E92D474F}" destId="{67BB9672-5429-4733-8527-5E15D8E8FAFD}" srcOrd="0" destOrd="0" presId="urn:microsoft.com/office/officeart/2005/8/layout/cycle2"/>
    <dgm:cxn modelId="{AA3839AE-8217-4930-802E-BFC8C126EAA6}" type="presParOf" srcId="{583F2464-66CE-4DB6-87BB-2E07E92D474F}" destId="{3E1F07AD-D484-4715-A7DD-10C8883434B1}" srcOrd="1" destOrd="0" presId="urn:microsoft.com/office/officeart/2005/8/layout/cycle2"/>
    <dgm:cxn modelId="{484E3D2A-4F5C-4786-8902-1F53DB317D5F}" type="presParOf" srcId="{3E1F07AD-D484-4715-A7DD-10C8883434B1}" destId="{844C4668-4A95-4DD4-B565-DD2A4D61CE08}" srcOrd="0" destOrd="0" presId="urn:microsoft.com/office/officeart/2005/8/layout/cycle2"/>
    <dgm:cxn modelId="{853196EC-1660-441D-AF85-225A66380179}" type="presParOf" srcId="{583F2464-66CE-4DB6-87BB-2E07E92D474F}" destId="{9B8B4A78-4C5C-4115-BF00-31CF18B54026}" srcOrd="2" destOrd="0" presId="urn:microsoft.com/office/officeart/2005/8/layout/cycle2"/>
    <dgm:cxn modelId="{7C0639F3-A0B6-43DC-AE73-636F038C3ABB}" type="presParOf" srcId="{583F2464-66CE-4DB6-87BB-2E07E92D474F}" destId="{00DBD0D2-9595-4624-B223-CF347DBDEDA5}" srcOrd="3" destOrd="0" presId="urn:microsoft.com/office/officeart/2005/8/layout/cycle2"/>
    <dgm:cxn modelId="{A084BC15-E646-414B-B01D-4704C52CCBF8}" type="presParOf" srcId="{00DBD0D2-9595-4624-B223-CF347DBDEDA5}" destId="{66477367-A68E-4E7E-90AD-8F63AFE446DA}" srcOrd="0" destOrd="0" presId="urn:microsoft.com/office/officeart/2005/8/layout/cycle2"/>
    <dgm:cxn modelId="{345DCFF0-B684-4AB0-81B7-B17E5004434D}" type="presParOf" srcId="{583F2464-66CE-4DB6-87BB-2E07E92D474F}" destId="{CC9DA403-2B98-43B5-AE1E-CC2DB2693F57}" srcOrd="4" destOrd="0" presId="urn:microsoft.com/office/officeart/2005/8/layout/cycle2"/>
    <dgm:cxn modelId="{FD505FE7-B99A-44DB-B0B5-CF268FCFF374}" type="presParOf" srcId="{583F2464-66CE-4DB6-87BB-2E07E92D474F}" destId="{42D61B4C-0EFE-4F7D-93E5-7FBF56ADA82C}" srcOrd="5" destOrd="0" presId="urn:microsoft.com/office/officeart/2005/8/layout/cycle2"/>
    <dgm:cxn modelId="{B8483847-D85F-468B-AC0A-A381038C0870}" type="presParOf" srcId="{42D61B4C-0EFE-4F7D-93E5-7FBF56ADA82C}" destId="{17E48B24-F382-4D6D-A45B-BBEEE3722093}" srcOrd="0" destOrd="0" presId="urn:microsoft.com/office/officeart/2005/8/layout/cycle2"/>
    <dgm:cxn modelId="{AB7B2445-675D-4434-A867-407487F0D095}" type="presParOf" srcId="{583F2464-66CE-4DB6-87BB-2E07E92D474F}" destId="{44268D1F-225A-411D-8B35-C9252C65FA78}" srcOrd="6" destOrd="0" presId="urn:microsoft.com/office/officeart/2005/8/layout/cycle2"/>
    <dgm:cxn modelId="{A0939FF1-4F42-4728-811D-B5DF6D9F6C3D}" type="presParOf" srcId="{583F2464-66CE-4DB6-87BB-2E07E92D474F}" destId="{F6338C83-63AC-4DA2-8EF7-5F3E2C1FA6F1}" srcOrd="7" destOrd="0" presId="urn:microsoft.com/office/officeart/2005/8/layout/cycle2"/>
    <dgm:cxn modelId="{973B9F29-2F23-4A54-93FB-73943DCDEEFC}" type="presParOf" srcId="{F6338C83-63AC-4DA2-8EF7-5F3E2C1FA6F1}" destId="{CBF715BA-802C-4519-8246-27A2BD0AF014}"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3AF39F-48AD-4E4B-8327-F58C8E9B30F5}"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GB"/>
        </a:p>
      </dgm:t>
    </dgm:pt>
    <dgm:pt modelId="{67F4EA5D-EBC4-4C4D-9695-5C70A9C5042F}">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Plan</a:t>
          </a:r>
        </a:p>
      </dgm:t>
    </dgm:pt>
    <dgm:pt modelId="{79F2E198-35D4-4238-BF84-3E44A77CFD3C}" type="parTrans" cxnId="{B8F11202-E4E5-4AF5-A0EF-42566B0651B6}">
      <dgm:prSet/>
      <dgm:spPr/>
      <dgm:t>
        <a:bodyPr/>
        <a:lstStyle/>
        <a:p>
          <a:endParaRPr lang="en-GB"/>
        </a:p>
      </dgm:t>
    </dgm:pt>
    <dgm:pt modelId="{A6B50E1E-1A77-4DA2-A0FE-2187B432E3E3}" type="sibTrans" cxnId="{B8F11202-E4E5-4AF5-A0EF-42566B0651B6}">
      <dgm:prSet/>
      <dgm:spPr/>
      <dgm:t>
        <a:bodyPr/>
        <a:lstStyle/>
        <a:p>
          <a:endParaRPr lang="en-GB"/>
        </a:p>
      </dgm:t>
    </dgm:pt>
    <dgm:pt modelId="{5F64117A-8561-488A-8389-A8A9B2C0FD1B}">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dgm:spPr>
      <dgm:t>
        <a:bodyPr/>
        <a:lstStyle/>
        <a:p>
          <a:r>
            <a:rPr lang="en-GB" b="1" dirty="0" smtClean="0">
              <a:solidFill>
                <a:srgbClr val="002060"/>
              </a:solidFill>
            </a:rPr>
            <a:t>Assess</a:t>
          </a:r>
          <a:endParaRPr lang="en-GB" b="1" dirty="0">
            <a:solidFill>
              <a:srgbClr val="002060"/>
            </a:solidFill>
          </a:endParaRPr>
        </a:p>
      </dgm:t>
    </dgm:pt>
    <dgm:pt modelId="{2826AEA8-6E33-4C5A-9A83-749C32AC4F5F}" type="parTrans" cxnId="{0E10D408-9381-42E0-A46C-DC71E17BF33B}">
      <dgm:prSet/>
      <dgm:spPr/>
      <dgm:t>
        <a:bodyPr/>
        <a:lstStyle/>
        <a:p>
          <a:endParaRPr lang="en-GB"/>
        </a:p>
      </dgm:t>
    </dgm:pt>
    <dgm:pt modelId="{C5879AF4-E596-46CF-86AC-2657849D5F24}" type="sibTrans" cxnId="{0E10D408-9381-42E0-A46C-DC71E17BF33B}">
      <dgm:prSet/>
      <dgm:spPr/>
      <dgm:t>
        <a:bodyPr/>
        <a:lstStyle/>
        <a:p>
          <a:endParaRPr lang="en-GB"/>
        </a:p>
      </dgm:t>
    </dgm:pt>
    <dgm:pt modelId="{CD4FD1B1-A5D0-42CC-B8F7-930CEAE9CFC6}">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Develop</a:t>
          </a:r>
        </a:p>
      </dgm:t>
    </dgm:pt>
    <dgm:pt modelId="{E4E3D474-FDF0-48DF-B07B-CCAEEBEBEEDB}" type="parTrans" cxnId="{44761EE0-9202-4891-A93E-B9790C7F02D5}">
      <dgm:prSet/>
      <dgm:spPr/>
      <dgm:t>
        <a:bodyPr/>
        <a:lstStyle/>
        <a:p>
          <a:endParaRPr lang="en-GB"/>
        </a:p>
      </dgm:t>
    </dgm:pt>
    <dgm:pt modelId="{E1470872-9889-41FC-ADAC-26DF0429B3C6}" type="sibTrans" cxnId="{44761EE0-9202-4891-A93E-B9790C7F02D5}">
      <dgm:prSet/>
      <dgm:spPr/>
      <dgm:t>
        <a:bodyPr/>
        <a:lstStyle/>
        <a:p>
          <a:endParaRPr lang="en-GB" dirty="0"/>
        </a:p>
      </dgm:t>
    </dgm:pt>
    <dgm:pt modelId="{74E2266D-D94C-4326-95BF-DFCAAE0C4E56}">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Teach</a:t>
          </a:r>
          <a:endParaRPr lang="en-GB" dirty="0"/>
        </a:p>
      </dgm:t>
    </dgm:pt>
    <dgm:pt modelId="{FB99ECB1-4675-4512-BE6F-CF3CDF820C43}" type="parTrans" cxnId="{C887AB42-58D3-458D-9EC3-E8DCB7BC17A9}">
      <dgm:prSet/>
      <dgm:spPr/>
      <dgm:t>
        <a:bodyPr/>
        <a:lstStyle/>
        <a:p>
          <a:endParaRPr lang="en-GB"/>
        </a:p>
      </dgm:t>
    </dgm:pt>
    <dgm:pt modelId="{48B4CB24-BFD0-45DC-ADCC-3B2B991BFA50}" type="sibTrans" cxnId="{C887AB42-58D3-458D-9EC3-E8DCB7BC17A9}">
      <dgm:prSet/>
      <dgm:spPr/>
      <dgm:t>
        <a:bodyPr/>
        <a:lstStyle/>
        <a:p>
          <a:endParaRPr lang="en-GB"/>
        </a:p>
      </dgm:t>
    </dgm:pt>
    <dgm:pt modelId="{583F2464-66CE-4DB6-87BB-2E07E92D474F}" type="pres">
      <dgm:prSet presAssocID="{FC3AF39F-48AD-4E4B-8327-F58C8E9B30F5}" presName="cycle" presStyleCnt="0">
        <dgm:presLayoutVars>
          <dgm:dir/>
          <dgm:resizeHandles val="exact"/>
        </dgm:presLayoutVars>
      </dgm:prSet>
      <dgm:spPr/>
      <dgm:t>
        <a:bodyPr/>
        <a:lstStyle/>
        <a:p>
          <a:endParaRPr lang="en-GB"/>
        </a:p>
      </dgm:t>
    </dgm:pt>
    <dgm:pt modelId="{67BB9672-5429-4733-8527-5E15D8E8FAFD}" type="pres">
      <dgm:prSet presAssocID="{67F4EA5D-EBC4-4C4D-9695-5C70A9C5042F}" presName="node" presStyleLbl="node1" presStyleIdx="0" presStyleCnt="4" custRadScaleRad="99656" custRadScaleInc="-6656">
        <dgm:presLayoutVars>
          <dgm:bulletEnabled val="1"/>
        </dgm:presLayoutVars>
      </dgm:prSet>
      <dgm:spPr/>
      <dgm:t>
        <a:bodyPr/>
        <a:lstStyle/>
        <a:p>
          <a:endParaRPr lang="en-GB"/>
        </a:p>
      </dgm:t>
    </dgm:pt>
    <dgm:pt modelId="{3E1F07AD-D484-4715-A7DD-10C8883434B1}" type="pres">
      <dgm:prSet presAssocID="{A6B50E1E-1A77-4DA2-A0FE-2187B432E3E3}" presName="sibTrans" presStyleLbl="sibTrans2D1" presStyleIdx="0" presStyleCnt="4"/>
      <dgm:spPr/>
      <dgm:t>
        <a:bodyPr/>
        <a:lstStyle/>
        <a:p>
          <a:endParaRPr lang="en-GB"/>
        </a:p>
      </dgm:t>
    </dgm:pt>
    <dgm:pt modelId="{844C4668-4A95-4DD4-B565-DD2A4D61CE08}" type="pres">
      <dgm:prSet presAssocID="{A6B50E1E-1A77-4DA2-A0FE-2187B432E3E3}" presName="connectorText" presStyleLbl="sibTrans2D1" presStyleIdx="0" presStyleCnt="4"/>
      <dgm:spPr/>
      <dgm:t>
        <a:bodyPr/>
        <a:lstStyle/>
        <a:p>
          <a:endParaRPr lang="en-GB"/>
        </a:p>
      </dgm:t>
    </dgm:pt>
    <dgm:pt modelId="{9B8B4A78-4C5C-4115-BF00-31CF18B54026}" type="pres">
      <dgm:prSet presAssocID="{74E2266D-D94C-4326-95BF-DFCAAE0C4E56}" presName="node" presStyleLbl="node1" presStyleIdx="1" presStyleCnt="4" custRadScaleRad="104101" custRadScaleInc="-903">
        <dgm:presLayoutVars>
          <dgm:bulletEnabled val="1"/>
        </dgm:presLayoutVars>
      </dgm:prSet>
      <dgm:spPr/>
      <dgm:t>
        <a:bodyPr/>
        <a:lstStyle/>
        <a:p>
          <a:endParaRPr lang="en-GB"/>
        </a:p>
      </dgm:t>
    </dgm:pt>
    <dgm:pt modelId="{00DBD0D2-9595-4624-B223-CF347DBDEDA5}" type="pres">
      <dgm:prSet presAssocID="{48B4CB24-BFD0-45DC-ADCC-3B2B991BFA50}" presName="sibTrans" presStyleLbl="sibTrans2D1" presStyleIdx="1" presStyleCnt="4"/>
      <dgm:spPr/>
      <dgm:t>
        <a:bodyPr/>
        <a:lstStyle/>
        <a:p>
          <a:endParaRPr lang="en-GB"/>
        </a:p>
      </dgm:t>
    </dgm:pt>
    <dgm:pt modelId="{66477367-A68E-4E7E-90AD-8F63AFE446DA}" type="pres">
      <dgm:prSet presAssocID="{48B4CB24-BFD0-45DC-ADCC-3B2B991BFA50}" presName="connectorText" presStyleLbl="sibTrans2D1" presStyleIdx="1" presStyleCnt="4"/>
      <dgm:spPr/>
      <dgm:t>
        <a:bodyPr/>
        <a:lstStyle/>
        <a:p>
          <a:endParaRPr lang="en-GB"/>
        </a:p>
      </dgm:t>
    </dgm:pt>
    <dgm:pt modelId="{CC9DA403-2B98-43B5-AE1E-CC2DB2693F57}" type="pres">
      <dgm:prSet presAssocID="{5F64117A-8561-488A-8389-A8A9B2C0FD1B}" presName="node" presStyleLbl="node1" presStyleIdx="2" presStyleCnt="4" custRadScaleRad="100081" custRadScaleInc="1231">
        <dgm:presLayoutVars>
          <dgm:bulletEnabled val="1"/>
        </dgm:presLayoutVars>
      </dgm:prSet>
      <dgm:spPr/>
      <dgm:t>
        <a:bodyPr/>
        <a:lstStyle/>
        <a:p>
          <a:endParaRPr lang="en-GB"/>
        </a:p>
      </dgm:t>
    </dgm:pt>
    <dgm:pt modelId="{42D61B4C-0EFE-4F7D-93E5-7FBF56ADA82C}" type="pres">
      <dgm:prSet presAssocID="{C5879AF4-E596-46CF-86AC-2657849D5F24}" presName="sibTrans" presStyleLbl="sibTrans2D1" presStyleIdx="2" presStyleCnt="4"/>
      <dgm:spPr/>
      <dgm:t>
        <a:bodyPr/>
        <a:lstStyle/>
        <a:p>
          <a:endParaRPr lang="en-GB"/>
        </a:p>
      </dgm:t>
    </dgm:pt>
    <dgm:pt modelId="{17E48B24-F382-4D6D-A45B-BBEEE3722093}" type="pres">
      <dgm:prSet presAssocID="{C5879AF4-E596-46CF-86AC-2657849D5F24}" presName="connectorText" presStyleLbl="sibTrans2D1" presStyleIdx="2" presStyleCnt="4"/>
      <dgm:spPr/>
      <dgm:t>
        <a:bodyPr/>
        <a:lstStyle/>
        <a:p>
          <a:endParaRPr lang="en-GB"/>
        </a:p>
      </dgm:t>
    </dgm:pt>
    <dgm:pt modelId="{44268D1F-225A-411D-8B35-C9252C65FA78}" type="pres">
      <dgm:prSet presAssocID="{CD4FD1B1-A5D0-42CC-B8F7-930CEAE9CFC6}" presName="node" presStyleLbl="node1" presStyleIdx="3" presStyleCnt="4" custRadScaleRad="115716" custRadScaleInc="-1876">
        <dgm:presLayoutVars>
          <dgm:bulletEnabled val="1"/>
        </dgm:presLayoutVars>
      </dgm:prSet>
      <dgm:spPr/>
      <dgm:t>
        <a:bodyPr/>
        <a:lstStyle/>
        <a:p>
          <a:endParaRPr lang="en-GB"/>
        </a:p>
      </dgm:t>
    </dgm:pt>
    <dgm:pt modelId="{F6338C83-63AC-4DA2-8EF7-5F3E2C1FA6F1}" type="pres">
      <dgm:prSet presAssocID="{E1470872-9889-41FC-ADAC-26DF0429B3C6}" presName="sibTrans" presStyleLbl="sibTrans2D1" presStyleIdx="3" presStyleCnt="4"/>
      <dgm:spPr/>
      <dgm:t>
        <a:bodyPr/>
        <a:lstStyle/>
        <a:p>
          <a:endParaRPr lang="en-GB"/>
        </a:p>
      </dgm:t>
    </dgm:pt>
    <dgm:pt modelId="{CBF715BA-802C-4519-8246-27A2BD0AF014}" type="pres">
      <dgm:prSet presAssocID="{E1470872-9889-41FC-ADAC-26DF0429B3C6}" presName="connectorText" presStyleLbl="sibTrans2D1" presStyleIdx="3" presStyleCnt="4"/>
      <dgm:spPr/>
      <dgm:t>
        <a:bodyPr/>
        <a:lstStyle/>
        <a:p>
          <a:endParaRPr lang="en-GB"/>
        </a:p>
      </dgm:t>
    </dgm:pt>
  </dgm:ptLst>
  <dgm:cxnLst>
    <dgm:cxn modelId="{9D060BDE-1535-416C-BF5C-5916E3D8D55D}" type="presOf" srcId="{E1470872-9889-41FC-ADAC-26DF0429B3C6}" destId="{F6338C83-63AC-4DA2-8EF7-5F3E2C1FA6F1}" srcOrd="0" destOrd="0" presId="urn:microsoft.com/office/officeart/2005/8/layout/cycle2"/>
    <dgm:cxn modelId="{0D7BF5BF-1E21-4239-BB2B-78F2C8CE46C0}" type="presOf" srcId="{C5879AF4-E596-46CF-86AC-2657849D5F24}" destId="{42D61B4C-0EFE-4F7D-93E5-7FBF56ADA82C}" srcOrd="0" destOrd="0" presId="urn:microsoft.com/office/officeart/2005/8/layout/cycle2"/>
    <dgm:cxn modelId="{0805E7A6-6F0E-4C63-81F5-C51A61AD36DA}" type="presOf" srcId="{E1470872-9889-41FC-ADAC-26DF0429B3C6}" destId="{CBF715BA-802C-4519-8246-27A2BD0AF014}" srcOrd="1" destOrd="0" presId="urn:microsoft.com/office/officeart/2005/8/layout/cycle2"/>
    <dgm:cxn modelId="{F820B03F-829F-4425-8726-215CCF6E5749}" type="presOf" srcId="{A6B50E1E-1A77-4DA2-A0FE-2187B432E3E3}" destId="{3E1F07AD-D484-4715-A7DD-10C8883434B1}" srcOrd="0" destOrd="0" presId="urn:microsoft.com/office/officeart/2005/8/layout/cycle2"/>
    <dgm:cxn modelId="{44761EE0-9202-4891-A93E-B9790C7F02D5}" srcId="{FC3AF39F-48AD-4E4B-8327-F58C8E9B30F5}" destId="{CD4FD1B1-A5D0-42CC-B8F7-930CEAE9CFC6}" srcOrd="3" destOrd="0" parTransId="{E4E3D474-FDF0-48DF-B07B-CCAEEBEBEEDB}" sibTransId="{E1470872-9889-41FC-ADAC-26DF0429B3C6}"/>
    <dgm:cxn modelId="{0E10D408-9381-42E0-A46C-DC71E17BF33B}" srcId="{FC3AF39F-48AD-4E4B-8327-F58C8E9B30F5}" destId="{5F64117A-8561-488A-8389-A8A9B2C0FD1B}" srcOrd="2" destOrd="0" parTransId="{2826AEA8-6E33-4C5A-9A83-749C32AC4F5F}" sibTransId="{C5879AF4-E596-46CF-86AC-2657849D5F24}"/>
    <dgm:cxn modelId="{F5329180-1860-4EAE-82DF-89E901EF1F1A}" type="presOf" srcId="{48B4CB24-BFD0-45DC-ADCC-3B2B991BFA50}" destId="{66477367-A68E-4E7E-90AD-8F63AFE446DA}" srcOrd="1" destOrd="0" presId="urn:microsoft.com/office/officeart/2005/8/layout/cycle2"/>
    <dgm:cxn modelId="{A279624C-F38F-4DBA-8785-0818889D2113}" type="presOf" srcId="{C5879AF4-E596-46CF-86AC-2657849D5F24}" destId="{17E48B24-F382-4D6D-A45B-BBEEE3722093}" srcOrd="1" destOrd="0" presId="urn:microsoft.com/office/officeart/2005/8/layout/cycle2"/>
    <dgm:cxn modelId="{B8F11202-E4E5-4AF5-A0EF-42566B0651B6}" srcId="{FC3AF39F-48AD-4E4B-8327-F58C8E9B30F5}" destId="{67F4EA5D-EBC4-4C4D-9695-5C70A9C5042F}" srcOrd="0" destOrd="0" parTransId="{79F2E198-35D4-4238-BF84-3E44A77CFD3C}" sibTransId="{A6B50E1E-1A77-4DA2-A0FE-2187B432E3E3}"/>
    <dgm:cxn modelId="{CF55AF33-094A-4495-A790-2A3DE9A1282D}" type="presOf" srcId="{5F64117A-8561-488A-8389-A8A9B2C0FD1B}" destId="{CC9DA403-2B98-43B5-AE1E-CC2DB2693F57}" srcOrd="0" destOrd="0" presId="urn:microsoft.com/office/officeart/2005/8/layout/cycle2"/>
    <dgm:cxn modelId="{1BB42871-B3AC-4256-B6B5-7BE375DC2B54}" type="presOf" srcId="{74E2266D-D94C-4326-95BF-DFCAAE0C4E56}" destId="{9B8B4A78-4C5C-4115-BF00-31CF18B54026}" srcOrd="0" destOrd="0" presId="urn:microsoft.com/office/officeart/2005/8/layout/cycle2"/>
    <dgm:cxn modelId="{06BD59E1-BDD1-4E72-83FB-D606CBB5A4F5}" type="presOf" srcId="{FC3AF39F-48AD-4E4B-8327-F58C8E9B30F5}" destId="{583F2464-66CE-4DB6-87BB-2E07E92D474F}" srcOrd="0" destOrd="0" presId="urn:microsoft.com/office/officeart/2005/8/layout/cycle2"/>
    <dgm:cxn modelId="{ACD15C93-9E40-49BD-982E-7912CE226306}" type="presOf" srcId="{A6B50E1E-1A77-4DA2-A0FE-2187B432E3E3}" destId="{844C4668-4A95-4DD4-B565-DD2A4D61CE08}" srcOrd="1" destOrd="0" presId="urn:microsoft.com/office/officeart/2005/8/layout/cycle2"/>
    <dgm:cxn modelId="{48B31D4D-15CD-4259-B30F-B7B4F188756B}" type="presOf" srcId="{48B4CB24-BFD0-45DC-ADCC-3B2B991BFA50}" destId="{00DBD0D2-9595-4624-B223-CF347DBDEDA5}" srcOrd="0" destOrd="0" presId="urn:microsoft.com/office/officeart/2005/8/layout/cycle2"/>
    <dgm:cxn modelId="{C887AB42-58D3-458D-9EC3-E8DCB7BC17A9}" srcId="{FC3AF39F-48AD-4E4B-8327-F58C8E9B30F5}" destId="{74E2266D-D94C-4326-95BF-DFCAAE0C4E56}" srcOrd="1" destOrd="0" parTransId="{FB99ECB1-4675-4512-BE6F-CF3CDF820C43}" sibTransId="{48B4CB24-BFD0-45DC-ADCC-3B2B991BFA50}"/>
    <dgm:cxn modelId="{8BDC4874-BACC-489C-AD72-71BC5AF03D09}" type="presOf" srcId="{CD4FD1B1-A5D0-42CC-B8F7-930CEAE9CFC6}" destId="{44268D1F-225A-411D-8B35-C9252C65FA78}" srcOrd="0" destOrd="0" presId="urn:microsoft.com/office/officeart/2005/8/layout/cycle2"/>
    <dgm:cxn modelId="{17911A2A-221F-4AB4-A5C2-248640E44388}" type="presOf" srcId="{67F4EA5D-EBC4-4C4D-9695-5C70A9C5042F}" destId="{67BB9672-5429-4733-8527-5E15D8E8FAFD}" srcOrd="0" destOrd="0" presId="urn:microsoft.com/office/officeart/2005/8/layout/cycle2"/>
    <dgm:cxn modelId="{BC83F997-AF8C-480E-82B7-B7F487AA3D0F}" type="presParOf" srcId="{583F2464-66CE-4DB6-87BB-2E07E92D474F}" destId="{67BB9672-5429-4733-8527-5E15D8E8FAFD}" srcOrd="0" destOrd="0" presId="urn:microsoft.com/office/officeart/2005/8/layout/cycle2"/>
    <dgm:cxn modelId="{B204F41A-2623-4057-B980-ECC094DA864B}" type="presParOf" srcId="{583F2464-66CE-4DB6-87BB-2E07E92D474F}" destId="{3E1F07AD-D484-4715-A7DD-10C8883434B1}" srcOrd="1" destOrd="0" presId="urn:microsoft.com/office/officeart/2005/8/layout/cycle2"/>
    <dgm:cxn modelId="{C6D43BFD-1E8F-4A30-A1AB-BD65D8478BE3}" type="presParOf" srcId="{3E1F07AD-D484-4715-A7DD-10C8883434B1}" destId="{844C4668-4A95-4DD4-B565-DD2A4D61CE08}" srcOrd="0" destOrd="0" presId="urn:microsoft.com/office/officeart/2005/8/layout/cycle2"/>
    <dgm:cxn modelId="{2422114D-3871-4788-8EC8-880E95B40C4F}" type="presParOf" srcId="{583F2464-66CE-4DB6-87BB-2E07E92D474F}" destId="{9B8B4A78-4C5C-4115-BF00-31CF18B54026}" srcOrd="2" destOrd="0" presId="urn:microsoft.com/office/officeart/2005/8/layout/cycle2"/>
    <dgm:cxn modelId="{9E22D5D0-058F-497E-9193-1F8974D2D3C0}" type="presParOf" srcId="{583F2464-66CE-4DB6-87BB-2E07E92D474F}" destId="{00DBD0D2-9595-4624-B223-CF347DBDEDA5}" srcOrd="3" destOrd="0" presId="urn:microsoft.com/office/officeart/2005/8/layout/cycle2"/>
    <dgm:cxn modelId="{17D3DA3E-CEE0-47D6-AB51-B76AC6954725}" type="presParOf" srcId="{00DBD0D2-9595-4624-B223-CF347DBDEDA5}" destId="{66477367-A68E-4E7E-90AD-8F63AFE446DA}" srcOrd="0" destOrd="0" presId="urn:microsoft.com/office/officeart/2005/8/layout/cycle2"/>
    <dgm:cxn modelId="{F82C3CFE-4259-4FB7-9281-E5BF21684175}" type="presParOf" srcId="{583F2464-66CE-4DB6-87BB-2E07E92D474F}" destId="{CC9DA403-2B98-43B5-AE1E-CC2DB2693F57}" srcOrd="4" destOrd="0" presId="urn:microsoft.com/office/officeart/2005/8/layout/cycle2"/>
    <dgm:cxn modelId="{0DE47A8C-EE5E-479F-99FE-D772C148567A}" type="presParOf" srcId="{583F2464-66CE-4DB6-87BB-2E07E92D474F}" destId="{42D61B4C-0EFE-4F7D-93E5-7FBF56ADA82C}" srcOrd="5" destOrd="0" presId="urn:microsoft.com/office/officeart/2005/8/layout/cycle2"/>
    <dgm:cxn modelId="{C854DDDE-3FB0-4DBB-9EF4-224ED239045C}" type="presParOf" srcId="{42D61B4C-0EFE-4F7D-93E5-7FBF56ADA82C}" destId="{17E48B24-F382-4D6D-A45B-BBEEE3722093}" srcOrd="0" destOrd="0" presId="urn:microsoft.com/office/officeart/2005/8/layout/cycle2"/>
    <dgm:cxn modelId="{717F7E5D-397A-4E28-B65C-BE0B0D7D078D}" type="presParOf" srcId="{583F2464-66CE-4DB6-87BB-2E07E92D474F}" destId="{44268D1F-225A-411D-8B35-C9252C65FA78}" srcOrd="6" destOrd="0" presId="urn:microsoft.com/office/officeart/2005/8/layout/cycle2"/>
    <dgm:cxn modelId="{5C2ED4E8-9C01-4134-8773-0CB5D1FBE033}" type="presParOf" srcId="{583F2464-66CE-4DB6-87BB-2E07E92D474F}" destId="{F6338C83-63AC-4DA2-8EF7-5F3E2C1FA6F1}" srcOrd="7" destOrd="0" presId="urn:microsoft.com/office/officeart/2005/8/layout/cycle2"/>
    <dgm:cxn modelId="{1214A32A-BBC9-4DDC-8070-BF42D5280126}" type="presParOf" srcId="{F6338C83-63AC-4DA2-8EF7-5F3E2C1FA6F1}" destId="{CBF715BA-802C-4519-8246-27A2BD0AF014}"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3AF39F-48AD-4E4B-8327-F58C8E9B30F5}"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GB"/>
        </a:p>
      </dgm:t>
    </dgm:pt>
    <dgm:pt modelId="{67F4EA5D-EBC4-4C4D-9695-5C70A9C5042F}">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Plan</a:t>
          </a:r>
        </a:p>
      </dgm:t>
    </dgm:pt>
    <dgm:pt modelId="{79F2E198-35D4-4238-BF84-3E44A77CFD3C}" type="parTrans" cxnId="{B8F11202-E4E5-4AF5-A0EF-42566B0651B6}">
      <dgm:prSet/>
      <dgm:spPr/>
      <dgm:t>
        <a:bodyPr/>
        <a:lstStyle/>
        <a:p>
          <a:endParaRPr lang="en-GB"/>
        </a:p>
      </dgm:t>
    </dgm:pt>
    <dgm:pt modelId="{A6B50E1E-1A77-4DA2-A0FE-2187B432E3E3}" type="sibTrans" cxnId="{B8F11202-E4E5-4AF5-A0EF-42566B0651B6}">
      <dgm:prSet/>
      <dgm:spPr/>
      <dgm:t>
        <a:bodyPr/>
        <a:lstStyle/>
        <a:p>
          <a:endParaRPr lang="en-GB"/>
        </a:p>
      </dgm:t>
    </dgm:pt>
    <dgm:pt modelId="{5F64117A-8561-488A-8389-A8A9B2C0FD1B}">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Track &amp; Assess</a:t>
          </a:r>
          <a:endParaRPr lang="en-GB" dirty="0"/>
        </a:p>
      </dgm:t>
    </dgm:pt>
    <dgm:pt modelId="{2826AEA8-6E33-4C5A-9A83-749C32AC4F5F}" type="parTrans" cxnId="{0E10D408-9381-42E0-A46C-DC71E17BF33B}">
      <dgm:prSet/>
      <dgm:spPr/>
      <dgm:t>
        <a:bodyPr/>
        <a:lstStyle/>
        <a:p>
          <a:endParaRPr lang="en-GB"/>
        </a:p>
      </dgm:t>
    </dgm:pt>
    <dgm:pt modelId="{C5879AF4-E596-46CF-86AC-2657849D5F24}" type="sibTrans" cxnId="{0E10D408-9381-42E0-A46C-DC71E17BF33B}">
      <dgm:prSet/>
      <dgm:spPr/>
      <dgm:t>
        <a:bodyPr/>
        <a:lstStyle/>
        <a:p>
          <a:endParaRPr lang="en-GB"/>
        </a:p>
      </dgm:t>
    </dgm:pt>
    <dgm:pt modelId="{CD4FD1B1-A5D0-42CC-B8F7-930CEAE9CFC6}">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dgm:spPr>
      <dgm:t>
        <a:bodyPr/>
        <a:lstStyle/>
        <a:p>
          <a:r>
            <a:rPr lang="en-GB" b="1" dirty="0" smtClean="0">
              <a:solidFill>
                <a:srgbClr val="002060"/>
              </a:solidFill>
            </a:rPr>
            <a:t>Develop</a:t>
          </a:r>
        </a:p>
      </dgm:t>
    </dgm:pt>
    <dgm:pt modelId="{E4E3D474-FDF0-48DF-B07B-CCAEEBEBEEDB}" type="parTrans" cxnId="{44761EE0-9202-4891-A93E-B9790C7F02D5}">
      <dgm:prSet/>
      <dgm:spPr/>
      <dgm:t>
        <a:bodyPr/>
        <a:lstStyle/>
        <a:p>
          <a:endParaRPr lang="en-GB"/>
        </a:p>
      </dgm:t>
    </dgm:pt>
    <dgm:pt modelId="{E1470872-9889-41FC-ADAC-26DF0429B3C6}" type="sibTrans" cxnId="{44761EE0-9202-4891-A93E-B9790C7F02D5}">
      <dgm:prSet/>
      <dgm:spPr/>
      <dgm:t>
        <a:bodyPr/>
        <a:lstStyle/>
        <a:p>
          <a:endParaRPr lang="en-GB" dirty="0"/>
        </a:p>
      </dgm:t>
    </dgm:pt>
    <dgm:pt modelId="{74E2266D-D94C-4326-95BF-DFCAAE0C4E56}">
      <dgm:prSet phldrT="[Text]">
        <dgm:style>
          <a:lnRef idx="2">
            <a:schemeClr val="accent1">
              <a:shade val="50000"/>
            </a:schemeClr>
          </a:lnRef>
          <a:fillRef idx="1">
            <a:schemeClr val="accent1"/>
          </a:fillRef>
          <a:effectRef idx="0">
            <a:schemeClr val="accent1"/>
          </a:effectRef>
          <a:fontRef idx="minor">
            <a:schemeClr val="lt1"/>
          </a:fontRef>
        </dgm:style>
      </dgm:prSet>
      <dgm:spPr>
        <a:solidFill>
          <a:srgbClr val="002060"/>
        </a:solidFill>
      </dgm:spPr>
      <dgm:t>
        <a:bodyPr/>
        <a:lstStyle/>
        <a:p>
          <a:r>
            <a:rPr lang="en-GB" dirty="0" smtClean="0"/>
            <a:t>Teach</a:t>
          </a:r>
          <a:endParaRPr lang="en-GB" dirty="0"/>
        </a:p>
      </dgm:t>
    </dgm:pt>
    <dgm:pt modelId="{FB99ECB1-4675-4512-BE6F-CF3CDF820C43}" type="parTrans" cxnId="{C887AB42-58D3-458D-9EC3-E8DCB7BC17A9}">
      <dgm:prSet/>
      <dgm:spPr/>
      <dgm:t>
        <a:bodyPr/>
        <a:lstStyle/>
        <a:p>
          <a:endParaRPr lang="en-GB"/>
        </a:p>
      </dgm:t>
    </dgm:pt>
    <dgm:pt modelId="{48B4CB24-BFD0-45DC-ADCC-3B2B991BFA50}" type="sibTrans" cxnId="{C887AB42-58D3-458D-9EC3-E8DCB7BC17A9}">
      <dgm:prSet/>
      <dgm:spPr/>
      <dgm:t>
        <a:bodyPr/>
        <a:lstStyle/>
        <a:p>
          <a:endParaRPr lang="en-GB"/>
        </a:p>
      </dgm:t>
    </dgm:pt>
    <dgm:pt modelId="{583F2464-66CE-4DB6-87BB-2E07E92D474F}" type="pres">
      <dgm:prSet presAssocID="{FC3AF39F-48AD-4E4B-8327-F58C8E9B30F5}" presName="cycle" presStyleCnt="0">
        <dgm:presLayoutVars>
          <dgm:dir/>
          <dgm:resizeHandles val="exact"/>
        </dgm:presLayoutVars>
      </dgm:prSet>
      <dgm:spPr/>
      <dgm:t>
        <a:bodyPr/>
        <a:lstStyle/>
        <a:p>
          <a:endParaRPr lang="en-GB"/>
        </a:p>
      </dgm:t>
    </dgm:pt>
    <dgm:pt modelId="{67BB9672-5429-4733-8527-5E15D8E8FAFD}" type="pres">
      <dgm:prSet presAssocID="{67F4EA5D-EBC4-4C4D-9695-5C70A9C5042F}" presName="node" presStyleLbl="node1" presStyleIdx="0" presStyleCnt="4" custRadScaleRad="99656" custRadScaleInc="-6656">
        <dgm:presLayoutVars>
          <dgm:bulletEnabled val="1"/>
        </dgm:presLayoutVars>
      </dgm:prSet>
      <dgm:spPr/>
      <dgm:t>
        <a:bodyPr/>
        <a:lstStyle/>
        <a:p>
          <a:endParaRPr lang="en-GB"/>
        </a:p>
      </dgm:t>
    </dgm:pt>
    <dgm:pt modelId="{3E1F07AD-D484-4715-A7DD-10C8883434B1}" type="pres">
      <dgm:prSet presAssocID="{A6B50E1E-1A77-4DA2-A0FE-2187B432E3E3}" presName="sibTrans" presStyleLbl="sibTrans2D1" presStyleIdx="0" presStyleCnt="4"/>
      <dgm:spPr/>
      <dgm:t>
        <a:bodyPr/>
        <a:lstStyle/>
        <a:p>
          <a:endParaRPr lang="en-GB"/>
        </a:p>
      </dgm:t>
    </dgm:pt>
    <dgm:pt modelId="{844C4668-4A95-4DD4-B565-DD2A4D61CE08}" type="pres">
      <dgm:prSet presAssocID="{A6B50E1E-1A77-4DA2-A0FE-2187B432E3E3}" presName="connectorText" presStyleLbl="sibTrans2D1" presStyleIdx="0" presStyleCnt="4"/>
      <dgm:spPr/>
      <dgm:t>
        <a:bodyPr/>
        <a:lstStyle/>
        <a:p>
          <a:endParaRPr lang="en-GB"/>
        </a:p>
      </dgm:t>
    </dgm:pt>
    <dgm:pt modelId="{9B8B4A78-4C5C-4115-BF00-31CF18B54026}" type="pres">
      <dgm:prSet presAssocID="{74E2266D-D94C-4326-95BF-DFCAAE0C4E56}" presName="node" presStyleLbl="node1" presStyleIdx="1" presStyleCnt="4" custRadScaleRad="104101" custRadScaleInc="-903">
        <dgm:presLayoutVars>
          <dgm:bulletEnabled val="1"/>
        </dgm:presLayoutVars>
      </dgm:prSet>
      <dgm:spPr/>
      <dgm:t>
        <a:bodyPr/>
        <a:lstStyle/>
        <a:p>
          <a:endParaRPr lang="en-GB"/>
        </a:p>
      </dgm:t>
    </dgm:pt>
    <dgm:pt modelId="{00DBD0D2-9595-4624-B223-CF347DBDEDA5}" type="pres">
      <dgm:prSet presAssocID="{48B4CB24-BFD0-45DC-ADCC-3B2B991BFA50}" presName="sibTrans" presStyleLbl="sibTrans2D1" presStyleIdx="1" presStyleCnt="4"/>
      <dgm:spPr/>
      <dgm:t>
        <a:bodyPr/>
        <a:lstStyle/>
        <a:p>
          <a:endParaRPr lang="en-GB"/>
        </a:p>
      </dgm:t>
    </dgm:pt>
    <dgm:pt modelId="{66477367-A68E-4E7E-90AD-8F63AFE446DA}" type="pres">
      <dgm:prSet presAssocID="{48B4CB24-BFD0-45DC-ADCC-3B2B991BFA50}" presName="connectorText" presStyleLbl="sibTrans2D1" presStyleIdx="1" presStyleCnt="4"/>
      <dgm:spPr/>
      <dgm:t>
        <a:bodyPr/>
        <a:lstStyle/>
        <a:p>
          <a:endParaRPr lang="en-GB"/>
        </a:p>
      </dgm:t>
    </dgm:pt>
    <dgm:pt modelId="{CC9DA403-2B98-43B5-AE1E-CC2DB2693F57}" type="pres">
      <dgm:prSet presAssocID="{5F64117A-8561-488A-8389-A8A9B2C0FD1B}" presName="node" presStyleLbl="node1" presStyleIdx="2" presStyleCnt="4" custRadScaleRad="100081" custRadScaleInc="1231">
        <dgm:presLayoutVars>
          <dgm:bulletEnabled val="1"/>
        </dgm:presLayoutVars>
      </dgm:prSet>
      <dgm:spPr/>
      <dgm:t>
        <a:bodyPr/>
        <a:lstStyle/>
        <a:p>
          <a:endParaRPr lang="en-GB"/>
        </a:p>
      </dgm:t>
    </dgm:pt>
    <dgm:pt modelId="{42D61B4C-0EFE-4F7D-93E5-7FBF56ADA82C}" type="pres">
      <dgm:prSet presAssocID="{C5879AF4-E596-46CF-86AC-2657849D5F24}" presName="sibTrans" presStyleLbl="sibTrans2D1" presStyleIdx="2" presStyleCnt="4"/>
      <dgm:spPr/>
      <dgm:t>
        <a:bodyPr/>
        <a:lstStyle/>
        <a:p>
          <a:endParaRPr lang="en-GB"/>
        </a:p>
      </dgm:t>
    </dgm:pt>
    <dgm:pt modelId="{17E48B24-F382-4D6D-A45B-BBEEE3722093}" type="pres">
      <dgm:prSet presAssocID="{C5879AF4-E596-46CF-86AC-2657849D5F24}" presName="connectorText" presStyleLbl="sibTrans2D1" presStyleIdx="2" presStyleCnt="4"/>
      <dgm:spPr/>
      <dgm:t>
        <a:bodyPr/>
        <a:lstStyle/>
        <a:p>
          <a:endParaRPr lang="en-GB"/>
        </a:p>
      </dgm:t>
    </dgm:pt>
    <dgm:pt modelId="{44268D1F-225A-411D-8B35-C9252C65FA78}" type="pres">
      <dgm:prSet presAssocID="{CD4FD1B1-A5D0-42CC-B8F7-930CEAE9CFC6}" presName="node" presStyleLbl="node1" presStyleIdx="3" presStyleCnt="4" custRadScaleRad="115716" custRadScaleInc="-1876">
        <dgm:presLayoutVars>
          <dgm:bulletEnabled val="1"/>
        </dgm:presLayoutVars>
      </dgm:prSet>
      <dgm:spPr/>
      <dgm:t>
        <a:bodyPr/>
        <a:lstStyle/>
        <a:p>
          <a:endParaRPr lang="en-GB"/>
        </a:p>
      </dgm:t>
    </dgm:pt>
    <dgm:pt modelId="{F6338C83-63AC-4DA2-8EF7-5F3E2C1FA6F1}" type="pres">
      <dgm:prSet presAssocID="{E1470872-9889-41FC-ADAC-26DF0429B3C6}" presName="sibTrans" presStyleLbl="sibTrans2D1" presStyleIdx="3" presStyleCnt="4"/>
      <dgm:spPr/>
      <dgm:t>
        <a:bodyPr/>
        <a:lstStyle/>
        <a:p>
          <a:endParaRPr lang="en-GB"/>
        </a:p>
      </dgm:t>
    </dgm:pt>
    <dgm:pt modelId="{CBF715BA-802C-4519-8246-27A2BD0AF014}" type="pres">
      <dgm:prSet presAssocID="{E1470872-9889-41FC-ADAC-26DF0429B3C6}" presName="connectorText" presStyleLbl="sibTrans2D1" presStyleIdx="3" presStyleCnt="4"/>
      <dgm:spPr/>
      <dgm:t>
        <a:bodyPr/>
        <a:lstStyle/>
        <a:p>
          <a:endParaRPr lang="en-GB"/>
        </a:p>
      </dgm:t>
    </dgm:pt>
  </dgm:ptLst>
  <dgm:cxnLst>
    <dgm:cxn modelId="{BC7EA426-9EBB-4E2B-9660-6A540B744077}" type="presOf" srcId="{A6B50E1E-1A77-4DA2-A0FE-2187B432E3E3}" destId="{3E1F07AD-D484-4715-A7DD-10C8883434B1}" srcOrd="0" destOrd="0" presId="urn:microsoft.com/office/officeart/2005/8/layout/cycle2"/>
    <dgm:cxn modelId="{7B2C154C-3EA4-4676-A115-E46F9B850B2C}" type="presOf" srcId="{C5879AF4-E596-46CF-86AC-2657849D5F24}" destId="{17E48B24-F382-4D6D-A45B-BBEEE3722093}" srcOrd="1" destOrd="0" presId="urn:microsoft.com/office/officeart/2005/8/layout/cycle2"/>
    <dgm:cxn modelId="{51E6457E-99CB-410F-9501-8C8692D55CF3}" type="presOf" srcId="{5F64117A-8561-488A-8389-A8A9B2C0FD1B}" destId="{CC9DA403-2B98-43B5-AE1E-CC2DB2693F57}" srcOrd="0" destOrd="0" presId="urn:microsoft.com/office/officeart/2005/8/layout/cycle2"/>
    <dgm:cxn modelId="{34DEA042-BE18-48DD-9DF9-7F8122A536C7}" type="presOf" srcId="{67F4EA5D-EBC4-4C4D-9695-5C70A9C5042F}" destId="{67BB9672-5429-4733-8527-5E15D8E8FAFD}" srcOrd="0" destOrd="0" presId="urn:microsoft.com/office/officeart/2005/8/layout/cycle2"/>
    <dgm:cxn modelId="{A382CCFA-EBA3-4259-94DD-45239ADE54D6}" type="presOf" srcId="{A6B50E1E-1A77-4DA2-A0FE-2187B432E3E3}" destId="{844C4668-4A95-4DD4-B565-DD2A4D61CE08}" srcOrd="1" destOrd="0" presId="urn:microsoft.com/office/officeart/2005/8/layout/cycle2"/>
    <dgm:cxn modelId="{44761EE0-9202-4891-A93E-B9790C7F02D5}" srcId="{FC3AF39F-48AD-4E4B-8327-F58C8E9B30F5}" destId="{CD4FD1B1-A5D0-42CC-B8F7-930CEAE9CFC6}" srcOrd="3" destOrd="0" parTransId="{E4E3D474-FDF0-48DF-B07B-CCAEEBEBEEDB}" sibTransId="{E1470872-9889-41FC-ADAC-26DF0429B3C6}"/>
    <dgm:cxn modelId="{0E10D408-9381-42E0-A46C-DC71E17BF33B}" srcId="{FC3AF39F-48AD-4E4B-8327-F58C8E9B30F5}" destId="{5F64117A-8561-488A-8389-A8A9B2C0FD1B}" srcOrd="2" destOrd="0" parTransId="{2826AEA8-6E33-4C5A-9A83-749C32AC4F5F}" sibTransId="{C5879AF4-E596-46CF-86AC-2657849D5F24}"/>
    <dgm:cxn modelId="{D0F01396-5CC6-4682-995F-F8517CE7E3B6}" type="presOf" srcId="{48B4CB24-BFD0-45DC-ADCC-3B2B991BFA50}" destId="{00DBD0D2-9595-4624-B223-CF347DBDEDA5}" srcOrd="0" destOrd="0" presId="urn:microsoft.com/office/officeart/2005/8/layout/cycle2"/>
    <dgm:cxn modelId="{F2ACFA7C-ED21-4C18-8F89-14455ADE304F}" type="presOf" srcId="{CD4FD1B1-A5D0-42CC-B8F7-930CEAE9CFC6}" destId="{44268D1F-225A-411D-8B35-C9252C65FA78}" srcOrd="0" destOrd="0" presId="urn:microsoft.com/office/officeart/2005/8/layout/cycle2"/>
    <dgm:cxn modelId="{60FF1EA4-5E35-42BC-B3A2-3D5055C79858}" type="presOf" srcId="{74E2266D-D94C-4326-95BF-DFCAAE0C4E56}" destId="{9B8B4A78-4C5C-4115-BF00-31CF18B54026}" srcOrd="0" destOrd="0" presId="urn:microsoft.com/office/officeart/2005/8/layout/cycle2"/>
    <dgm:cxn modelId="{B8F11202-E4E5-4AF5-A0EF-42566B0651B6}" srcId="{FC3AF39F-48AD-4E4B-8327-F58C8E9B30F5}" destId="{67F4EA5D-EBC4-4C4D-9695-5C70A9C5042F}" srcOrd="0" destOrd="0" parTransId="{79F2E198-35D4-4238-BF84-3E44A77CFD3C}" sibTransId="{A6B50E1E-1A77-4DA2-A0FE-2187B432E3E3}"/>
    <dgm:cxn modelId="{0F44D6D3-F4F6-424A-BEA1-176BB668EF20}" type="presOf" srcId="{FC3AF39F-48AD-4E4B-8327-F58C8E9B30F5}" destId="{583F2464-66CE-4DB6-87BB-2E07E92D474F}" srcOrd="0" destOrd="0" presId="urn:microsoft.com/office/officeart/2005/8/layout/cycle2"/>
    <dgm:cxn modelId="{7C31C892-08D0-4B5C-A8AE-D5311A7C503A}" type="presOf" srcId="{E1470872-9889-41FC-ADAC-26DF0429B3C6}" destId="{F6338C83-63AC-4DA2-8EF7-5F3E2C1FA6F1}" srcOrd="0" destOrd="0" presId="urn:microsoft.com/office/officeart/2005/8/layout/cycle2"/>
    <dgm:cxn modelId="{C6521373-C1D4-43FA-BF87-E3756DFE8008}" type="presOf" srcId="{48B4CB24-BFD0-45DC-ADCC-3B2B991BFA50}" destId="{66477367-A68E-4E7E-90AD-8F63AFE446DA}" srcOrd="1" destOrd="0" presId="urn:microsoft.com/office/officeart/2005/8/layout/cycle2"/>
    <dgm:cxn modelId="{32746D38-2856-42C7-9A41-0A6317B07C76}" type="presOf" srcId="{C5879AF4-E596-46CF-86AC-2657849D5F24}" destId="{42D61B4C-0EFE-4F7D-93E5-7FBF56ADA82C}" srcOrd="0" destOrd="0" presId="urn:microsoft.com/office/officeart/2005/8/layout/cycle2"/>
    <dgm:cxn modelId="{B805A70F-D923-4514-85D6-ED70ED48CCD3}" type="presOf" srcId="{E1470872-9889-41FC-ADAC-26DF0429B3C6}" destId="{CBF715BA-802C-4519-8246-27A2BD0AF014}" srcOrd="1" destOrd="0" presId="urn:microsoft.com/office/officeart/2005/8/layout/cycle2"/>
    <dgm:cxn modelId="{C887AB42-58D3-458D-9EC3-E8DCB7BC17A9}" srcId="{FC3AF39F-48AD-4E4B-8327-F58C8E9B30F5}" destId="{74E2266D-D94C-4326-95BF-DFCAAE0C4E56}" srcOrd="1" destOrd="0" parTransId="{FB99ECB1-4675-4512-BE6F-CF3CDF820C43}" sibTransId="{48B4CB24-BFD0-45DC-ADCC-3B2B991BFA50}"/>
    <dgm:cxn modelId="{1085D634-D5E0-47F6-AECE-7F19FF3772E0}" type="presParOf" srcId="{583F2464-66CE-4DB6-87BB-2E07E92D474F}" destId="{67BB9672-5429-4733-8527-5E15D8E8FAFD}" srcOrd="0" destOrd="0" presId="urn:microsoft.com/office/officeart/2005/8/layout/cycle2"/>
    <dgm:cxn modelId="{18DF0B75-617F-40A4-8411-C88838DD454C}" type="presParOf" srcId="{583F2464-66CE-4DB6-87BB-2E07E92D474F}" destId="{3E1F07AD-D484-4715-A7DD-10C8883434B1}" srcOrd="1" destOrd="0" presId="urn:microsoft.com/office/officeart/2005/8/layout/cycle2"/>
    <dgm:cxn modelId="{7D8EA7F3-CCD6-495D-8387-C2F7B745629E}" type="presParOf" srcId="{3E1F07AD-D484-4715-A7DD-10C8883434B1}" destId="{844C4668-4A95-4DD4-B565-DD2A4D61CE08}" srcOrd="0" destOrd="0" presId="urn:microsoft.com/office/officeart/2005/8/layout/cycle2"/>
    <dgm:cxn modelId="{222AD1EC-E2C0-4787-826B-F6D76C8E0090}" type="presParOf" srcId="{583F2464-66CE-4DB6-87BB-2E07E92D474F}" destId="{9B8B4A78-4C5C-4115-BF00-31CF18B54026}" srcOrd="2" destOrd="0" presId="urn:microsoft.com/office/officeart/2005/8/layout/cycle2"/>
    <dgm:cxn modelId="{20FB7034-D281-42D1-9841-95B09F7BC1D9}" type="presParOf" srcId="{583F2464-66CE-4DB6-87BB-2E07E92D474F}" destId="{00DBD0D2-9595-4624-B223-CF347DBDEDA5}" srcOrd="3" destOrd="0" presId="urn:microsoft.com/office/officeart/2005/8/layout/cycle2"/>
    <dgm:cxn modelId="{DA681723-64E5-4539-A652-5CF79DEB4A5F}" type="presParOf" srcId="{00DBD0D2-9595-4624-B223-CF347DBDEDA5}" destId="{66477367-A68E-4E7E-90AD-8F63AFE446DA}" srcOrd="0" destOrd="0" presId="urn:microsoft.com/office/officeart/2005/8/layout/cycle2"/>
    <dgm:cxn modelId="{87C9760A-AFEA-4048-B403-608640929758}" type="presParOf" srcId="{583F2464-66CE-4DB6-87BB-2E07E92D474F}" destId="{CC9DA403-2B98-43B5-AE1E-CC2DB2693F57}" srcOrd="4" destOrd="0" presId="urn:microsoft.com/office/officeart/2005/8/layout/cycle2"/>
    <dgm:cxn modelId="{2FAB20E3-F32C-4237-836F-4B00DFB58D9E}" type="presParOf" srcId="{583F2464-66CE-4DB6-87BB-2E07E92D474F}" destId="{42D61B4C-0EFE-4F7D-93E5-7FBF56ADA82C}" srcOrd="5" destOrd="0" presId="urn:microsoft.com/office/officeart/2005/8/layout/cycle2"/>
    <dgm:cxn modelId="{7FFCC17E-AA2D-47EA-942C-A5B571C88985}" type="presParOf" srcId="{42D61B4C-0EFE-4F7D-93E5-7FBF56ADA82C}" destId="{17E48B24-F382-4D6D-A45B-BBEEE3722093}" srcOrd="0" destOrd="0" presId="urn:microsoft.com/office/officeart/2005/8/layout/cycle2"/>
    <dgm:cxn modelId="{8A85A282-25C2-4B31-9FFD-3E1A8A329C89}" type="presParOf" srcId="{583F2464-66CE-4DB6-87BB-2E07E92D474F}" destId="{44268D1F-225A-411D-8B35-C9252C65FA78}" srcOrd="6" destOrd="0" presId="urn:microsoft.com/office/officeart/2005/8/layout/cycle2"/>
    <dgm:cxn modelId="{8DA9EFAD-04EA-4653-BAC5-35824BEE748B}" type="presParOf" srcId="{583F2464-66CE-4DB6-87BB-2E07E92D474F}" destId="{F6338C83-63AC-4DA2-8EF7-5F3E2C1FA6F1}" srcOrd="7" destOrd="0" presId="urn:microsoft.com/office/officeart/2005/8/layout/cycle2"/>
    <dgm:cxn modelId="{CA39DCF0-D6E6-4F20-BFB6-7EB09C9BC0D0}" type="presParOf" srcId="{F6338C83-63AC-4DA2-8EF7-5F3E2C1FA6F1}" destId="{CBF715BA-802C-4519-8246-27A2BD0AF014}"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B9672-5429-4733-8527-5E15D8E8FAFD}">
      <dsp:nvSpPr>
        <dsp:cNvPr id="0" name=""/>
        <dsp:cNvSpPr/>
      </dsp:nvSpPr>
      <dsp:spPr>
        <a:xfrm>
          <a:off x="1150004" y="6338"/>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Plan</a:t>
          </a:r>
        </a:p>
      </dsp:txBody>
      <dsp:txXfrm>
        <a:off x="1311984" y="168318"/>
        <a:ext cx="782108" cy="782108"/>
      </dsp:txXfrm>
    </dsp:sp>
    <dsp:sp modelId="{3E1F07AD-D484-4715-A7DD-10C8883434B1}">
      <dsp:nvSpPr>
        <dsp:cNvPr id="0" name=""/>
        <dsp:cNvSpPr/>
      </dsp:nvSpPr>
      <dsp:spPr>
        <a:xfrm rot="2541584">
          <a:off x="2169193" y="946574"/>
          <a:ext cx="326360"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181973" y="988250"/>
        <a:ext cx="228452" cy="223978"/>
      </dsp:txXfrm>
    </dsp:sp>
    <dsp:sp modelId="{9B8B4A78-4C5C-4115-BF00-31CF18B54026}">
      <dsp:nvSpPr>
        <dsp:cNvPr id="0" name=""/>
        <dsp:cNvSpPr/>
      </dsp:nvSpPr>
      <dsp:spPr>
        <a:xfrm>
          <a:off x="2422323" y="1166486"/>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Teach</a:t>
          </a:r>
          <a:endParaRPr lang="en-GB" sz="1700" kern="1200" dirty="0"/>
        </a:p>
      </dsp:txBody>
      <dsp:txXfrm>
        <a:off x="2584303" y="1328466"/>
        <a:ext cx="782108" cy="782108"/>
      </dsp:txXfrm>
    </dsp:sp>
    <dsp:sp modelId="{00DBD0D2-9595-4624-B223-CF347DBDEDA5}">
      <dsp:nvSpPr>
        <dsp:cNvPr id="0" name=""/>
        <dsp:cNvSpPr/>
      </dsp:nvSpPr>
      <dsp:spPr>
        <a:xfrm rot="8155278">
          <a:off x="2212653" y="2118570"/>
          <a:ext cx="315721"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294032" y="2160286"/>
        <a:ext cx="221005" cy="223978"/>
      </dsp:txXfrm>
    </dsp:sp>
    <dsp:sp modelId="{CC9DA403-2B98-43B5-AE1E-CC2DB2693F57}">
      <dsp:nvSpPr>
        <dsp:cNvPr id="0" name=""/>
        <dsp:cNvSpPr/>
      </dsp:nvSpPr>
      <dsp:spPr>
        <a:xfrm>
          <a:off x="1199797" y="2350315"/>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Track &amp; Assess</a:t>
          </a:r>
          <a:endParaRPr lang="en-GB" sz="1700" kern="1200" dirty="0"/>
        </a:p>
      </dsp:txBody>
      <dsp:txXfrm>
        <a:off x="1361777" y="2512295"/>
        <a:ext cx="782108" cy="782108"/>
      </dsp:txXfrm>
    </dsp:sp>
    <dsp:sp modelId="{42D61B4C-0EFE-4F7D-93E5-7FBF56ADA82C}">
      <dsp:nvSpPr>
        <dsp:cNvPr id="0" name=""/>
        <dsp:cNvSpPr/>
      </dsp:nvSpPr>
      <dsp:spPr>
        <a:xfrm rot="13434808">
          <a:off x="1010731" y="2144953"/>
          <a:ext cx="296492"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1087244" y="2250459"/>
        <a:ext cx="207544" cy="223978"/>
      </dsp:txXfrm>
    </dsp:sp>
    <dsp:sp modelId="{44268D1F-225A-411D-8B35-C9252C65FA78}">
      <dsp:nvSpPr>
        <dsp:cNvPr id="0" name=""/>
        <dsp:cNvSpPr/>
      </dsp:nvSpPr>
      <dsp:spPr>
        <a:xfrm>
          <a:off x="0" y="1195181"/>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Develop</a:t>
          </a:r>
        </a:p>
      </dsp:txBody>
      <dsp:txXfrm>
        <a:off x="161980" y="1357161"/>
        <a:ext cx="782108" cy="782108"/>
      </dsp:txXfrm>
    </dsp:sp>
    <dsp:sp modelId="{F6338C83-63AC-4DA2-8EF7-5F3E2C1FA6F1}">
      <dsp:nvSpPr>
        <dsp:cNvPr id="0" name=""/>
        <dsp:cNvSpPr/>
      </dsp:nvSpPr>
      <dsp:spPr>
        <a:xfrm rot="18842920">
          <a:off x="977108" y="973052"/>
          <a:ext cx="290426"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990383" y="1079024"/>
        <a:ext cx="203298" cy="223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B9672-5429-4733-8527-5E15D8E8FAFD}">
      <dsp:nvSpPr>
        <dsp:cNvPr id="0" name=""/>
        <dsp:cNvSpPr/>
      </dsp:nvSpPr>
      <dsp:spPr>
        <a:xfrm>
          <a:off x="1150004" y="6338"/>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Plan</a:t>
          </a:r>
        </a:p>
      </dsp:txBody>
      <dsp:txXfrm>
        <a:off x="1311984" y="168318"/>
        <a:ext cx="782108" cy="782108"/>
      </dsp:txXfrm>
    </dsp:sp>
    <dsp:sp modelId="{3E1F07AD-D484-4715-A7DD-10C8883434B1}">
      <dsp:nvSpPr>
        <dsp:cNvPr id="0" name=""/>
        <dsp:cNvSpPr/>
      </dsp:nvSpPr>
      <dsp:spPr>
        <a:xfrm rot="2541584">
          <a:off x="2169193" y="946574"/>
          <a:ext cx="326360"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181973" y="988250"/>
        <a:ext cx="228452" cy="223978"/>
      </dsp:txXfrm>
    </dsp:sp>
    <dsp:sp modelId="{9B8B4A78-4C5C-4115-BF00-31CF18B54026}">
      <dsp:nvSpPr>
        <dsp:cNvPr id="0" name=""/>
        <dsp:cNvSpPr/>
      </dsp:nvSpPr>
      <dsp:spPr>
        <a:xfrm>
          <a:off x="2422323" y="1166486"/>
          <a:ext cx="1106068" cy="1106068"/>
        </a:xfrm>
        <a:prstGeom prst="ellipse">
          <a:avLst/>
        </a:prstGeom>
        <a:solidFill>
          <a:schemeClr val="bg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solidFill>
                <a:srgbClr val="002060"/>
              </a:solidFill>
            </a:rPr>
            <a:t>Teach</a:t>
          </a:r>
          <a:endParaRPr lang="en-GB" sz="1700" b="1" kern="1200" dirty="0">
            <a:solidFill>
              <a:srgbClr val="002060"/>
            </a:solidFill>
          </a:endParaRPr>
        </a:p>
      </dsp:txBody>
      <dsp:txXfrm>
        <a:off x="2584303" y="1328466"/>
        <a:ext cx="782108" cy="782108"/>
      </dsp:txXfrm>
    </dsp:sp>
    <dsp:sp modelId="{00DBD0D2-9595-4624-B223-CF347DBDEDA5}">
      <dsp:nvSpPr>
        <dsp:cNvPr id="0" name=""/>
        <dsp:cNvSpPr/>
      </dsp:nvSpPr>
      <dsp:spPr>
        <a:xfrm rot="8155278">
          <a:off x="2212653" y="2118570"/>
          <a:ext cx="315721"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294032" y="2160286"/>
        <a:ext cx="221005" cy="223978"/>
      </dsp:txXfrm>
    </dsp:sp>
    <dsp:sp modelId="{CC9DA403-2B98-43B5-AE1E-CC2DB2693F57}">
      <dsp:nvSpPr>
        <dsp:cNvPr id="0" name=""/>
        <dsp:cNvSpPr/>
      </dsp:nvSpPr>
      <dsp:spPr>
        <a:xfrm>
          <a:off x="1199797" y="2350315"/>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Track &amp; Assess</a:t>
          </a:r>
          <a:endParaRPr lang="en-GB" sz="1700" kern="1200" dirty="0"/>
        </a:p>
      </dsp:txBody>
      <dsp:txXfrm>
        <a:off x="1361777" y="2512295"/>
        <a:ext cx="782108" cy="782108"/>
      </dsp:txXfrm>
    </dsp:sp>
    <dsp:sp modelId="{42D61B4C-0EFE-4F7D-93E5-7FBF56ADA82C}">
      <dsp:nvSpPr>
        <dsp:cNvPr id="0" name=""/>
        <dsp:cNvSpPr/>
      </dsp:nvSpPr>
      <dsp:spPr>
        <a:xfrm rot="13434808">
          <a:off x="1010731" y="2144953"/>
          <a:ext cx="296492"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1087244" y="2250459"/>
        <a:ext cx="207544" cy="223978"/>
      </dsp:txXfrm>
    </dsp:sp>
    <dsp:sp modelId="{44268D1F-225A-411D-8B35-C9252C65FA78}">
      <dsp:nvSpPr>
        <dsp:cNvPr id="0" name=""/>
        <dsp:cNvSpPr/>
      </dsp:nvSpPr>
      <dsp:spPr>
        <a:xfrm>
          <a:off x="0" y="1195181"/>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Develop</a:t>
          </a:r>
        </a:p>
      </dsp:txBody>
      <dsp:txXfrm>
        <a:off x="161980" y="1357161"/>
        <a:ext cx="782108" cy="782108"/>
      </dsp:txXfrm>
    </dsp:sp>
    <dsp:sp modelId="{F6338C83-63AC-4DA2-8EF7-5F3E2C1FA6F1}">
      <dsp:nvSpPr>
        <dsp:cNvPr id="0" name=""/>
        <dsp:cNvSpPr/>
      </dsp:nvSpPr>
      <dsp:spPr>
        <a:xfrm rot="18842920">
          <a:off x="977108" y="973052"/>
          <a:ext cx="290426"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990383" y="1079024"/>
        <a:ext cx="203298" cy="223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B9672-5429-4733-8527-5E15D8E8FAFD}">
      <dsp:nvSpPr>
        <dsp:cNvPr id="0" name=""/>
        <dsp:cNvSpPr/>
      </dsp:nvSpPr>
      <dsp:spPr>
        <a:xfrm>
          <a:off x="1150004" y="6338"/>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Plan</a:t>
          </a:r>
        </a:p>
      </dsp:txBody>
      <dsp:txXfrm>
        <a:off x="1311984" y="168318"/>
        <a:ext cx="782108" cy="782108"/>
      </dsp:txXfrm>
    </dsp:sp>
    <dsp:sp modelId="{3E1F07AD-D484-4715-A7DD-10C8883434B1}">
      <dsp:nvSpPr>
        <dsp:cNvPr id="0" name=""/>
        <dsp:cNvSpPr/>
      </dsp:nvSpPr>
      <dsp:spPr>
        <a:xfrm rot="2541584">
          <a:off x="2169193" y="946574"/>
          <a:ext cx="326360"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181973" y="988250"/>
        <a:ext cx="228452" cy="223978"/>
      </dsp:txXfrm>
    </dsp:sp>
    <dsp:sp modelId="{9B8B4A78-4C5C-4115-BF00-31CF18B54026}">
      <dsp:nvSpPr>
        <dsp:cNvPr id="0" name=""/>
        <dsp:cNvSpPr/>
      </dsp:nvSpPr>
      <dsp:spPr>
        <a:xfrm>
          <a:off x="2422323" y="1166486"/>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Teach</a:t>
          </a:r>
          <a:endParaRPr lang="en-GB" sz="1700" kern="1200" dirty="0"/>
        </a:p>
      </dsp:txBody>
      <dsp:txXfrm>
        <a:off x="2584303" y="1328466"/>
        <a:ext cx="782108" cy="782108"/>
      </dsp:txXfrm>
    </dsp:sp>
    <dsp:sp modelId="{00DBD0D2-9595-4624-B223-CF347DBDEDA5}">
      <dsp:nvSpPr>
        <dsp:cNvPr id="0" name=""/>
        <dsp:cNvSpPr/>
      </dsp:nvSpPr>
      <dsp:spPr>
        <a:xfrm rot="8155278">
          <a:off x="2212653" y="2118570"/>
          <a:ext cx="315721"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294032" y="2160286"/>
        <a:ext cx="221005" cy="223978"/>
      </dsp:txXfrm>
    </dsp:sp>
    <dsp:sp modelId="{CC9DA403-2B98-43B5-AE1E-CC2DB2693F57}">
      <dsp:nvSpPr>
        <dsp:cNvPr id="0" name=""/>
        <dsp:cNvSpPr/>
      </dsp:nvSpPr>
      <dsp:spPr>
        <a:xfrm>
          <a:off x="1199797" y="2350315"/>
          <a:ext cx="1106068" cy="1106068"/>
        </a:xfrm>
        <a:prstGeom prst="ellipse">
          <a:avLst/>
        </a:prstGeom>
        <a:solidFill>
          <a:schemeClr val="bg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solidFill>
                <a:srgbClr val="002060"/>
              </a:solidFill>
            </a:rPr>
            <a:t>Assess</a:t>
          </a:r>
          <a:endParaRPr lang="en-GB" sz="1700" b="1" kern="1200" dirty="0">
            <a:solidFill>
              <a:srgbClr val="002060"/>
            </a:solidFill>
          </a:endParaRPr>
        </a:p>
      </dsp:txBody>
      <dsp:txXfrm>
        <a:off x="1361777" y="2512295"/>
        <a:ext cx="782108" cy="782108"/>
      </dsp:txXfrm>
    </dsp:sp>
    <dsp:sp modelId="{42D61B4C-0EFE-4F7D-93E5-7FBF56ADA82C}">
      <dsp:nvSpPr>
        <dsp:cNvPr id="0" name=""/>
        <dsp:cNvSpPr/>
      </dsp:nvSpPr>
      <dsp:spPr>
        <a:xfrm rot="13434808">
          <a:off x="1010731" y="2144953"/>
          <a:ext cx="296492"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1087244" y="2250459"/>
        <a:ext cx="207544" cy="223978"/>
      </dsp:txXfrm>
    </dsp:sp>
    <dsp:sp modelId="{44268D1F-225A-411D-8B35-C9252C65FA78}">
      <dsp:nvSpPr>
        <dsp:cNvPr id="0" name=""/>
        <dsp:cNvSpPr/>
      </dsp:nvSpPr>
      <dsp:spPr>
        <a:xfrm>
          <a:off x="0" y="1195181"/>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Develop</a:t>
          </a:r>
        </a:p>
      </dsp:txBody>
      <dsp:txXfrm>
        <a:off x="161980" y="1357161"/>
        <a:ext cx="782108" cy="782108"/>
      </dsp:txXfrm>
    </dsp:sp>
    <dsp:sp modelId="{F6338C83-63AC-4DA2-8EF7-5F3E2C1FA6F1}">
      <dsp:nvSpPr>
        <dsp:cNvPr id="0" name=""/>
        <dsp:cNvSpPr/>
      </dsp:nvSpPr>
      <dsp:spPr>
        <a:xfrm rot="18842920">
          <a:off x="977108" y="973052"/>
          <a:ext cx="290426"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990383" y="1079024"/>
        <a:ext cx="203298" cy="223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B9672-5429-4733-8527-5E15D8E8FAFD}">
      <dsp:nvSpPr>
        <dsp:cNvPr id="0" name=""/>
        <dsp:cNvSpPr/>
      </dsp:nvSpPr>
      <dsp:spPr>
        <a:xfrm>
          <a:off x="1150004" y="6338"/>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Plan</a:t>
          </a:r>
        </a:p>
      </dsp:txBody>
      <dsp:txXfrm>
        <a:off x="1311984" y="168318"/>
        <a:ext cx="782108" cy="782108"/>
      </dsp:txXfrm>
    </dsp:sp>
    <dsp:sp modelId="{3E1F07AD-D484-4715-A7DD-10C8883434B1}">
      <dsp:nvSpPr>
        <dsp:cNvPr id="0" name=""/>
        <dsp:cNvSpPr/>
      </dsp:nvSpPr>
      <dsp:spPr>
        <a:xfrm rot="2541584">
          <a:off x="2169193" y="946574"/>
          <a:ext cx="326360"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181973" y="988250"/>
        <a:ext cx="228452" cy="223978"/>
      </dsp:txXfrm>
    </dsp:sp>
    <dsp:sp modelId="{9B8B4A78-4C5C-4115-BF00-31CF18B54026}">
      <dsp:nvSpPr>
        <dsp:cNvPr id="0" name=""/>
        <dsp:cNvSpPr/>
      </dsp:nvSpPr>
      <dsp:spPr>
        <a:xfrm>
          <a:off x="2422323" y="1166486"/>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Teach</a:t>
          </a:r>
          <a:endParaRPr lang="en-GB" sz="1700" kern="1200" dirty="0"/>
        </a:p>
      </dsp:txBody>
      <dsp:txXfrm>
        <a:off x="2584303" y="1328466"/>
        <a:ext cx="782108" cy="782108"/>
      </dsp:txXfrm>
    </dsp:sp>
    <dsp:sp modelId="{00DBD0D2-9595-4624-B223-CF347DBDEDA5}">
      <dsp:nvSpPr>
        <dsp:cNvPr id="0" name=""/>
        <dsp:cNvSpPr/>
      </dsp:nvSpPr>
      <dsp:spPr>
        <a:xfrm rot="8155278">
          <a:off x="2212653" y="2118570"/>
          <a:ext cx="315721"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294032" y="2160286"/>
        <a:ext cx="221005" cy="223978"/>
      </dsp:txXfrm>
    </dsp:sp>
    <dsp:sp modelId="{CC9DA403-2B98-43B5-AE1E-CC2DB2693F57}">
      <dsp:nvSpPr>
        <dsp:cNvPr id="0" name=""/>
        <dsp:cNvSpPr/>
      </dsp:nvSpPr>
      <dsp:spPr>
        <a:xfrm>
          <a:off x="1199797" y="2350315"/>
          <a:ext cx="1106068" cy="1106068"/>
        </a:xfrm>
        <a:prstGeom prst="ellipse">
          <a:avLst/>
        </a:prstGeom>
        <a:solidFill>
          <a:srgbClr val="002060"/>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Track &amp; Assess</a:t>
          </a:r>
          <a:endParaRPr lang="en-GB" sz="1700" kern="1200" dirty="0"/>
        </a:p>
      </dsp:txBody>
      <dsp:txXfrm>
        <a:off x="1361777" y="2512295"/>
        <a:ext cx="782108" cy="782108"/>
      </dsp:txXfrm>
    </dsp:sp>
    <dsp:sp modelId="{42D61B4C-0EFE-4F7D-93E5-7FBF56ADA82C}">
      <dsp:nvSpPr>
        <dsp:cNvPr id="0" name=""/>
        <dsp:cNvSpPr/>
      </dsp:nvSpPr>
      <dsp:spPr>
        <a:xfrm rot="13434808">
          <a:off x="1010731" y="2144953"/>
          <a:ext cx="296492"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1087244" y="2250459"/>
        <a:ext cx="207544" cy="223978"/>
      </dsp:txXfrm>
    </dsp:sp>
    <dsp:sp modelId="{44268D1F-225A-411D-8B35-C9252C65FA78}">
      <dsp:nvSpPr>
        <dsp:cNvPr id="0" name=""/>
        <dsp:cNvSpPr/>
      </dsp:nvSpPr>
      <dsp:spPr>
        <a:xfrm>
          <a:off x="0" y="1195181"/>
          <a:ext cx="1106068" cy="1106068"/>
        </a:xfrm>
        <a:prstGeom prst="ellipse">
          <a:avLst/>
        </a:prstGeom>
        <a:solidFill>
          <a:schemeClr val="bg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solidFill>
                <a:srgbClr val="002060"/>
              </a:solidFill>
            </a:rPr>
            <a:t>Develop</a:t>
          </a:r>
        </a:p>
      </dsp:txBody>
      <dsp:txXfrm>
        <a:off x="161980" y="1357161"/>
        <a:ext cx="782108" cy="782108"/>
      </dsp:txXfrm>
    </dsp:sp>
    <dsp:sp modelId="{F6338C83-63AC-4DA2-8EF7-5F3E2C1FA6F1}">
      <dsp:nvSpPr>
        <dsp:cNvPr id="0" name=""/>
        <dsp:cNvSpPr/>
      </dsp:nvSpPr>
      <dsp:spPr>
        <a:xfrm rot="18842920">
          <a:off x="977108" y="973052"/>
          <a:ext cx="290426" cy="37329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990383" y="1079024"/>
        <a:ext cx="203298" cy="22397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F7B4B3C-B8C3-457B-A597-676CB7061430}" type="datetimeFigureOut">
              <a:rPr lang="en-GB" smtClean="0"/>
              <a:pPr/>
              <a:t>31/03/2017</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8FB245C-F507-44BC-9233-72D2539612AC}" type="slidenum">
              <a:rPr lang="en-GB" smtClean="0"/>
              <a:pPr/>
              <a:t>‹#›</a:t>
            </a:fld>
            <a:endParaRPr lang="en-GB"/>
          </a:p>
        </p:txBody>
      </p:sp>
    </p:spTree>
    <p:extLst>
      <p:ext uri="{BB962C8B-B14F-4D97-AF65-F5344CB8AC3E}">
        <p14:creationId xmlns:p14="http://schemas.microsoft.com/office/powerpoint/2010/main" val="379331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3B4230E-2287-4B61-A848-31A66C5133D1}" type="datetimeFigureOut">
              <a:rPr lang="en-GB" smtClean="0"/>
              <a:pPr/>
              <a:t>31/03/2017</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9A80EFC-65C1-452C-88E7-82ED38323019}" type="slidenum">
              <a:rPr lang="en-GB" smtClean="0"/>
              <a:pPr/>
              <a:t>‹#›</a:t>
            </a:fld>
            <a:endParaRPr lang="en-GB"/>
          </a:p>
        </p:txBody>
      </p:sp>
    </p:spTree>
    <p:extLst>
      <p:ext uri="{BB962C8B-B14F-4D97-AF65-F5344CB8AC3E}">
        <p14:creationId xmlns:p14="http://schemas.microsoft.com/office/powerpoint/2010/main" val="280219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Invite the delegates to offer their views on this and offer your own examples on how to best differentiate</a:t>
            </a:r>
            <a:r>
              <a:rPr lang="en-GB" baseline="0" dirty="0" smtClean="0"/>
              <a:t> this. EG AS students would answer in English and A level students in TL</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28</a:t>
            </a:fld>
            <a:endParaRPr lang="en-GB"/>
          </a:p>
        </p:txBody>
      </p:sp>
    </p:spTree>
    <p:extLst>
      <p:ext uri="{BB962C8B-B14F-4D97-AF65-F5344CB8AC3E}">
        <p14:creationId xmlns:p14="http://schemas.microsoft.com/office/powerpoint/2010/main" val="326579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these</a:t>
            </a:r>
            <a:r>
              <a:rPr lang="en-GB" baseline="0" dirty="0" smtClean="0"/>
              <a:t> key considerations and say that we will look at these as we go through the slides. Ask the delegates if they have any other aspects to suggest…….</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69</a:t>
            </a:fld>
            <a:endParaRPr lang="en-GB"/>
          </a:p>
        </p:txBody>
      </p:sp>
    </p:spTree>
    <p:extLst>
      <p:ext uri="{BB962C8B-B14F-4D97-AF65-F5344CB8AC3E}">
        <p14:creationId xmlns:p14="http://schemas.microsoft.com/office/powerpoint/2010/main" val="255393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70</a:t>
            </a:fld>
            <a:endParaRPr lang="en-GB"/>
          </a:p>
        </p:txBody>
      </p:sp>
    </p:spTree>
    <p:extLst>
      <p:ext uri="{BB962C8B-B14F-4D97-AF65-F5344CB8AC3E}">
        <p14:creationId xmlns:p14="http://schemas.microsoft.com/office/powerpoint/2010/main" val="349510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the delegates times to discuss this</a:t>
            </a:r>
            <a:r>
              <a:rPr lang="en-GB" baseline="0" dirty="0" smtClean="0"/>
              <a:t> and ask for feedback</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71</a:t>
            </a:fld>
            <a:endParaRPr lang="en-GB"/>
          </a:p>
        </p:txBody>
      </p:sp>
    </p:spTree>
    <p:extLst>
      <p:ext uri="{BB962C8B-B14F-4D97-AF65-F5344CB8AC3E}">
        <p14:creationId xmlns:p14="http://schemas.microsoft.com/office/powerpoint/2010/main" val="31865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 to the </a:t>
            </a:r>
            <a:r>
              <a:rPr lang="en-GB" dirty="0" err="1" smtClean="0"/>
              <a:t>venn</a:t>
            </a:r>
            <a:r>
              <a:rPr lang="en-GB" dirty="0" smtClean="0"/>
              <a:t> diagram- Main areas to study when considering a book or a film</a:t>
            </a:r>
          </a:p>
          <a:p>
            <a:r>
              <a:rPr lang="en-GB" dirty="0" smtClean="0"/>
              <a:t>Please refer to study the</a:t>
            </a:r>
            <a:r>
              <a:rPr lang="en-GB" baseline="0" dirty="0" smtClean="0"/>
              <a:t> doc  ‘</a:t>
            </a:r>
            <a:r>
              <a:rPr lang="en-GB" dirty="0" smtClean="0"/>
              <a:t>How to analyse a text or a film’ on free support</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72</a:t>
            </a:fld>
            <a:endParaRPr lang="en-GB"/>
          </a:p>
        </p:txBody>
      </p:sp>
    </p:spTree>
    <p:extLst>
      <p:ext uri="{BB962C8B-B14F-4D97-AF65-F5344CB8AC3E}">
        <p14:creationId xmlns:p14="http://schemas.microsoft.com/office/powerpoint/2010/main" val="86613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clip and ask delegates</a:t>
            </a:r>
            <a:r>
              <a:rPr lang="en-GB" baseline="0" dirty="0" smtClean="0"/>
              <a:t> to discuss what elements they would be able to describe using the sheet- this is an activity that could be used for students</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73</a:t>
            </a:fld>
            <a:endParaRPr lang="en-GB"/>
          </a:p>
        </p:txBody>
      </p:sp>
    </p:spTree>
    <p:extLst>
      <p:ext uri="{BB962C8B-B14F-4D97-AF65-F5344CB8AC3E}">
        <p14:creationId xmlns:p14="http://schemas.microsoft.com/office/powerpoint/2010/main" val="3113112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how the PEE</a:t>
            </a:r>
            <a:r>
              <a:rPr lang="en-GB" baseline="0" dirty="0" smtClean="0"/>
              <a:t> works and how it can be used</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75</a:t>
            </a:fld>
            <a:endParaRPr lang="en-GB"/>
          </a:p>
        </p:txBody>
      </p:sp>
    </p:spTree>
    <p:extLst>
      <p:ext uri="{BB962C8B-B14F-4D97-AF65-F5344CB8AC3E}">
        <p14:creationId xmlns:p14="http://schemas.microsoft.com/office/powerpoint/2010/main" val="307426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English example to exemplify the PEE</a:t>
            </a:r>
            <a:r>
              <a:rPr lang="en-GB" baseline="0" dirty="0" smtClean="0"/>
              <a:t> structure</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76</a:t>
            </a:fld>
            <a:endParaRPr lang="en-GB"/>
          </a:p>
        </p:txBody>
      </p:sp>
    </p:spTree>
    <p:extLst>
      <p:ext uri="{BB962C8B-B14F-4D97-AF65-F5344CB8AC3E}">
        <p14:creationId xmlns:p14="http://schemas.microsoft.com/office/powerpoint/2010/main" val="188863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79</a:t>
            </a:fld>
            <a:endParaRPr lang="en-GB"/>
          </a:p>
        </p:txBody>
      </p:sp>
    </p:spTree>
    <p:extLst>
      <p:ext uri="{BB962C8B-B14F-4D97-AF65-F5344CB8AC3E}">
        <p14:creationId xmlns:p14="http://schemas.microsoft.com/office/powerpoint/2010/main" val="1262091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90</a:t>
            </a:fld>
            <a:endParaRPr lang="en-GB"/>
          </a:p>
        </p:txBody>
      </p:sp>
    </p:spTree>
    <p:extLst>
      <p:ext uri="{BB962C8B-B14F-4D97-AF65-F5344CB8AC3E}">
        <p14:creationId xmlns:p14="http://schemas.microsoft.com/office/powerpoint/2010/main" val="209522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A6EFCE-6C97-49DC-92CE-8C4737E31143}" type="slidenum">
              <a:rPr lang="en-GB" smtClean="0"/>
              <a:t>34</a:t>
            </a:fld>
            <a:endParaRPr lang="en-GB"/>
          </a:p>
        </p:txBody>
      </p:sp>
    </p:spTree>
    <p:extLst>
      <p:ext uri="{BB962C8B-B14F-4D97-AF65-F5344CB8AC3E}">
        <p14:creationId xmlns:p14="http://schemas.microsoft.com/office/powerpoint/2010/main" val="160954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A6EFCE-6C97-49DC-92CE-8C4737E31143}" type="slidenum">
              <a:rPr lang="en-GB" smtClean="0"/>
              <a:t>38</a:t>
            </a:fld>
            <a:endParaRPr lang="en-GB"/>
          </a:p>
        </p:txBody>
      </p:sp>
    </p:spTree>
    <p:extLst>
      <p:ext uri="{BB962C8B-B14F-4D97-AF65-F5344CB8AC3E}">
        <p14:creationId xmlns:p14="http://schemas.microsoft.com/office/powerpoint/2010/main" val="111615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47</a:t>
            </a:fld>
            <a:endParaRPr lang="en-GB"/>
          </a:p>
        </p:txBody>
      </p:sp>
    </p:spTree>
    <p:extLst>
      <p:ext uri="{BB962C8B-B14F-4D97-AF65-F5344CB8AC3E}">
        <p14:creationId xmlns:p14="http://schemas.microsoft.com/office/powerpoint/2010/main" val="167553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Turn to pages of the spec to see the range </a:t>
            </a:r>
            <a:r>
              <a:rPr lang="en-GB" smtClean="0"/>
              <a:t>of titles</a:t>
            </a:r>
            <a:endParaRPr lang="en-GB"/>
          </a:p>
        </p:txBody>
      </p:sp>
      <p:sp>
        <p:nvSpPr>
          <p:cNvPr id="4" name="Slide Number Placeholder 3"/>
          <p:cNvSpPr>
            <a:spLocks noGrp="1"/>
          </p:cNvSpPr>
          <p:nvPr>
            <p:ph type="sldNum" sz="quarter" idx="10"/>
          </p:nvPr>
        </p:nvSpPr>
        <p:spPr/>
        <p:txBody>
          <a:bodyPr/>
          <a:lstStyle/>
          <a:p>
            <a:fld id="{79A80EFC-65C1-452C-88E7-82ED38323019}" type="slidenum">
              <a:rPr lang="en-GB" smtClean="0"/>
              <a:pPr/>
              <a:t>56</a:t>
            </a:fld>
            <a:endParaRPr lang="en-GB"/>
          </a:p>
        </p:txBody>
      </p:sp>
    </p:spTree>
    <p:extLst>
      <p:ext uri="{BB962C8B-B14F-4D97-AF65-F5344CB8AC3E}">
        <p14:creationId xmlns:p14="http://schemas.microsoft.com/office/powerpoint/2010/main" val="251006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both film and literature</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64</a:t>
            </a:fld>
            <a:endParaRPr lang="en-GB"/>
          </a:p>
        </p:txBody>
      </p:sp>
    </p:spTree>
    <p:extLst>
      <p:ext uri="{BB962C8B-B14F-4D97-AF65-F5344CB8AC3E}">
        <p14:creationId xmlns:p14="http://schemas.microsoft.com/office/powerpoint/2010/main" val="383899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delegates</a:t>
            </a:r>
            <a:r>
              <a:rPr lang="en-GB" baseline="0" dirty="0" smtClean="0"/>
              <a:t> some time to discuss this and ask for feedback. </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65</a:t>
            </a:fld>
            <a:endParaRPr lang="en-GB"/>
          </a:p>
        </p:txBody>
      </p:sp>
    </p:spTree>
    <p:extLst>
      <p:ext uri="{BB962C8B-B14F-4D97-AF65-F5344CB8AC3E}">
        <p14:creationId xmlns:p14="http://schemas.microsoft.com/office/powerpoint/2010/main" val="318426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introduction</a:t>
            </a:r>
            <a:r>
              <a:rPr lang="en-GB" baseline="0" dirty="0" smtClean="0"/>
              <a:t> to the work could be done over the summer holiday/ prior to the study  ready to feedback </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67</a:t>
            </a:fld>
            <a:endParaRPr lang="en-GB"/>
          </a:p>
        </p:txBody>
      </p:sp>
    </p:spTree>
    <p:extLst>
      <p:ext uri="{BB962C8B-B14F-4D97-AF65-F5344CB8AC3E}">
        <p14:creationId xmlns:p14="http://schemas.microsoft.com/office/powerpoint/2010/main" val="157857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ideas for teachers to help them prepare with the teaching and planning of the work</a:t>
            </a:r>
            <a:endParaRPr lang="en-GB" dirty="0"/>
          </a:p>
        </p:txBody>
      </p:sp>
      <p:sp>
        <p:nvSpPr>
          <p:cNvPr id="4" name="Slide Number Placeholder 3"/>
          <p:cNvSpPr>
            <a:spLocks noGrp="1"/>
          </p:cNvSpPr>
          <p:nvPr>
            <p:ph type="sldNum" sz="quarter" idx="10"/>
          </p:nvPr>
        </p:nvSpPr>
        <p:spPr/>
        <p:txBody>
          <a:bodyPr/>
          <a:lstStyle/>
          <a:p>
            <a:fld id="{05FC3BCF-1100-41D9-A7ED-E712E3681095}" type="slidenum">
              <a:rPr lang="en-GB" smtClean="0"/>
              <a:pPr/>
              <a:t>68</a:t>
            </a:fld>
            <a:endParaRPr lang="en-GB"/>
          </a:p>
        </p:txBody>
      </p:sp>
    </p:spTree>
    <p:extLst>
      <p:ext uri="{BB962C8B-B14F-4D97-AF65-F5344CB8AC3E}">
        <p14:creationId xmlns:p14="http://schemas.microsoft.com/office/powerpoint/2010/main" val="1321989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8125" y="2724725"/>
            <a:ext cx="8229600" cy="1143000"/>
          </a:xfrm>
        </p:spPr>
        <p:txBody>
          <a:bodyPr>
            <a:normAutofit/>
          </a:bodyPr>
          <a:lstStyle>
            <a:lvl1pPr algn="l">
              <a:defRPr sz="2200">
                <a:solidFill>
                  <a:schemeClr val="tx1"/>
                </a:solidFill>
              </a:defRPr>
            </a:lvl1pPr>
          </a:lstStyle>
          <a:p>
            <a:r>
              <a:rPr lang="en-GB" dirty="0" smtClean="0"/>
              <a:t>Click to edit Master title style</a:t>
            </a:r>
            <a:endParaRPr lang="en-US" dirty="0"/>
          </a:p>
        </p:txBody>
      </p:sp>
      <p:pic>
        <p:nvPicPr>
          <p:cNvPr id="3" name="Picture 2" descr="U303 Origami MFL PPT_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8" y="-27323"/>
            <a:ext cx="9180286" cy="6912646"/>
          </a:xfrm>
          <a:prstGeom prst="rect">
            <a:avLst/>
          </a:prstGeom>
        </p:spPr>
      </p:pic>
    </p:spTree>
    <p:extLst>
      <p:ext uri="{BB962C8B-B14F-4D97-AF65-F5344CB8AC3E}">
        <p14:creationId xmlns:p14="http://schemas.microsoft.com/office/powerpoint/2010/main" val="147645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U303 Origami MFL PPT_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 y="-68380"/>
            <a:ext cx="9289336" cy="6994760"/>
          </a:xfrm>
          <a:prstGeom prst="rect">
            <a:avLst/>
          </a:prstGeom>
        </p:spPr>
      </p:pic>
      <p:sp>
        <p:nvSpPr>
          <p:cNvPr id="2" name="Title 1"/>
          <p:cNvSpPr>
            <a:spLocks noGrp="1"/>
          </p:cNvSpPr>
          <p:nvPr>
            <p:ph type="ctrTitle" hasCustomPrompt="1"/>
          </p:nvPr>
        </p:nvSpPr>
        <p:spPr>
          <a:xfrm>
            <a:off x="1515928" y="674258"/>
            <a:ext cx="5758219" cy="1147274"/>
          </a:xfrm>
        </p:spPr>
        <p:txBody>
          <a:bodyPr/>
          <a:lstStyle>
            <a:lvl1pPr>
              <a:defRPr>
                <a:latin typeface="Verdana"/>
                <a:cs typeface="Verdana"/>
              </a:defRPr>
            </a:lvl1pPr>
          </a:lstStyle>
          <a:p>
            <a:r>
              <a:rPr lang="en-GB" dirty="0" smtClean="0"/>
              <a:t>Title</a:t>
            </a:r>
            <a:endParaRPr lang="en-US" dirty="0"/>
          </a:p>
        </p:txBody>
      </p:sp>
      <p:sp>
        <p:nvSpPr>
          <p:cNvPr id="3" name="Subtitle 2"/>
          <p:cNvSpPr>
            <a:spLocks noGrp="1"/>
          </p:cNvSpPr>
          <p:nvPr>
            <p:ph type="subTitle" idx="1"/>
          </p:nvPr>
        </p:nvSpPr>
        <p:spPr>
          <a:xfrm>
            <a:off x="628630" y="2155051"/>
            <a:ext cx="7143770" cy="3483749"/>
          </a:xfrm>
        </p:spPr>
        <p:txBody>
          <a:bodyPr>
            <a:normAutofit/>
          </a:bodyPr>
          <a:lstStyle>
            <a:lvl1pPr marL="0" indent="0" algn="l">
              <a:buNone/>
              <a:defRPr sz="2400">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52925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U367 Origami Music ALevel PPT_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24" y="-12512"/>
            <a:ext cx="9180286" cy="6912646"/>
          </a:xfrm>
          <a:prstGeom prst="rect">
            <a:avLst/>
          </a:prstGeom>
        </p:spPr>
      </p:pic>
    </p:spTree>
    <p:extLst>
      <p:ext uri="{BB962C8B-B14F-4D97-AF65-F5344CB8AC3E}">
        <p14:creationId xmlns:p14="http://schemas.microsoft.com/office/powerpoint/2010/main" val="1214310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FFBC74-B475-42D2-A117-4262DB518429}" type="datetimeFigureOut">
              <a:rPr lang="en-GB" smtClean="0"/>
              <a:pPr/>
              <a:t>31/03/2017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9FBAEAE-66AF-46D7-9511-FBB7E2588FF3}" type="slidenum">
              <a:rPr lang="en-GB" smtClean="0"/>
              <a:pPr/>
              <a:t>‹#›</a:t>
            </a:fld>
            <a:endParaRPr lang="en-GB"/>
          </a:p>
        </p:txBody>
      </p:sp>
    </p:spTree>
    <p:extLst>
      <p:ext uri="{BB962C8B-B14F-4D97-AF65-F5344CB8AC3E}">
        <p14:creationId xmlns:p14="http://schemas.microsoft.com/office/powerpoint/2010/main" val="3896944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U303 Origami MFL PPT_slide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28" y="-27323"/>
            <a:ext cx="9180286" cy="6912646"/>
          </a:xfrm>
          <a:prstGeom prst="rect">
            <a:avLst/>
          </a:prstGeom>
        </p:spPr>
      </p:pic>
    </p:spTree>
    <p:extLst>
      <p:ext uri="{BB962C8B-B14F-4D97-AF65-F5344CB8AC3E}">
        <p14:creationId xmlns:p14="http://schemas.microsoft.com/office/powerpoint/2010/main" val="181399852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twitter.com/PearsonMFLquals" TargetMode="External"/><Relationship Id="rId2" Type="http://schemas.openxmlformats.org/officeDocument/2006/relationships/hyperlink" Target="mailto:TeachingLanguages@pearson.com"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qualifications.pearson.com/en/forms/subject-advisor-updates-for-teachers-and-tutors.html"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qualifications.pearson.com/en/qualifications/edexcel-a-levels/modern-languages-2016.html" TargetMode="External"/><Relationship Id="rId2" Type="http://schemas.openxmlformats.org/officeDocument/2006/relationships/hyperlink" Target="mailto:TeachingLanguages@pearson.com"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qualifications.pearson.com/en/qualifications/edexcel-a-levels/french-2016.coursematerials.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www.goodreads.com/author/show/585.John_Steinbec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www.goodreads.com/work/quotes/40283"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hyperlink" Target="http://qualifications.pearson.com/en/qualifications/edexcel-a-levels/french-2016.coursematerials.htm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063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0164" y="709456"/>
            <a:ext cx="5758219" cy="1147274"/>
          </a:xfrm>
        </p:spPr>
        <p:txBody>
          <a:bodyPr>
            <a:normAutofit/>
          </a:bodyPr>
          <a:lstStyle/>
          <a:p>
            <a:r>
              <a:rPr lang="en-GB" altLang="en-US" sz="3200" b="1" dirty="0">
                <a:solidFill>
                  <a:schemeClr val="tx2"/>
                </a:solidFill>
                <a:latin typeface="Verdana" panose="020B0604030504040204" pitchFamily="34" charset="0"/>
                <a:cs typeface="Myriad Pro" charset="0"/>
              </a:rPr>
              <a:t>Our design </a:t>
            </a:r>
            <a:r>
              <a:rPr lang="en-GB" altLang="en-US" sz="3200" b="1" dirty="0" smtClean="0">
                <a:solidFill>
                  <a:schemeClr val="tx2"/>
                </a:solidFill>
                <a:latin typeface="Verdana" panose="020B0604030504040204" pitchFamily="34" charset="0"/>
                <a:cs typeface="Myriad Pro" charset="0"/>
              </a:rPr>
              <a:t>principles</a:t>
            </a:r>
            <a:endParaRPr lang="en-GB" sz="3200" b="1" dirty="0">
              <a:solidFill>
                <a:schemeClr val="tx2"/>
              </a:solidFill>
            </a:endParaRPr>
          </a:p>
        </p:txBody>
      </p:sp>
      <p:sp>
        <p:nvSpPr>
          <p:cNvPr id="3" name="Subtitle 2"/>
          <p:cNvSpPr>
            <a:spLocks noGrp="1"/>
          </p:cNvSpPr>
          <p:nvPr>
            <p:ph type="subTitle" idx="1"/>
          </p:nvPr>
        </p:nvSpPr>
        <p:spPr>
          <a:xfrm>
            <a:off x="476689" y="2172830"/>
            <a:ext cx="8453830" cy="3483749"/>
          </a:xfrm>
        </p:spPr>
        <p:txBody>
          <a:bodyPr/>
          <a:lstStyle/>
          <a:p>
            <a:pPr marL="342900" indent="-342900">
              <a:spcBef>
                <a:spcPts val="1200"/>
              </a:spcBef>
              <a:buFont typeface="Arial" panose="020B0604020202020204" pitchFamily="34" charset="0"/>
              <a:buChar char="•"/>
            </a:pPr>
            <a:r>
              <a:rPr lang="en-GB" altLang="en-US" dirty="0">
                <a:solidFill>
                  <a:schemeClr val="tx1"/>
                </a:solidFill>
                <a:latin typeface="Verdana" panose="020B0604030504040204" pitchFamily="34" charset="0"/>
                <a:cs typeface="Myriad Pro" charset="0"/>
              </a:rPr>
              <a:t>Provide choice where possible in the </a:t>
            </a:r>
            <a:r>
              <a:rPr lang="en-GB" altLang="en-US" dirty="0" smtClean="0">
                <a:solidFill>
                  <a:schemeClr val="tx1"/>
                </a:solidFill>
                <a:latin typeface="Verdana" panose="020B0604030504040204" pitchFamily="34" charset="0"/>
                <a:cs typeface="Myriad Pro" charset="0"/>
              </a:rPr>
              <a:t>Writing paper</a:t>
            </a:r>
            <a:endParaRPr lang="en-GB" altLang="en-US" dirty="0">
              <a:solidFill>
                <a:schemeClr val="tx1"/>
              </a:solidFill>
              <a:latin typeface="Verdana" panose="020B0604030504040204" pitchFamily="34" charset="0"/>
              <a:cs typeface="Myriad Pro" charset="0"/>
            </a:endParaRPr>
          </a:p>
          <a:p>
            <a:pPr marL="342900" indent="-342900">
              <a:spcBef>
                <a:spcPts val="1200"/>
              </a:spcBef>
              <a:buFont typeface="Arial" panose="020B0604020202020204" pitchFamily="34" charset="0"/>
              <a:buChar char="•"/>
            </a:pPr>
            <a:r>
              <a:rPr lang="en-GB" altLang="en-US" dirty="0">
                <a:solidFill>
                  <a:schemeClr val="tx1"/>
                </a:solidFill>
                <a:latin typeface="Verdana" panose="020B0604030504040204" pitchFamily="34" charset="0"/>
                <a:cs typeface="Myriad Pro" charset="0"/>
              </a:rPr>
              <a:t>Ensure contexts within </a:t>
            </a:r>
            <a:r>
              <a:rPr lang="en-GB" altLang="en-US" dirty="0" smtClean="0">
                <a:solidFill>
                  <a:schemeClr val="tx1"/>
                </a:solidFill>
                <a:latin typeface="Verdana" panose="020B0604030504040204" pitchFamily="34" charset="0"/>
                <a:cs typeface="Myriad Pro" charset="0"/>
              </a:rPr>
              <a:t>Reading </a:t>
            </a:r>
            <a:r>
              <a:rPr lang="en-GB" altLang="en-US" dirty="0">
                <a:solidFill>
                  <a:schemeClr val="tx1"/>
                </a:solidFill>
                <a:latin typeface="Verdana" panose="020B0604030504040204" pitchFamily="34" charset="0"/>
                <a:cs typeface="Myriad Pro" charset="0"/>
              </a:rPr>
              <a:t>and </a:t>
            </a:r>
            <a:r>
              <a:rPr lang="en-GB" altLang="en-US" dirty="0" smtClean="0">
                <a:solidFill>
                  <a:schemeClr val="tx1"/>
                </a:solidFill>
                <a:latin typeface="Verdana" panose="020B0604030504040204" pitchFamily="34" charset="0"/>
                <a:cs typeface="Myriad Pro" charset="0"/>
              </a:rPr>
              <a:t>Listening </a:t>
            </a:r>
            <a:r>
              <a:rPr lang="en-GB" altLang="en-US" dirty="0">
                <a:solidFill>
                  <a:schemeClr val="tx1"/>
                </a:solidFill>
                <a:latin typeface="Verdana" panose="020B0604030504040204" pitchFamily="34" charset="0"/>
                <a:cs typeface="Myriad Pro" charset="0"/>
              </a:rPr>
              <a:t>papers are set within the TL </a:t>
            </a:r>
            <a:r>
              <a:rPr lang="en-GB" altLang="en-US" dirty="0" smtClean="0">
                <a:solidFill>
                  <a:schemeClr val="tx1"/>
                </a:solidFill>
                <a:latin typeface="Verdana" panose="020B0604030504040204" pitchFamily="34" charset="0"/>
                <a:cs typeface="Myriad Pro" charset="0"/>
              </a:rPr>
              <a:t>country/countries </a:t>
            </a:r>
          </a:p>
          <a:p>
            <a:pPr marL="342900" indent="-342900">
              <a:spcBef>
                <a:spcPts val="1200"/>
              </a:spcBef>
              <a:buFont typeface="Arial" panose="020B0604020202020204" pitchFamily="34" charset="0"/>
              <a:buChar char="•"/>
            </a:pPr>
            <a:r>
              <a:rPr lang="en-GB" altLang="en-US" dirty="0" smtClean="0">
                <a:solidFill>
                  <a:schemeClr val="tx1"/>
                </a:solidFill>
                <a:latin typeface="Verdana" panose="020B0604030504040204" pitchFamily="34" charset="0"/>
                <a:cs typeface="Myriad Pro" charset="0"/>
              </a:rPr>
              <a:t>Provide scaffolding for essays at AS</a:t>
            </a:r>
          </a:p>
          <a:p>
            <a:pPr marL="342900" indent="-342900">
              <a:spcBef>
                <a:spcPts val="1200"/>
              </a:spcBef>
              <a:buFont typeface="Arial" panose="020B0604020202020204" pitchFamily="34" charset="0"/>
              <a:buChar char="•"/>
            </a:pPr>
            <a:r>
              <a:rPr lang="en-GB" altLang="en-US" dirty="0" smtClean="0">
                <a:solidFill>
                  <a:schemeClr val="tx1"/>
                </a:solidFill>
                <a:latin typeface="Verdana" panose="020B0604030504040204" pitchFamily="34" charset="0"/>
                <a:cs typeface="Myriad Pro" charset="0"/>
              </a:rPr>
              <a:t>Mark schemes that encourage spontaneity</a:t>
            </a:r>
          </a:p>
        </p:txBody>
      </p:sp>
    </p:spTree>
    <p:extLst>
      <p:ext uri="{BB962C8B-B14F-4D97-AF65-F5344CB8AC3E}">
        <p14:creationId xmlns:p14="http://schemas.microsoft.com/office/powerpoint/2010/main" val="11962284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altLang="en-US" sz="3200" b="1" dirty="0">
                <a:solidFill>
                  <a:srgbClr val="1F497D"/>
                </a:solidFill>
                <a:latin typeface="Verdana" panose="020B0604030504040204" pitchFamily="34" charset="0"/>
                <a:cs typeface="Myriad Pro" charset="0"/>
              </a:rPr>
              <a:t>Published resources </a:t>
            </a:r>
            <a:endParaRPr lang="en-GB" sz="3200" b="1" dirty="0">
              <a:solidFill>
                <a:srgbClr val="1F497D"/>
              </a:solidFill>
            </a:endParaRPr>
          </a:p>
        </p:txBody>
      </p:sp>
      <p:sp>
        <p:nvSpPr>
          <p:cNvPr id="3" name="Subtitle 2"/>
          <p:cNvSpPr>
            <a:spLocks noGrp="1"/>
          </p:cNvSpPr>
          <p:nvPr>
            <p:ph type="subTitle" idx="1"/>
          </p:nvPr>
        </p:nvSpPr>
        <p:spPr>
          <a:xfrm>
            <a:off x="712605" y="1921786"/>
            <a:ext cx="7143770" cy="3483749"/>
          </a:xfrm>
        </p:spPr>
        <p:txBody>
          <a:bodyPr/>
          <a:lstStyle/>
          <a:p>
            <a:r>
              <a:rPr lang="en-US" altLang="en-US" dirty="0">
                <a:solidFill>
                  <a:schemeClr val="tx1"/>
                </a:solidFill>
                <a:latin typeface="Verdana" panose="020B0604030504040204" pitchFamily="34" charset="0"/>
                <a:cs typeface="Myriad Pro" pitchFamily="-84" charset="0"/>
              </a:rPr>
              <a:t>We are committed to helping teachers deliver our </a:t>
            </a:r>
            <a:r>
              <a:rPr lang="en-US" altLang="en-US" dirty="0" err="1">
                <a:solidFill>
                  <a:schemeClr val="tx1"/>
                </a:solidFill>
                <a:latin typeface="Verdana" panose="020B0604030504040204" pitchFamily="34" charset="0"/>
                <a:cs typeface="Myriad Pro" pitchFamily="-84" charset="0"/>
              </a:rPr>
              <a:t>Edexcel</a:t>
            </a:r>
            <a:r>
              <a:rPr lang="en-US" altLang="en-US" dirty="0">
                <a:solidFill>
                  <a:schemeClr val="tx1"/>
                </a:solidFill>
                <a:latin typeface="Verdana" panose="020B0604030504040204" pitchFamily="34" charset="0"/>
                <a:cs typeface="Myriad Pro" pitchFamily="-84" charset="0"/>
              </a:rPr>
              <a:t> qualifications and students to achieve their full potential. To do this, we aim for our qualifications to be supported by a wide range of high-quality resources, produced by a range of publishers. However, it is not necessary to purchase endorsed resources to deliver our qualifications.</a:t>
            </a:r>
            <a:endParaRPr lang="en-GB" altLang="en-US" dirty="0">
              <a:solidFill>
                <a:schemeClr val="tx1"/>
              </a:solidFill>
              <a:latin typeface="Verdana" panose="020B0604030504040204" pitchFamily="34" charset="0"/>
              <a:cs typeface="Myriad Pro" pitchFamily="-84" charset="0"/>
            </a:endParaRPr>
          </a:p>
        </p:txBody>
      </p:sp>
    </p:spTree>
    <p:extLst>
      <p:ext uri="{BB962C8B-B14F-4D97-AF65-F5344CB8AC3E}">
        <p14:creationId xmlns:p14="http://schemas.microsoft.com/office/powerpoint/2010/main" val="41431739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674258"/>
            <a:ext cx="6667019" cy="1147274"/>
          </a:xfrm>
        </p:spPr>
        <p:txBody>
          <a:bodyPr>
            <a:normAutofit/>
          </a:bodyPr>
          <a:lstStyle/>
          <a:p>
            <a:pPr algn="l"/>
            <a:r>
              <a:rPr lang="en-GB" altLang="en-US" sz="3200" b="1" dirty="0" smtClean="0">
                <a:solidFill>
                  <a:srgbClr val="1F497D"/>
                </a:solidFill>
                <a:latin typeface="Verdana" panose="020B0604030504040204" pitchFamily="34" charset="0"/>
                <a:cs typeface="Myriad Pro" charset="0"/>
              </a:rPr>
              <a:t>Other published </a:t>
            </a:r>
            <a:r>
              <a:rPr lang="en-GB" altLang="en-US" sz="3200" b="1" dirty="0">
                <a:solidFill>
                  <a:srgbClr val="1F497D"/>
                </a:solidFill>
                <a:latin typeface="Verdana" panose="020B0604030504040204" pitchFamily="34" charset="0"/>
                <a:cs typeface="Myriad Pro" charset="0"/>
              </a:rPr>
              <a:t>resources </a:t>
            </a:r>
            <a:endParaRPr lang="en-GB" sz="3200" b="1" dirty="0">
              <a:solidFill>
                <a:srgbClr val="1F497D"/>
              </a:solidFill>
            </a:endParaRPr>
          </a:p>
        </p:txBody>
      </p:sp>
      <p:sp>
        <p:nvSpPr>
          <p:cNvPr id="3" name="Subtitle 2"/>
          <p:cNvSpPr>
            <a:spLocks noGrp="1"/>
          </p:cNvSpPr>
          <p:nvPr>
            <p:ph type="subTitle" idx="1"/>
          </p:nvPr>
        </p:nvSpPr>
        <p:spPr>
          <a:xfrm>
            <a:off x="628630" y="2155051"/>
            <a:ext cx="8145500" cy="3483749"/>
          </a:xfrm>
        </p:spPr>
        <p:txBody>
          <a:bodyPr>
            <a:normAutofit/>
          </a:bodyPr>
          <a:lstStyle/>
          <a:p>
            <a:r>
              <a:rPr lang="en-US" b="1" dirty="0" smtClean="0">
                <a:solidFill>
                  <a:schemeClr val="tx1"/>
                </a:solidFill>
              </a:rPr>
              <a:t>Hodder - A level MFL  </a:t>
            </a:r>
          </a:p>
          <a:p>
            <a:r>
              <a:rPr lang="en-US" dirty="0" smtClean="0">
                <a:solidFill>
                  <a:schemeClr val="tx1"/>
                </a:solidFill>
              </a:rPr>
              <a:t>We are working towards gaining endorsement of new textbooks that match the French, German and Spanish Edexcel A level specifications from 2016.</a:t>
            </a:r>
          </a:p>
          <a:p>
            <a:endParaRPr lang="en-US" dirty="0" smtClean="0">
              <a:solidFill>
                <a:schemeClr val="tx1"/>
              </a:solidFill>
            </a:endParaRPr>
          </a:p>
          <a:p>
            <a:pPr>
              <a:lnSpc>
                <a:spcPct val="80000"/>
              </a:lnSpc>
            </a:pPr>
            <a:r>
              <a:rPr lang="en-US" altLang="en-US" b="1" dirty="0" smtClean="0">
                <a:solidFill>
                  <a:schemeClr val="tx1"/>
                </a:solidFill>
                <a:latin typeface="Verdana" panose="020B0604030504040204" pitchFamily="34" charset="0"/>
                <a:ea typeface="ＭＳ Ｐゴシック" panose="020B0600070205080204" pitchFamily="34" charset="-128"/>
              </a:rPr>
              <a:t>ZigZag </a:t>
            </a:r>
            <a:r>
              <a:rPr lang="en-US" altLang="en-US" b="1" dirty="0">
                <a:solidFill>
                  <a:schemeClr val="tx1"/>
                </a:solidFill>
                <a:latin typeface="Verdana" panose="020B0604030504040204" pitchFamily="34" charset="0"/>
                <a:ea typeface="ＭＳ Ｐゴシック" panose="020B0600070205080204" pitchFamily="34" charset="-128"/>
              </a:rPr>
              <a:t>-  A level MFL</a:t>
            </a:r>
          </a:p>
          <a:p>
            <a:pPr>
              <a:lnSpc>
                <a:spcPct val="90000"/>
              </a:lnSpc>
            </a:pPr>
            <a:r>
              <a:rPr lang="en-US" altLang="en-US" dirty="0" err="1">
                <a:solidFill>
                  <a:schemeClr val="tx1"/>
                </a:solidFill>
                <a:latin typeface="Verdana" panose="020B0604030504040204" pitchFamily="34" charset="0"/>
                <a:ea typeface="ＭＳ Ｐゴシック" panose="020B0600070205080204" pitchFamily="34" charset="-128"/>
              </a:rPr>
              <a:t>Photocopiable</a:t>
            </a:r>
            <a:r>
              <a:rPr lang="en-US" altLang="en-US" dirty="0">
                <a:solidFill>
                  <a:schemeClr val="tx1"/>
                </a:solidFill>
                <a:latin typeface="Verdana" panose="020B0604030504040204" pitchFamily="34" charset="0"/>
                <a:ea typeface="ＭＳ Ｐゴシック" panose="020B0600070205080204" pitchFamily="34" charset="-128"/>
              </a:rPr>
              <a:t> resources for French, German &amp; Spanish – learning, revision &amp; exam practice!</a:t>
            </a:r>
          </a:p>
          <a:p>
            <a:endParaRPr lang="en-GB" dirty="0">
              <a:solidFill>
                <a:schemeClr val="tx1"/>
              </a:solidFill>
            </a:endParaRPr>
          </a:p>
        </p:txBody>
      </p:sp>
      <p:sp>
        <p:nvSpPr>
          <p:cNvPr id="4" name="Rectangle 3"/>
          <p:cNvSpPr/>
          <p:nvPr/>
        </p:nvSpPr>
        <p:spPr>
          <a:xfrm>
            <a:off x="325323" y="5510654"/>
            <a:ext cx="8752114" cy="923330"/>
          </a:xfrm>
          <a:prstGeom prst="rect">
            <a:avLst/>
          </a:prstGeom>
        </p:spPr>
        <p:txBody>
          <a:bodyPr wrap="square">
            <a:spAutoFit/>
          </a:bodyPr>
          <a:lstStyle/>
          <a:p>
            <a:pPr>
              <a:buFontTx/>
              <a:buNone/>
            </a:pPr>
            <a:r>
              <a:rPr lang="en-US" altLang="en-US" sz="1200" dirty="0">
                <a:solidFill>
                  <a:srgbClr val="FF0000"/>
                </a:solidFill>
                <a:latin typeface="Verdana" panose="020B0604030504040204" pitchFamily="34" charset="0"/>
                <a:cs typeface="Myriad Pro" charset="0"/>
              </a:rPr>
              <a:t>*These resources have not yet been endorsed. This information is correct as of 8th </a:t>
            </a:r>
            <a:r>
              <a:rPr lang="en-US" altLang="en-US" sz="1200" dirty="0" smtClean="0">
                <a:solidFill>
                  <a:srgbClr val="FF0000"/>
                </a:solidFill>
                <a:latin typeface="Verdana" panose="020B0604030504040204" pitchFamily="34" charset="0"/>
                <a:cs typeface="Myriad Pro" charset="0"/>
              </a:rPr>
              <a:t>July 2015</a:t>
            </a:r>
            <a:r>
              <a:rPr lang="en-US" altLang="en-US" sz="1200" dirty="0">
                <a:solidFill>
                  <a:srgbClr val="FF0000"/>
                </a:solidFill>
                <a:latin typeface="Verdana" panose="020B0604030504040204" pitchFamily="34" charset="0"/>
                <a:cs typeface="Myriad Pro" charset="0"/>
              </a:rPr>
              <a:t>, but may be subject to change</a:t>
            </a:r>
            <a:r>
              <a:rPr lang="en-US" altLang="en-US" sz="1200" dirty="0" smtClean="0">
                <a:solidFill>
                  <a:srgbClr val="FF0000"/>
                </a:solidFill>
                <a:latin typeface="Verdana" panose="020B0604030504040204" pitchFamily="34" charset="0"/>
                <a:cs typeface="Myriad Pro" charset="0"/>
              </a:rPr>
              <a:t>.</a:t>
            </a:r>
          </a:p>
          <a:p>
            <a:r>
              <a:rPr lang="en-GB" altLang="en-US" sz="1200" dirty="0">
                <a:solidFill>
                  <a:srgbClr val="FF0000"/>
                </a:solidFill>
                <a:latin typeface="Verdana" panose="020B0604030504040204" pitchFamily="34" charset="0"/>
                <a:cs typeface="Myriad Pro" pitchFamily="-84" charset="0"/>
              </a:rPr>
              <a:t>*You do not have to purchase any resources to deliver our qualifications.</a:t>
            </a:r>
          </a:p>
          <a:p>
            <a:pPr>
              <a:buFontTx/>
              <a:buNone/>
            </a:pPr>
            <a:endParaRPr lang="en-GB" altLang="en-US" dirty="0">
              <a:solidFill>
                <a:srgbClr val="FF0000"/>
              </a:solidFill>
              <a:latin typeface="Verdana" panose="020B0604030504040204" pitchFamily="34" charset="0"/>
              <a:cs typeface="Myriad Pro" charset="0"/>
            </a:endParaRPr>
          </a:p>
        </p:txBody>
      </p:sp>
    </p:spTree>
    <p:extLst>
      <p:ext uri="{BB962C8B-B14F-4D97-AF65-F5344CB8AC3E}">
        <p14:creationId xmlns:p14="http://schemas.microsoft.com/office/powerpoint/2010/main" val="41779305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altLang="en-US" sz="3200" b="1" dirty="0">
                <a:solidFill>
                  <a:srgbClr val="1F497D"/>
                </a:solidFill>
                <a:latin typeface="Verdana" panose="020B0604030504040204" pitchFamily="34" charset="0"/>
                <a:cs typeface="Myriad Pro" charset="0"/>
              </a:rPr>
              <a:t>Contact details</a:t>
            </a:r>
            <a:endParaRPr lang="en-GB" sz="3200" b="1" dirty="0">
              <a:solidFill>
                <a:srgbClr val="1F497D"/>
              </a:solidFill>
            </a:endParaRPr>
          </a:p>
        </p:txBody>
      </p:sp>
      <p:sp>
        <p:nvSpPr>
          <p:cNvPr id="3" name="Subtitle 2"/>
          <p:cNvSpPr>
            <a:spLocks noGrp="1"/>
          </p:cNvSpPr>
          <p:nvPr>
            <p:ph type="subTitle" idx="1"/>
          </p:nvPr>
        </p:nvSpPr>
        <p:spPr>
          <a:xfrm>
            <a:off x="628630" y="2155051"/>
            <a:ext cx="8104404" cy="3483749"/>
          </a:xfrm>
        </p:spPr>
        <p:txBody>
          <a:bodyPr/>
          <a:lstStyle/>
          <a:p>
            <a:r>
              <a:rPr lang="en-GB" altLang="en-US" dirty="0">
                <a:solidFill>
                  <a:schemeClr val="tx1"/>
                </a:solidFill>
                <a:latin typeface="Verdana" panose="020B0604030504040204" pitchFamily="34" charset="0"/>
                <a:cs typeface="Myriad Pro" charset="0"/>
              </a:rPr>
              <a:t>Alistair </a:t>
            </a:r>
            <a:r>
              <a:rPr lang="en-GB" altLang="en-US" dirty="0" err="1">
                <a:solidFill>
                  <a:schemeClr val="tx1"/>
                </a:solidFill>
                <a:latin typeface="Verdana" panose="020B0604030504040204" pitchFamily="34" charset="0"/>
                <a:cs typeface="Myriad Pro" charset="0"/>
              </a:rPr>
              <a:t>Drewery</a:t>
            </a:r>
            <a:r>
              <a:rPr lang="en-GB" altLang="en-US" dirty="0">
                <a:solidFill>
                  <a:schemeClr val="tx1"/>
                </a:solidFill>
                <a:latin typeface="Verdana" panose="020B0604030504040204" pitchFamily="34" charset="0"/>
                <a:cs typeface="Myriad Pro" charset="0"/>
              </a:rPr>
              <a:t>, Subject Advisor </a:t>
            </a:r>
          </a:p>
          <a:p>
            <a:r>
              <a:rPr lang="en-GB" altLang="en-US" dirty="0">
                <a:solidFill>
                  <a:schemeClr val="tx1"/>
                </a:solidFill>
                <a:latin typeface="Verdana" panose="020B0604030504040204" pitchFamily="34" charset="0"/>
                <a:cs typeface="Myriad Pro" charset="0"/>
              </a:rPr>
              <a:t>Phone:</a:t>
            </a:r>
          </a:p>
          <a:p>
            <a:r>
              <a:rPr lang="nl-NL" altLang="en-US" dirty="0">
                <a:solidFill>
                  <a:schemeClr val="tx1"/>
                </a:solidFill>
                <a:latin typeface="Verdana" panose="020B0604030504040204" pitchFamily="34" charset="0"/>
                <a:cs typeface="Myriad Pro" charset="0"/>
              </a:rPr>
              <a:t>UK: </a:t>
            </a:r>
            <a:r>
              <a:rPr lang="nl-NL" altLang="en-US" dirty="0" smtClean="0">
                <a:solidFill>
                  <a:schemeClr val="tx1"/>
                </a:solidFill>
                <a:latin typeface="Verdana" panose="020B0604030504040204" pitchFamily="34" charset="0"/>
                <a:cs typeface="Myriad Pro" charset="0"/>
              </a:rPr>
              <a:t>	0844 </a:t>
            </a:r>
            <a:r>
              <a:rPr lang="nl-NL" altLang="en-US" dirty="0">
                <a:solidFill>
                  <a:schemeClr val="tx1"/>
                </a:solidFill>
                <a:latin typeface="Verdana" panose="020B0604030504040204" pitchFamily="34" charset="0"/>
                <a:cs typeface="Myriad Pro" charset="0"/>
              </a:rPr>
              <a:t>576 0035</a:t>
            </a:r>
          </a:p>
          <a:p>
            <a:r>
              <a:rPr lang="nl-NL" altLang="en-US" dirty="0">
                <a:solidFill>
                  <a:schemeClr val="tx1"/>
                </a:solidFill>
                <a:latin typeface="Verdana" panose="020B0604030504040204" pitchFamily="34" charset="0"/>
                <a:cs typeface="Myriad Pro" charset="0"/>
              </a:rPr>
              <a:t>Intl: </a:t>
            </a:r>
            <a:r>
              <a:rPr lang="nl-NL" altLang="en-US" dirty="0" smtClean="0">
                <a:solidFill>
                  <a:schemeClr val="tx1"/>
                </a:solidFill>
                <a:latin typeface="Verdana" panose="020B0604030504040204" pitchFamily="34" charset="0"/>
                <a:cs typeface="Myriad Pro" charset="0"/>
              </a:rPr>
              <a:t>	+</a:t>
            </a:r>
            <a:r>
              <a:rPr lang="nl-NL" altLang="en-US" dirty="0">
                <a:solidFill>
                  <a:schemeClr val="tx1"/>
                </a:solidFill>
                <a:latin typeface="Verdana" panose="020B0604030504040204" pitchFamily="34" charset="0"/>
                <a:cs typeface="Myriad Pro" charset="0"/>
              </a:rPr>
              <a:t>44 (0) 207 010 2187 </a:t>
            </a:r>
          </a:p>
          <a:p>
            <a:r>
              <a:rPr lang="nl-NL" altLang="en-US" dirty="0">
                <a:solidFill>
                  <a:schemeClr val="tx1"/>
                </a:solidFill>
                <a:latin typeface="Verdana" panose="020B0604030504040204" pitchFamily="34" charset="0"/>
                <a:cs typeface="Myriad Pro" charset="0"/>
              </a:rPr>
              <a:t>Email: </a:t>
            </a:r>
            <a:r>
              <a:rPr lang="nl-NL" altLang="en-US" dirty="0" smtClean="0">
                <a:solidFill>
                  <a:schemeClr val="tx1"/>
                </a:solidFill>
                <a:latin typeface="Verdana" panose="020B0604030504040204" pitchFamily="34" charset="0"/>
                <a:cs typeface="Myriad Pro" charset="0"/>
              </a:rPr>
              <a:t>	</a:t>
            </a:r>
            <a:r>
              <a:rPr lang="en-GB" altLang="en-US" dirty="0" smtClean="0">
                <a:latin typeface="Verdana" panose="020B0604030504040204" pitchFamily="34" charset="0"/>
                <a:cs typeface="Myriad Pro" charset="0"/>
                <a:hlinkClick r:id="rId2"/>
              </a:rPr>
              <a:t>TeachingLanguages@pearson.com</a:t>
            </a:r>
            <a:r>
              <a:rPr lang="en-GB" altLang="en-US" dirty="0" smtClean="0">
                <a:latin typeface="Verdana" panose="020B0604030504040204" pitchFamily="34" charset="0"/>
                <a:cs typeface="Myriad Pro" charset="0"/>
              </a:rPr>
              <a:t> </a:t>
            </a:r>
            <a:endParaRPr lang="en-GB" altLang="en-US" dirty="0">
              <a:latin typeface="Verdana" panose="020B0604030504040204" pitchFamily="34" charset="0"/>
              <a:cs typeface="Myriad Pro" charset="0"/>
            </a:endParaRPr>
          </a:p>
          <a:p>
            <a:r>
              <a:rPr lang="en-GB" altLang="en-US" dirty="0">
                <a:solidFill>
                  <a:schemeClr val="tx1"/>
                </a:solidFill>
                <a:latin typeface="Verdana" panose="020B0604030504040204" pitchFamily="34" charset="0"/>
                <a:cs typeface="Myriad Pro" charset="0"/>
              </a:rPr>
              <a:t>Twitter: </a:t>
            </a:r>
            <a:r>
              <a:rPr lang="en-GB" altLang="en-US" dirty="0">
                <a:latin typeface="Verdana" panose="020B0604030504040204" pitchFamily="34" charset="0"/>
                <a:cs typeface="Myriad Pro" charset="0"/>
                <a:hlinkClick r:id="rId3"/>
              </a:rPr>
              <a:t>@</a:t>
            </a:r>
            <a:r>
              <a:rPr lang="en-GB" altLang="en-US" dirty="0" err="1">
                <a:latin typeface="Verdana" panose="020B0604030504040204" pitchFamily="34" charset="0"/>
                <a:cs typeface="Myriad Pro" charset="0"/>
                <a:hlinkClick r:id="rId3"/>
              </a:rPr>
              <a:t>PearsonMFLquals</a:t>
            </a:r>
            <a:endParaRPr lang="en-GB" altLang="en-US" dirty="0">
              <a:latin typeface="Verdana" panose="020B0604030504040204" pitchFamily="34" charset="0"/>
              <a:cs typeface="Myriad Pro" charset="0"/>
            </a:endParaRPr>
          </a:p>
          <a:p>
            <a:r>
              <a:rPr lang="en-US" altLang="en-US" dirty="0">
                <a:latin typeface="Verdana" panose="020B0604030504040204" pitchFamily="34" charset="0"/>
                <a:cs typeface="Myriad Pro" charset="0"/>
                <a:hlinkClick r:id="rId4"/>
              </a:rPr>
              <a:t>Sign up today to receive Subject Advisor emails</a:t>
            </a:r>
            <a:endParaRPr lang="en-GB" altLang="en-US" dirty="0">
              <a:latin typeface="Verdana" panose="020B0604030504040204" pitchFamily="34" charset="0"/>
              <a:cs typeface="Myriad Pro" charset="0"/>
            </a:endParaRPr>
          </a:p>
          <a:p>
            <a:endParaRPr lang="en-GB" dirty="0"/>
          </a:p>
        </p:txBody>
      </p:sp>
      <p:pic>
        <p:nvPicPr>
          <p:cNvPr id="1026" name="Picture 2" descr="Alistair Drewery, Languages subject advi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4147" y="933872"/>
            <a:ext cx="1543757" cy="177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219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506" y="674258"/>
            <a:ext cx="7027997" cy="1147274"/>
          </a:xfrm>
        </p:spPr>
        <p:txBody>
          <a:bodyPr>
            <a:normAutofit/>
          </a:bodyPr>
          <a:lstStyle/>
          <a:p>
            <a:r>
              <a:rPr lang="en-GB" sz="3200" b="1" kern="0" dirty="0">
                <a:solidFill>
                  <a:schemeClr val="tx2"/>
                </a:solidFill>
                <a:latin typeface="Verdana" pitchFamily="34" charset="0"/>
                <a:ea typeface="MS PGothic" pitchFamily="34" charset="-128"/>
              </a:rPr>
              <a:t>Pearson is recruiting</a:t>
            </a:r>
            <a:endParaRPr lang="en-GB" sz="3200" b="1" dirty="0">
              <a:solidFill>
                <a:schemeClr val="tx2"/>
              </a:solidFill>
            </a:endParaRPr>
          </a:p>
        </p:txBody>
      </p:sp>
      <p:sp>
        <p:nvSpPr>
          <p:cNvPr id="4" name="Rectangle 3"/>
          <p:cNvSpPr/>
          <p:nvPr/>
        </p:nvSpPr>
        <p:spPr>
          <a:xfrm>
            <a:off x="1116235" y="2235071"/>
            <a:ext cx="7729814" cy="3816429"/>
          </a:xfrm>
          <a:prstGeom prst="rect">
            <a:avLst/>
          </a:prstGeom>
        </p:spPr>
        <p:txBody>
          <a:bodyPr wrap="square">
            <a:spAutoFit/>
          </a:bodyPr>
          <a:lstStyle/>
          <a:p>
            <a:pPr marL="342900" lvl="1" indent="-342900" defTabSz="914400" eaLnBrk="0" fontAlgn="base" hangingPunct="0">
              <a:spcBef>
                <a:spcPts val="600"/>
              </a:spcBef>
              <a:spcAft>
                <a:spcPts val="600"/>
              </a:spcAft>
              <a:buFontTx/>
              <a:buChar char="•"/>
              <a:defRPr/>
            </a:pPr>
            <a:r>
              <a:rPr lang="en-US" sz="2400" kern="0" dirty="0">
                <a:latin typeface="Verdana"/>
                <a:ea typeface="ＭＳ Ｐゴシック" panose="020B0600070205080204" pitchFamily="34" charset="-128"/>
                <a:cs typeface="Verdana"/>
              </a:rPr>
              <a:t>Pearson is recruiting for GCSE and GCE </a:t>
            </a:r>
            <a:r>
              <a:rPr lang="en-GB" sz="2400" kern="0" dirty="0" smtClean="0">
                <a:latin typeface="Verdana"/>
                <a:ea typeface="ＭＳ Ｐゴシック" panose="020B0600070205080204" pitchFamily="34" charset="-128"/>
                <a:cs typeface="Verdana"/>
              </a:rPr>
              <a:t>MFL</a:t>
            </a:r>
            <a:endParaRPr lang="en-GB" sz="2400" kern="0" dirty="0">
              <a:latin typeface="Verdana"/>
              <a:ea typeface="ＭＳ Ｐゴシック" panose="020B0600070205080204" pitchFamily="34" charset="-128"/>
              <a:cs typeface="Verdana"/>
            </a:endParaRPr>
          </a:p>
          <a:p>
            <a:pPr marL="342900" lvl="1" indent="-342900" defTabSz="914400" eaLnBrk="0" fontAlgn="base" hangingPunct="0">
              <a:spcBef>
                <a:spcPts val="600"/>
              </a:spcBef>
              <a:spcAft>
                <a:spcPts val="600"/>
              </a:spcAft>
              <a:buFontTx/>
              <a:buChar char="•"/>
              <a:defRPr/>
            </a:pPr>
            <a:r>
              <a:rPr lang="en-GB" sz="2400" kern="0" dirty="0">
                <a:latin typeface="Verdana"/>
                <a:ea typeface="ＭＳ Ｐゴシック" panose="020B0600070205080204" pitchFamily="34" charset="-128"/>
                <a:cs typeface="Verdana"/>
              </a:rPr>
              <a:t>We have exciting opportunities to become an examiner </a:t>
            </a:r>
            <a:r>
              <a:rPr lang="en-GB" sz="2400" kern="0" dirty="0" smtClean="0">
                <a:latin typeface="Verdana"/>
                <a:ea typeface="ＭＳ Ｐゴシック" panose="020B0600070205080204" pitchFamily="34" charset="-128"/>
                <a:cs typeface="Verdana"/>
              </a:rPr>
              <a:t>for Languages: </a:t>
            </a:r>
            <a:endParaRPr lang="en-GB" sz="2400" kern="0" dirty="0">
              <a:latin typeface="Verdana"/>
              <a:ea typeface="ＭＳ Ｐゴシック" panose="020B0600070205080204" pitchFamily="34" charset="-128"/>
              <a:cs typeface="Verdana"/>
            </a:endParaRPr>
          </a:p>
          <a:p>
            <a:pPr marL="742950" lvl="2" indent="-342900" defTabSz="914400" eaLnBrk="0" fontAlgn="base" hangingPunct="0">
              <a:spcBef>
                <a:spcPts val="600"/>
              </a:spcBef>
              <a:spcAft>
                <a:spcPts val="600"/>
              </a:spcAft>
              <a:buFont typeface="Courier New" panose="02070309020205020404" pitchFamily="49" charset="0"/>
              <a:buChar char="o"/>
              <a:defRPr/>
            </a:pPr>
            <a:r>
              <a:rPr lang="en-GB" sz="2400" kern="0" dirty="0">
                <a:latin typeface="Verdana"/>
                <a:ea typeface="ＭＳ Ｐゴシック" panose="020B0600070205080204" pitchFamily="34" charset="-128"/>
                <a:cs typeface="Verdana"/>
              </a:rPr>
              <a:t>get closer to the qualification you are teaching </a:t>
            </a:r>
          </a:p>
          <a:p>
            <a:pPr marL="742950" lvl="2" indent="-342900" defTabSz="914400" eaLnBrk="0" fontAlgn="base" hangingPunct="0">
              <a:spcBef>
                <a:spcPts val="600"/>
              </a:spcBef>
              <a:spcAft>
                <a:spcPts val="600"/>
              </a:spcAft>
              <a:buFont typeface="Courier New" panose="02070309020205020404" pitchFamily="49" charset="0"/>
              <a:buChar char="o"/>
              <a:defRPr/>
            </a:pPr>
            <a:r>
              <a:rPr lang="en-GB" sz="2400" kern="0" dirty="0">
                <a:latin typeface="Verdana"/>
                <a:ea typeface="ＭＳ Ｐゴシック" panose="020B0600070205080204" pitchFamily="34" charset="-128"/>
                <a:cs typeface="Verdana"/>
              </a:rPr>
              <a:t>gain insight on National Standards </a:t>
            </a:r>
          </a:p>
          <a:p>
            <a:pPr marL="742950" lvl="2" indent="-342900" defTabSz="914400" eaLnBrk="0" fontAlgn="base" hangingPunct="0">
              <a:spcBef>
                <a:spcPts val="600"/>
              </a:spcBef>
              <a:spcAft>
                <a:spcPts val="600"/>
              </a:spcAft>
              <a:buFont typeface="Courier New" panose="02070309020205020404" pitchFamily="49" charset="0"/>
              <a:buChar char="o"/>
              <a:defRPr/>
            </a:pPr>
            <a:r>
              <a:rPr lang="en-GB" sz="2400" kern="0" dirty="0">
                <a:latin typeface="Verdana"/>
                <a:ea typeface="ＭＳ Ｐゴシック" panose="020B0600070205080204" pitchFamily="34" charset="-128"/>
                <a:cs typeface="Verdana"/>
              </a:rPr>
              <a:t>grow your career</a:t>
            </a:r>
          </a:p>
          <a:p>
            <a:pPr marL="742950" lvl="2" indent="-342900" defTabSz="914400" eaLnBrk="0" fontAlgn="base" hangingPunct="0">
              <a:spcBef>
                <a:spcPts val="600"/>
              </a:spcBef>
              <a:spcAft>
                <a:spcPts val="600"/>
              </a:spcAft>
              <a:buFont typeface="Courier New" panose="02070309020205020404" pitchFamily="49" charset="0"/>
              <a:buChar char="o"/>
              <a:defRPr/>
            </a:pPr>
            <a:r>
              <a:rPr lang="en-GB" sz="2400" kern="0" dirty="0">
                <a:latin typeface="Verdana"/>
                <a:ea typeface="ＭＳ Ｐゴシック" panose="020B0600070205080204" pitchFamily="34" charset="-128"/>
                <a:cs typeface="Verdana"/>
              </a:rPr>
              <a:t>apply via the Pearson website</a:t>
            </a:r>
          </a:p>
        </p:txBody>
      </p:sp>
    </p:spTree>
    <p:extLst>
      <p:ext uri="{BB962C8B-B14F-4D97-AF65-F5344CB8AC3E}">
        <p14:creationId xmlns:p14="http://schemas.microsoft.com/office/powerpoint/2010/main" val="39733506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b="1" kern="0" dirty="0">
                <a:solidFill>
                  <a:schemeClr val="tx2"/>
                </a:solidFill>
                <a:latin typeface="Verdana" pitchFamily="34" charset="0"/>
                <a:ea typeface="MS PGothic" pitchFamily="34" charset="-128"/>
              </a:rPr>
              <a:t>Next steps</a:t>
            </a:r>
            <a:endParaRPr lang="en-GB" sz="3200" b="1" dirty="0">
              <a:solidFill>
                <a:schemeClr val="tx2"/>
              </a:solidFill>
            </a:endParaRPr>
          </a:p>
        </p:txBody>
      </p:sp>
      <p:sp>
        <p:nvSpPr>
          <p:cNvPr id="3" name="Subtitle 2"/>
          <p:cNvSpPr>
            <a:spLocks noGrp="1"/>
          </p:cNvSpPr>
          <p:nvPr>
            <p:ph type="subTitle" idx="1"/>
          </p:nvPr>
        </p:nvSpPr>
        <p:spPr>
          <a:xfrm>
            <a:off x="218606" y="2033866"/>
            <a:ext cx="8385568" cy="3628804"/>
          </a:xfrm>
        </p:spPr>
        <p:txBody>
          <a:bodyPr>
            <a:normAutofit/>
          </a:bodyPr>
          <a:lstStyle/>
          <a:p>
            <a:pPr marL="342900" lvl="1" indent="-342900" algn="l" defTabSz="914400" eaLnBrk="0" fontAlgn="base" hangingPunct="0">
              <a:spcBef>
                <a:spcPts val="1200"/>
              </a:spcBef>
              <a:buFontTx/>
              <a:buChar char="•"/>
              <a:defRPr/>
            </a:pPr>
            <a:r>
              <a:rPr lang="en-GB" sz="2400" kern="0" dirty="0">
                <a:solidFill>
                  <a:schemeClr val="tx1"/>
                </a:solidFill>
                <a:latin typeface="Verdana"/>
                <a:ea typeface="ＭＳ Ｐゴシック" panose="020B0600070205080204" pitchFamily="34" charset="-128"/>
                <a:cs typeface="Verdana"/>
              </a:rPr>
              <a:t>Please complete your evaluation form for today</a:t>
            </a:r>
            <a:r>
              <a:rPr lang="en-GB" altLang="en-US" sz="2400" kern="0" dirty="0">
                <a:solidFill>
                  <a:schemeClr val="tx1"/>
                </a:solidFill>
                <a:latin typeface="Verdana"/>
                <a:ea typeface="ＭＳ Ｐゴシック" panose="020B0600070205080204" pitchFamily="34" charset="-128"/>
                <a:cs typeface="Verdana"/>
              </a:rPr>
              <a:t>’</a:t>
            </a:r>
            <a:r>
              <a:rPr lang="en-GB" sz="2400" kern="0" dirty="0">
                <a:solidFill>
                  <a:schemeClr val="tx1"/>
                </a:solidFill>
                <a:latin typeface="Verdana"/>
                <a:ea typeface="ＭＳ Ｐゴシック" panose="020B0600070205080204" pitchFamily="34" charset="-128"/>
                <a:cs typeface="Verdana"/>
              </a:rPr>
              <a:t>s event – in your </a:t>
            </a:r>
            <a:r>
              <a:rPr lang="en-GB" sz="2400" kern="0" dirty="0" smtClean="0">
                <a:solidFill>
                  <a:schemeClr val="tx1"/>
                </a:solidFill>
                <a:latin typeface="Verdana"/>
                <a:ea typeface="ＭＳ Ｐゴシック" panose="020B0600070205080204" pitchFamily="34" charset="-128"/>
                <a:cs typeface="Verdana"/>
              </a:rPr>
              <a:t>pack</a:t>
            </a:r>
          </a:p>
          <a:p>
            <a:pPr marL="342900" lvl="1" indent="-342900" algn="l" defTabSz="914400" eaLnBrk="0" fontAlgn="base" hangingPunct="0">
              <a:spcBef>
                <a:spcPts val="1200"/>
              </a:spcBef>
              <a:buFontTx/>
              <a:buChar char="•"/>
              <a:defRPr/>
            </a:pPr>
            <a:r>
              <a:rPr lang="en-GB" sz="2400" kern="0" dirty="0" smtClean="0">
                <a:solidFill>
                  <a:schemeClr val="tx1"/>
                </a:solidFill>
                <a:latin typeface="Verdana"/>
                <a:ea typeface="ＭＳ Ｐゴシック" panose="020B0600070205080204" pitchFamily="34" charset="-128"/>
                <a:cs typeface="Verdana"/>
              </a:rPr>
              <a:t>Sign </a:t>
            </a:r>
            <a:r>
              <a:rPr lang="en-GB" sz="2400" kern="0" dirty="0">
                <a:solidFill>
                  <a:schemeClr val="tx1"/>
                </a:solidFill>
                <a:latin typeface="Verdana"/>
                <a:ea typeface="ＭＳ Ｐゴシック" panose="020B0600070205080204" pitchFamily="34" charset="-128"/>
                <a:cs typeface="Verdana"/>
              </a:rPr>
              <a:t>up to our updates: </a:t>
            </a:r>
            <a:br>
              <a:rPr lang="en-GB" sz="2400" kern="0" dirty="0">
                <a:solidFill>
                  <a:schemeClr val="tx1"/>
                </a:solidFill>
                <a:latin typeface="Verdana"/>
                <a:ea typeface="ＭＳ Ｐゴシック" panose="020B0600070205080204" pitchFamily="34" charset="-128"/>
                <a:cs typeface="Verdana"/>
              </a:rPr>
            </a:br>
            <a:r>
              <a:rPr lang="en-GB" sz="2400" kern="0" dirty="0">
                <a:solidFill>
                  <a:schemeClr val="tx1"/>
                </a:solidFill>
                <a:latin typeface="Verdana"/>
                <a:ea typeface="ＭＳ Ｐゴシック" panose="020B0600070205080204" pitchFamily="34" charset="-128"/>
                <a:cs typeface="Verdana"/>
              </a:rPr>
              <a:t>email - </a:t>
            </a:r>
            <a:r>
              <a:rPr lang="en-GB" altLang="en-US" sz="2400" dirty="0">
                <a:solidFill>
                  <a:schemeClr val="tx1"/>
                </a:solidFill>
                <a:latin typeface="Verdana" panose="020B0604030504040204" pitchFamily="34" charset="0"/>
                <a:cs typeface="Myriad Pro" charset="0"/>
                <a:hlinkClick r:id="rId2"/>
              </a:rPr>
              <a:t>TeachingLanguages@pearson.com </a:t>
            </a:r>
            <a:endParaRPr lang="en-GB" altLang="en-US" sz="2400" dirty="0" smtClean="0">
              <a:solidFill>
                <a:schemeClr val="tx1"/>
              </a:solidFill>
              <a:latin typeface="Verdana" panose="020B0604030504040204" pitchFamily="34" charset="0"/>
              <a:cs typeface="Myriad Pro" charset="0"/>
            </a:endParaRPr>
          </a:p>
          <a:p>
            <a:pPr marL="342900" lvl="1" indent="-342900" algn="l" defTabSz="914400" eaLnBrk="0" fontAlgn="base" hangingPunct="0">
              <a:spcBef>
                <a:spcPts val="600"/>
              </a:spcBef>
              <a:buFontTx/>
              <a:buChar char="•"/>
              <a:defRPr/>
            </a:pPr>
            <a:r>
              <a:rPr lang="en-US" sz="2400" kern="0" dirty="0" smtClean="0">
                <a:solidFill>
                  <a:schemeClr val="tx1"/>
                </a:solidFill>
                <a:latin typeface="Verdana"/>
                <a:ea typeface="ＭＳ Ｐゴシック" panose="020B0600070205080204" pitchFamily="34" charset="-128"/>
                <a:cs typeface="Verdana"/>
              </a:rPr>
              <a:t>Visit </a:t>
            </a:r>
            <a:r>
              <a:rPr lang="en-US" sz="2400" kern="0" dirty="0">
                <a:solidFill>
                  <a:schemeClr val="tx1"/>
                </a:solidFill>
                <a:latin typeface="Verdana"/>
                <a:ea typeface="ＭＳ Ｐゴシック" panose="020B0600070205080204" pitchFamily="34" charset="-128"/>
                <a:cs typeface="Verdana"/>
              </a:rPr>
              <a:t>the website to download further copies of the </a:t>
            </a:r>
            <a:r>
              <a:rPr lang="en-US" sz="2400" kern="0" dirty="0" smtClean="0">
                <a:solidFill>
                  <a:schemeClr val="tx1"/>
                </a:solidFill>
                <a:latin typeface="Verdana"/>
                <a:ea typeface="ＭＳ Ｐゴシック" panose="020B0600070205080204" pitchFamily="34" charset="-128"/>
                <a:cs typeface="Verdana"/>
              </a:rPr>
              <a:t>specification </a:t>
            </a:r>
            <a:r>
              <a:rPr lang="en-US" sz="2400" kern="0" dirty="0">
                <a:solidFill>
                  <a:schemeClr val="tx1"/>
                </a:solidFill>
                <a:latin typeface="Verdana"/>
                <a:ea typeface="ＭＳ Ｐゴシック" panose="020B0600070205080204" pitchFamily="34" charset="-128"/>
                <a:cs typeface="Verdana"/>
              </a:rPr>
              <a:t>and support </a:t>
            </a:r>
            <a:r>
              <a:rPr lang="en-US" sz="2400" kern="0" dirty="0" smtClean="0">
                <a:solidFill>
                  <a:schemeClr val="tx1"/>
                </a:solidFill>
                <a:latin typeface="Verdana"/>
                <a:ea typeface="ＭＳ Ｐゴシック" panose="020B0600070205080204" pitchFamily="34" charset="-128"/>
                <a:cs typeface="Verdana"/>
              </a:rPr>
              <a:t>materials:</a:t>
            </a:r>
          </a:p>
          <a:p>
            <a:pPr marL="442913" lvl="1" algn="l" defTabSz="914400" eaLnBrk="0" fontAlgn="base" hangingPunct="0">
              <a:spcBef>
                <a:spcPts val="0"/>
              </a:spcBef>
              <a:spcAft>
                <a:spcPts val="600"/>
              </a:spcAft>
              <a:defRPr/>
            </a:pPr>
            <a:r>
              <a:rPr lang="en-US" sz="2400" kern="0" dirty="0" smtClean="0">
                <a:solidFill>
                  <a:schemeClr val="tx1"/>
                </a:solidFill>
                <a:latin typeface="Verdana"/>
                <a:ea typeface="ＭＳ Ｐゴシック" panose="020B0600070205080204" pitchFamily="34" charset="-128"/>
                <a:cs typeface="Verdana"/>
                <a:hlinkClick r:id="rId3"/>
              </a:rPr>
              <a:t>http://qualifications.pearson.com/en/qualifications/edexcel-a-levels/modern-languages-2016.html</a:t>
            </a:r>
            <a:endParaRPr lang="en-US" sz="2400" kern="0" dirty="0" smtClean="0">
              <a:solidFill>
                <a:schemeClr val="tx1"/>
              </a:solidFill>
              <a:latin typeface="Verdana"/>
              <a:ea typeface="ＭＳ Ｐゴシック" panose="020B0600070205080204" pitchFamily="34" charset="-128"/>
              <a:cs typeface="Verdana"/>
            </a:endParaRPr>
          </a:p>
        </p:txBody>
      </p:sp>
    </p:spTree>
    <p:extLst>
      <p:ext uri="{BB962C8B-B14F-4D97-AF65-F5344CB8AC3E}">
        <p14:creationId xmlns:p14="http://schemas.microsoft.com/office/powerpoint/2010/main" val="29847750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References to third party material made in this publication are made in good faith. Pearson does not endorse, approve or accept responsibility for the content of materials, which may be subject to change, or any opinions expressed therein. (Material may include textbooks, journals, magazines and other publications and </a:t>
            </a:r>
            <a:r>
              <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websites). </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dirty="0"/>
              <a:t/>
            </a:r>
            <a:br>
              <a:rPr lang="en-GB" dirty="0"/>
            </a:br>
            <a:r>
              <a:rPr lang="en-GB" sz="1400" dirty="0" smtClean="0">
                <a:solidFill>
                  <a:schemeClr val="tx1"/>
                </a:solidFill>
              </a:rPr>
              <a:t>With thanks for </a:t>
            </a:r>
            <a:r>
              <a:rPr lang="en-GB" sz="1400" dirty="0" err="1" smtClean="0">
                <a:solidFill>
                  <a:schemeClr val="tx1"/>
                </a:solidFill>
              </a:rPr>
              <a:t>Karine</a:t>
            </a:r>
            <a:r>
              <a:rPr lang="en-GB" sz="1400" dirty="0" smtClean="0">
                <a:solidFill>
                  <a:schemeClr val="tx1"/>
                </a:solidFill>
              </a:rPr>
              <a:t> Harrington for providing the teaching and learning materials for this session.</a:t>
            </a:r>
          </a:p>
        </p:txBody>
      </p:sp>
    </p:spTree>
    <p:extLst>
      <p:ext uri="{BB962C8B-B14F-4D97-AF65-F5344CB8AC3E}">
        <p14:creationId xmlns:p14="http://schemas.microsoft.com/office/powerpoint/2010/main" val="3283033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5853" y="431805"/>
            <a:ext cx="7245935" cy="1147274"/>
          </a:xfrm>
        </p:spPr>
        <p:txBody>
          <a:bodyPr>
            <a:normAutofit/>
          </a:bodyPr>
          <a:lstStyle/>
          <a:p>
            <a:r>
              <a:rPr lang="en-GB" altLang="en-US" sz="3200" b="1" dirty="0">
                <a:solidFill>
                  <a:schemeClr val="tx2"/>
                </a:solidFill>
                <a:latin typeface="Verdana" panose="020B0604030504040204" pitchFamily="34" charset="0"/>
                <a:cs typeface="Myriad Pro" charset="0"/>
              </a:rPr>
              <a:t>Our content </a:t>
            </a:r>
            <a:r>
              <a:rPr lang="en-GB" altLang="en-US" sz="3200" b="1" dirty="0" smtClean="0">
                <a:solidFill>
                  <a:schemeClr val="tx2"/>
                </a:solidFill>
                <a:latin typeface="Verdana" panose="020B0604030504040204" pitchFamily="34" charset="0"/>
                <a:cs typeface="Myriad Pro" charset="0"/>
              </a:rPr>
              <a:t>principles</a:t>
            </a:r>
            <a:endParaRPr lang="en-GB" sz="3200" b="1" dirty="0">
              <a:solidFill>
                <a:schemeClr val="tx2"/>
              </a:solidFill>
            </a:endParaRPr>
          </a:p>
        </p:txBody>
      </p:sp>
      <p:sp>
        <p:nvSpPr>
          <p:cNvPr id="3" name="Subtitle 2"/>
          <p:cNvSpPr>
            <a:spLocks noGrp="1"/>
          </p:cNvSpPr>
          <p:nvPr>
            <p:ph type="subTitle" idx="1"/>
          </p:nvPr>
        </p:nvSpPr>
        <p:spPr>
          <a:xfrm>
            <a:off x="359595" y="2155051"/>
            <a:ext cx="8578921" cy="3483749"/>
          </a:xfrm>
        </p:spPr>
        <p:txBody>
          <a:bodyPr>
            <a:normAutofit/>
          </a:bodyPr>
          <a:lstStyle/>
          <a:p>
            <a:pPr marL="442913" lvl="1" indent="-442913" algn="l">
              <a:spcBef>
                <a:spcPts val="900"/>
              </a:spcBef>
              <a:buSzPct val="74000"/>
              <a:buFontTx/>
              <a:buChar char="•"/>
            </a:pPr>
            <a:r>
              <a:rPr lang="en-US" altLang="en-US" sz="2400" dirty="0">
                <a:solidFill>
                  <a:schemeClr val="tx1"/>
                </a:solidFill>
                <a:latin typeface="Verdana" panose="020B0604030504040204" pitchFamily="34" charset="0"/>
                <a:cs typeface="Myriad Pro" charset="0"/>
              </a:rPr>
              <a:t>A mix of familiar and new </a:t>
            </a:r>
            <a:r>
              <a:rPr lang="en-US" altLang="en-US" sz="2400" dirty="0" smtClean="0">
                <a:solidFill>
                  <a:schemeClr val="tx1"/>
                </a:solidFill>
                <a:latin typeface="Verdana" panose="020B0604030504040204" pitchFamily="34" charset="0"/>
                <a:cs typeface="Myriad Pro" charset="0"/>
              </a:rPr>
              <a:t>themes </a:t>
            </a:r>
            <a:r>
              <a:rPr lang="en-US" altLang="en-US" sz="2400" dirty="0">
                <a:solidFill>
                  <a:schemeClr val="tx1"/>
                </a:solidFill>
                <a:latin typeface="Verdana" panose="020B0604030504040204" pitchFamily="34" charset="0"/>
                <a:cs typeface="Myriad Pro" charset="0"/>
              </a:rPr>
              <a:t>to support a wide range of </a:t>
            </a:r>
            <a:r>
              <a:rPr lang="en-US" altLang="en-US" sz="2400" dirty="0" smtClean="0">
                <a:solidFill>
                  <a:schemeClr val="tx1"/>
                </a:solidFill>
                <a:latin typeface="Verdana" panose="020B0604030504040204" pitchFamily="34" charset="0"/>
                <a:cs typeface="Myriad Pro" charset="0"/>
              </a:rPr>
              <a:t>interests</a:t>
            </a:r>
            <a:endParaRPr lang="en-US" altLang="en-US" sz="2400" dirty="0">
              <a:solidFill>
                <a:schemeClr val="tx1"/>
              </a:solidFill>
              <a:latin typeface="Verdana" panose="020B0604030504040204" pitchFamily="34" charset="0"/>
              <a:cs typeface="Myriad Pro" charset="0"/>
            </a:endParaRPr>
          </a:p>
          <a:p>
            <a:pPr marL="442913" lvl="1" indent="-442913" algn="l">
              <a:spcBef>
                <a:spcPts val="900"/>
              </a:spcBef>
              <a:buSzPct val="74000"/>
              <a:buFontTx/>
              <a:buChar char="•"/>
            </a:pPr>
            <a:r>
              <a:rPr lang="en-US" altLang="en-US" sz="2400" dirty="0" smtClean="0">
                <a:solidFill>
                  <a:schemeClr val="tx1"/>
                </a:solidFill>
                <a:latin typeface="Verdana" panose="020B0604030504040204" pitchFamily="34" charset="0"/>
                <a:cs typeface="Myriad Pro" charset="0"/>
              </a:rPr>
              <a:t>Themes which relate directly to French and French-speaking culture </a:t>
            </a:r>
          </a:p>
          <a:p>
            <a:pPr marL="442913" lvl="1" indent="-442913" algn="l">
              <a:spcBef>
                <a:spcPts val="900"/>
              </a:spcBef>
              <a:buSzPct val="74000"/>
              <a:buFontTx/>
              <a:buChar char="•"/>
            </a:pPr>
            <a:r>
              <a:rPr lang="en-US" altLang="en-US" sz="2400" dirty="0" smtClean="0">
                <a:solidFill>
                  <a:schemeClr val="tx1"/>
                </a:solidFill>
                <a:latin typeface="Verdana" panose="020B0604030504040204" pitchFamily="34" charset="0"/>
                <a:cs typeface="Myriad Pro" charset="0"/>
              </a:rPr>
              <a:t>Year 1 themes should facilitate </a:t>
            </a:r>
            <a:r>
              <a:rPr lang="en-US" altLang="en-US" sz="2400" dirty="0">
                <a:solidFill>
                  <a:schemeClr val="tx1"/>
                </a:solidFill>
                <a:latin typeface="Verdana" panose="020B0604030504040204" pitchFamily="34" charset="0"/>
                <a:cs typeface="Myriad Pro" charset="0"/>
              </a:rPr>
              <a:t>progression from </a:t>
            </a:r>
            <a:r>
              <a:rPr lang="en-US" altLang="en-US" sz="2400" dirty="0" smtClean="0">
                <a:solidFill>
                  <a:schemeClr val="tx1"/>
                </a:solidFill>
                <a:latin typeface="Verdana" panose="020B0604030504040204" pitchFamily="34" charset="0"/>
                <a:cs typeface="Myriad Pro" charset="0"/>
              </a:rPr>
              <a:t>KS4 </a:t>
            </a:r>
          </a:p>
          <a:p>
            <a:pPr marL="442913" lvl="1" indent="-442913" algn="l">
              <a:spcBef>
                <a:spcPts val="900"/>
              </a:spcBef>
              <a:buSzPct val="74000"/>
              <a:buFontTx/>
              <a:buChar char="•"/>
            </a:pPr>
            <a:r>
              <a:rPr lang="en-US" altLang="en-US" sz="2400" dirty="0" smtClean="0">
                <a:solidFill>
                  <a:schemeClr val="tx1"/>
                </a:solidFill>
                <a:latin typeface="Verdana" panose="020B0604030504040204" pitchFamily="34" charset="0"/>
                <a:cs typeface="Myriad Pro" charset="0"/>
              </a:rPr>
              <a:t>Themes that </a:t>
            </a:r>
            <a:r>
              <a:rPr lang="en-US" altLang="en-US" sz="2400" dirty="0">
                <a:solidFill>
                  <a:schemeClr val="tx1"/>
                </a:solidFill>
                <a:latin typeface="Verdana" panose="020B0604030504040204" pitchFamily="34" charset="0"/>
                <a:cs typeface="Myriad Pro" charset="0"/>
              </a:rPr>
              <a:t>meet requirements of the subject </a:t>
            </a:r>
            <a:r>
              <a:rPr lang="en-US" altLang="en-US" sz="2400" dirty="0" smtClean="0">
                <a:solidFill>
                  <a:schemeClr val="tx1"/>
                </a:solidFill>
                <a:latin typeface="Verdana" panose="020B0604030504040204" pitchFamily="34" charset="0"/>
                <a:cs typeface="Myriad Pro" charset="0"/>
              </a:rPr>
              <a:t>criteria</a:t>
            </a:r>
          </a:p>
          <a:p>
            <a:pPr marL="442913" lvl="1" indent="-442913" algn="l">
              <a:spcBef>
                <a:spcPts val="600"/>
              </a:spcBef>
              <a:spcAft>
                <a:spcPts val="600"/>
              </a:spcAft>
              <a:buClr>
                <a:srgbClr val="3D7D6B"/>
              </a:buClr>
              <a:buFontTx/>
              <a:buChar char="•"/>
            </a:pPr>
            <a:endParaRPr lang="en-GB" altLang="en-US" sz="2400" dirty="0">
              <a:solidFill>
                <a:schemeClr val="tx1"/>
              </a:solidFill>
              <a:latin typeface="Verdana" panose="020B0604030504040204" pitchFamily="34" charset="0"/>
              <a:cs typeface="Myriad Pro" charset="0"/>
            </a:endParaRPr>
          </a:p>
          <a:p>
            <a:endParaRPr lang="en-GB" dirty="0"/>
          </a:p>
        </p:txBody>
      </p:sp>
    </p:spTree>
    <p:extLst>
      <p:ext uri="{BB962C8B-B14F-4D97-AF65-F5344CB8AC3E}">
        <p14:creationId xmlns:p14="http://schemas.microsoft.com/office/powerpoint/2010/main" val="967956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6776" y="464871"/>
            <a:ext cx="5758219" cy="1147274"/>
          </a:xfrm>
        </p:spPr>
        <p:txBody>
          <a:bodyPr>
            <a:normAutofit/>
          </a:bodyPr>
          <a:lstStyle/>
          <a:p>
            <a:r>
              <a:rPr lang="en-GB" sz="3200" b="1" dirty="0" smtClean="0">
                <a:solidFill>
                  <a:schemeClr val="tx2"/>
                </a:solidFill>
              </a:rPr>
              <a:t>Co-</a:t>
            </a:r>
            <a:r>
              <a:rPr lang="en-GB" sz="3200" b="1" dirty="0" err="1" smtClean="0">
                <a:solidFill>
                  <a:schemeClr val="tx2"/>
                </a:solidFill>
              </a:rPr>
              <a:t>teachability</a:t>
            </a:r>
            <a:endParaRPr lang="en-GB" sz="3200" b="1" dirty="0">
              <a:solidFill>
                <a:schemeClr val="tx2"/>
              </a:solidFill>
            </a:endParaRPr>
          </a:p>
        </p:txBody>
      </p:sp>
      <p:sp>
        <p:nvSpPr>
          <p:cNvPr id="3" name="Subtitle 2"/>
          <p:cNvSpPr>
            <a:spLocks noGrp="1"/>
          </p:cNvSpPr>
          <p:nvPr>
            <p:ph type="subTitle" idx="1"/>
          </p:nvPr>
        </p:nvSpPr>
        <p:spPr>
          <a:xfrm>
            <a:off x="360485" y="2155052"/>
            <a:ext cx="8523165" cy="2372882"/>
          </a:xfrm>
        </p:spPr>
        <p:txBody>
          <a:bodyPr>
            <a:normAutofit/>
          </a:bodyPr>
          <a:lstStyle/>
          <a:p>
            <a:pPr marL="342900" indent="-342900" fontAlgn="base">
              <a:spcBef>
                <a:spcPts val="900"/>
              </a:spcBef>
              <a:buFont typeface="Arial" panose="020B0604020202020204" pitchFamily="34" charset="0"/>
              <a:buChar char="•"/>
            </a:pPr>
            <a:r>
              <a:rPr lang="en-US" dirty="0">
                <a:solidFill>
                  <a:schemeClr val="tx1"/>
                </a:solidFill>
              </a:rPr>
              <a:t>Year 1 A level content is the same as the AS </a:t>
            </a:r>
            <a:r>
              <a:rPr lang="en-US" dirty="0" smtClean="0">
                <a:solidFill>
                  <a:schemeClr val="tx1"/>
                </a:solidFill>
              </a:rPr>
              <a:t>content</a:t>
            </a:r>
          </a:p>
          <a:p>
            <a:pPr marL="342900" indent="-342900" fontAlgn="base">
              <a:spcBef>
                <a:spcPts val="900"/>
              </a:spcBef>
              <a:buFont typeface="Arial" panose="020B0604020202020204" pitchFamily="34" charset="0"/>
              <a:buChar char="•"/>
            </a:pPr>
            <a:r>
              <a:rPr lang="en-US" dirty="0" smtClean="0">
                <a:solidFill>
                  <a:schemeClr val="tx1"/>
                </a:solidFill>
              </a:rPr>
              <a:t>Same </a:t>
            </a:r>
            <a:r>
              <a:rPr lang="en-US" dirty="0">
                <a:solidFill>
                  <a:schemeClr val="tx1"/>
                </a:solidFill>
              </a:rPr>
              <a:t>‘work’ can be studied </a:t>
            </a:r>
            <a:r>
              <a:rPr lang="en-US" dirty="0" smtClean="0">
                <a:solidFill>
                  <a:schemeClr val="tx1"/>
                </a:solidFill>
              </a:rPr>
              <a:t>for </a:t>
            </a:r>
            <a:r>
              <a:rPr lang="en-US" dirty="0">
                <a:solidFill>
                  <a:schemeClr val="tx1"/>
                </a:solidFill>
              </a:rPr>
              <a:t>AS and for A </a:t>
            </a:r>
            <a:r>
              <a:rPr lang="en-US" dirty="0" smtClean="0">
                <a:solidFill>
                  <a:schemeClr val="tx1"/>
                </a:solidFill>
              </a:rPr>
              <a:t>level</a:t>
            </a:r>
          </a:p>
          <a:p>
            <a:pPr marL="342900" indent="-342900" fontAlgn="base">
              <a:spcBef>
                <a:spcPts val="900"/>
              </a:spcBef>
              <a:buFont typeface="Arial" panose="020B0604020202020204" pitchFamily="34" charset="0"/>
              <a:buChar char="•"/>
            </a:pPr>
            <a:r>
              <a:rPr lang="en-US" dirty="0" smtClean="0">
                <a:solidFill>
                  <a:schemeClr val="tx1"/>
                </a:solidFill>
              </a:rPr>
              <a:t>3 </a:t>
            </a:r>
            <a:r>
              <a:rPr lang="en-US" dirty="0">
                <a:solidFill>
                  <a:schemeClr val="tx1"/>
                </a:solidFill>
              </a:rPr>
              <a:t>paper structure at  AS and A level </a:t>
            </a:r>
            <a:endParaRPr lang="en-US" dirty="0" smtClean="0">
              <a:solidFill>
                <a:schemeClr val="tx1"/>
              </a:solidFill>
            </a:endParaRPr>
          </a:p>
          <a:p>
            <a:pPr marL="342900" indent="-342900" fontAlgn="base">
              <a:spcBef>
                <a:spcPts val="900"/>
              </a:spcBef>
              <a:buFont typeface="Arial" panose="020B0604020202020204" pitchFamily="34" charset="0"/>
              <a:buChar char="•"/>
            </a:pPr>
            <a:r>
              <a:rPr lang="en-US" dirty="0" smtClean="0">
                <a:solidFill>
                  <a:schemeClr val="tx1"/>
                </a:solidFill>
              </a:rPr>
              <a:t>All </a:t>
            </a:r>
            <a:r>
              <a:rPr lang="en-US" dirty="0">
                <a:solidFill>
                  <a:schemeClr val="tx1"/>
                </a:solidFill>
              </a:rPr>
              <a:t>4 skills assessed at AS and A </a:t>
            </a:r>
            <a:r>
              <a:rPr lang="en-US" dirty="0" smtClean="0">
                <a:solidFill>
                  <a:schemeClr val="tx1"/>
                </a:solidFill>
              </a:rPr>
              <a:t>level</a:t>
            </a:r>
            <a:endParaRPr lang="en-US" dirty="0">
              <a:solidFill>
                <a:schemeClr val="tx1"/>
              </a:solidFill>
            </a:endParaRPr>
          </a:p>
        </p:txBody>
      </p:sp>
    </p:spTree>
    <p:extLst>
      <p:ext uri="{BB962C8B-B14F-4D97-AF65-F5344CB8AC3E}">
        <p14:creationId xmlns:p14="http://schemas.microsoft.com/office/powerpoint/2010/main" val="1000530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85" y="297068"/>
            <a:ext cx="7158037" cy="947745"/>
          </a:xfrm>
        </p:spPr>
        <p:txBody>
          <a:bodyPr>
            <a:normAutofit/>
          </a:bodyPr>
          <a:lstStyle/>
          <a:p>
            <a:r>
              <a:rPr lang="en-GB" sz="3200" b="1" dirty="0">
                <a:solidFill>
                  <a:schemeClr val="tx2"/>
                </a:solidFill>
              </a:rPr>
              <a:t>Content –Year </a:t>
            </a:r>
            <a:r>
              <a:rPr lang="en-GB" sz="3200" b="1" dirty="0" smtClean="0">
                <a:solidFill>
                  <a:schemeClr val="tx2"/>
                </a:solidFill>
              </a:rPr>
              <a:t>1 A level/AS</a:t>
            </a:r>
            <a:endParaRPr lang="en-GB" sz="32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3135472"/>
              </p:ext>
            </p:extLst>
          </p:nvPr>
        </p:nvGraphicFramePr>
        <p:xfrm>
          <a:off x="284585" y="1401453"/>
          <a:ext cx="8746398" cy="4682513"/>
        </p:xfrm>
        <a:graphic>
          <a:graphicData uri="http://schemas.openxmlformats.org/drawingml/2006/table">
            <a:tbl>
              <a:tblPr firstRow="1" bandRow="1">
                <a:tableStyleId>{F5AB1C69-6EDB-4FF4-983F-18BD219EF322}</a:tableStyleId>
              </a:tblPr>
              <a:tblGrid>
                <a:gridCol w="4373199"/>
                <a:gridCol w="4373199"/>
              </a:tblGrid>
              <a:tr h="994433">
                <a:tc>
                  <a:txBody>
                    <a:bodyPr/>
                    <a:lstStyle/>
                    <a:p>
                      <a:pPr algn="l"/>
                      <a:r>
                        <a:rPr lang="en-US" sz="1800" b="1" kern="1200" dirty="0" smtClean="0">
                          <a:solidFill>
                            <a:schemeClr val="lt1"/>
                          </a:solidFill>
                          <a:effectLst/>
                          <a:latin typeface="Verdana" charset="0"/>
                          <a:ea typeface="Verdana" charset="0"/>
                          <a:cs typeface="Verdana" charset="0"/>
                        </a:rPr>
                        <a:t>Theme 1: </a:t>
                      </a:r>
                    </a:p>
                    <a:p>
                      <a:pPr algn="l"/>
                      <a:r>
                        <a:rPr lang="fr-FR" sz="1800" b="1" kern="1200" noProof="0" dirty="0" smtClean="0">
                          <a:solidFill>
                            <a:schemeClr val="lt1"/>
                          </a:solidFill>
                          <a:effectLst/>
                          <a:latin typeface="Verdana" charset="0"/>
                          <a:ea typeface="Verdana" charset="0"/>
                          <a:cs typeface="Verdana" charset="0"/>
                        </a:rPr>
                        <a:t>Les changements dans la société française </a:t>
                      </a:r>
                    </a:p>
                  </a:txBody>
                  <a:tcPr/>
                </a:tc>
                <a:tc>
                  <a:txBody>
                    <a:bodyPr/>
                    <a:lstStyle/>
                    <a:p>
                      <a:pPr algn="l"/>
                      <a:r>
                        <a:rPr lang="en-US" sz="1800" b="1" kern="1200" dirty="0" smtClean="0">
                          <a:solidFill>
                            <a:schemeClr val="lt1"/>
                          </a:solidFill>
                          <a:effectLst/>
                          <a:latin typeface="Verdana" charset="0"/>
                          <a:ea typeface="Verdana" charset="0"/>
                          <a:cs typeface="Verdana" charset="0"/>
                        </a:rPr>
                        <a:t>Theme 2: </a:t>
                      </a:r>
                    </a:p>
                    <a:p>
                      <a:pPr algn="l"/>
                      <a:r>
                        <a:rPr lang="fr-FR" sz="1800" b="1" kern="1200" noProof="0" dirty="0" smtClean="0">
                          <a:solidFill>
                            <a:schemeClr val="lt1"/>
                          </a:solidFill>
                          <a:effectLst/>
                          <a:latin typeface="Verdana" charset="0"/>
                          <a:ea typeface="Verdana" charset="0"/>
                          <a:cs typeface="Verdana" charset="0"/>
                        </a:rPr>
                        <a:t>La culture politique et artistique dans les pays francophones </a:t>
                      </a:r>
                      <a:endParaRPr lang="fr-FR" sz="1800" b="1" kern="1200" noProof="0" dirty="0">
                        <a:solidFill>
                          <a:schemeClr val="lt1"/>
                        </a:solidFill>
                        <a:effectLst/>
                        <a:latin typeface="Verdana" charset="0"/>
                        <a:ea typeface="Verdana" charset="0"/>
                        <a:cs typeface="Verdana" charset="0"/>
                      </a:endParaRPr>
                    </a:p>
                  </a:txBody>
                  <a:tcPr/>
                </a:tc>
              </a:tr>
              <a:tr h="3473587">
                <a:tc>
                  <a:txBody>
                    <a:bodyPr/>
                    <a:lstStyle/>
                    <a:p>
                      <a:pPr marL="0" lvl="0" indent="0" algn="l">
                        <a:buFont typeface="Arial" charset="0"/>
                        <a:buNone/>
                      </a:pPr>
                      <a:r>
                        <a:rPr lang="fr-FR" sz="1800" b="1" kern="1200" noProof="0" dirty="0" smtClean="0">
                          <a:solidFill>
                            <a:schemeClr val="tx2"/>
                          </a:solidFill>
                          <a:effectLst/>
                          <a:latin typeface="Verdana" charset="0"/>
                          <a:ea typeface="Verdana" charset="0"/>
                          <a:cs typeface="Verdana" charset="0"/>
                        </a:rPr>
                        <a:t>Les changements dans les structures familiales</a:t>
                      </a:r>
                    </a:p>
                    <a:p>
                      <a:pPr marL="0" lvl="0" indent="0" algn="l">
                        <a:buFont typeface="Arial" charset="0"/>
                        <a:buNone/>
                      </a:pPr>
                      <a:r>
                        <a:rPr lang="fr-FR" sz="1400"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Les changements dans les attitudes envers le mariage, les couples et la famille</a:t>
                      </a:r>
                    </a:p>
                    <a:p>
                      <a:pPr marL="0" lvl="0" indent="0" algn="l">
                        <a:buFont typeface="Arial" charset="0"/>
                        <a:buNone/>
                      </a:pPr>
                      <a:endParaRPr lang="fr-FR" sz="1000" b="1" kern="1200" noProof="0" dirty="0" smtClean="0">
                        <a:solidFill>
                          <a:schemeClr val="tx2"/>
                        </a:solidFill>
                        <a:effectLst/>
                        <a:latin typeface="Verdana" charset="0"/>
                        <a:ea typeface="Verdana" charset="0"/>
                        <a:cs typeface="Verdana" charset="0"/>
                      </a:endParaRP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endParaRPr lang="fr-FR" sz="1800" b="1" kern="1200" noProof="0" dirty="0" smtClean="0">
                        <a:solidFill>
                          <a:schemeClr val="tx2"/>
                        </a:solidFill>
                        <a:effectLst/>
                        <a:latin typeface="Verdana" charset="0"/>
                        <a:ea typeface="Verdana" charset="0"/>
                        <a:cs typeface="Verdana" charset="0"/>
                      </a:endParaRP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fr-FR" sz="1800" b="1" kern="1200" noProof="0" dirty="0" smtClean="0">
                          <a:solidFill>
                            <a:schemeClr val="tx2"/>
                          </a:solidFill>
                          <a:effectLst/>
                          <a:latin typeface="Verdana" charset="0"/>
                          <a:ea typeface="Verdana" charset="0"/>
                          <a:cs typeface="Verdana" charset="0"/>
                        </a:rPr>
                        <a:t>L’éducation </a:t>
                      </a:r>
                    </a:p>
                    <a:p>
                      <a:pPr lvl="0" algn="l"/>
                      <a:r>
                        <a:rPr lang="fr-FR" sz="1400"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Le système éducatif et les questions estudiantines</a:t>
                      </a: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endParaRPr lang="fr-FR" sz="1000" b="1" kern="1200" noProof="0" dirty="0" smtClean="0">
                        <a:solidFill>
                          <a:schemeClr val="tx2"/>
                        </a:solidFill>
                        <a:effectLst/>
                        <a:latin typeface="Verdana" charset="0"/>
                        <a:ea typeface="Verdana" charset="0"/>
                        <a:cs typeface="Verdana" charset="0"/>
                      </a:endParaRP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endParaRPr lang="fr-FR" sz="1000" b="1" kern="1200" noProof="0" dirty="0" smtClean="0">
                        <a:solidFill>
                          <a:schemeClr val="tx2"/>
                        </a:solidFill>
                        <a:effectLst/>
                        <a:latin typeface="Verdana" charset="0"/>
                        <a:ea typeface="Verdana" charset="0"/>
                        <a:cs typeface="Verdana" charset="0"/>
                      </a:endParaRP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endParaRPr lang="fr-FR" sz="1800" b="1" kern="1200" noProof="0" dirty="0" smtClean="0">
                        <a:solidFill>
                          <a:schemeClr val="tx2"/>
                        </a:solidFill>
                        <a:effectLst/>
                        <a:latin typeface="Verdana" charset="0"/>
                        <a:ea typeface="Verdana" charset="0"/>
                        <a:cs typeface="Verdana" charset="0"/>
                      </a:endParaRP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fr-FR" sz="1800" b="1" kern="1200" noProof="0" dirty="0" smtClean="0">
                          <a:solidFill>
                            <a:schemeClr val="tx2"/>
                          </a:solidFill>
                          <a:effectLst/>
                          <a:latin typeface="Verdana" charset="0"/>
                          <a:ea typeface="Verdana" charset="0"/>
                          <a:cs typeface="Verdana" charset="0"/>
                        </a:rPr>
                        <a:t>Le monde du travail</a:t>
                      </a: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fr-FR" sz="1400" kern="1200" noProof="0" dirty="0" smtClean="0">
                          <a:solidFill>
                            <a:schemeClr val="tx2"/>
                          </a:solidFill>
                          <a:effectLst/>
                          <a:latin typeface="Verdana" charset="0"/>
                          <a:ea typeface="Verdana" charset="0"/>
                          <a:cs typeface="Verdana" charset="0"/>
                        </a:rPr>
                        <a:t>La vie active en France et les attitudes envers le travail; le droit à la grève; l’égalité des sexes</a:t>
                      </a:r>
                      <a:endParaRPr lang="fr-FR" sz="1800" kern="1200" noProof="0" dirty="0" smtClean="0">
                        <a:solidFill>
                          <a:schemeClr val="tx2"/>
                        </a:solidFill>
                        <a:effectLst/>
                        <a:latin typeface="Verdana" charset="0"/>
                        <a:ea typeface="Verdana" charset="0"/>
                        <a:cs typeface="Verdana" charset="0"/>
                      </a:endParaRPr>
                    </a:p>
                  </a:txBody>
                  <a:tcPr/>
                </a:tc>
                <a:tc>
                  <a:txBody>
                    <a:bodyPr/>
                    <a:lstStyle/>
                    <a:p>
                      <a:pPr marL="0" lvl="0" indent="0" algn="l">
                        <a:buFont typeface="Arial" charset="0"/>
                        <a:buNone/>
                      </a:pPr>
                      <a:r>
                        <a:rPr lang="fr-FR" sz="1800" b="1"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La musique </a:t>
                      </a:r>
                      <a:endParaRPr lang="fr-FR" sz="1800"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r>
                        <a:rPr lang="es-ES" sz="1400"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Les changements et les développements; l’impact de la musique sur la culture populaire </a:t>
                      </a:r>
                      <a:endParaRPr lang="en-GB" sz="1400"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lvl="0" algn="l"/>
                      <a:endParaRPr lang="fr-FR" sz="1400" i="1" kern="1200" noProof="0" dirty="0" smtClean="0">
                        <a:solidFill>
                          <a:schemeClr val="tx2"/>
                        </a:solidFill>
                        <a:effectLst/>
                        <a:latin typeface="Verdana" charset="0"/>
                        <a:ea typeface="Verdana" charset="0"/>
                        <a:cs typeface="Verdana" charset="0"/>
                      </a:endParaRPr>
                    </a:p>
                    <a:p>
                      <a:pPr marL="0" lvl="0" indent="0" algn="l">
                        <a:buFont typeface="Arial" charset="0"/>
                        <a:buNone/>
                      </a:pPr>
                      <a:endParaRPr lang="fr-FR" sz="1800" b="1" kern="1200" noProof="0" dirty="0" smtClean="0">
                        <a:solidFill>
                          <a:schemeClr val="tx2"/>
                        </a:solidFill>
                        <a:effectLst/>
                        <a:latin typeface="Verdana" charset="0"/>
                        <a:ea typeface="Verdana" charset="0"/>
                        <a:cs typeface="Verdana" charset="0"/>
                      </a:endParaRPr>
                    </a:p>
                    <a:p>
                      <a:pPr marL="0" lvl="0" indent="0" algn="l">
                        <a:buFont typeface="Arial" charset="0"/>
                        <a:buNone/>
                      </a:pPr>
                      <a:endParaRPr lang="fr-FR" sz="1800" b="1" kern="1200" noProof="0" dirty="0" smtClean="0">
                        <a:solidFill>
                          <a:schemeClr val="tx2"/>
                        </a:solidFill>
                        <a:effectLst/>
                        <a:latin typeface="Verdana" charset="0"/>
                        <a:ea typeface="Verdana" charset="0"/>
                        <a:cs typeface="Verdana" charset="0"/>
                      </a:endParaRPr>
                    </a:p>
                    <a:p>
                      <a:pPr marL="0" lvl="0" indent="0" algn="l">
                        <a:buFont typeface="Arial" charset="0"/>
                        <a:buNone/>
                      </a:pPr>
                      <a:r>
                        <a:rPr lang="fr-FR" sz="1800" b="1" kern="1200" noProof="0" dirty="0" smtClean="0">
                          <a:solidFill>
                            <a:schemeClr val="tx2"/>
                          </a:solidFill>
                          <a:effectLst/>
                          <a:latin typeface="Verdana" charset="0"/>
                          <a:ea typeface="Verdana" charset="0"/>
                          <a:cs typeface="Verdana" charset="0"/>
                        </a:rPr>
                        <a:t>Les médias </a:t>
                      </a:r>
                      <a:endParaRPr lang="fr-FR" sz="1800" kern="1200" noProof="0" dirty="0" smtClean="0">
                        <a:solidFill>
                          <a:schemeClr val="tx2"/>
                        </a:solidFill>
                        <a:effectLst/>
                        <a:latin typeface="Verdana" charset="0"/>
                        <a:ea typeface="Verdana" charset="0"/>
                        <a:cs typeface="Verdana" charset="0"/>
                      </a:endParaRPr>
                    </a:p>
                    <a:p>
                      <a:pPr lvl="0" algn="l"/>
                      <a:r>
                        <a:rPr lang="fr-FR" sz="1400"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La liberté d’expression; la presse écrite et en ligne; l’impact sur la société et la politique</a:t>
                      </a:r>
                    </a:p>
                    <a:p>
                      <a:pPr marL="0" lvl="0" indent="0">
                        <a:buFont typeface="Arial" charset="0"/>
                        <a:buNone/>
                      </a:pPr>
                      <a:endParaRPr lang="fr-FR" sz="1400" b="0" i="0" kern="1200" noProof="0" dirty="0" smtClean="0">
                        <a:solidFill>
                          <a:schemeClr val="tx2"/>
                        </a:solidFill>
                        <a:effectLst/>
                        <a:latin typeface="Verdana" charset="0"/>
                        <a:ea typeface="Verdana" charset="0"/>
                        <a:cs typeface="Verdana" charset="0"/>
                      </a:endParaRPr>
                    </a:p>
                    <a:p>
                      <a:pPr marL="0" lvl="0" indent="0">
                        <a:buFont typeface="Arial" charset="0"/>
                        <a:buNone/>
                      </a:pPr>
                      <a:endParaRPr lang="fr-FR" sz="1400" b="0" i="0" kern="1200" noProof="0" dirty="0" smtClean="0">
                        <a:solidFill>
                          <a:schemeClr val="tx2"/>
                        </a:solidFill>
                        <a:effectLst/>
                        <a:latin typeface="Verdana" charset="0"/>
                        <a:ea typeface="Verdana" charset="0"/>
                        <a:cs typeface="Verdana" charset="0"/>
                      </a:endParaRPr>
                    </a:p>
                    <a:p>
                      <a:pPr marL="0" lvl="0" indent="0">
                        <a:buFont typeface="Arial" charset="0"/>
                        <a:buNone/>
                      </a:pPr>
                      <a:r>
                        <a:rPr lang="fr-FR" sz="1800" b="1" kern="1200" noProof="0" dirty="0" smtClean="0">
                          <a:solidFill>
                            <a:schemeClr val="tx2"/>
                          </a:solidFill>
                          <a:effectLst/>
                          <a:latin typeface="Verdana" charset="0"/>
                          <a:ea typeface="Verdana" charset="0"/>
                          <a:cs typeface="Verdana" charset="0"/>
                        </a:rPr>
                        <a:t>Les festivals et les traditions </a:t>
                      </a:r>
                      <a:endParaRPr lang="fr-FR" sz="1800" kern="1200" noProof="0" dirty="0" smtClean="0">
                        <a:solidFill>
                          <a:schemeClr val="tx2"/>
                        </a:solidFill>
                        <a:effectLst/>
                        <a:latin typeface="Verdana" charset="0"/>
                        <a:ea typeface="Verdana" charset="0"/>
                        <a:cs typeface="Verdana" charset="0"/>
                      </a:endParaRPr>
                    </a:p>
                    <a:p>
                      <a:pPr lvl="0"/>
                      <a:r>
                        <a:rPr lang="fr-FR" sz="1400"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Les festivals, fêtes, coutumes et traditions</a:t>
                      </a:r>
                    </a:p>
                    <a:p>
                      <a:pPr lvl="0" algn="l"/>
                      <a:endParaRPr lang="en-US" sz="1400" i="1" kern="1200" dirty="0" smtClean="0">
                        <a:solidFill>
                          <a:schemeClr val="dk1"/>
                        </a:solidFill>
                        <a:effectLst/>
                        <a:latin typeface="Verdana" charset="0"/>
                        <a:ea typeface="Verdana" charset="0"/>
                        <a:cs typeface="Verdana" charset="0"/>
                      </a:endParaRPr>
                    </a:p>
                  </a:txBody>
                  <a:tcPr/>
                </a:tc>
              </a:tr>
            </a:tbl>
          </a:graphicData>
        </a:graphic>
      </p:graphicFrame>
    </p:spTree>
    <p:extLst>
      <p:ext uri="{BB962C8B-B14F-4D97-AF65-F5344CB8AC3E}">
        <p14:creationId xmlns:p14="http://schemas.microsoft.com/office/powerpoint/2010/main" val="172776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063" y="132988"/>
            <a:ext cx="6342197" cy="1147274"/>
          </a:xfrm>
        </p:spPr>
        <p:txBody>
          <a:bodyPr>
            <a:normAutofit fontScale="90000"/>
          </a:bodyPr>
          <a:lstStyle/>
          <a:p>
            <a:r>
              <a:rPr lang="en-GB" sz="3600" b="1" dirty="0" smtClean="0">
                <a:solidFill>
                  <a:schemeClr val="tx2"/>
                </a:solidFill>
              </a:rPr>
              <a:t>Content – Year 2 </a:t>
            </a:r>
            <a:br>
              <a:rPr lang="en-GB" sz="3600" b="1" dirty="0" smtClean="0">
                <a:solidFill>
                  <a:schemeClr val="tx2"/>
                </a:solidFill>
              </a:rPr>
            </a:br>
            <a:r>
              <a:rPr lang="en-GB" sz="3600" b="1" dirty="0" smtClean="0">
                <a:solidFill>
                  <a:schemeClr val="tx2"/>
                </a:solidFill>
              </a:rPr>
              <a:t>(A level only)</a:t>
            </a:r>
            <a:endParaRPr lang="en-GB" sz="3600" b="1"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05412789"/>
              </p:ext>
            </p:extLst>
          </p:nvPr>
        </p:nvGraphicFramePr>
        <p:xfrm>
          <a:off x="130629" y="1380078"/>
          <a:ext cx="9013371" cy="4999146"/>
        </p:xfrm>
        <a:graphic>
          <a:graphicData uri="http://schemas.openxmlformats.org/drawingml/2006/table">
            <a:tbl>
              <a:tblPr firstRow="1" bandRow="1">
                <a:tableStyleId>{F5AB1C69-6EDB-4FF4-983F-18BD219EF322}</a:tableStyleId>
              </a:tblPr>
              <a:tblGrid>
                <a:gridCol w="4399635"/>
                <a:gridCol w="4613736"/>
              </a:tblGrid>
              <a:tr h="1189146">
                <a:tc>
                  <a:txBody>
                    <a:bodyPr/>
                    <a:lstStyle/>
                    <a:p>
                      <a:r>
                        <a:rPr lang="en-US" sz="1800" b="1" kern="1200" dirty="0" smtClean="0">
                          <a:solidFill>
                            <a:schemeClr val="lt1"/>
                          </a:solidFill>
                          <a:effectLst/>
                          <a:latin typeface="Verdana" charset="0"/>
                          <a:ea typeface="Verdana" charset="0"/>
                          <a:cs typeface="Verdana" charset="0"/>
                        </a:rPr>
                        <a:t>Theme 3: </a:t>
                      </a:r>
                    </a:p>
                    <a:p>
                      <a:r>
                        <a:rPr lang="fr-FR" sz="1800" b="1" kern="1200" noProof="0" dirty="0" smtClean="0">
                          <a:solidFill>
                            <a:schemeClr val="lt1"/>
                          </a:solidFill>
                          <a:effectLst/>
                          <a:latin typeface="Verdana" charset="0"/>
                          <a:ea typeface="Verdana" charset="0"/>
                          <a:cs typeface="Verdana" charset="0"/>
                        </a:rPr>
                        <a:t>L’immigration et la société multiculturelle française</a:t>
                      </a:r>
                      <a:r>
                        <a:rPr lang="fr-FR" noProof="0" dirty="0" smtClean="0">
                          <a:effectLst/>
                          <a:latin typeface="Verdana" charset="0"/>
                          <a:ea typeface="Verdana" charset="0"/>
                          <a:cs typeface="Verdana" charset="0"/>
                        </a:rPr>
                        <a:t> </a:t>
                      </a:r>
                      <a:endParaRPr lang="fr-FR" noProof="0" dirty="0">
                        <a:latin typeface="Verdana" charset="0"/>
                        <a:ea typeface="Verdana" charset="0"/>
                        <a:cs typeface="Verdana" charset="0"/>
                      </a:endParaRPr>
                    </a:p>
                  </a:txBody>
                  <a:tcPr/>
                </a:tc>
                <a:tc>
                  <a:txBody>
                    <a:bodyPr/>
                    <a:lstStyle/>
                    <a:p>
                      <a:r>
                        <a:rPr lang="en-US" sz="1800" b="1" kern="1200" dirty="0" smtClean="0">
                          <a:solidFill>
                            <a:schemeClr val="lt1"/>
                          </a:solidFill>
                          <a:effectLst/>
                          <a:latin typeface="Verdana" charset="0"/>
                          <a:ea typeface="Verdana" charset="0"/>
                          <a:cs typeface="Verdana" charset="0"/>
                        </a:rPr>
                        <a:t>Theme 4: </a:t>
                      </a:r>
                    </a:p>
                    <a:p>
                      <a:r>
                        <a:rPr lang="fr-FR" sz="1800" b="1" kern="1200" noProof="0" dirty="0" smtClean="0">
                          <a:solidFill>
                            <a:schemeClr val="lt1"/>
                          </a:solidFill>
                          <a:effectLst/>
                          <a:latin typeface="Verdana" charset="0"/>
                          <a:ea typeface="Verdana" charset="0"/>
                          <a:cs typeface="Verdana" charset="0"/>
                        </a:rPr>
                        <a:t>L’Occupation et la Résistance </a:t>
                      </a:r>
                    </a:p>
                    <a:p>
                      <a:endParaRPr lang="en-GB" dirty="0"/>
                    </a:p>
                  </a:txBody>
                  <a:tcPr/>
                </a:tc>
              </a:tr>
              <a:tr h="3598311">
                <a:tc>
                  <a:txBody>
                    <a:bodyPr/>
                    <a:lstStyle/>
                    <a:p>
                      <a:pPr marL="0" lvl="0" indent="0">
                        <a:spcBef>
                          <a:spcPts val="0"/>
                        </a:spcBef>
                        <a:spcAft>
                          <a:spcPts val="0"/>
                        </a:spcAft>
                        <a:buFont typeface="Arial" charset="0"/>
                        <a:buNone/>
                      </a:pPr>
                      <a:r>
                        <a:rPr lang="fr-FR" sz="1800" b="1" i="0"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L’impact positif de l’immigration sur la société française</a:t>
                      </a:r>
                    </a:p>
                    <a:p>
                      <a:pPr marL="0" lvl="0" indent="0">
                        <a:spcBef>
                          <a:spcPts val="0"/>
                        </a:spcBef>
                        <a:spcAft>
                          <a:spcPts val="0"/>
                        </a:spcAft>
                        <a:buFont typeface="Arial" charset="0"/>
                        <a:buNone/>
                      </a:pPr>
                      <a:r>
                        <a:rPr lang="fr-FR" sz="1400" i="0"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Les contributions des immigrés à l’économie et à la culture</a:t>
                      </a:r>
                    </a:p>
                    <a:p>
                      <a:pPr marL="0" lvl="0" indent="0">
                        <a:spcBef>
                          <a:spcPts val="0"/>
                        </a:spcBef>
                        <a:spcAft>
                          <a:spcPts val="0"/>
                        </a:spcAft>
                        <a:buFont typeface="Arial" charset="0"/>
                        <a:buNone/>
                      </a:pPr>
                      <a:endParaRPr lang="fr-FR" sz="1400" i="1"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spcAft>
                          <a:spcPts val="0"/>
                        </a:spcAft>
                        <a:buFont typeface="Arial" charset="0"/>
                        <a:buNone/>
                      </a:pPr>
                      <a:r>
                        <a:rPr lang="fr-FR" sz="1800" b="1" i="0"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Répondre aux défis de l’immigration et l’intégration </a:t>
                      </a:r>
                    </a:p>
                    <a:p>
                      <a:pPr marL="0" lvl="0" indent="0">
                        <a:spcBef>
                          <a:spcPts val="0"/>
                        </a:spcBef>
                        <a:spcAft>
                          <a:spcPts val="0"/>
                        </a:spcAft>
                        <a:buFont typeface="Arial" charset="0"/>
                        <a:buNone/>
                      </a:pPr>
                      <a:r>
                        <a:rPr lang="fr-FR" sz="1400" i="0"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Les activités des communautés; la marginalisation et l’aliénation du point de vue des immigrés</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endParaRPr lang="fr-FR" sz="1400" b="1" i="1"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fr-FR" sz="1800" b="1"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L’extrême droite</a:t>
                      </a:r>
                      <a:endParaRPr lang="fr-FR" sz="1800" kern="1200" noProof="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fr-FR" sz="1400" b="0" i="0"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La montée du Front National; les leaders du Front National; l’opinion publique</a:t>
                      </a:r>
                      <a:endParaRPr lang="en-US" sz="1400" i="1" kern="1200"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lvl="0" indent="0">
                        <a:buFont typeface="Arial" charset="0"/>
                        <a:buNone/>
                      </a:pPr>
                      <a:r>
                        <a:rPr lang="fr-FR" sz="1800" b="1" kern="1200" noProof="0" dirty="0" smtClean="0">
                          <a:solidFill>
                            <a:schemeClr val="tx2"/>
                          </a:solidFill>
                          <a:effectLst/>
                          <a:latin typeface="Verdana" charset="0"/>
                          <a:ea typeface="Verdana" charset="0"/>
                          <a:cs typeface="Verdana" charset="0"/>
                        </a:rPr>
                        <a:t>La France occupée </a:t>
                      </a:r>
                      <a:endParaRPr lang="fr-FR" sz="1800" kern="1200" noProof="0" dirty="0" smtClean="0">
                        <a:solidFill>
                          <a:schemeClr val="tx2"/>
                        </a:solidFill>
                        <a:effectLst/>
                        <a:latin typeface="Verdana" charset="0"/>
                        <a:ea typeface="Verdana" charset="0"/>
                        <a:cs typeface="Verdana" charset="0"/>
                      </a:endParaRPr>
                    </a:p>
                    <a:p>
                      <a:pPr marL="0" lvl="0" indent="0">
                        <a:buFont typeface="Arial" charset="0"/>
                        <a:buNone/>
                      </a:pPr>
                      <a:r>
                        <a:rPr lang="fr-FR" sz="1400" kern="1200" noProof="0" dirty="0" smtClean="0">
                          <a:solidFill>
                            <a:schemeClr val="tx2"/>
                          </a:solidFill>
                          <a:effectLst/>
                          <a:latin typeface="Verdana" charset="0"/>
                          <a:ea typeface="Verdana" charset="0"/>
                          <a:cs typeface="Verdana" charset="0"/>
                        </a:rPr>
                        <a:t>La collaboration; l’antisémitisme</a:t>
                      </a:r>
                    </a:p>
                    <a:p>
                      <a:pPr marL="285750" lvl="0" indent="-285750">
                        <a:buFont typeface="Arial" charset="0"/>
                        <a:buChar char="•"/>
                      </a:pPr>
                      <a:endParaRPr lang="fr-FR" sz="1400" kern="1200" noProof="0" dirty="0" smtClean="0">
                        <a:solidFill>
                          <a:schemeClr val="tx2"/>
                        </a:solidFill>
                        <a:effectLst/>
                        <a:latin typeface="Verdana" charset="0"/>
                        <a:ea typeface="Verdana" charset="0"/>
                        <a:cs typeface="Verdana" charset="0"/>
                      </a:endParaRPr>
                    </a:p>
                    <a:p>
                      <a:pPr lvl="0"/>
                      <a:endParaRPr lang="fr-FR" sz="1800" b="1" kern="1200" noProof="0" dirty="0" smtClean="0">
                        <a:solidFill>
                          <a:schemeClr val="tx2"/>
                        </a:solidFill>
                        <a:effectLst/>
                        <a:latin typeface="Verdana" charset="0"/>
                        <a:ea typeface="Verdana" charset="0"/>
                        <a:cs typeface="Verdana" charset="0"/>
                      </a:endParaRPr>
                    </a:p>
                    <a:p>
                      <a:pPr lvl="0"/>
                      <a:endParaRPr lang="fr-FR" sz="1800" b="1" kern="1200" noProof="0" dirty="0" smtClean="0">
                        <a:solidFill>
                          <a:schemeClr val="tx2"/>
                        </a:solidFill>
                        <a:effectLst/>
                        <a:latin typeface="Verdana" charset="0"/>
                        <a:ea typeface="Verdana" charset="0"/>
                        <a:cs typeface="Verdana" charset="0"/>
                      </a:endParaRPr>
                    </a:p>
                    <a:p>
                      <a:pPr lvl="0"/>
                      <a:r>
                        <a:rPr lang="fr-FR" sz="1800" b="1" kern="1200" noProof="0" dirty="0" smtClean="0">
                          <a:solidFill>
                            <a:schemeClr val="tx2"/>
                          </a:solidFill>
                          <a:effectLst/>
                          <a:latin typeface="Verdana" charset="0"/>
                          <a:ea typeface="Verdana" charset="0"/>
                          <a:cs typeface="Verdana" charset="0"/>
                        </a:rPr>
                        <a:t>Le régime de Vichy</a:t>
                      </a:r>
                      <a:endParaRPr lang="fr-FR" sz="1800" kern="1200" noProof="0" dirty="0" smtClean="0">
                        <a:solidFill>
                          <a:schemeClr val="tx2"/>
                        </a:solidFill>
                        <a:effectLst/>
                        <a:latin typeface="Verdana" charset="0"/>
                        <a:ea typeface="Verdana" charset="0"/>
                        <a:cs typeface="Verdana" charset="0"/>
                      </a:endParaRPr>
                    </a:p>
                    <a:p>
                      <a:pPr marL="0" lvl="0" indent="0">
                        <a:buFont typeface="Arial" charset="0"/>
                        <a:buNone/>
                      </a:pPr>
                      <a:r>
                        <a:rPr lang="fr-FR" sz="1400" kern="1200" noProof="0" dirty="0" smtClean="0">
                          <a:solidFill>
                            <a:schemeClr val="tx2"/>
                          </a:solidFill>
                          <a:effectLst/>
                          <a:latin typeface="Verdana" charset="0"/>
                          <a:ea typeface="Verdana" charset="0"/>
                          <a:cs typeface="Verdana" charset="0"/>
                        </a:rPr>
                        <a:t>Maréchal Pétain et la Révolution nationale</a:t>
                      </a:r>
                    </a:p>
                    <a:p>
                      <a:pPr marL="0" lvl="0" indent="0">
                        <a:buFont typeface="Arial" charset="0"/>
                        <a:buNone/>
                      </a:pPr>
                      <a:endParaRPr lang="fr-FR" sz="1800" kern="1200" noProof="0" dirty="0" smtClean="0">
                        <a:solidFill>
                          <a:schemeClr val="tx2"/>
                        </a:solidFill>
                        <a:effectLst/>
                        <a:latin typeface="Verdana" charset="0"/>
                        <a:ea typeface="Verdana" charset="0"/>
                        <a:cs typeface="Verdana" charset="0"/>
                      </a:endParaRPr>
                    </a:p>
                    <a:p>
                      <a:pPr lvl="0"/>
                      <a:endParaRPr lang="fr-FR" sz="1800" b="1" kern="1200" noProof="0" dirty="0" smtClean="0">
                        <a:solidFill>
                          <a:schemeClr val="tx2"/>
                        </a:solidFill>
                        <a:effectLst/>
                        <a:latin typeface="Verdana" charset="0"/>
                        <a:ea typeface="Verdana" charset="0"/>
                        <a:cs typeface="Verdana" charset="0"/>
                      </a:endParaRPr>
                    </a:p>
                    <a:p>
                      <a:pPr lvl="0"/>
                      <a:endParaRPr lang="fr-FR" sz="1800" b="1" kern="1200" noProof="0" dirty="0" smtClean="0">
                        <a:solidFill>
                          <a:schemeClr val="tx2"/>
                        </a:solidFill>
                        <a:effectLst/>
                        <a:latin typeface="Verdana" charset="0"/>
                        <a:ea typeface="Verdana" charset="0"/>
                        <a:cs typeface="Verdana" charset="0"/>
                      </a:endParaRPr>
                    </a:p>
                    <a:p>
                      <a:pPr lvl="0"/>
                      <a:r>
                        <a:rPr lang="fr-FR" sz="1800" b="1" kern="1200" noProof="0" dirty="0" smtClean="0">
                          <a:solidFill>
                            <a:schemeClr val="tx2"/>
                          </a:solidFill>
                          <a:effectLst/>
                          <a:latin typeface="Verdana" charset="0"/>
                          <a:ea typeface="Verdana" charset="0"/>
                          <a:cs typeface="Verdana" charset="0"/>
                        </a:rPr>
                        <a:t>La Résistance </a:t>
                      </a:r>
                      <a:endParaRPr lang="fr-FR" sz="1800" kern="1200" noProof="0" dirty="0" smtClean="0">
                        <a:solidFill>
                          <a:schemeClr val="tx2"/>
                        </a:solidFill>
                        <a:effectLst/>
                        <a:latin typeface="Verdana" charset="0"/>
                        <a:ea typeface="Verdana" charset="0"/>
                        <a:cs typeface="Verdana" charset="0"/>
                      </a:endParaRPr>
                    </a:p>
                    <a:p>
                      <a:pPr marL="0" lvl="0" indent="0">
                        <a:buFont typeface="Arial" charset="0"/>
                        <a:buNone/>
                      </a:pPr>
                      <a:r>
                        <a:rPr lang="fr-FR" sz="1400" i="0" kern="1200" noProof="0" dirty="0" smtClean="0">
                          <a:solidFill>
                            <a:schemeClr val="tx2"/>
                          </a:solidFill>
                          <a:effectLst/>
                          <a:latin typeface="Verdana" charset="0"/>
                          <a:ea typeface="Verdana" charset="0"/>
                          <a:cs typeface="Verdana" charset="0"/>
                        </a:rPr>
                        <a:t>Jean Moulin, Charles de Gaulle et les femmes de la Résistance; la résistance des français</a:t>
                      </a:r>
                      <a:endParaRPr lang="en-US" sz="1800" i="0" kern="1200" dirty="0" smtClean="0">
                        <a:solidFill>
                          <a:schemeClr val="dk1"/>
                        </a:solidFill>
                        <a:effectLst/>
                        <a:latin typeface="Verdana" charset="0"/>
                        <a:ea typeface="Verdana" charset="0"/>
                        <a:cs typeface="Verdana" charset="0"/>
                      </a:endParaRPr>
                    </a:p>
                    <a:p>
                      <a:pPr lvl="0"/>
                      <a:endParaRPr lang="en-US" sz="1400" kern="1200" dirty="0" smtClean="0">
                        <a:solidFill>
                          <a:schemeClr val="dk1"/>
                        </a:solidFill>
                        <a:effectLst/>
                        <a:latin typeface="Verdana" charset="0"/>
                        <a:ea typeface="Verdana" charset="0"/>
                        <a:cs typeface="Verdana" charset="0"/>
                      </a:endParaRPr>
                    </a:p>
                    <a:p>
                      <a:endParaRPr lang="en-GB" sz="1600" dirty="0"/>
                    </a:p>
                  </a:txBody>
                  <a:tcPr/>
                </a:tc>
              </a:tr>
            </a:tbl>
          </a:graphicData>
        </a:graphic>
      </p:graphicFrame>
    </p:spTree>
    <p:extLst>
      <p:ext uri="{BB962C8B-B14F-4D97-AF65-F5344CB8AC3E}">
        <p14:creationId xmlns:p14="http://schemas.microsoft.com/office/powerpoint/2010/main" val="1739366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0047" y="232469"/>
            <a:ext cx="6816309" cy="1147274"/>
          </a:xfrm>
        </p:spPr>
        <p:txBody>
          <a:bodyPr>
            <a:normAutofit/>
          </a:bodyPr>
          <a:lstStyle/>
          <a:p>
            <a:r>
              <a:rPr lang="en-GB" altLang="en-US" sz="3200" b="1" dirty="0">
                <a:solidFill>
                  <a:schemeClr val="tx2"/>
                </a:solidFill>
                <a:latin typeface="Verdana" panose="020B0604030504040204" pitchFamily="34" charset="0"/>
                <a:cs typeface="Myriad Pro" charset="0"/>
              </a:rPr>
              <a:t>Assessment Objectives</a:t>
            </a:r>
            <a:endParaRPr lang="en-GB" sz="3200" b="1"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66042333"/>
              </p:ext>
            </p:extLst>
          </p:nvPr>
        </p:nvGraphicFramePr>
        <p:xfrm>
          <a:off x="466529" y="1469203"/>
          <a:ext cx="8033658" cy="4822503"/>
        </p:xfrm>
        <a:graphic>
          <a:graphicData uri="http://schemas.openxmlformats.org/drawingml/2006/table">
            <a:tbl>
              <a:tblPr firstRow="1" bandRow="1">
                <a:tableStyleId>{93296810-A885-4BE3-A3E7-6D5BEEA58F35}</a:tableStyleId>
              </a:tblPr>
              <a:tblGrid>
                <a:gridCol w="714999"/>
                <a:gridCol w="6000108"/>
                <a:gridCol w="1318551"/>
              </a:tblGrid>
              <a:tr h="399963">
                <a:tc>
                  <a:txBody>
                    <a:bodyPr/>
                    <a:lstStyle/>
                    <a:p>
                      <a:endParaRPr lang="en-GB" dirty="0"/>
                    </a:p>
                  </a:txBody>
                  <a:tcPr/>
                </a:tc>
                <a:tc>
                  <a:txBody>
                    <a:bodyPr/>
                    <a:lstStyle/>
                    <a:p>
                      <a:endParaRPr lang="en-GB" dirty="0"/>
                    </a:p>
                  </a:txBody>
                  <a:tcPr/>
                </a:tc>
                <a:tc>
                  <a:txBody>
                    <a:bodyPr/>
                    <a:lstStyle/>
                    <a:p>
                      <a:r>
                        <a:rPr lang="en-GB" dirty="0" smtClean="0"/>
                        <a:t>Weighting</a:t>
                      </a:r>
                      <a:endParaRPr lang="en-GB" dirty="0"/>
                    </a:p>
                  </a:txBody>
                  <a:tcPr/>
                </a:tc>
              </a:tr>
              <a:tr h="1092210">
                <a:tc>
                  <a:txBody>
                    <a:bodyPr/>
                    <a:lstStyle/>
                    <a:p>
                      <a:pPr rtl="0" fontAlgn="t">
                        <a:spcBef>
                          <a:spcPts val="300"/>
                        </a:spcBef>
                        <a:spcAft>
                          <a:spcPts val="300"/>
                        </a:spcAft>
                      </a:pPr>
                      <a:r>
                        <a:rPr lang="en-GB" sz="1200" b="1" i="0" u="none" strike="noStrike" dirty="0">
                          <a:solidFill>
                            <a:srgbClr val="000000"/>
                          </a:solidFill>
                          <a:effectLst/>
                          <a:latin typeface="Verdana" panose="020B0604030504040204" pitchFamily="34" charset="0"/>
                        </a:rPr>
                        <a:t>AO1</a:t>
                      </a:r>
                      <a:endParaRPr lang="en-GB" sz="1200" dirty="0">
                        <a:effectLst/>
                      </a:endParaRPr>
                    </a:p>
                  </a:txBody>
                  <a:tcPr marL="66675" marR="66675"/>
                </a:tc>
                <a:tc>
                  <a:txBody>
                    <a:bodyPr/>
                    <a:lstStyle/>
                    <a:p>
                      <a:pPr rtl="0" fontAlgn="t">
                        <a:spcBef>
                          <a:spcPts val="0"/>
                        </a:spcBef>
                        <a:spcAft>
                          <a:spcPts val="0"/>
                        </a:spcAft>
                      </a:pPr>
                      <a:r>
                        <a:rPr lang="en-US" sz="1400" b="0" i="0" u="none" strike="noStrike" dirty="0">
                          <a:solidFill>
                            <a:srgbClr val="000000"/>
                          </a:solidFill>
                          <a:effectLst/>
                          <a:latin typeface="Verdana" panose="020B0604030504040204" pitchFamily="34" charset="0"/>
                        </a:rPr>
                        <a:t>Understand and respond: </a:t>
                      </a:r>
                      <a:endParaRPr lang="en-US" sz="1400" b="0" i="0" u="none" strike="noStrike" dirty="0" smtClean="0">
                        <a:solidFill>
                          <a:srgbClr val="000000"/>
                        </a:solidFill>
                        <a:effectLst/>
                        <a:latin typeface="Verdana" panose="020B0604030504040204" pitchFamily="34" charset="0"/>
                      </a:endParaRPr>
                    </a:p>
                    <a:p>
                      <a:pPr rtl="0" fontAlgn="t">
                        <a:spcBef>
                          <a:spcPts val="0"/>
                        </a:spcBef>
                        <a:spcAft>
                          <a:spcPts val="0"/>
                        </a:spcAft>
                      </a:pPr>
                      <a:endParaRPr lang="en-US" sz="800" b="0" i="0" u="none" strike="noStrike" dirty="0">
                        <a:solidFill>
                          <a:schemeClr val="dk1"/>
                        </a:solidFill>
                        <a:effectLst/>
                        <a:latin typeface="+mn-lt"/>
                      </a:endParaRPr>
                    </a:p>
                    <a:p>
                      <a:pPr marL="171450" indent="-171450" rtl="0" fontAlgn="t">
                        <a:spcBef>
                          <a:spcPts val="0"/>
                        </a:spcBef>
                        <a:spcAft>
                          <a:spcPts val="0"/>
                        </a:spcAft>
                        <a:buFont typeface="Arial" charset="0"/>
                        <a:buChar char="•"/>
                      </a:pPr>
                      <a:r>
                        <a:rPr lang="en-US" sz="1400" b="0" i="0" u="none" strike="noStrike" dirty="0" smtClean="0">
                          <a:solidFill>
                            <a:srgbClr val="000000"/>
                          </a:solidFill>
                          <a:effectLst/>
                          <a:latin typeface="Verdana" panose="020B0604030504040204" pitchFamily="34" charset="0"/>
                        </a:rPr>
                        <a:t>in </a:t>
                      </a:r>
                      <a:r>
                        <a:rPr lang="en-US" sz="1400" b="0" i="0" u="none" strike="noStrike" dirty="0">
                          <a:solidFill>
                            <a:srgbClr val="000000"/>
                          </a:solidFill>
                          <a:effectLst/>
                          <a:latin typeface="Verdana" panose="020B0604030504040204" pitchFamily="34" charset="0"/>
                        </a:rPr>
                        <a:t>speech to spoken language including face-to-face interaction; </a:t>
                      </a:r>
                      <a:endParaRPr lang="en-US" sz="1400" b="0" i="0" u="none" strike="noStrike" dirty="0">
                        <a:solidFill>
                          <a:srgbClr val="000000"/>
                        </a:solidFill>
                        <a:effectLst/>
                        <a:latin typeface="Arial" panose="020B0604020202020204" pitchFamily="34" charset="0"/>
                      </a:endParaRPr>
                    </a:p>
                    <a:p>
                      <a:pPr marL="171450" indent="-171450" rtl="0" fontAlgn="t">
                        <a:spcBef>
                          <a:spcPts val="0"/>
                        </a:spcBef>
                        <a:spcAft>
                          <a:spcPts val="0"/>
                        </a:spcAft>
                        <a:buFont typeface="Arial" charset="0"/>
                        <a:buChar char="•"/>
                      </a:pPr>
                      <a:r>
                        <a:rPr lang="en-US" sz="1400" b="0" i="0" u="none" strike="noStrike" dirty="0" smtClean="0">
                          <a:solidFill>
                            <a:srgbClr val="000000"/>
                          </a:solidFill>
                          <a:effectLst/>
                          <a:latin typeface="Verdana" panose="020B0604030504040204" pitchFamily="34" charset="0"/>
                        </a:rPr>
                        <a:t>in </a:t>
                      </a:r>
                      <a:r>
                        <a:rPr lang="en-US" sz="1400" b="0" i="0" u="none" strike="noStrike" dirty="0">
                          <a:solidFill>
                            <a:srgbClr val="000000"/>
                          </a:solidFill>
                          <a:effectLst/>
                          <a:latin typeface="Verdana" panose="020B0604030504040204" pitchFamily="34" charset="0"/>
                        </a:rPr>
                        <a:t>writing to spoken language drawn from a variety of sources</a:t>
                      </a:r>
                      <a:r>
                        <a:rPr lang="en-US" sz="1400" b="0" i="0" u="none" strike="noStrike" dirty="0" smtClean="0">
                          <a:solidFill>
                            <a:srgbClr val="000000"/>
                          </a:solidFill>
                          <a:effectLst/>
                          <a:latin typeface="Verdana" panose="020B0604030504040204" pitchFamily="34" charset="0"/>
                        </a:rPr>
                        <a:t>.</a:t>
                      </a:r>
                      <a:endParaRPr lang="en-US" sz="1400" dirty="0">
                        <a:effectLst/>
                      </a:endParaRPr>
                    </a:p>
                  </a:txBody>
                  <a:tcPr marL="66675" marR="66675"/>
                </a:tc>
                <a:tc>
                  <a:txBody>
                    <a:bodyPr/>
                    <a:lstStyle/>
                    <a:p>
                      <a:pPr algn="ctr" rtl="0" fontAlgn="t">
                        <a:spcBef>
                          <a:spcPts val="300"/>
                        </a:spcBef>
                        <a:spcAft>
                          <a:spcPts val="300"/>
                        </a:spcAft>
                      </a:pPr>
                      <a:r>
                        <a:rPr lang="en-GB" sz="1200" b="0" i="0" u="none" strike="noStrike" dirty="0" smtClean="0">
                          <a:solidFill>
                            <a:srgbClr val="000000"/>
                          </a:solidFill>
                          <a:effectLst/>
                          <a:latin typeface="Verdana" panose="020B0604030504040204" pitchFamily="34" charset="0"/>
                        </a:rPr>
                        <a:t>20%</a:t>
                      </a:r>
                      <a:endParaRPr lang="en-GB" sz="1200" dirty="0">
                        <a:effectLst/>
                      </a:endParaRPr>
                    </a:p>
                  </a:txBody>
                  <a:tcPr marL="66675" marR="66675"/>
                </a:tc>
              </a:tr>
              <a:tr h="922255">
                <a:tc>
                  <a:txBody>
                    <a:bodyPr/>
                    <a:lstStyle/>
                    <a:p>
                      <a:pPr rtl="0" fontAlgn="t">
                        <a:spcBef>
                          <a:spcPts val="300"/>
                        </a:spcBef>
                        <a:spcAft>
                          <a:spcPts val="300"/>
                        </a:spcAft>
                      </a:pPr>
                      <a:r>
                        <a:rPr lang="en-GB" sz="1200" b="1" i="0" u="none" strike="noStrike" dirty="0">
                          <a:solidFill>
                            <a:srgbClr val="000000"/>
                          </a:solidFill>
                          <a:effectLst/>
                          <a:latin typeface="Verdana" panose="020B0604030504040204" pitchFamily="34" charset="0"/>
                        </a:rPr>
                        <a:t>AO2</a:t>
                      </a:r>
                      <a:endParaRPr lang="en-GB" sz="1200" dirty="0">
                        <a:effectLst/>
                      </a:endParaRPr>
                    </a:p>
                  </a:txBody>
                  <a:tcPr marL="66675" marR="66675"/>
                </a:tc>
                <a:tc>
                  <a:txBody>
                    <a:bodyPr/>
                    <a:lstStyle/>
                    <a:p>
                      <a:pPr algn="l" rtl="0" fontAlgn="t">
                        <a:spcBef>
                          <a:spcPts val="0"/>
                        </a:spcBef>
                        <a:spcAft>
                          <a:spcPts val="0"/>
                        </a:spcAft>
                      </a:pPr>
                      <a:r>
                        <a:rPr lang="en-US" sz="1400" b="0" i="0" u="none" strike="noStrike" dirty="0">
                          <a:solidFill>
                            <a:srgbClr val="000000"/>
                          </a:solidFill>
                          <a:effectLst/>
                          <a:latin typeface="Verdana" panose="020B0604030504040204" pitchFamily="34" charset="0"/>
                        </a:rPr>
                        <a:t>Understand and respond: </a:t>
                      </a:r>
                      <a:endParaRPr lang="en-US" sz="1400" b="0" i="0" u="none" strike="noStrike" dirty="0" smtClean="0">
                        <a:solidFill>
                          <a:srgbClr val="000000"/>
                        </a:solidFill>
                        <a:effectLst/>
                        <a:latin typeface="Verdana" panose="020B0604030504040204" pitchFamily="34" charset="0"/>
                      </a:endParaRPr>
                    </a:p>
                    <a:p>
                      <a:pPr algn="l" rtl="0" fontAlgn="t">
                        <a:spcBef>
                          <a:spcPts val="0"/>
                        </a:spcBef>
                        <a:spcAft>
                          <a:spcPts val="0"/>
                        </a:spcAft>
                      </a:pPr>
                      <a:endParaRPr lang="en-US" sz="800" b="0" i="0" u="none" strike="noStrike" dirty="0">
                        <a:solidFill>
                          <a:schemeClr val="dk1"/>
                        </a:solidFill>
                        <a:effectLst/>
                        <a:latin typeface="+mn-lt"/>
                      </a:endParaRPr>
                    </a:p>
                    <a:p>
                      <a:pPr marL="171450" indent="-171450" algn="l" rtl="0" fontAlgn="t">
                        <a:spcBef>
                          <a:spcPts val="0"/>
                        </a:spcBef>
                        <a:spcAft>
                          <a:spcPts val="0"/>
                        </a:spcAft>
                        <a:buFont typeface="Arial" charset="0"/>
                        <a:buChar char="•"/>
                      </a:pPr>
                      <a:r>
                        <a:rPr lang="en-US" sz="1400" b="0" i="0" u="none" strike="noStrike" dirty="0" smtClean="0">
                          <a:solidFill>
                            <a:srgbClr val="000000"/>
                          </a:solidFill>
                          <a:effectLst/>
                          <a:latin typeface="Verdana" panose="020B0604030504040204" pitchFamily="34" charset="0"/>
                        </a:rPr>
                        <a:t>in </a:t>
                      </a:r>
                      <a:r>
                        <a:rPr lang="en-US" sz="1400" b="0" i="0" u="none" strike="noStrike" dirty="0">
                          <a:solidFill>
                            <a:srgbClr val="000000"/>
                          </a:solidFill>
                          <a:effectLst/>
                          <a:latin typeface="Verdana" panose="020B0604030504040204" pitchFamily="34" charset="0"/>
                        </a:rPr>
                        <a:t>speech to written language drawn from a variety of </a:t>
                      </a:r>
                      <a:r>
                        <a:rPr lang="en-US" sz="1400" b="0" i="0" u="none" strike="noStrike" dirty="0" smtClean="0">
                          <a:solidFill>
                            <a:srgbClr val="000000"/>
                          </a:solidFill>
                          <a:effectLst/>
                          <a:latin typeface="Verdana" panose="020B0604030504040204" pitchFamily="34" charset="0"/>
                        </a:rPr>
                        <a:t>sources;</a:t>
                      </a:r>
                      <a:endParaRPr lang="en-US" sz="1400" b="0" i="0" u="none" strike="noStrike" dirty="0">
                        <a:solidFill>
                          <a:srgbClr val="000000"/>
                        </a:solidFill>
                        <a:effectLst/>
                        <a:latin typeface="Arial" panose="020B0604020202020204" pitchFamily="34" charset="0"/>
                      </a:endParaRPr>
                    </a:p>
                    <a:p>
                      <a:pPr marL="171450" indent="-171450" algn="l" rtl="0" fontAlgn="t">
                        <a:spcBef>
                          <a:spcPts val="0"/>
                        </a:spcBef>
                        <a:spcAft>
                          <a:spcPts val="0"/>
                        </a:spcAft>
                        <a:buFont typeface="Arial" charset="0"/>
                        <a:buChar char="•"/>
                      </a:pPr>
                      <a:r>
                        <a:rPr lang="en-US" sz="1400" b="0" i="0" u="none" strike="noStrike" dirty="0" smtClean="0">
                          <a:solidFill>
                            <a:srgbClr val="000000"/>
                          </a:solidFill>
                          <a:effectLst/>
                          <a:latin typeface="Verdana" panose="020B0604030504040204" pitchFamily="34" charset="0"/>
                        </a:rPr>
                        <a:t>in </a:t>
                      </a:r>
                      <a:r>
                        <a:rPr lang="en-US" sz="1400" b="0" i="0" u="none" strike="noStrike" dirty="0">
                          <a:solidFill>
                            <a:srgbClr val="000000"/>
                          </a:solidFill>
                          <a:effectLst/>
                          <a:latin typeface="Verdana" panose="020B0604030504040204" pitchFamily="34" charset="0"/>
                        </a:rPr>
                        <a:t>writing to written language drawn from a variety of sources</a:t>
                      </a:r>
                      <a:r>
                        <a:rPr lang="en-US" sz="1400" b="0" i="0" u="none" strike="noStrike" dirty="0" smtClean="0">
                          <a:solidFill>
                            <a:srgbClr val="000000"/>
                          </a:solidFill>
                          <a:effectLst/>
                          <a:latin typeface="Verdana" panose="020B0604030504040204" pitchFamily="34" charset="0"/>
                        </a:rPr>
                        <a:t>.</a:t>
                      </a:r>
                      <a:endParaRPr lang="en-US" sz="1400" dirty="0">
                        <a:effectLst/>
                      </a:endParaRPr>
                    </a:p>
                  </a:txBody>
                  <a:tcPr marL="66675" marR="66675"/>
                </a:tc>
                <a:tc>
                  <a:txBody>
                    <a:bodyPr/>
                    <a:lstStyle/>
                    <a:p>
                      <a:pPr algn="ctr" rtl="0" fontAlgn="t">
                        <a:spcBef>
                          <a:spcPts val="300"/>
                        </a:spcBef>
                        <a:spcAft>
                          <a:spcPts val="300"/>
                        </a:spcAft>
                      </a:pPr>
                      <a:r>
                        <a:rPr lang="en-GB" sz="1200" b="0" i="0" u="none" strike="noStrike" dirty="0" smtClean="0">
                          <a:solidFill>
                            <a:srgbClr val="000000"/>
                          </a:solidFill>
                          <a:effectLst/>
                          <a:latin typeface="Verdana" panose="020B0604030504040204" pitchFamily="34" charset="0"/>
                        </a:rPr>
                        <a:t>30%</a:t>
                      </a:r>
                      <a:endParaRPr lang="en-GB" sz="1200" dirty="0">
                        <a:effectLst/>
                      </a:endParaRPr>
                    </a:p>
                  </a:txBody>
                  <a:tcPr marL="66675" marR="66675"/>
                </a:tc>
              </a:tr>
              <a:tr h="493104">
                <a:tc>
                  <a:txBody>
                    <a:bodyPr/>
                    <a:lstStyle/>
                    <a:p>
                      <a:pPr rtl="0" fontAlgn="t">
                        <a:spcBef>
                          <a:spcPts val="300"/>
                        </a:spcBef>
                        <a:spcAft>
                          <a:spcPts val="300"/>
                        </a:spcAft>
                      </a:pPr>
                      <a:r>
                        <a:rPr lang="en-GB" sz="1200" b="1" i="0" u="none" strike="noStrike">
                          <a:solidFill>
                            <a:srgbClr val="000000"/>
                          </a:solidFill>
                          <a:effectLst/>
                          <a:latin typeface="Verdana" panose="020B0604030504040204" pitchFamily="34" charset="0"/>
                        </a:rPr>
                        <a:t>AO3</a:t>
                      </a:r>
                      <a:endParaRPr lang="en-GB" sz="1200">
                        <a:effectLst/>
                      </a:endParaRPr>
                    </a:p>
                  </a:txBody>
                  <a:tcPr marL="66675" marR="66675"/>
                </a:tc>
                <a:tc>
                  <a:txBody>
                    <a:bodyPr/>
                    <a:lstStyle/>
                    <a:p>
                      <a:pPr rtl="0" fontAlgn="t">
                        <a:spcBef>
                          <a:spcPts val="0"/>
                        </a:spcBef>
                        <a:spcAft>
                          <a:spcPts val="0"/>
                        </a:spcAft>
                      </a:pPr>
                      <a:r>
                        <a:rPr lang="en-US" sz="1400" b="0" i="0" u="none" strike="noStrike" dirty="0">
                          <a:solidFill>
                            <a:srgbClr val="000000"/>
                          </a:solidFill>
                          <a:effectLst/>
                          <a:latin typeface="Verdana" panose="020B0604030504040204" pitchFamily="34" charset="0"/>
                        </a:rPr>
                        <a:t>Manipulate the language accurately, in spoken and written forms, using a range of lexis and structure</a:t>
                      </a:r>
                      <a:r>
                        <a:rPr lang="en-US" sz="1400" b="0" i="0" u="none" strike="noStrike" dirty="0" smtClean="0">
                          <a:solidFill>
                            <a:srgbClr val="000000"/>
                          </a:solidFill>
                          <a:effectLst/>
                          <a:latin typeface="Verdana" panose="020B0604030504040204" pitchFamily="34" charset="0"/>
                        </a:rPr>
                        <a:t>.</a:t>
                      </a:r>
                    </a:p>
                    <a:p>
                      <a:pPr rtl="0" fontAlgn="t">
                        <a:spcBef>
                          <a:spcPts val="0"/>
                        </a:spcBef>
                        <a:spcAft>
                          <a:spcPts val="0"/>
                        </a:spcAft>
                      </a:pPr>
                      <a:endParaRPr lang="en-US" sz="1400" dirty="0">
                        <a:effectLst/>
                      </a:endParaRPr>
                    </a:p>
                  </a:txBody>
                  <a:tcPr marL="66675" marR="66675"/>
                </a:tc>
                <a:tc>
                  <a:txBody>
                    <a:bodyPr/>
                    <a:lstStyle/>
                    <a:p>
                      <a:pPr algn="ctr" rtl="0" fontAlgn="t">
                        <a:spcBef>
                          <a:spcPts val="300"/>
                        </a:spcBef>
                        <a:spcAft>
                          <a:spcPts val="300"/>
                        </a:spcAft>
                      </a:pPr>
                      <a:r>
                        <a:rPr lang="en-GB" sz="1200" b="0" i="0" u="none" strike="noStrike" dirty="0" smtClean="0">
                          <a:solidFill>
                            <a:srgbClr val="000000"/>
                          </a:solidFill>
                          <a:effectLst/>
                          <a:latin typeface="Verdana" panose="020B0604030504040204" pitchFamily="34" charset="0"/>
                        </a:rPr>
                        <a:t>30%</a:t>
                      </a:r>
                      <a:endParaRPr lang="en-GB" sz="1200" dirty="0">
                        <a:effectLst/>
                      </a:endParaRPr>
                    </a:p>
                  </a:txBody>
                  <a:tcPr marL="66675" marR="66675"/>
                </a:tc>
              </a:tr>
              <a:tr h="1676555">
                <a:tc>
                  <a:txBody>
                    <a:bodyPr/>
                    <a:lstStyle/>
                    <a:p>
                      <a:pPr rtl="0" fontAlgn="t">
                        <a:spcBef>
                          <a:spcPts val="300"/>
                        </a:spcBef>
                        <a:spcAft>
                          <a:spcPts val="300"/>
                        </a:spcAft>
                      </a:pPr>
                      <a:r>
                        <a:rPr lang="en-GB" sz="1200" b="1" i="0" u="none" strike="noStrike" dirty="0">
                          <a:solidFill>
                            <a:srgbClr val="000000"/>
                          </a:solidFill>
                          <a:effectLst/>
                          <a:latin typeface="Verdana" panose="020B0604030504040204" pitchFamily="34" charset="0"/>
                        </a:rPr>
                        <a:t>AO4</a:t>
                      </a:r>
                      <a:endParaRPr lang="en-GB" sz="1200" dirty="0">
                        <a:effectLst/>
                      </a:endParaRPr>
                    </a:p>
                  </a:txBody>
                  <a:tcPr marL="66675" marR="66675" anchor="ctr"/>
                </a:tc>
                <a:tc>
                  <a:txBody>
                    <a:bodyPr/>
                    <a:lstStyle/>
                    <a:p>
                      <a:pPr rtl="0" fontAlgn="t">
                        <a:spcBef>
                          <a:spcPts val="0"/>
                        </a:spcBef>
                        <a:spcAft>
                          <a:spcPts val="0"/>
                        </a:spcAft>
                      </a:pPr>
                      <a:r>
                        <a:rPr lang="en-US" sz="1400" b="1" i="0" u="none" strike="noStrike" dirty="0" smtClean="0">
                          <a:solidFill>
                            <a:srgbClr val="000000"/>
                          </a:solidFill>
                          <a:effectLst/>
                          <a:latin typeface="Verdana" panose="020B0604030504040204" pitchFamily="34" charset="0"/>
                        </a:rPr>
                        <a:t>AS:</a:t>
                      </a:r>
                      <a:r>
                        <a:rPr lang="en-US" sz="1400" b="0" i="0" u="none" strike="noStrike" dirty="0" smtClean="0">
                          <a:solidFill>
                            <a:srgbClr val="000000"/>
                          </a:solidFill>
                          <a:effectLst/>
                          <a:latin typeface="Verdana" panose="020B0604030504040204" pitchFamily="34" charset="0"/>
                        </a:rPr>
                        <a:t> Show </a:t>
                      </a:r>
                      <a:r>
                        <a:rPr lang="en-US" sz="1400" b="0" i="0" u="none" strike="noStrike" dirty="0">
                          <a:solidFill>
                            <a:srgbClr val="000000"/>
                          </a:solidFill>
                          <a:effectLst/>
                          <a:latin typeface="Verdana" panose="020B0604030504040204" pitchFamily="34" charset="0"/>
                        </a:rPr>
                        <a:t>knowledge and understanding of, and respond critically to, different aspects of the culture and society of countries/communities where the language is spoken</a:t>
                      </a:r>
                      <a:r>
                        <a:rPr lang="en-US" sz="1400" b="0" i="0" u="none" strike="noStrike" dirty="0" smtClean="0">
                          <a:solidFill>
                            <a:srgbClr val="000000"/>
                          </a:solidFill>
                          <a:effectLst/>
                          <a:latin typeface="Verdana" panose="020B0604030504040204" pitchFamily="34" charset="0"/>
                        </a:rPr>
                        <a:t>.</a:t>
                      </a:r>
                    </a:p>
                    <a:p>
                      <a:pPr rtl="0" fontAlgn="t">
                        <a:spcBef>
                          <a:spcPts val="0"/>
                        </a:spcBef>
                        <a:spcAft>
                          <a:spcPts val="0"/>
                        </a:spcAft>
                      </a:pPr>
                      <a:endParaRPr lang="en-US" sz="800" b="0" i="0" u="none" strike="noStrike" dirty="0" smtClean="0">
                        <a:solidFill>
                          <a:srgbClr val="000000"/>
                        </a:solidFill>
                        <a:effectLst/>
                        <a:latin typeface="Verdana" panose="020B0604030504040204" pitchFamily="34" charset="0"/>
                      </a:endParaRPr>
                    </a:p>
                    <a:p>
                      <a:pPr rtl="0" fontAlgn="t">
                        <a:spcBef>
                          <a:spcPts val="0"/>
                        </a:spcBef>
                        <a:spcAft>
                          <a:spcPts val="0"/>
                        </a:spcAft>
                      </a:pPr>
                      <a:r>
                        <a:rPr lang="en-US" sz="1400" b="1" i="0" u="none" strike="noStrike"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 level</a:t>
                      </a:r>
                      <a:r>
                        <a:rPr lang="en-US" sz="1400" b="0" i="0" u="none" strike="noStrike"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en-US" sz="1400" b="0" i="0" u="none" strike="noStrike"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en-US" sz="1400" b="0" i="0" u="none" strike="noStrike"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Show knowledge and understanding of, and respond critically and analytically to, different aspects of the culture and society of countries/communities where the language is spoken.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6675" marR="66675"/>
                </a:tc>
                <a:tc>
                  <a:txBody>
                    <a:bodyPr/>
                    <a:lstStyle/>
                    <a:p>
                      <a:pPr algn="ctr" rtl="0" fontAlgn="t">
                        <a:spcBef>
                          <a:spcPts val="300"/>
                        </a:spcBef>
                        <a:spcAft>
                          <a:spcPts val="300"/>
                        </a:spcAft>
                      </a:pPr>
                      <a:r>
                        <a:rPr lang="en-GB" sz="1200" b="0" i="0" u="none" strike="noStrike" dirty="0" smtClean="0">
                          <a:solidFill>
                            <a:srgbClr val="000000"/>
                          </a:solidFill>
                          <a:effectLst/>
                          <a:latin typeface="Verdana" panose="020B0604030504040204" pitchFamily="34" charset="0"/>
                        </a:rPr>
                        <a:t>20%</a:t>
                      </a:r>
                      <a:endParaRPr lang="en-GB" sz="1200" dirty="0">
                        <a:effectLst/>
                      </a:endParaRPr>
                    </a:p>
                  </a:txBody>
                  <a:tcPr marL="66675" marR="66675" anchor="ctr"/>
                </a:tc>
              </a:tr>
            </a:tbl>
          </a:graphicData>
        </a:graphic>
      </p:graphicFrame>
    </p:spTree>
    <p:extLst>
      <p:ext uri="{BB962C8B-B14F-4D97-AF65-F5344CB8AC3E}">
        <p14:creationId xmlns:p14="http://schemas.microsoft.com/office/powerpoint/2010/main" val="3111998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388" y="452836"/>
            <a:ext cx="6676350" cy="792848"/>
          </a:xfrm>
        </p:spPr>
        <p:txBody>
          <a:bodyPr>
            <a:noAutofit/>
          </a:bodyPr>
          <a:lstStyle/>
          <a:p>
            <a:r>
              <a:rPr lang="en-GB" altLang="en-US" sz="3200" b="1" dirty="0">
                <a:solidFill>
                  <a:schemeClr val="tx2"/>
                </a:solidFill>
                <a:latin typeface="Verdana" panose="020B0604030504040204" pitchFamily="34" charset="0"/>
                <a:cs typeface="Myriad Pro" charset="0"/>
              </a:rPr>
              <a:t>Overview of new </a:t>
            </a:r>
            <a:r>
              <a:rPr lang="en-GB" altLang="en-US" sz="3200" b="1" dirty="0" smtClean="0">
                <a:solidFill>
                  <a:schemeClr val="tx2"/>
                </a:solidFill>
                <a:latin typeface="Verdana" panose="020B0604030504040204" pitchFamily="34" charset="0"/>
                <a:cs typeface="Myriad Pro" charset="0"/>
              </a:rPr>
              <a:t>AS specification</a:t>
            </a:r>
            <a:endParaRPr lang="en-GB" sz="32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98815100"/>
              </p:ext>
            </p:extLst>
          </p:nvPr>
        </p:nvGraphicFramePr>
        <p:xfrm>
          <a:off x="336112" y="1504593"/>
          <a:ext cx="8722771" cy="4067025"/>
        </p:xfrm>
        <a:graphic>
          <a:graphicData uri="http://schemas.openxmlformats.org/drawingml/2006/table">
            <a:tbl>
              <a:tblPr firstRow="1" bandRow="1">
                <a:tableStyleId>{93296810-A885-4BE3-A3E7-6D5BEEA58F35}</a:tableStyleId>
              </a:tblPr>
              <a:tblGrid>
                <a:gridCol w="2114778"/>
                <a:gridCol w="827068"/>
                <a:gridCol w="832704"/>
                <a:gridCol w="863309"/>
                <a:gridCol w="973637"/>
                <a:gridCol w="3111275"/>
              </a:tblGrid>
              <a:tr h="370840">
                <a:tc>
                  <a:txBody>
                    <a:bodyPr/>
                    <a:lstStyle/>
                    <a:p>
                      <a:endParaRPr lang="en-GB" dirty="0"/>
                    </a:p>
                  </a:txBody>
                  <a:tcPr/>
                </a:tc>
                <a:tc gridSpan="4">
                  <a:txBody>
                    <a:bodyPr/>
                    <a:lstStyle/>
                    <a:p>
                      <a:pPr rtl="0" fontAlgn="ctr">
                        <a:spcBef>
                          <a:spcPts val="600"/>
                        </a:spcBef>
                        <a:spcAft>
                          <a:spcPts val="300"/>
                        </a:spcAft>
                      </a:pPr>
                      <a:r>
                        <a:rPr lang="en-GB" b="1" i="0" u="none" strike="noStrike" dirty="0">
                          <a:solidFill>
                            <a:srgbClr val="FFFFFF"/>
                          </a:solidFill>
                          <a:effectLst/>
                          <a:latin typeface="Verdana" panose="020B0604030504040204" pitchFamily="34" charset="0"/>
                        </a:rPr>
                        <a:t>Assessment Objectives</a:t>
                      </a:r>
                      <a:endParaRPr lang="en-GB" dirty="0">
                        <a:effectLst/>
                      </a:endParaRPr>
                    </a:p>
                  </a:txBody>
                  <a:tcPr marL="66675" marR="66675"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rtl="0" fontAlgn="ctr">
                        <a:spcBef>
                          <a:spcPts val="600"/>
                        </a:spcBef>
                        <a:spcAft>
                          <a:spcPts val="300"/>
                        </a:spcAft>
                      </a:pPr>
                      <a:endParaRPr lang="en-GB" dirty="0">
                        <a:effectLst/>
                      </a:endParaRPr>
                    </a:p>
                  </a:txBody>
                  <a:tcPr marL="66675" marR="66675" anchor="ctr"/>
                </a:tc>
              </a:tr>
              <a:tr h="370840">
                <a:tc>
                  <a:txBody>
                    <a:bodyPr/>
                    <a:lstStyle/>
                    <a:p>
                      <a:endParaRPr lang="en-GB" dirty="0"/>
                    </a:p>
                  </a:txBody>
                  <a:tcPr/>
                </a:tc>
                <a:tc>
                  <a:txBody>
                    <a:bodyPr/>
                    <a:lstStyle/>
                    <a:p>
                      <a:pPr algn="ctr" rtl="0" fontAlgn="ctr">
                        <a:spcBef>
                          <a:spcPts val="600"/>
                        </a:spcBef>
                        <a:spcAft>
                          <a:spcPts val="300"/>
                        </a:spcAft>
                      </a:pPr>
                      <a:r>
                        <a:rPr lang="en-GB" sz="1400" b="1" i="0" u="none" strike="noStrike" dirty="0">
                          <a:solidFill>
                            <a:srgbClr val="FFFFFF"/>
                          </a:solidFill>
                          <a:effectLst/>
                          <a:latin typeface="Verdana" panose="020B0604030504040204" pitchFamily="34" charset="0"/>
                        </a:rPr>
                        <a:t>AO1 %</a:t>
                      </a:r>
                      <a:endParaRPr lang="en-GB" sz="1400" dirty="0">
                        <a:effectLst/>
                      </a:endParaRPr>
                    </a:p>
                  </a:txBody>
                  <a:tcPr marL="66675" marR="66675" anchor="ctr"/>
                </a:tc>
                <a:tc>
                  <a:txBody>
                    <a:bodyPr/>
                    <a:lstStyle/>
                    <a:p>
                      <a:pPr algn="ctr" rtl="0" fontAlgn="ctr">
                        <a:spcBef>
                          <a:spcPts val="600"/>
                        </a:spcBef>
                        <a:spcAft>
                          <a:spcPts val="300"/>
                        </a:spcAft>
                      </a:pPr>
                      <a:r>
                        <a:rPr lang="en-GB" sz="1400" b="1" i="0" u="none" strike="noStrike" dirty="0">
                          <a:solidFill>
                            <a:srgbClr val="FFFFFF"/>
                          </a:solidFill>
                          <a:effectLst/>
                          <a:latin typeface="Verdana" panose="020B0604030504040204" pitchFamily="34" charset="0"/>
                        </a:rPr>
                        <a:t>AO2 %</a:t>
                      </a:r>
                      <a:endParaRPr lang="en-GB" sz="1400" dirty="0">
                        <a:effectLst/>
                      </a:endParaRPr>
                    </a:p>
                  </a:txBody>
                  <a:tcPr marL="66675" marR="66675" anchor="ctr"/>
                </a:tc>
                <a:tc>
                  <a:txBody>
                    <a:bodyPr/>
                    <a:lstStyle/>
                    <a:p>
                      <a:pPr algn="ctr" rtl="0" fontAlgn="ctr">
                        <a:spcBef>
                          <a:spcPts val="600"/>
                        </a:spcBef>
                        <a:spcAft>
                          <a:spcPts val="300"/>
                        </a:spcAft>
                      </a:pPr>
                      <a:r>
                        <a:rPr lang="en-GB" sz="1400" b="1" i="0" u="none" strike="noStrike" dirty="0">
                          <a:solidFill>
                            <a:srgbClr val="FFFFFF"/>
                          </a:solidFill>
                          <a:effectLst/>
                          <a:latin typeface="Verdana" panose="020B0604030504040204" pitchFamily="34" charset="0"/>
                        </a:rPr>
                        <a:t>AO3 %</a:t>
                      </a:r>
                      <a:endParaRPr lang="en-GB" sz="1400" dirty="0">
                        <a:effectLst/>
                      </a:endParaRPr>
                    </a:p>
                  </a:txBody>
                  <a:tcPr marL="66675" marR="66675" anchor="ctr"/>
                </a:tc>
                <a:tc>
                  <a:txBody>
                    <a:bodyPr/>
                    <a:lstStyle/>
                    <a:p>
                      <a:pPr algn="ctr" rtl="0" fontAlgn="ctr">
                        <a:spcBef>
                          <a:spcPts val="600"/>
                        </a:spcBef>
                        <a:spcAft>
                          <a:spcPts val="300"/>
                        </a:spcAft>
                      </a:pPr>
                      <a:r>
                        <a:rPr lang="en-GB" sz="1400" b="1" i="0" u="none" strike="noStrike" dirty="0" smtClean="0">
                          <a:solidFill>
                            <a:srgbClr val="FFFFFF"/>
                          </a:solidFill>
                          <a:effectLst/>
                          <a:latin typeface="Verdana" panose="020B0604030504040204" pitchFamily="34" charset="0"/>
                        </a:rPr>
                        <a:t>AO4</a:t>
                      </a:r>
                    </a:p>
                    <a:p>
                      <a:pPr algn="ctr" rtl="0" fontAlgn="ctr">
                        <a:spcBef>
                          <a:spcPts val="600"/>
                        </a:spcBef>
                        <a:spcAft>
                          <a:spcPts val="300"/>
                        </a:spcAft>
                      </a:pPr>
                      <a:r>
                        <a:rPr lang="en-GB" sz="1400" b="1" i="0" u="none" strike="noStrike" dirty="0" smtClean="0">
                          <a:solidFill>
                            <a:srgbClr val="FFFFFF"/>
                          </a:solidFill>
                          <a:effectLst/>
                          <a:latin typeface="Verdana" panose="020B0604030504040204" pitchFamily="34" charset="0"/>
                        </a:rPr>
                        <a:t> </a:t>
                      </a:r>
                      <a:r>
                        <a:rPr lang="en-GB" sz="1400" b="1" i="0" u="none" strike="noStrike" dirty="0">
                          <a:solidFill>
                            <a:srgbClr val="FFFFFF"/>
                          </a:solidFill>
                          <a:effectLst/>
                          <a:latin typeface="Verdana" panose="020B0604030504040204" pitchFamily="34" charset="0"/>
                        </a:rPr>
                        <a:t>%</a:t>
                      </a:r>
                      <a:endParaRPr lang="en-GB" sz="1400" dirty="0">
                        <a:effectLst/>
                      </a:endParaRPr>
                    </a:p>
                  </a:txBody>
                  <a:tcPr marL="66675" marR="66675" anchor="ctr"/>
                </a:tc>
                <a:tc>
                  <a:txBody>
                    <a:bodyPr/>
                    <a:lstStyle/>
                    <a:p>
                      <a:pPr algn="ctr" rtl="0" fontAlgn="t">
                        <a:spcBef>
                          <a:spcPts val="600"/>
                        </a:spcBef>
                        <a:spcAft>
                          <a:spcPts val="300"/>
                        </a:spcAft>
                      </a:pPr>
                      <a:r>
                        <a:rPr lang="en-US" sz="1400" b="1" i="0" u="none" strike="noStrike" dirty="0">
                          <a:solidFill>
                            <a:srgbClr val="FFFFFF"/>
                          </a:solidFill>
                          <a:effectLst/>
                          <a:latin typeface="Verdana" panose="020B0604030504040204" pitchFamily="34" charset="0"/>
                        </a:rPr>
                        <a:t>Total for all Assessment Objectives</a:t>
                      </a:r>
                      <a:endParaRPr lang="en-US" sz="1400" dirty="0">
                        <a:effectLst/>
                      </a:endParaRPr>
                    </a:p>
                  </a:txBody>
                  <a:tcPr marL="66675" marR="66675"/>
                </a:tc>
              </a:tr>
              <a:tr h="1046965">
                <a:tc>
                  <a:txBody>
                    <a:bodyPr/>
                    <a:lstStyle/>
                    <a:p>
                      <a:r>
                        <a:rPr lang="en-US" sz="1600" b="0" i="0" u="none" strike="noStrike" kern="1200" dirty="0" smtClean="0">
                          <a:solidFill>
                            <a:schemeClr val="dk1"/>
                          </a:solidFill>
                          <a:effectLst/>
                          <a:latin typeface="+mn-lt"/>
                          <a:ea typeface="+mn-ea"/>
                          <a:cs typeface="+mn-cs"/>
                        </a:rPr>
                        <a:t>Paper 1: </a:t>
                      </a:r>
                    </a:p>
                    <a:p>
                      <a:r>
                        <a:rPr lang="en-US" sz="1600" b="0" i="0" u="none" strike="noStrike" kern="1200" dirty="0" smtClean="0">
                          <a:solidFill>
                            <a:schemeClr val="dk1"/>
                          </a:solidFill>
                          <a:effectLst/>
                          <a:latin typeface="+mn-lt"/>
                          <a:ea typeface="+mn-ea"/>
                          <a:cs typeface="+mn-cs"/>
                        </a:rPr>
                        <a:t>Listening, Reading and Translation into English</a:t>
                      </a:r>
                      <a:endParaRPr lang="en-GB" sz="1600" dirty="0"/>
                    </a:p>
                  </a:txBody>
                  <a:tcPr/>
                </a:tc>
                <a:tc>
                  <a:txBody>
                    <a:bodyPr/>
                    <a:lstStyle/>
                    <a:p>
                      <a:pPr algn="ctr" rtl="0" fontAlgn="t">
                        <a:spcBef>
                          <a:spcPts val="300"/>
                        </a:spcBef>
                        <a:spcAft>
                          <a:spcPts val="300"/>
                        </a:spcAft>
                      </a:pPr>
                      <a:r>
                        <a:rPr lang="en-GB" sz="1600" b="0" i="0" u="none" strike="noStrike" dirty="0">
                          <a:solidFill>
                            <a:srgbClr val="000000"/>
                          </a:solidFill>
                          <a:effectLst/>
                          <a:latin typeface="Verdana" panose="020B0604030504040204" pitchFamily="34" charset="0"/>
                        </a:rPr>
                        <a:t>15</a:t>
                      </a:r>
                      <a:endParaRPr lang="en-GB" sz="1600" dirty="0">
                        <a:effectLst/>
                      </a:endParaRPr>
                    </a:p>
                  </a:txBody>
                  <a:tcPr marL="66675" marR="66675" anchor="ctr"/>
                </a:tc>
                <a:tc>
                  <a:txBody>
                    <a:bodyPr/>
                    <a:lstStyle/>
                    <a:p>
                      <a:pPr algn="ctr" rtl="0" fontAlgn="t">
                        <a:spcBef>
                          <a:spcPts val="300"/>
                        </a:spcBef>
                        <a:spcAft>
                          <a:spcPts val="300"/>
                        </a:spcAft>
                      </a:pPr>
                      <a:r>
                        <a:rPr lang="en-GB" sz="1600" b="0" i="0" u="none" strike="noStrike">
                          <a:solidFill>
                            <a:srgbClr val="000000"/>
                          </a:solidFill>
                          <a:effectLst/>
                          <a:latin typeface="Verdana" panose="020B0604030504040204" pitchFamily="34" charset="0"/>
                        </a:rPr>
                        <a:t>25</a:t>
                      </a:r>
                      <a:endParaRPr lang="en-GB" sz="1600">
                        <a:effectLst/>
                      </a:endParaRPr>
                    </a:p>
                  </a:txBody>
                  <a:tcPr marL="66675" marR="66675" anchor="ctr"/>
                </a:tc>
                <a:tc>
                  <a:txBody>
                    <a:bodyPr/>
                    <a:lstStyle/>
                    <a:p>
                      <a:pPr algn="ctr" fontAlgn="t"/>
                      <a:r>
                        <a:rPr lang="en-GB" sz="1600">
                          <a:effectLst/>
                        </a:rPr>
                        <a:t/>
                      </a:r>
                      <a:br>
                        <a:rPr lang="en-GB" sz="1600">
                          <a:effectLst/>
                        </a:rPr>
                      </a:br>
                      <a:endParaRPr lang="en-GB" sz="1600">
                        <a:effectLst/>
                      </a:endParaRPr>
                    </a:p>
                  </a:txBody>
                  <a:tcPr marL="66675" marR="66675" anchor="ctr"/>
                </a:tc>
                <a:tc>
                  <a:txBody>
                    <a:bodyPr/>
                    <a:lstStyle/>
                    <a:p>
                      <a:pPr algn="ctr" fontAlgn="t"/>
                      <a:r>
                        <a:rPr lang="en-GB" sz="1600" dirty="0">
                          <a:effectLst/>
                        </a:rPr>
                        <a:t/>
                      </a:r>
                      <a:br>
                        <a:rPr lang="en-GB" sz="1600" dirty="0">
                          <a:effectLst/>
                        </a:rPr>
                      </a:br>
                      <a:endParaRPr lang="en-GB" sz="1600" dirty="0">
                        <a:effectLst/>
                      </a:endParaRPr>
                    </a:p>
                  </a:txBody>
                  <a:tcPr marL="66675" marR="66675" anchor="ctr"/>
                </a:tc>
                <a:tc>
                  <a:txBody>
                    <a:bodyPr/>
                    <a:lstStyle/>
                    <a:p>
                      <a:pPr algn="ctr"/>
                      <a:r>
                        <a:rPr lang="en-GB" dirty="0" smtClean="0"/>
                        <a:t>40%</a:t>
                      </a:r>
                      <a:endParaRPr lang="en-GB" dirty="0"/>
                    </a:p>
                  </a:txBody>
                  <a:tcPr marL="66675" marR="66675"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dk1"/>
                          </a:solidFill>
                          <a:effectLst/>
                          <a:latin typeface="+mn-lt"/>
                          <a:ea typeface="+mn-ea"/>
                          <a:cs typeface="+mn-cs"/>
                        </a:rPr>
                        <a:t>Paper 2: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dk1"/>
                          </a:solidFill>
                          <a:effectLst/>
                          <a:latin typeface="+mn-lt"/>
                          <a:ea typeface="+mn-ea"/>
                          <a:cs typeface="+mn-cs"/>
                        </a:rPr>
                        <a:t>Written response to works, Translation into French</a:t>
                      </a:r>
                      <a:endParaRPr lang="en-GB" sz="1600" dirty="0"/>
                    </a:p>
                  </a:txBody>
                  <a:tcPr/>
                </a:tc>
                <a:tc>
                  <a:txBody>
                    <a:bodyPr/>
                    <a:lstStyle/>
                    <a:p>
                      <a:pPr algn="ctr" fontAlgn="t"/>
                      <a:r>
                        <a:rPr lang="en-GB" sz="1600">
                          <a:effectLst/>
                        </a:rPr>
                        <a:t/>
                      </a:r>
                      <a:br>
                        <a:rPr lang="en-GB" sz="1600">
                          <a:effectLst/>
                        </a:rPr>
                      </a:br>
                      <a:endParaRPr lang="en-GB" sz="1600">
                        <a:effectLst/>
                      </a:endParaRPr>
                    </a:p>
                  </a:txBody>
                  <a:tcPr marL="66675" marR="66675" anchor="ctr"/>
                </a:tc>
                <a:tc>
                  <a:txBody>
                    <a:bodyPr/>
                    <a:lstStyle/>
                    <a:p>
                      <a:pPr algn="ctr" fontAlgn="t"/>
                      <a:r>
                        <a:rPr lang="en-GB" sz="1600" dirty="0">
                          <a:effectLst/>
                        </a:rPr>
                        <a:t/>
                      </a:r>
                      <a:br>
                        <a:rPr lang="en-GB" sz="1600" dirty="0">
                          <a:effectLst/>
                        </a:rPr>
                      </a:br>
                      <a:endParaRPr lang="en-GB" sz="1600" dirty="0">
                        <a:effectLst/>
                      </a:endParaRPr>
                    </a:p>
                  </a:txBody>
                  <a:tcPr marL="66675" marR="66675" anchor="ctr"/>
                </a:tc>
                <a:tc>
                  <a:txBody>
                    <a:bodyPr/>
                    <a:lstStyle/>
                    <a:p>
                      <a:pPr algn="ctr" rtl="0" fontAlgn="t">
                        <a:spcBef>
                          <a:spcPts val="300"/>
                        </a:spcBef>
                        <a:spcAft>
                          <a:spcPts val="300"/>
                        </a:spcAft>
                      </a:pPr>
                      <a:r>
                        <a:rPr lang="en-GB" sz="1600" b="0" i="0" u="none" strike="noStrike">
                          <a:solidFill>
                            <a:srgbClr val="000000"/>
                          </a:solidFill>
                          <a:effectLst/>
                          <a:latin typeface="Verdana" panose="020B0604030504040204" pitchFamily="34" charset="0"/>
                        </a:rPr>
                        <a:t>20</a:t>
                      </a:r>
                      <a:endParaRPr lang="en-GB" sz="1600">
                        <a:effectLst/>
                      </a:endParaRPr>
                    </a:p>
                  </a:txBody>
                  <a:tcPr marL="66675" marR="66675" anchor="ctr"/>
                </a:tc>
                <a:tc>
                  <a:txBody>
                    <a:bodyPr/>
                    <a:lstStyle/>
                    <a:p>
                      <a:pPr algn="ctr" rtl="0" fontAlgn="t">
                        <a:spcBef>
                          <a:spcPts val="300"/>
                        </a:spcBef>
                        <a:spcAft>
                          <a:spcPts val="300"/>
                        </a:spcAft>
                      </a:pPr>
                      <a:r>
                        <a:rPr lang="en-GB" sz="1600" b="0" i="0" u="none" strike="noStrike">
                          <a:solidFill>
                            <a:srgbClr val="000000"/>
                          </a:solidFill>
                          <a:effectLst/>
                          <a:latin typeface="Verdana" panose="020B0604030504040204" pitchFamily="34" charset="0"/>
                        </a:rPr>
                        <a:t>10</a:t>
                      </a:r>
                      <a:endParaRPr lang="en-GB" sz="1600">
                        <a:effectLst/>
                      </a:endParaRPr>
                    </a:p>
                  </a:txBody>
                  <a:tcPr marL="66675" marR="66675" anchor="ctr"/>
                </a:tc>
                <a:tc>
                  <a:txBody>
                    <a:bodyPr/>
                    <a:lstStyle/>
                    <a:p>
                      <a:pPr algn="ctr" rtl="0" fontAlgn="t">
                        <a:spcBef>
                          <a:spcPts val="300"/>
                        </a:spcBef>
                        <a:spcAft>
                          <a:spcPts val="300"/>
                        </a:spcAft>
                      </a:pPr>
                      <a:r>
                        <a:rPr lang="en-GB" sz="1600" dirty="0" smtClean="0">
                          <a:effectLst/>
                        </a:rPr>
                        <a:t>30%</a:t>
                      </a:r>
                      <a:endParaRPr lang="en-GB" sz="1600" dirty="0">
                        <a:effectLst/>
                      </a:endParaRPr>
                    </a:p>
                  </a:txBody>
                  <a:tcPr marL="66675" marR="66675"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dirty="0" smtClean="0">
                          <a:solidFill>
                            <a:schemeClr val="dk1"/>
                          </a:solidFill>
                          <a:effectLst/>
                          <a:latin typeface="+mn-lt"/>
                          <a:ea typeface="+mn-ea"/>
                          <a:cs typeface="+mn-cs"/>
                        </a:rPr>
                        <a:t>Paper 3: Speaking</a:t>
                      </a:r>
                      <a:endParaRPr lang="en-GB" sz="1600" dirty="0" smtClean="0"/>
                    </a:p>
                    <a:p>
                      <a:endParaRPr lang="en-GB" sz="1600" dirty="0"/>
                    </a:p>
                  </a:txBody>
                  <a:tcPr/>
                </a:tc>
                <a:tc>
                  <a:txBody>
                    <a:bodyPr/>
                    <a:lstStyle/>
                    <a:p>
                      <a:pPr algn="ctr" rtl="0" fontAlgn="t">
                        <a:spcBef>
                          <a:spcPts val="300"/>
                        </a:spcBef>
                        <a:spcAft>
                          <a:spcPts val="300"/>
                        </a:spcAft>
                      </a:pPr>
                      <a:r>
                        <a:rPr lang="en-GB" sz="1600" b="0" i="0" u="none" strike="noStrike">
                          <a:solidFill>
                            <a:srgbClr val="000000"/>
                          </a:solidFill>
                          <a:effectLst/>
                          <a:latin typeface="Verdana" panose="020B0604030504040204" pitchFamily="34" charset="0"/>
                        </a:rPr>
                        <a:t>5</a:t>
                      </a:r>
                      <a:endParaRPr lang="en-GB" sz="1600">
                        <a:effectLst/>
                      </a:endParaRPr>
                    </a:p>
                  </a:txBody>
                  <a:tcPr marL="66675" marR="66675" anchor="ctr"/>
                </a:tc>
                <a:tc>
                  <a:txBody>
                    <a:bodyPr/>
                    <a:lstStyle/>
                    <a:p>
                      <a:pPr algn="ctr" rtl="0" fontAlgn="t">
                        <a:spcBef>
                          <a:spcPts val="300"/>
                        </a:spcBef>
                        <a:spcAft>
                          <a:spcPts val="300"/>
                        </a:spcAft>
                      </a:pPr>
                      <a:r>
                        <a:rPr lang="en-GB" sz="1600" b="0" i="0" u="none" strike="noStrike">
                          <a:solidFill>
                            <a:srgbClr val="000000"/>
                          </a:solidFill>
                          <a:effectLst/>
                          <a:latin typeface="Verdana" panose="020B0604030504040204" pitchFamily="34" charset="0"/>
                        </a:rPr>
                        <a:t>5</a:t>
                      </a:r>
                      <a:endParaRPr lang="en-GB" sz="1600">
                        <a:effectLst/>
                      </a:endParaRPr>
                    </a:p>
                  </a:txBody>
                  <a:tcPr marL="66675" marR="66675" anchor="ctr"/>
                </a:tc>
                <a:tc>
                  <a:txBody>
                    <a:bodyPr/>
                    <a:lstStyle/>
                    <a:p>
                      <a:pPr algn="ctr" rtl="0" fontAlgn="t">
                        <a:spcBef>
                          <a:spcPts val="300"/>
                        </a:spcBef>
                        <a:spcAft>
                          <a:spcPts val="300"/>
                        </a:spcAft>
                      </a:pPr>
                      <a:r>
                        <a:rPr lang="en-GB" sz="1600" b="0" i="0" u="none" strike="noStrike">
                          <a:solidFill>
                            <a:srgbClr val="000000"/>
                          </a:solidFill>
                          <a:effectLst/>
                          <a:latin typeface="Verdana" panose="020B0604030504040204" pitchFamily="34" charset="0"/>
                        </a:rPr>
                        <a:t>10</a:t>
                      </a:r>
                      <a:endParaRPr lang="en-GB" sz="1600">
                        <a:effectLst/>
                      </a:endParaRPr>
                    </a:p>
                  </a:txBody>
                  <a:tcPr marL="66675" marR="66675" anchor="ctr"/>
                </a:tc>
                <a:tc>
                  <a:txBody>
                    <a:bodyPr/>
                    <a:lstStyle/>
                    <a:p>
                      <a:pPr algn="ctr" rtl="0" fontAlgn="t">
                        <a:spcBef>
                          <a:spcPts val="300"/>
                        </a:spcBef>
                        <a:spcAft>
                          <a:spcPts val="300"/>
                        </a:spcAft>
                      </a:pPr>
                      <a:r>
                        <a:rPr lang="en-GB" sz="1600" b="0" i="0" u="none" strike="noStrike">
                          <a:solidFill>
                            <a:srgbClr val="000000"/>
                          </a:solidFill>
                          <a:effectLst/>
                          <a:latin typeface="Verdana" panose="020B0604030504040204" pitchFamily="34" charset="0"/>
                        </a:rPr>
                        <a:t>10</a:t>
                      </a:r>
                      <a:endParaRPr lang="en-GB" sz="1600">
                        <a:effectLst/>
                      </a:endParaRPr>
                    </a:p>
                  </a:txBody>
                  <a:tcPr marL="66675" marR="66675" anchor="ctr"/>
                </a:tc>
                <a:tc>
                  <a:txBody>
                    <a:bodyPr/>
                    <a:lstStyle/>
                    <a:p>
                      <a:pPr algn="ctr" rtl="0" fontAlgn="t">
                        <a:spcBef>
                          <a:spcPts val="300"/>
                        </a:spcBef>
                        <a:spcAft>
                          <a:spcPts val="300"/>
                        </a:spcAft>
                      </a:pPr>
                      <a:r>
                        <a:rPr lang="en-GB" sz="1600" dirty="0" smtClean="0">
                          <a:effectLst/>
                        </a:rPr>
                        <a:t>30%</a:t>
                      </a:r>
                      <a:endParaRPr lang="en-GB" sz="1600" dirty="0">
                        <a:effectLst/>
                      </a:endParaRPr>
                    </a:p>
                  </a:txBody>
                  <a:tcPr marL="66675" marR="66675" anchor="ctr"/>
                </a:tc>
              </a:tr>
              <a:tr h="370840">
                <a:tc>
                  <a:txBody>
                    <a:bodyPr/>
                    <a:lstStyle/>
                    <a:p>
                      <a:r>
                        <a:rPr lang="en-GB" sz="1600" dirty="0" smtClean="0"/>
                        <a:t>Total for AS</a:t>
                      </a:r>
                      <a:endParaRPr lang="en-GB" sz="1600" dirty="0"/>
                    </a:p>
                  </a:txBody>
                  <a:tcPr/>
                </a:tc>
                <a:tc>
                  <a:txBody>
                    <a:bodyPr/>
                    <a:lstStyle/>
                    <a:p>
                      <a:pPr algn="ctr" rtl="0" fontAlgn="t">
                        <a:spcBef>
                          <a:spcPts val="300"/>
                        </a:spcBef>
                        <a:spcAft>
                          <a:spcPts val="300"/>
                        </a:spcAft>
                      </a:pPr>
                      <a:r>
                        <a:rPr lang="en-GB" sz="1600" b="1" i="0" u="none" strike="noStrike">
                          <a:solidFill>
                            <a:srgbClr val="000000"/>
                          </a:solidFill>
                          <a:effectLst/>
                          <a:latin typeface="Verdana" panose="020B0604030504040204" pitchFamily="34" charset="0"/>
                        </a:rPr>
                        <a:t>20</a:t>
                      </a:r>
                      <a:endParaRPr lang="en-GB" sz="1600">
                        <a:effectLst/>
                      </a:endParaRPr>
                    </a:p>
                  </a:txBody>
                  <a:tcPr marL="66675" marR="66675" anchor="ctr"/>
                </a:tc>
                <a:tc>
                  <a:txBody>
                    <a:bodyPr/>
                    <a:lstStyle/>
                    <a:p>
                      <a:pPr algn="ctr" rtl="0" fontAlgn="t">
                        <a:spcBef>
                          <a:spcPts val="300"/>
                        </a:spcBef>
                        <a:spcAft>
                          <a:spcPts val="300"/>
                        </a:spcAft>
                      </a:pPr>
                      <a:r>
                        <a:rPr lang="en-GB" sz="1600" b="1" i="0" u="none" strike="noStrike">
                          <a:solidFill>
                            <a:srgbClr val="000000"/>
                          </a:solidFill>
                          <a:effectLst/>
                          <a:latin typeface="Verdana" panose="020B0604030504040204" pitchFamily="34" charset="0"/>
                        </a:rPr>
                        <a:t>30</a:t>
                      </a:r>
                      <a:endParaRPr lang="en-GB" sz="1600">
                        <a:effectLst/>
                      </a:endParaRPr>
                    </a:p>
                  </a:txBody>
                  <a:tcPr marL="66675" marR="66675" anchor="ctr"/>
                </a:tc>
                <a:tc>
                  <a:txBody>
                    <a:bodyPr/>
                    <a:lstStyle/>
                    <a:p>
                      <a:pPr algn="ctr" rtl="0" fontAlgn="t">
                        <a:spcBef>
                          <a:spcPts val="300"/>
                        </a:spcBef>
                        <a:spcAft>
                          <a:spcPts val="300"/>
                        </a:spcAft>
                      </a:pPr>
                      <a:r>
                        <a:rPr lang="en-GB" sz="1600" b="1" i="0" u="none" strike="noStrike" dirty="0">
                          <a:solidFill>
                            <a:srgbClr val="000000"/>
                          </a:solidFill>
                          <a:effectLst/>
                          <a:latin typeface="Verdana" panose="020B0604030504040204" pitchFamily="34" charset="0"/>
                        </a:rPr>
                        <a:t>30</a:t>
                      </a:r>
                      <a:endParaRPr lang="en-GB" sz="1600" dirty="0">
                        <a:effectLst/>
                      </a:endParaRPr>
                    </a:p>
                  </a:txBody>
                  <a:tcPr marL="66675" marR="66675" anchor="ctr"/>
                </a:tc>
                <a:tc>
                  <a:txBody>
                    <a:bodyPr/>
                    <a:lstStyle/>
                    <a:p>
                      <a:pPr algn="ctr" rtl="0" fontAlgn="t">
                        <a:spcBef>
                          <a:spcPts val="300"/>
                        </a:spcBef>
                        <a:spcAft>
                          <a:spcPts val="300"/>
                        </a:spcAft>
                      </a:pPr>
                      <a:r>
                        <a:rPr lang="en-GB" sz="1600" b="1" i="0" u="none" strike="noStrike" dirty="0">
                          <a:solidFill>
                            <a:srgbClr val="000000"/>
                          </a:solidFill>
                          <a:effectLst/>
                          <a:latin typeface="Verdana" panose="020B0604030504040204" pitchFamily="34" charset="0"/>
                        </a:rPr>
                        <a:t>20</a:t>
                      </a:r>
                      <a:endParaRPr lang="en-GB" sz="1600" dirty="0">
                        <a:effectLst/>
                      </a:endParaRPr>
                    </a:p>
                  </a:txBody>
                  <a:tcPr marL="66675" marR="66675" anchor="ctr"/>
                </a:tc>
                <a:tc>
                  <a:txBody>
                    <a:bodyPr/>
                    <a:lstStyle/>
                    <a:p>
                      <a:pPr algn="ctr" rtl="0" fontAlgn="t">
                        <a:spcBef>
                          <a:spcPts val="300"/>
                        </a:spcBef>
                        <a:spcAft>
                          <a:spcPts val="300"/>
                        </a:spcAft>
                      </a:pPr>
                      <a:r>
                        <a:rPr lang="en-GB" sz="1600" dirty="0" smtClean="0">
                          <a:effectLst/>
                        </a:rPr>
                        <a:t>100%</a:t>
                      </a:r>
                      <a:endParaRPr lang="en-GB" sz="1600" dirty="0">
                        <a:effectLst/>
                      </a:endParaRPr>
                    </a:p>
                  </a:txBody>
                  <a:tcPr marL="66675" marR="66675" anchor="ctr"/>
                </a:tc>
              </a:tr>
            </a:tbl>
          </a:graphicData>
        </a:graphic>
      </p:graphicFrame>
    </p:spTree>
    <p:extLst>
      <p:ext uri="{BB962C8B-B14F-4D97-AF65-F5344CB8AC3E}">
        <p14:creationId xmlns:p14="http://schemas.microsoft.com/office/powerpoint/2010/main" val="761349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72" y="362245"/>
            <a:ext cx="7249885" cy="877874"/>
          </a:xfrm>
        </p:spPr>
        <p:txBody>
          <a:bodyPr>
            <a:noAutofit/>
          </a:bodyPr>
          <a:lstStyle/>
          <a:p>
            <a:r>
              <a:rPr lang="en-GB" altLang="en-US" sz="3200" b="1" dirty="0">
                <a:solidFill>
                  <a:schemeClr val="tx2"/>
                </a:solidFill>
                <a:latin typeface="Verdana" panose="020B0604030504040204" pitchFamily="34" charset="0"/>
                <a:cs typeface="Myriad Pro" charset="0"/>
              </a:rPr>
              <a:t>Overview of new </a:t>
            </a:r>
            <a:r>
              <a:rPr lang="en-GB" altLang="en-US" sz="3200" b="1" dirty="0" smtClean="0">
                <a:solidFill>
                  <a:schemeClr val="tx2"/>
                </a:solidFill>
                <a:latin typeface="Verdana" panose="020B0604030504040204" pitchFamily="34" charset="0"/>
                <a:cs typeface="Myriad Pro" charset="0"/>
              </a:rPr>
              <a:t>A </a:t>
            </a:r>
            <a:r>
              <a:rPr lang="en-GB" altLang="en-US" sz="3200" b="1" dirty="0">
                <a:solidFill>
                  <a:schemeClr val="tx2"/>
                </a:solidFill>
                <a:latin typeface="Verdana" panose="020B0604030504040204" pitchFamily="34" charset="0"/>
                <a:cs typeface="Myriad Pro" charset="0"/>
              </a:rPr>
              <a:t>l</a:t>
            </a:r>
            <a:r>
              <a:rPr lang="en-GB" altLang="en-US" sz="3200" b="1" dirty="0" smtClean="0">
                <a:solidFill>
                  <a:schemeClr val="tx2"/>
                </a:solidFill>
                <a:latin typeface="Verdana" panose="020B0604030504040204" pitchFamily="34" charset="0"/>
                <a:cs typeface="Myriad Pro" charset="0"/>
              </a:rPr>
              <a:t>evel specification</a:t>
            </a:r>
            <a:endParaRPr lang="en-GB" sz="32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3266583"/>
              </p:ext>
            </p:extLst>
          </p:nvPr>
        </p:nvGraphicFramePr>
        <p:xfrm>
          <a:off x="130630" y="1395951"/>
          <a:ext cx="8556171" cy="4819452"/>
        </p:xfrm>
        <a:graphic>
          <a:graphicData uri="http://schemas.openxmlformats.org/drawingml/2006/table">
            <a:tbl>
              <a:tblPr firstRow="1" bandRow="1">
                <a:tableStyleId>{93296810-A885-4BE3-A3E7-6D5BEEA58F35}</a:tableStyleId>
              </a:tblPr>
              <a:tblGrid>
                <a:gridCol w="1982047"/>
                <a:gridCol w="775158"/>
                <a:gridCol w="780440"/>
                <a:gridCol w="809125"/>
                <a:gridCol w="912528"/>
                <a:gridCol w="3296873"/>
              </a:tblGrid>
              <a:tr h="443381">
                <a:tc>
                  <a:txBody>
                    <a:bodyPr/>
                    <a:lstStyle/>
                    <a:p>
                      <a:endParaRPr lang="en-GB" dirty="0"/>
                    </a:p>
                  </a:txBody>
                  <a:tcPr/>
                </a:tc>
                <a:tc gridSpan="4">
                  <a:txBody>
                    <a:bodyPr/>
                    <a:lstStyle/>
                    <a:p>
                      <a:pPr rtl="0" fontAlgn="ctr">
                        <a:spcBef>
                          <a:spcPts val="600"/>
                        </a:spcBef>
                        <a:spcAft>
                          <a:spcPts val="300"/>
                        </a:spcAft>
                      </a:pPr>
                      <a:r>
                        <a:rPr lang="en-GB" b="1" i="0" u="none" strike="noStrike" dirty="0">
                          <a:solidFill>
                            <a:srgbClr val="FFFFFF"/>
                          </a:solidFill>
                          <a:effectLst/>
                          <a:latin typeface="Verdana" panose="020B0604030504040204" pitchFamily="34" charset="0"/>
                        </a:rPr>
                        <a:t>Assessment Objectives</a:t>
                      </a:r>
                      <a:endParaRPr lang="en-GB" dirty="0">
                        <a:effectLst/>
                      </a:endParaRPr>
                    </a:p>
                  </a:txBody>
                  <a:tcPr marL="66675" marR="66675"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rtl="0" fontAlgn="ctr">
                        <a:spcBef>
                          <a:spcPts val="600"/>
                        </a:spcBef>
                        <a:spcAft>
                          <a:spcPts val="300"/>
                        </a:spcAft>
                      </a:pPr>
                      <a:endParaRPr lang="en-GB" dirty="0">
                        <a:effectLst/>
                      </a:endParaRPr>
                    </a:p>
                  </a:txBody>
                  <a:tcPr marL="66675" marR="66675" anchor="ctr"/>
                </a:tc>
              </a:tr>
              <a:tr h="756177">
                <a:tc>
                  <a:txBody>
                    <a:bodyPr/>
                    <a:lstStyle/>
                    <a:p>
                      <a:endParaRPr lang="en-GB" dirty="0"/>
                    </a:p>
                  </a:txBody>
                  <a:tcPr/>
                </a:tc>
                <a:tc>
                  <a:txBody>
                    <a:bodyPr/>
                    <a:lstStyle/>
                    <a:p>
                      <a:pPr algn="ctr" rtl="0" fontAlgn="ctr">
                        <a:spcBef>
                          <a:spcPts val="600"/>
                        </a:spcBef>
                        <a:spcAft>
                          <a:spcPts val="300"/>
                        </a:spcAft>
                      </a:pPr>
                      <a:r>
                        <a:rPr lang="en-GB" sz="1400" b="1" i="0" u="none" strike="noStrike" dirty="0">
                          <a:solidFill>
                            <a:srgbClr val="FFFFFF"/>
                          </a:solidFill>
                          <a:effectLst/>
                          <a:latin typeface="Verdana" panose="020B0604030504040204" pitchFamily="34" charset="0"/>
                        </a:rPr>
                        <a:t>AO1 %</a:t>
                      </a:r>
                      <a:endParaRPr lang="en-GB" sz="1400" dirty="0">
                        <a:effectLst/>
                      </a:endParaRPr>
                    </a:p>
                  </a:txBody>
                  <a:tcPr marL="66675" marR="66675" anchor="ctr"/>
                </a:tc>
                <a:tc>
                  <a:txBody>
                    <a:bodyPr/>
                    <a:lstStyle/>
                    <a:p>
                      <a:pPr algn="ctr" rtl="0" fontAlgn="ctr">
                        <a:spcBef>
                          <a:spcPts val="600"/>
                        </a:spcBef>
                        <a:spcAft>
                          <a:spcPts val="300"/>
                        </a:spcAft>
                      </a:pPr>
                      <a:r>
                        <a:rPr lang="en-GB" sz="1400" b="1" i="0" u="none" strike="noStrike">
                          <a:solidFill>
                            <a:srgbClr val="FFFFFF"/>
                          </a:solidFill>
                          <a:effectLst/>
                          <a:latin typeface="Verdana" panose="020B0604030504040204" pitchFamily="34" charset="0"/>
                        </a:rPr>
                        <a:t>AO2 %</a:t>
                      </a:r>
                      <a:endParaRPr lang="en-GB" sz="1400">
                        <a:effectLst/>
                      </a:endParaRPr>
                    </a:p>
                  </a:txBody>
                  <a:tcPr marL="66675" marR="66675" anchor="ctr"/>
                </a:tc>
                <a:tc>
                  <a:txBody>
                    <a:bodyPr/>
                    <a:lstStyle/>
                    <a:p>
                      <a:pPr algn="ctr" rtl="0" fontAlgn="ctr">
                        <a:spcBef>
                          <a:spcPts val="600"/>
                        </a:spcBef>
                        <a:spcAft>
                          <a:spcPts val="300"/>
                        </a:spcAft>
                      </a:pPr>
                      <a:r>
                        <a:rPr lang="en-GB" sz="1400" b="1" i="0" u="none" strike="noStrike" dirty="0">
                          <a:solidFill>
                            <a:srgbClr val="FFFFFF"/>
                          </a:solidFill>
                          <a:effectLst/>
                          <a:latin typeface="Verdana" panose="020B0604030504040204" pitchFamily="34" charset="0"/>
                        </a:rPr>
                        <a:t>AO3 %</a:t>
                      </a:r>
                      <a:endParaRPr lang="en-GB" sz="1400" dirty="0">
                        <a:effectLst/>
                      </a:endParaRPr>
                    </a:p>
                  </a:txBody>
                  <a:tcPr marL="66675" marR="66675" anchor="ctr"/>
                </a:tc>
                <a:tc>
                  <a:txBody>
                    <a:bodyPr/>
                    <a:lstStyle/>
                    <a:p>
                      <a:pPr algn="ctr" rtl="0" fontAlgn="ctr">
                        <a:spcBef>
                          <a:spcPts val="600"/>
                        </a:spcBef>
                        <a:spcAft>
                          <a:spcPts val="300"/>
                        </a:spcAft>
                      </a:pPr>
                      <a:r>
                        <a:rPr lang="en-GB" sz="1400" b="1" i="0" u="none" strike="noStrike" dirty="0" smtClean="0">
                          <a:solidFill>
                            <a:srgbClr val="FFFFFF"/>
                          </a:solidFill>
                          <a:effectLst/>
                          <a:latin typeface="Verdana" panose="020B0604030504040204" pitchFamily="34" charset="0"/>
                        </a:rPr>
                        <a:t>AO4</a:t>
                      </a:r>
                    </a:p>
                    <a:p>
                      <a:pPr algn="ctr" rtl="0" fontAlgn="ctr">
                        <a:spcBef>
                          <a:spcPts val="600"/>
                        </a:spcBef>
                        <a:spcAft>
                          <a:spcPts val="300"/>
                        </a:spcAft>
                      </a:pPr>
                      <a:r>
                        <a:rPr lang="en-GB" sz="1400" b="1" i="0" u="none" strike="noStrike" dirty="0" smtClean="0">
                          <a:solidFill>
                            <a:srgbClr val="FFFFFF"/>
                          </a:solidFill>
                          <a:effectLst/>
                          <a:latin typeface="Verdana" panose="020B0604030504040204" pitchFamily="34" charset="0"/>
                        </a:rPr>
                        <a:t> </a:t>
                      </a:r>
                      <a:r>
                        <a:rPr lang="en-GB" sz="1400" b="1" i="0" u="none" strike="noStrike" dirty="0">
                          <a:solidFill>
                            <a:srgbClr val="FFFFFF"/>
                          </a:solidFill>
                          <a:effectLst/>
                          <a:latin typeface="Verdana" panose="020B0604030504040204" pitchFamily="34" charset="0"/>
                        </a:rPr>
                        <a:t>%</a:t>
                      </a:r>
                      <a:endParaRPr lang="en-GB" sz="1400" dirty="0">
                        <a:effectLst/>
                      </a:endParaRPr>
                    </a:p>
                  </a:txBody>
                  <a:tcPr marL="66675" marR="66675" anchor="ctr"/>
                </a:tc>
                <a:tc>
                  <a:txBody>
                    <a:bodyPr/>
                    <a:lstStyle/>
                    <a:p>
                      <a:pPr algn="ctr" rtl="0" fontAlgn="t">
                        <a:spcBef>
                          <a:spcPts val="600"/>
                        </a:spcBef>
                        <a:spcAft>
                          <a:spcPts val="300"/>
                        </a:spcAft>
                      </a:pPr>
                      <a:r>
                        <a:rPr lang="en-US" sz="1400" b="1" i="0" u="none" strike="noStrike" dirty="0">
                          <a:solidFill>
                            <a:srgbClr val="FFFFFF"/>
                          </a:solidFill>
                          <a:effectLst/>
                          <a:latin typeface="Verdana" panose="020B0604030504040204" pitchFamily="34" charset="0"/>
                        </a:rPr>
                        <a:t>Total for all Assessment Objectives</a:t>
                      </a:r>
                      <a:endParaRPr lang="en-US" sz="1400" dirty="0">
                        <a:effectLst/>
                      </a:endParaRPr>
                    </a:p>
                  </a:txBody>
                  <a:tcPr marL="66675" marR="66675"/>
                </a:tc>
              </a:tr>
              <a:tr h="1164833">
                <a:tc>
                  <a:txBody>
                    <a:bodyPr/>
                    <a:lstStyle/>
                    <a:p>
                      <a:pPr rtl="0" fontAlgn="t">
                        <a:spcBef>
                          <a:spcPts val="300"/>
                        </a:spcBef>
                        <a:spcAft>
                          <a:spcPts val="300"/>
                        </a:spcAft>
                      </a:pPr>
                      <a:r>
                        <a:rPr lang="en-US" sz="1400" b="0" i="0" u="none" strike="noStrike" dirty="0">
                          <a:solidFill>
                            <a:srgbClr val="000000"/>
                          </a:solidFill>
                          <a:effectLst/>
                          <a:latin typeface="Verdana" panose="020B0604030504040204" pitchFamily="34" charset="0"/>
                        </a:rPr>
                        <a:t>Paper 1</a:t>
                      </a:r>
                      <a:r>
                        <a:rPr lang="en-US" sz="1400" b="0" i="0" u="none" strike="noStrike" dirty="0" smtClean="0">
                          <a:solidFill>
                            <a:srgbClr val="000000"/>
                          </a:solidFill>
                          <a:effectLst/>
                          <a:latin typeface="Verdana" panose="020B0604030504040204" pitchFamily="34" charset="0"/>
                        </a:rPr>
                        <a:t>:</a:t>
                      </a:r>
                    </a:p>
                    <a:p>
                      <a:pPr rtl="0" fontAlgn="t">
                        <a:spcBef>
                          <a:spcPts val="300"/>
                        </a:spcBef>
                        <a:spcAft>
                          <a:spcPts val="300"/>
                        </a:spcAft>
                      </a:pPr>
                      <a:r>
                        <a:rPr lang="en-US" sz="1400" b="0" i="0" u="none" strike="noStrike" dirty="0" smtClean="0">
                          <a:solidFill>
                            <a:srgbClr val="000000"/>
                          </a:solidFill>
                          <a:effectLst/>
                          <a:latin typeface="Verdana" panose="020B0604030504040204" pitchFamily="34" charset="0"/>
                        </a:rPr>
                        <a:t>Listening</a:t>
                      </a:r>
                      <a:r>
                        <a:rPr lang="en-US" sz="1400" b="0" i="0" u="none" strike="noStrike" dirty="0">
                          <a:solidFill>
                            <a:srgbClr val="000000"/>
                          </a:solidFill>
                          <a:effectLst/>
                          <a:latin typeface="Verdana" panose="020B0604030504040204" pitchFamily="34" charset="0"/>
                        </a:rPr>
                        <a:t>, reading, translation into </a:t>
                      </a:r>
                      <a:r>
                        <a:rPr lang="en-US" sz="1400" b="0" i="0" u="none" strike="noStrike" dirty="0" smtClean="0">
                          <a:solidFill>
                            <a:srgbClr val="000000"/>
                          </a:solidFill>
                          <a:effectLst/>
                          <a:latin typeface="Verdana" panose="020B0604030504040204" pitchFamily="34" charset="0"/>
                        </a:rPr>
                        <a:t>English</a:t>
                      </a:r>
                      <a:endParaRPr lang="en-US" sz="1400" dirty="0">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15</a:t>
                      </a:r>
                      <a:endParaRPr lang="en-GB">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25</a:t>
                      </a:r>
                      <a:endParaRPr lang="en-GB">
                        <a:effectLst/>
                      </a:endParaRPr>
                    </a:p>
                  </a:txBody>
                  <a:tcPr marL="66675" marR="66675"/>
                </a:tc>
                <a:tc>
                  <a:txBody>
                    <a:bodyPr/>
                    <a:lstStyle/>
                    <a:p>
                      <a:pPr fontAlgn="t"/>
                      <a:r>
                        <a:rPr lang="en-GB">
                          <a:effectLst/>
                        </a:rPr>
                        <a:t/>
                      </a:r>
                      <a:br>
                        <a:rPr lang="en-GB">
                          <a:effectLst/>
                        </a:rPr>
                      </a:br>
                      <a:endParaRPr lang="en-GB">
                        <a:effectLst/>
                      </a:endParaRPr>
                    </a:p>
                  </a:txBody>
                  <a:tcPr marL="66675" marR="66675"/>
                </a:tc>
                <a:tc>
                  <a:txBody>
                    <a:bodyPr/>
                    <a:lstStyle/>
                    <a:p>
                      <a:pPr fontAlgn="t"/>
                      <a:r>
                        <a:rPr lang="en-GB">
                          <a:effectLst/>
                        </a:rPr>
                        <a:t/>
                      </a:r>
                      <a:br>
                        <a:rPr lang="en-GB">
                          <a:effectLst/>
                        </a:rPr>
                      </a:br>
                      <a:endParaRPr lang="en-GB">
                        <a:effectLst/>
                      </a:endParaRPr>
                    </a:p>
                  </a:txBody>
                  <a:tcPr marL="66675" marR="66675"/>
                </a:tc>
                <a:tc>
                  <a:txBody>
                    <a:bodyPr/>
                    <a:lstStyle/>
                    <a:p>
                      <a:pPr algn="ctr" rtl="0" fontAlgn="t">
                        <a:spcBef>
                          <a:spcPts val="300"/>
                        </a:spcBef>
                        <a:spcAft>
                          <a:spcPts val="300"/>
                        </a:spcAft>
                      </a:pPr>
                      <a:r>
                        <a:rPr lang="en-GB" b="0" i="0" u="none" strike="noStrike" dirty="0" smtClean="0">
                          <a:solidFill>
                            <a:srgbClr val="000000"/>
                          </a:solidFill>
                          <a:effectLst/>
                          <a:latin typeface="Verdana" panose="020B0604030504040204" pitchFamily="34" charset="0"/>
                        </a:rPr>
                        <a:t>40%</a:t>
                      </a:r>
                      <a:endParaRPr lang="en-GB" dirty="0">
                        <a:effectLst/>
                      </a:endParaRPr>
                    </a:p>
                  </a:txBody>
                  <a:tcPr marL="66675" marR="66675"/>
                </a:tc>
              </a:tr>
              <a:tr h="1068512">
                <a:tc>
                  <a:txBody>
                    <a:bodyPr/>
                    <a:lstStyle/>
                    <a:p>
                      <a:pPr marL="0" marR="0" indent="0" algn="l" defTabSz="457200" rtl="0" eaLnBrk="1" fontAlgn="t" latinLnBrk="0" hangingPunct="1">
                        <a:lnSpc>
                          <a:spcPct val="100000"/>
                        </a:lnSpc>
                        <a:spcBef>
                          <a:spcPts val="300"/>
                        </a:spcBef>
                        <a:spcAft>
                          <a:spcPts val="300"/>
                        </a:spcAft>
                        <a:buClrTx/>
                        <a:buSzTx/>
                        <a:buFontTx/>
                        <a:buNone/>
                        <a:tabLst/>
                        <a:defRPr/>
                      </a:pPr>
                      <a:r>
                        <a:rPr lang="en-US" sz="1400" b="0" i="0" u="none" strike="noStrike" dirty="0">
                          <a:solidFill>
                            <a:srgbClr val="000000"/>
                          </a:solidFill>
                          <a:effectLst/>
                          <a:latin typeface="Verdana" panose="020B0604030504040204" pitchFamily="34" charset="0"/>
                        </a:rPr>
                        <a:t>Paper 2: </a:t>
                      </a:r>
                      <a:endParaRPr lang="en-US" sz="1400" b="0" i="0" u="none" strike="noStrike" dirty="0" smtClean="0">
                        <a:solidFill>
                          <a:srgbClr val="000000"/>
                        </a:solidFill>
                        <a:effectLst/>
                        <a:latin typeface="Verdana" panose="020B0604030504040204" pitchFamily="34" charset="0"/>
                      </a:endParaRPr>
                    </a:p>
                    <a:p>
                      <a:pPr marL="0" marR="0" indent="0" algn="l" defTabSz="457200" rtl="0" eaLnBrk="1" fontAlgn="t" latinLnBrk="0" hangingPunct="1">
                        <a:lnSpc>
                          <a:spcPct val="100000"/>
                        </a:lnSpc>
                        <a:spcBef>
                          <a:spcPts val="300"/>
                        </a:spcBef>
                        <a:spcAft>
                          <a:spcPts val="300"/>
                        </a:spcAft>
                        <a:buClrTx/>
                        <a:buSzTx/>
                        <a:buFontTx/>
                        <a:buNone/>
                        <a:tabLst/>
                        <a:defRPr/>
                      </a:pPr>
                      <a:r>
                        <a:rPr lang="en-US" sz="1400" b="0" i="0" u="none" strike="noStrike" dirty="0" smtClean="0">
                          <a:solidFill>
                            <a:srgbClr val="000000"/>
                          </a:solidFill>
                          <a:effectLst/>
                          <a:latin typeface="Verdana" panose="020B0604030504040204" pitchFamily="34" charset="0"/>
                        </a:rPr>
                        <a:t>Written </a:t>
                      </a:r>
                      <a:r>
                        <a:rPr lang="en-US" sz="1400" b="0" i="0" u="none" strike="noStrike" dirty="0">
                          <a:solidFill>
                            <a:srgbClr val="000000"/>
                          </a:solidFill>
                          <a:effectLst/>
                          <a:latin typeface="Verdana" panose="020B0604030504040204" pitchFamily="34" charset="0"/>
                        </a:rPr>
                        <a:t>response to works, </a:t>
                      </a:r>
                      <a:r>
                        <a:rPr lang="en-US" sz="1400" b="0" i="0" u="none" strike="noStrike" dirty="0" smtClean="0">
                          <a:solidFill>
                            <a:srgbClr val="000000"/>
                          </a:solidFill>
                          <a:effectLst/>
                          <a:latin typeface="Verdana" panose="020B0604030504040204" pitchFamily="34" charset="0"/>
                        </a:rPr>
                        <a:t>translation into French</a:t>
                      </a:r>
                      <a:endParaRPr lang="en-US" sz="1400" dirty="0" smtClean="0">
                        <a:effectLst/>
                      </a:endParaRPr>
                    </a:p>
                    <a:p>
                      <a:pPr rtl="0" fontAlgn="t">
                        <a:spcBef>
                          <a:spcPts val="300"/>
                        </a:spcBef>
                        <a:spcAft>
                          <a:spcPts val="300"/>
                        </a:spcAft>
                      </a:pPr>
                      <a:endParaRPr lang="en-US" sz="800" dirty="0">
                        <a:effectLst/>
                      </a:endParaRPr>
                    </a:p>
                  </a:txBody>
                  <a:tcPr marL="66675" marR="66675"/>
                </a:tc>
                <a:tc>
                  <a:txBody>
                    <a:bodyPr/>
                    <a:lstStyle/>
                    <a:p>
                      <a:pPr fontAlgn="t"/>
                      <a:r>
                        <a:rPr lang="en-GB">
                          <a:effectLst/>
                        </a:rPr>
                        <a:t/>
                      </a:r>
                      <a:br>
                        <a:rPr lang="en-GB">
                          <a:effectLst/>
                        </a:rPr>
                      </a:br>
                      <a:endParaRPr lang="en-GB">
                        <a:effectLst/>
                      </a:endParaRPr>
                    </a:p>
                  </a:txBody>
                  <a:tcPr marL="66675" marR="66675"/>
                </a:tc>
                <a:tc>
                  <a:txBody>
                    <a:bodyPr/>
                    <a:lstStyle/>
                    <a:p>
                      <a:pPr fontAlgn="t"/>
                      <a:r>
                        <a:rPr lang="en-GB">
                          <a:effectLst/>
                        </a:rPr>
                        <a:t/>
                      </a:r>
                      <a:br>
                        <a:rPr lang="en-GB">
                          <a:effectLst/>
                        </a:rPr>
                      </a:br>
                      <a:endParaRPr lang="en-GB">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20</a:t>
                      </a:r>
                      <a:endParaRPr lang="en-GB">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10</a:t>
                      </a:r>
                      <a:endParaRPr lang="en-GB">
                        <a:effectLst/>
                      </a:endParaRPr>
                    </a:p>
                  </a:txBody>
                  <a:tcPr marL="66675" marR="66675"/>
                </a:tc>
                <a:tc>
                  <a:txBody>
                    <a:bodyPr/>
                    <a:lstStyle/>
                    <a:p>
                      <a:pPr algn="ctr" rtl="0" fontAlgn="t">
                        <a:spcBef>
                          <a:spcPts val="300"/>
                        </a:spcBef>
                        <a:spcAft>
                          <a:spcPts val="300"/>
                        </a:spcAft>
                      </a:pPr>
                      <a:r>
                        <a:rPr lang="en-GB" b="0" i="0" u="none" strike="noStrike" dirty="0" smtClean="0">
                          <a:solidFill>
                            <a:srgbClr val="000000"/>
                          </a:solidFill>
                          <a:effectLst/>
                          <a:latin typeface="Verdana" panose="020B0604030504040204" pitchFamily="34" charset="0"/>
                        </a:rPr>
                        <a:t>30%</a:t>
                      </a:r>
                      <a:endParaRPr lang="en-GB" dirty="0">
                        <a:effectLst/>
                      </a:endParaRPr>
                    </a:p>
                  </a:txBody>
                  <a:tcPr marL="66675" marR="66675"/>
                </a:tc>
              </a:tr>
              <a:tr h="443381">
                <a:tc>
                  <a:txBody>
                    <a:bodyPr/>
                    <a:lstStyle/>
                    <a:p>
                      <a:pPr rtl="0" fontAlgn="t">
                        <a:spcBef>
                          <a:spcPts val="300"/>
                        </a:spcBef>
                        <a:spcAft>
                          <a:spcPts val="300"/>
                        </a:spcAft>
                      </a:pPr>
                      <a:r>
                        <a:rPr lang="en-GB" sz="1400" b="0" i="0" u="none" strike="noStrike" dirty="0">
                          <a:solidFill>
                            <a:srgbClr val="000000"/>
                          </a:solidFill>
                          <a:effectLst/>
                          <a:latin typeface="Verdana" panose="020B0604030504040204" pitchFamily="34" charset="0"/>
                        </a:rPr>
                        <a:t>Paper 3: </a:t>
                      </a:r>
                      <a:endParaRPr lang="en-GB" sz="1400" b="0" i="0" u="none" strike="noStrike" dirty="0" smtClean="0">
                        <a:solidFill>
                          <a:srgbClr val="000000"/>
                        </a:solidFill>
                        <a:effectLst/>
                        <a:latin typeface="Verdana" panose="020B0604030504040204" pitchFamily="34" charset="0"/>
                      </a:endParaRPr>
                    </a:p>
                    <a:p>
                      <a:pPr rtl="0" fontAlgn="t">
                        <a:spcBef>
                          <a:spcPts val="300"/>
                        </a:spcBef>
                        <a:spcAft>
                          <a:spcPts val="300"/>
                        </a:spcAft>
                      </a:pPr>
                      <a:r>
                        <a:rPr lang="en-GB" sz="1400" b="0" i="0" u="none" strike="noStrike" dirty="0" smtClean="0">
                          <a:solidFill>
                            <a:srgbClr val="000000"/>
                          </a:solidFill>
                          <a:effectLst/>
                          <a:latin typeface="Verdana" panose="020B0604030504040204" pitchFamily="34" charset="0"/>
                        </a:rPr>
                        <a:t>Speaking</a:t>
                      </a:r>
                    </a:p>
                    <a:p>
                      <a:pPr rtl="0" fontAlgn="t">
                        <a:spcBef>
                          <a:spcPts val="300"/>
                        </a:spcBef>
                        <a:spcAft>
                          <a:spcPts val="300"/>
                        </a:spcAft>
                      </a:pPr>
                      <a:endParaRPr lang="en-GB" sz="800" dirty="0">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5</a:t>
                      </a:r>
                      <a:endParaRPr lang="en-GB">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5</a:t>
                      </a:r>
                      <a:endParaRPr lang="en-GB">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10</a:t>
                      </a:r>
                      <a:endParaRPr lang="en-GB">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10</a:t>
                      </a:r>
                      <a:endParaRPr lang="en-GB">
                        <a:effectLst/>
                      </a:endParaRPr>
                    </a:p>
                  </a:txBody>
                  <a:tcPr marL="66675" marR="66675"/>
                </a:tc>
                <a:tc>
                  <a:txBody>
                    <a:bodyPr/>
                    <a:lstStyle/>
                    <a:p>
                      <a:pPr algn="ctr" rtl="0" fontAlgn="t">
                        <a:spcBef>
                          <a:spcPts val="300"/>
                        </a:spcBef>
                        <a:spcAft>
                          <a:spcPts val="300"/>
                        </a:spcAft>
                      </a:pPr>
                      <a:r>
                        <a:rPr lang="en-GB" b="0" i="0" u="none" strike="noStrike" dirty="0" smtClean="0">
                          <a:solidFill>
                            <a:srgbClr val="000000"/>
                          </a:solidFill>
                          <a:effectLst/>
                          <a:latin typeface="Verdana" panose="020B0604030504040204" pitchFamily="34" charset="0"/>
                        </a:rPr>
                        <a:t>30%</a:t>
                      </a:r>
                      <a:endParaRPr lang="en-GB" dirty="0">
                        <a:effectLst/>
                      </a:endParaRPr>
                    </a:p>
                  </a:txBody>
                  <a:tcPr marL="66675" marR="66675"/>
                </a:tc>
              </a:tr>
              <a:tr h="443381">
                <a:tc>
                  <a:txBody>
                    <a:bodyPr/>
                    <a:lstStyle/>
                    <a:p>
                      <a:r>
                        <a:rPr lang="en-GB" sz="1600" dirty="0" smtClean="0"/>
                        <a:t>Total for A</a:t>
                      </a:r>
                      <a:r>
                        <a:rPr lang="en-GB" sz="1600" baseline="0" dirty="0" smtClean="0"/>
                        <a:t> level </a:t>
                      </a:r>
                      <a:endParaRPr lang="en-GB" sz="1600" dirty="0"/>
                    </a:p>
                  </a:txBody>
                  <a:tcPr/>
                </a:tc>
                <a:tc>
                  <a:txBody>
                    <a:bodyPr/>
                    <a:lstStyle/>
                    <a:p>
                      <a:pPr algn="ctr" rtl="0" fontAlgn="t">
                        <a:spcBef>
                          <a:spcPts val="300"/>
                        </a:spcBef>
                        <a:spcAft>
                          <a:spcPts val="300"/>
                        </a:spcAft>
                      </a:pPr>
                      <a:r>
                        <a:rPr lang="en-GB" b="1" i="0" u="none" strike="noStrike">
                          <a:solidFill>
                            <a:srgbClr val="000000"/>
                          </a:solidFill>
                          <a:effectLst/>
                          <a:latin typeface="Verdana" panose="020B0604030504040204" pitchFamily="34" charset="0"/>
                        </a:rPr>
                        <a:t>20</a:t>
                      </a:r>
                      <a:endParaRPr lang="en-GB">
                        <a:effectLst/>
                      </a:endParaRPr>
                    </a:p>
                  </a:txBody>
                  <a:tcPr marL="66675" marR="66675"/>
                </a:tc>
                <a:tc>
                  <a:txBody>
                    <a:bodyPr/>
                    <a:lstStyle/>
                    <a:p>
                      <a:pPr algn="ctr" rtl="0" fontAlgn="t">
                        <a:spcBef>
                          <a:spcPts val="300"/>
                        </a:spcBef>
                        <a:spcAft>
                          <a:spcPts val="300"/>
                        </a:spcAft>
                      </a:pPr>
                      <a:r>
                        <a:rPr lang="en-GB" b="1" i="0" u="none" strike="noStrike">
                          <a:solidFill>
                            <a:srgbClr val="000000"/>
                          </a:solidFill>
                          <a:effectLst/>
                          <a:latin typeface="Verdana" panose="020B0604030504040204" pitchFamily="34" charset="0"/>
                        </a:rPr>
                        <a:t>30</a:t>
                      </a:r>
                      <a:endParaRPr lang="en-GB">
                        <a:effectLst/>
                      </a:endParaRPr>
                    </a:p>
                  </a:txBody>
                  <a:tcPr marL="66675" marR="66675"/>
                </a:tc>
                <a:tc>
                  <a:txBody>
                    <a:bodyPr/>
                    <a:lstStyle/>
                    <a:p>
                      <a:pPr algn="ctr" rtl="0" fontAlgn="t">
                        <a:spcBef>
                          <a:spcPts val="300"/>
                        </a:spcBef>
                        <a:spcAft>
                          <a:spcPts val="300"/>
                        </a:spcAft>
                      </a:pPr>
                      <a:r>
                        <a:rPr lang="en-GB" b="1" i="0" u="none" strike="noStrike">
                          <a:solidFill>
                            <a:srgbClr val="000000"/>
                          </a:solidFill>
                          <a:effectLst/>
                          <a:latin typeface="Verdana" panose="020B0604030504040204" pitchFamily="34" charset="0"/>
                        </a:rPr>
                        <a:t>30</a:t>
                      </a:r>
                      <a:endParaRPr lang="en-GB">
                        <a:effectLst/>
                      </a:endParaRPr>
                    </a:p>
                  </a:txBody>
                  <a:tcPr marL="66675" marR="66675"/>
                </a:tc>
                <a:tc>
                  <a:txBody>
                    <a:bodyPr/>
                    <a:lstStyle/>
                    <a:p>
                      <a:pPr algn="ctr" rtl="0" fontAlgn="t">
                        <a:spcBef>
                          <a:spcPts val="300"/>
                        </a:spcBef>
                        <a:spcAft>
                          <a:spcPts val="300"/>
                        </a:spcAft>
                      </a:pPr>
                      <a:r>
                        <a:rPr lang="en-GB" b="1" i="0" u="none" strike="noStrike">
                          <a:solidFill>
                            <a:srgbClr val="000000"/>
                          </a:solidFill>
                          <a:effectLst/>
                          <a:latin typeface="Verdana" panose="020B0604030504040204" pitchFamily="34" charset="0"/>
                        </a:rPr>
                        <a:t>20</a:t>
                      </a:r>
                      <a:endParaRPr lang="en-GB">
                        <a:effectLst/>
                      </a:endParaRPr>
                    </a:p>
                  </a:txBody>
                  <a:tcPr marL="66675" marR="66675"/>
                </a:tc>
                <a:tc>
                  <a:txBody>
                    <a:bodyPr/>
                    <a:lstStyle/>
                    <a:p>
                      <a:pPr algn="ctr" rtl="0" fontAlgn="t">
                        <a:spcBef>
                          <a:spcPts val="300"/>
                        </a:spcBef>
                        <a:spcAft>
                          <a:spcPts val="300"/>
                        </a:spcAft>
                      </a:pPr>
                      <a:r>
                        <a:rPr lang="en-GB" b="1" i="0" u="none" strike="noStrike" dirty="0">
                          <a:solidFill>
                            <a:srgbClr val="000000"/>
                          </a:solidFill>
                          <a:effectLst/>
                          <a:latin typeface="Verdana" panose="020B0604030504040204" pitchFamily="34" charset="0"/>
                        </a:rPr>
                        <a:t>100%</a:t>
                      </a:r>
                      <a:endParaRPr lang="en-GB" dirty="0">
                        <a:effectLst/>
                      </a:endParaRPr>
                    </a:p>
                  </a:txBody>
                  <a:tcPr marL="66675" marR="66675"/>
                </a:tc>
              </a:tr>
            </a:tbl>
          </a:graphicData>
        </a:graphic>
      </p:graphicFrame>
    </p:spTree>
    <p:extLst>
      <p:ext uri="{BB962C8B-B14F-4D97-AF65-F5344CB8AC3E}">
        <p14:creationId xmlns:p14="http://schemas.microsoft.com/office/powerpoint/2010/main" val="1220996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5550" y="674258"/>
            <a:ext cx="7361304" cy="1147274"/>
          </a:xfrm>
        </p:spPr>
        <p:txBody>
          <a:bodyPr>
            <a:normAutofit fontScale="90000"/>
          </a:bodyPr>
          <a:lstStyle/>
          <a:p>
            <a:r>
              <a:rPr lang="en-GB" sz="2200" dirty="0" smtClean="0"/>
              <a:t/>
            </a:r>
            <a:br>
              <a:rPr lang="en-GB" sz="2200" dirty="0" smtClean="0"/>
            </a:br>
            <a:r>
              <a:rPr lang="en-GB" sz="2200" dirty="0"/>
              <a:t/>
            </a:r>
            <a:br>
              <a:rPr lang="en-GB" sz="2200" dirty="0"/>
            </a:br>
            <a:r>
              <a:rPr lang="en-GB" sz="2200" dirty="0" smtClean="0"/>
              <a:t/>
            </a:r>
            <a:br>
              <a:rPr lang="en-GB" sz="2200" dirty="0" smtClean="0"/>
            </a:br>
            <a:r>
              <a:rPr lang="en-GB" sz="3100" b="1" dirty="0" smtClean="0">
                <a:solidFill>
                  <a:schemeClr val="tx2"/>
                </a:solidFill>
              </a:rPr>
              <a:t>AS and A </a:t>
            </a:r>
            <a:r>
              <a:rPr lang="en-GB" sz="3100" b="1" dirty="0">
                <a:solidFill>
                  <a:schemeClr val="tx2"/>
                </a:solidFill>
              </a:rPr>
              <a:t>l</a:t>
            </a:r>
            <a:r>
              <a:rPr lang="en-GB" sz="3100" b="1" dirty="0" smtClean="0">
                <a:solidFill>
                  <a:schemeClr val="tx2"/>
                </a:solidFill>
              </a:rPr>
              <a:t>evel Paper 1:</a:t>
            </a:r>
            <a:br>
              <a:rPr lang="en-GB" sz="3100" b="1" dirty="0" smtClean="0">
                <a:solidFill>
                  <a:schemeClr val="tx2"/>
                </a:solidFill>
              </a:rPr>
            </a:br>
            <a:r>
              <a:rPr lang="en-US" sz="2200" b="1" dirty="0" smtClean="0">
                <a:solidFill>
                  <a:schemeClr val="tx2"/>
                </a:solidFill>
              </a:rPr>
              <a:t>Listening</a:t>
            </a:r>
            <a:r>
              <a:rPr lang="en-US" sz="2200" b="1" dirty="0">
                <a:solidFill>
                  <a:schemeClr val="tx2"/>
                </a:solidFill>
              </a:rPr>
              <a:t>, Reading and Translation into </a:t>
            </a:r>
            <a:r>
              <a:rPr lang="en-US" sz="2200" b="1" dirty="0" smtClean="0">
                <a:solidFill>
                  <a:schemeClr val="tx2"/>
                </a:solidFill>
              </a:rPr>
              <a:t>English </a:t>
            </a:r>
            <a:r>
              <a:rPr lang="en-US" sz="2200" b="1" dirty="0" err="1" smtClean="0">
                <a:solidFill>
                  <a:schemeClr val="tx2"/>
                </a:solidFill>
              </a:rPr>
              <a:t>DfE</a:t>
            </a:r>
            <a:r>
              <a:rPr lang="en-US" sz="2200" b="1" dirty="0" smtClean="0">
                <a:solidFill>
                  <a:schemeClr val="tx2"/>
                </a:solidFill>
              </a:rPr>
              <a:t> Criteria</a:t>
            </a:r>
            <a:r>
              <a:rPr lang="en-GB" sz="3100" b="1" dirty="0"/>
              <a:t/>
            </a:r>
            <a:br>
              <a:rPr lang="en-GB" sz="3100" b="1" dirty="0"/>
            </a:br>
            <a:r>
              <a:rPr lang="en-GB" altLang="en-US" dirty="0">
                <a:solidFill>
                  <a:srgbClr val="000000"/>
                </a:solidFill>
                <a:latin typeface="Verdana" panose="020B0604030504040204" pitchFamily="34" charset="0"/>
                <a:cs typeface="Myriad Pro" charset="0"/>
              </a:rPr>
              <a:t/>
            </a:r>
            <a:br>
              <a:rPr lang="en-GB" altLang="en-US" dirty="0">
                <a:solidFill>
                  <a:srgbClr val="000000"/>
                </a:solidFill>
                <a:latin typeface="Verdana" panose="020B0604030504040204" pitchFamily="34" charset="0"/>
                <a:cs typeface="Myriad Pro" charset="0"/>
              </a:rPr>
            </a:br>
            <a:endParaRPr lang="en-GB" dirty="0"/>
          </a:p>
        </p:txBody>
      </p:sp>
      <p:sp>
        <p:nvSpPr>
          <p:cNvPr id="3" name="Subtitle 2"/>
          <p:cNvSpPr>
            <a:spLocks noGrp="1"/>
          </p:cNvSpPr>
          <p:nvPr>
            <p:ph type="subTitle" idx="1"/>
          </p:nvPr>
        </p:nvSpPr>
        <p:spPr>
          <a:xfrm>
            <a:off x="445675" y="1821532"/>
            <a:ext cx="8544644" cy="4367587"/>
          </a:xfrm>
        </p:spPr>
        <p:txBody>
          <a:bodyPr>
            <a:normAutofit fontScale="55000" lnSpcReduction="20000"/>
          </a:bodyPr>
          <a:lstStyle/>
          <a:p>
            <a:pPr marL="342900" indent="-342900">
              <a:lnSpc>
                <a:spcPct val="120000"/>
              </a:lnSpc>
              <a:spcBef>
                <a:spcPts val="600"/>
              </a:spcBef>
              <a:buFont typeface="Arial" panose="020B0604020202020204" pitchFamily="34" charset="0"/>
              <a:buChar char="•"/>
            </a:pPr>
            <a:r>
              <a:rPr lang="en-GB" sz="3600" dirty="0" smtClean="0">
                <a:solidFill>
                  <a:schemeClr val="tx1"/>
                </a:solidFill>
              </a:rPr>
              <a:t>Understand the main points, gist and detail from spoken and written material </a:t>
            </a:r>
          </a:p>
          <a:p>
            <a:pPr marL="342900" indent="-342900">
              <a:lnSpc>
                <a:spcPct val="120000"/>
              </a:lnSpc>
              <a:spcBef>
                <a:spcPts val="600"/>
              </a:spcBef>
              <a:buFont typeface="Arial" panose="020B0604020202020204" pitchFamily="34" charset="0"/>
              <a:buChar char="•"/>
            </a:pPr>
            <a:r>
              <a:rPr lang="en-GB" sz="3600" dirty="0" smtClean="0">
                <a:solidFill>
                  <a:schemeClr val="tx1"/>
                </a:solidFill>
              </a:rPr>
              <a:t>Infer meaning from complex spoken and written material, including factual and abstract content </a:t>
            </a:r>
          </a:p>
          <a:p>
            <a:pPr marL="342900" indent="-342900">
              <a:lnSpc>
                <a:spcPct val="120000"/>
              </a:lnSpc>
              <a:spcBef>
                <a:spcPts val="600"/>
              </a:spcBef>
              <a:buFont typeface="Arial" panose="020B0604020202020204" pitchFamily="34" charset="0"/>
              <a:buChar char="•"/>
            </a:pPr>
            <a:r>
              <a:rPr lang="en-GB" sz="3600" dirty="0" smtClean="0">
                <a:solidFill>
                  <a:schemeClr val="tx1"/>
                </a:solidFill>
              </a:rPr>
              <a:t>Assimilate and use information from spoken and written sources, including material from online media </a:t>
            </a:r>
          </a:p>
          <a:p>
            <a:pPr marL="342900" indent="-342900">
              <a:lnSpc>
                <a:spcPct val="120000"/>
              </a:lnSpc>
              <a:spcBef>
                <a:spcPts val="600"/>
              </a:spcBef>
              <a:buFont typeface="Arial" panose="020B0604020202020204" pitchFamily="34" charset="0"/>
              <a:buChar char="•"/>
            </a:pPr>
            <a:r>
              <a:rPr lang="en-GB" sz="3600" dirty="0" smtClean="0">
                <a:solidFill>
                  <a:schemeClr val="tx1"/>
                </a:solidFill>
              </a:rPr>
              <a:t>Summarise information from spoken and written sources, reporting key points and subject matter in speech and writing </a:t>
            </a:r>
          </a:p>
          <a:p>
            <a:pPr marL="342900" indent="-342900">
              <a:lnSpc>
                <a:spcPct val="120000"/>
              </a:lnSpc>
              <a:spcBef>
                <a:spcPts val="600"/>
              </a:spcBef>
              <a:buFont typeface="Arial" panose="020B0604020202020204" pitchFamily="34" charset="0"/>
              <a:buChar char="•"/>
            </a:pPr>
            <a:r>
              <a:rPr lang="en-GB" sz="3600" dirty="0" smtClean="0">
                <a:solidFill>
                  <a:schemeClr val="tx1"/>
                </a:solidFill>
              </a:rPr>
              <a:t>Read and respond to a variety of texts including some extended texts written for different purposes and audiences drawn from a range of authentic sources, including contemporary, historical and literary, fiction and non-fiction texts, adapted as necessary </a:t>
            </a:r>
          </a:p>
          <a:p>
            <a:endParaRPr lang="en-US" dirty="0"/>
          </a:p>
          <a:p>
            <a:endParaRPr lang="en-GB" dirty="0"/>
          </a:p>
        </p:txBody>
      </p:sp>
    </p:spTree>
    <p:extLst>
      <p:ext uri="{BB962C8B-B14F-4D97-AF65-F5344CB8AC3E}">
        <p14:creationId xmlns:p14="http://schemas.microsoft.com/office/powerpoint/2010/main" val="1228206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393" y="160074"/>
            <a:ext cx="6949958" cy="716004"/>
          </a:xfrm>
        </p:spPr>
        <p:txBody>
          <a:bodyPr anchor="t">
            <a:normAutofit fontScale="90000"/>
          </a:bodyPr>
          <a:lstStyle/>
          <a:p>
            <a:r>
              <a:rPr lang="en-GB" altLang="en-US" sz="3600" b="1" dirty="0" smtClean="0">
                <a:solidFill>
                  <a:schemeClr val="tx2"/>
                </a:solidFill>
                <a:latin typeface="Verdana" panose="020B0604030504040204" pitchFamily="34" charset="0"/>
                <a:cs typeface="Myriad Pro" charset="0"/>
              </a:rPr>
              <a:t>AS level Paper 1</a:t>
            </a:r>
            <a:r>
              <a:rPr lang="en-GB" altLang="en-US" sz="3600" dirty="0" smtClean="0">
                <a:solidFill>
                  <a:schemeClr val="tx2"/>
                </a:solidFill>
                <a:latin typeface="Verdana" panose="020B0604030504040204" pitchFamily="34" charset="0"/>
                <a:cs typeface="Myriad Pro" charset="0"/>
              </a:rPr>
              <a:t/>
            </a:r>
            <a:br>
              <a:rPr lang="en-GB" altLang="en-US" sz="3600" dirty="0" smtClean="0">
                <a:solidFill>
                  <a:schemeClr val="tx2"/>
                </a:solidFill>
                <a:latin typeface="Verdana" panose="020B0604030504040204" pitchFamily="34" charset="0"/>
                <a:cs typeface="Myriad Pro" charset="0"/>
              </a:rPr>
            </a:br>
            <a:r>
              <a:rPr lang="en-US" sz="2700" b="1" dirty="0" smtClean="0">
                <a:solidFill>
                  <a:schemeClr val="tx2"/>
                </a:solidFill>
              </a:rPr>
              <a:t>Listening</a:t>
            </a:r>
            <a:r>
              <a:rPr lang="en-US" sz="2700" b="1" dirty="0">
                <a:solidFill>
                  <a:schemeClr val="tx2"/>
                </a:solidFill>
              </a:rPr>
              <a:t>, Reading and Translation into </a:t>
            </a:r>
            <a:r>
              <a:rPr lang="en-US" sz="2700" b="1" dirty="0" smtClean="0">
                <a:solidFill>
                  <a:schemeClr val="tx2"/>
                </a:solidFill>
              </a:rPr>
              <a:t>English</a:t>
            </a:r>
            <a:r>
              <a:rPr lang="en-GB" sz="2200" dirty="0"/>
              <a:t/>
            </a:r>
            <a:br>
              <a:rPr lang="en-GB" sz="2200" dirty="0"/>
            </a:br>
            <a:r>
              <a:rPr lang="en-GB" altLang="en-US" dirty="0" smtClean="0">
                <a:solidFill>
                  <a:srgbClr val="000000"/>
                </a:solidFill>
                <a:latin typeface="Verdana" panose="020B0604030504040204" pitchFamily="34" charset="0"/>
                <a:cs typeface="Myriad Pro" charset="0"/>
              </a:rPr>
              <a:t/>
            </a:r>
            <a:br>
              <a:rPr lang="en-GB" altLang="en-US" dirty="0" smtClean="0">
                <a:solidFill>
                  <a:srgbClr val="000000"/>
                </a:solidFill>
                <a:latin typeface="Verdana" panose="020B0604030504040204" pitchFamily="34" charset="0"/>
                <a:cs typeface="Myriad Pro" charset="0"/>
              </a:rPr>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18143185"/>
              </p:ext>
            </p:extLst>
          </p:nvPr>
        </p:nvGraphicFramePr>
        <p:xfrm>
          <a:off x="1178627" y="1698018"/>
          <a:ext cx="7060304" cy="4028440"/>
        </p:xfrm>
        <a:graphic>
          <a:graphicData uri="http://schemas.openxmlformats.org/drawingml/2006/table">
            <a:tbl>
              <a:tblPr firstRow="1" bandRow="1">
                <a:tableStyleId>{5C22544A-7EE6-4342-B048-85BDC9FD1C3A}</a:tableStyleId>
              </a:tblPr>
              <a:tblGrid>
                <a:gridCol w="3530152"/>
                <a:gridCol w="3530152"/>
              </a:tblGrid>
              <a:tr h="370840">
                <a:tc>
                  <a:txBody>
                    <a:bodyPr/>
                    <a:lstStyle/>
                    <a:p>
                      <a:r>
                        <a:rPr lang="en-GB" dirty="0" smtClean="0"/>
                        <a:t>Section</a:t>
                      </a:r>
                      <a:endParaRPr lang="en-GB" dirty="0"/>
                    </a:p>
                  </a:txBody>
                  <a:tcPr/>
                </a:tc>
                <a:tc>
                  <a:txBody>
                    <a:bodyPr/>
                    <a:lstStyle/>
                    <a:p>
                      <a:r>
                        <a:rPr lang="en-GB" dirty="0" smtClean="0"/>
                        <a:t>Assessment 1h45</a:t>
                      </a:r>
                      <a:endParaRPr lang="en-GB" dirty="0"/>
                    </a:p>
                  </a:txBody>
                  <a:tcPr/>
                </a:tc>
              </a:tr>
              <a:tr h="370840">
                <a:tc>
                  <a:txBody>
                    <a:bodyPr/>
                    <a:lstStyle/>
                    <a:p>
                      <a:r>
                        <a:rPr lang="en-US" sz="1800" b="0" i="0" u="none" strike="noStrike" kern="1200" dirty="0" smtClean="0">
                          <a:solidFill>
                            <a:schemeClr val="dk1"/>
                          </a:solidFill>
                          <a:effectLst/>
                          <a:latin typeface="+mn-lt"/>
                          <a:ea typeface="+mn-ea"/>
                          <a:cs typeface="+mn-cs"/>
                        </a:rPr>
                        <a:t>Section A: </a:t>
                      </a:r>
                    </a:p>
                    <a:p>
                      <a:endParaRPr lang="en-US" sz="800" b="0" i="0" u="none" strike="noStrike" kern="1200" dirty="0" smtClean="0">
                        <a:solidFill>
                          <a:schemeClr val="dk1"/>
                        </a:solidFill>
                        <a:effectLst/>
                        <a:latin typeface="+mn-lt"/>
                        <a:ea typeface="+mn-ea"/>
                        <a:cs typeface="+mn-cs"/>
                      </a:endParaRPr>
                    </a:p>
                    <a:p>
                      <a:r>
                        <a:rPr lang="en-US" sz="1800" b="0" i="0" u="none" strike="noStrike" kern="1200" dirty="0" smtClean="0">
                          <a:solidFill>
                            <a:schemeClr val="dk1"/>
                          </a:solidFill>
                          <a:effectLst/>
                          <a:latin typeface="+mn-lt"/>
                          <a:ea typeface="+mn-ea"/>
                          <a:cs typeface="+mn-cs"/>
                        </a:rPr>
                        <a:t>Listening comprehension and written summary</a:t>
                      </a:r>
                    </a:p>
                    <a:p>
                      <a:r>
                        <a:rPr lang="en-US" sz="1800" b="0" i="0" u="none" strike="noStrike" kern="1200" dirty="0" smtClean="0">
                          <a:solidFill>
                            <a:schemeClr val="dk1"/>
                          </a:solidFill>
                          <a:effectLst/>
                          <a:latin typeface="+mn-lt"/>
                          <a:ea typeface="+mn-ea"/>
                          <a:cs typeface="+mn-cs"/>
                        </a:rPr>
                        <a:t>(24 marks)</a:t>
                      </a:r>
                      <a:endParaRPr lang="en-GB" dirty="0"/>
                    </a:p>
                  </a:txBody>
                  <a:tcPr/>
                </a:tc>
                <a:tc>
                  <a:txBody>
                    <a:bodyPr/>
                    <a:lstStyle/>
                    <a:p>
                      <a:pPr marL="285750" indent="-285750">
                        <a:buFont typeface="Arial" panose="020B0604020202020204" pitchFamily="34" charset="0"/>
                        <a:buChar char="•"/>
                      </a:pPr>
                      <a:r>
                        <a:rPr lang="en-GB" dirty="0" smtClean="0"/>
                        <a:t>4 questions (MCQ and open responses in French)  </a:t>
                      </a:r>
                    </a:p>
                    <a:p>
                      <a:pPr marL="285750" indent="-285750">
                        <a:buFont typeface="Arial" panose="020B0604020202020204" pitchFamily="34" charset="0"/>
                        <a:buChar char="•"/>
                      </a:pPr>
                      <a:r>
                        <a:rPr lang="en-GB" dirty="0" smtClean="0"/>
                        <a:t>including </a:t>
                      </a:r>
                      <a:r>
                        <a:rPr lang="en-GB" baseline="0" dirty="0" smtClean="0"/>
                        <a:t> </a:t>
                      </a:r>
                      <a:r>
                        <a:rPr lang="en-US" sz="1800" b="0" i="0" u="none" strike="noStrike" kern="1200" dirty="0" smtClean="0">
                          <a:solidFill>
                            <a:schemeClr val="dk1"/>
                          </a:solidFill>
                          <a:effectLst/>
                          <a:latin typeface="+mn-lt"/>
                          <a:ea typeface="+mn-ea"/>
                          <a:cs typeface="+mn-cs"/>
                        </a:rPr>
                        <a:t>English language summary (4 marks)</a:t>
                      </a:r>
                      <a:endParaRPr lang="en-GB" dirty="0"/>
                    </a:p>
                  </a:txBody>
                  <a:tcPr/>
                </a:tc>
              </a:tr>
              <a:tr h="370840">
                <a:tc>
                  <a:txBody>
                    <a:bodyPr/>
                    <a:lstStyle/>
                    <a:p>
                      <a:r>
                        <a:rPr lang="en-US" sz="1800" b="0" i="0" u="none" strike="noStrike" kern="1200" dirty="0" smtClean="0">
                          <a:solidFill>
                            <a:schemeClr val="dk1"/>
                          </a:solidFill>
                          <a:effectLst/>
                          <a:latin typeface="+mn-lt"/>
                          <a:ea typeface="+mn-ea"/>
                          <a:cs typeface="+mn-cs"/>
                        </a:rPr>
                        <a:t>Section B: </a:t>
                      </a:r>
                    </a:p>
                    <a:p>
                      <a:endParaRPr lang="en-US" sz="800" b="0" i="0" u="none" strike="noStrike" kern="1200" dirty="0" smtClean="0">
                        <a:solidFill>
                          <a:schemeClr val="dk1"/>
                        </a:solidFill>
                        <a:effectLst/>
                        <a:latin typeface="+mn-lt"/>
                        <a:ea typeface="+mn-ea"/>
                        <a:cs typeface="+mn-cs"/>
                      </a:endParaRPr>
                    </a:p>
                    <a:p>
                      <a:r>
                        <a:rPr lang="en-US" sz="1800" b="0" i="0" u="none" strike="noStrike" kern="1200" dirty="0" smtClean="0">
                          <a:solidFill>
                            <a:schemeClr val="dk1"/>
                          </a:solidFill>
                          <a:effectLst/>
                          <a:latin typeface="+mn-lt"/>
                          <a:ea typeface="+mn-ea"/>
                          <a:cs typeface="+mn-cs"/>
                        </a:rPr>
                        <a:t>Reading comprehension </a:t>
                      </a:r>
                    </a:p>
                    <a:p>
                      <a:r>
                        <a:rPr lang="en-US" sz="1800" b="0" i="0" u="none" strike="noStrike" kern="1200" dirty="0" smtClean="0">
                          <a:solidFill>
                            <a:schemeClr val="dk1"/>
                          </a:solidFill>
                          <a:effectLst/>
                          <a:latin typeface="+mn-lt"/>
                          <a:ea typeface="+mn-ea"/>
                          <a:cs typeface="+mn-cs"/>
                        </a:rPr>
                        <a:t>(28 marks)</a:t>
                      </a:r>
                      <a:endParaRPr lang="en-GB" dirty="0"/>
                    </a:p>
                  </a:txBody>
                  <a:tcPr/>
                </a:tc>
                <a:tc>
                  <a:txBody>
                    <a:bodyPr/>
                    <a:lstStyle/>
                    <a:p>
                      <a:pPr marL="285750" indent="-285750">
                        <a:buFont typeface="Arial" panose="020B0604020202020204" pitchFamily="34" charset="0"/>
                        <a:buChar char="•"/>
                      </a:pPr>
                      <a:r>
                        <a:rPr lang="en-GB" dirty="0" smtClean="0"/>
                        <a:t>5 questions:</a:t>
                      </a:r>
                      <a:r>
                        <a:rPr lang="en-GB" baseline="0" dirty="0" smtClean="0"/>
                        <a:t> </a:t>
                      </a:r>
                    </a:p>
                    <a:p>
                      <a:pPr marL="285750" indent="-285750">
                        <a:buFont typeface="Arial" panose="020B0604020202020204" pitchFamily="34" charset="0"/>
                        <a:buChar char="•"/>
                      </a:pPr>
                      <a:r>
                        <a:rPr lang="en-GB" dirty="0" smtClean="0"/>
                        <a:t>MCQ and open response</a:t>
                      </a:r>
                    </a:p>
                    <a:p>
                      <a:pPr marL="285750" indent="-285750">
                        <a:buFont typeface="Arial" panose="020B0604020202020204" pitchFamily="34" charset="0"/>
                        <a:buChar char="•"/>
                      </a:pPr>
                      <a:r>
                        <a:rPr lang="en-GB" baseline="0" dirty="0" smtClean="0"/>
                        <a:t>All in French</a:t>
                      </a:r>
                      <a:endParaRPr lang="en-GB"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Section</a:t>
                      </a:r>
                      <a:r>
                        <a:rPr lang="en-GB" baseline="0" dirty="0" smtClean="0"/>
                        <a:t> C: </a:t>
                      </a:r>
                      <a:endParaRPr lang="en-GB" sz="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effectLst/>
                          <a:latin typeface="+mn-lt"/>
                          <a:ea typeface="+mn-ea"/>
                          <a:cs typeface="+mn-cs"/>
                        </a:rPr>
                        <a:t>Translation into English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effectLst/>
                          <a:latin typeface="+mn-lt"/>
                          <a:ea typeface="+mn-ea"/>
                          <a:cs typeface="+mn-cs"/>
                        </a:rPr>
                        <a:t>(12 marks)</a:t>
                      </a:r>
                      <a:endParaRPr lang="en-GB" dirty="0" smtClean="0"/>
                    </a:p>
                    <a:p>
                      <a:endParaRPr lang="en-GB"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1 passage in French </a:t>
                      </a:r>
                      <a:r>
                        <a:rPr lang="en-GB" i="0" dirty="0" smtClean="0"/>
                        <a:t>(minimum 70 words)</a:t>
                      </a:r>
                      <a:r>
                        <a:rPr lang="en-GB" dirty="0" smtClean="0"/>
                        <a:t> to translate into English</a:t>
                      </a:r>
                    </a:p>
                    <a:p>
                      <a:pPr marL="0" indent="0">
                        <a:buFont typeface="Arial" panose="020B0604020202020204" pitchFamily="34" charset="0"/>
                        <a:buNone/>
                      </a:pPr>
                      <a:endParaRPr lang="en-GB" b="1" dirty="0"/>
                    </a:p>
                  </a:txBody>
                  <a:tcPr/>
                </a:tc>
              </a:tr>
            </a:tbl>
          </a:graphicData>
        </a:graphic>
      </p:graphicFrame>
    </p:spTree>
    <p:extLst>
      <p:ext uri="{BB962C8B-B14F-4D97-AF65-F5344CB8AC3E}">
        <p14:creationId xmlns:p14="http://schemas.microsoft.com/office/powerpoint/2010/main" val="302072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3822" y="1520570"/>
            <a:ext cx="7143770" cy="3483749"/>
          </a:xfrm>
        </p:spPr>
        <p:txBody>
          <a:bodyPr/>
          <a:lstStyle/>
          <a:p>
            <a:pPr algn="ctr"/>
            <a:r>
              <a:rPr lang="en-US" sz="3200" b="1" dirty="0">
                <a:solidFill>
                  <a:schemeClr val="tx2"/>
                </a:solidFill>
              </a:rPr>
              <a:t>Getting Ready to Teach Pearson's new </a:t>
            </a:r>
            <a:endParaRPr lang="en-US" sz="3200" b="1" dirty="0" smtClean="0">
              <a:solidFill>
                <a:schemeClr val="tx2"/>
              </a:solidFill>
            </a:endParaRPr>
          </a:p>
          <a:p>
            <a:pPr algn="ctr"/>
            <a:r>
              <a:rPr lang="en-US" sz="3200" b="1" dirty="0" err="1" smtClean="0">
                <a:solidFill>
                  <a:schemeClr val="tx2"/>
                </a:solidFill>
              </a:rPr>
              <a:t>Edexcel</a:t>
            </a:r>
            <a:endParaRPr lang="en-US" sz="3200" b="1" dirty="0">
              <a:solidFill>
                <a:schemeClr val="tx2"/>
              </a:solidFill>
            </a:endParaRPr>
          </a:p>
          <a:p>
            <a:pPr algn="ctr"/>
            <a:r>
              <a:rPr lang="en-US" sz="3200" b="1" dirty="0">
                <a:solidFill>
                  <a:schemeClr val="tx2"/>
                </a:solidFill>
              </a:rPr>
              <a:t>AS and A levels in </a:t>
            </a:r>
            <a:r>
              <a:rPr lang="en-US" sz="3200" b="1" dirty="0" smtClean="0">
                <a:solidFill>
                  <a:schemeClr val="tx2"/>
                </a:solidFill>
              </a:rPr>
              <a:t>French</a:t>
            </a:r>
          </a:p>
          <a:p>
            <a:pPr algn="ctr"/>
            <a:endParaRPr lang="en-US" sz="3200" b="1" dirty="0">
              <a:solidFill>
                <a:schemeClr val="tx2"/>
              </a:solidFill>
            </a:endParaRPr>
          </a:p>
          <a:p>
            <a:pPr algn="ctr"/>
            <a:r>
              <a:rPr lang="en-US" sz="3200" dirty="0" smtClean="0">
                <a:solidFill>
                  <a:schemeClr val="tx2"/>
                </a:solidFill>
              </a:rPr>
              <a:t>15GBAL03</a:t>
            </a:r>
            <a:endParaRPr lang="en-US" sz="3200" b="1" dirty="0">
              <a:solidFill>
                <a:schemeClr val="tx2"/>
              </a:solidFill>
            </a:endParaRPr>
          </a:p>
          <a:p>
            <a:endParaRPr lang="en-US" dirty="0"/>
          </a:p>
        </p:txBody>
      </p:sp>
    </p:spTree>
    <p:extLst>
      <p:ext uri="{BB962C8B-B14F-4D97-AF65-F5344CB8AC3E}">
        <p14:creationId xmlns:p14="http://schemas.microsoft.com/office/powerpoint/2010/main" val="1858230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686" y="122911"/>
            <a:ext cx="7068235" cy="1452698"/>
          </a:xfrm>
        </p:spPr>
        <p:txBody>
          <a:bodyPr>
            <a:normAutofit/>
          </a:bodyPr>
          <a:lstStyle/>
          <a:p>
            <a:r>
              <a:rPr lang="en-GB" altLang="en-US" sz="3200" b="1" dirty="0" smtClean="0">
                <a:solidFill>
                  <a:schemeClr val="tx2"/>
                </a:solidFill>
                <a:latin typeface="Verdana" panose="020B0604030504040204" pitchFamily="34" charset="0"/>
                <a:cs typeface="Myriad Pro" charset="0"/>
              </a:rPr>
              <a:t>A level Paper 1</a:t>
            </a:r>
            <a:br>
              <a:rPr lang="en-GB" altLang="en-US" sz="3200" b="1" dirty="0" smtClean="0">
                <a:solidFill>
                  <a:schemeClr val="tx2"/>
                </a:solidFill>
                <a:latin typeface="Verdana" panose="020B0604030504040204" pitchFamily="34" charset="0"/>
                <a:cs typeface="Myriad Pro" charset="0"/>
              </a:rPr>
            </a:br>
            <a:r>
              <a:rPr lang="en-US" sz="2400" b="1" dirty="0" smtClean="0">
                <a:solidFill>
                  <a:schemeClr val="tx2"/>
                </a:solidFill>
              </a:rPr>
              <a:t>Listening</a:t>
            </a:r>
            <a:r>
              <a:rPr lang="en-US" sz="2400" b="1" dirty="0">
                <a:solidFill>
                  <a:schemeClr val="tx2"/>
                </a:solidFill>
              </a:rPr>
              <a:t>, Reading and Translation into </a:t>
            </a:r>
            <a:r>
              <a:rPr lang="en-US" sz="2400" b="1" dirty="0" smtClean="0">
                <a:solidFill>
                  <a:schemeClr val="tx2"/>
                </a:solidFill>
              </a:rPr>
              <a:t>English</a:t>
            </a:r>
            <a:endParaRPr lang="en-GB" sz="2400" b="1"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22437303"/>
              </p:ext>
            </p:extLst>
          </p:nvPr>
        </p:nvGraphicFramePr>
        <p:xfrm>
          <a:off x="1246686" y="1821532"/>
          <a:ext cx="6952664" cy="4028440"/>
        </p:xfrm>
        <a:graphic>
          <a:graphicData uri="http://schemas.openxmlformats.org/drawingml/2006/table">
            <a:tbl>
              <a:tblPr firstRow="1" bandRow="1">
                <a:tableStyleId>{5C22544A-7EE6-4342-B048-85BDC9FD1C3A}</a:tableStyleId>
              </a:tblPr>
              <a:tblGrid>
                <a:gridCol w="3476332"/>
                <a:gridCol w="3476332"/>
              </a:tblGrid>
              <a:tr h="370840">
                <a:tc>
                  <a:txBody>
                    <a:bodyPr/>
                    <a:lstStyle/>
                    <a:p>
                      <a:r>
                        <a:rPr lang="en-GB" dirty="0" smtClean="0"/>
                        <a:t>Paper </a:t>
                      </a:r>
                      <a:endParaRPr lang="en-GB" dirty="0"/>
                    </a:p>
                  </a:txBody>
                  <a:tcPr/>
                </a:tc>
                <a:tc>
                  <a:txBody>
                    <a:bodyPr/>
                    <a:lstStyle/>
                    <a:p>
                      <a:r>
                        <a:rPr lang="en-GB" dirty="0" smtClean="0"/>
                        <a:t>Assessment 2</a:t>
                      </a:r>
                      <a:r>
                        <a:rPr lang="en-GB" baseline="0" dirty="0" smtClean="0"/>
                        <a:t> hours </a:t>
                      </a:r>
                      <a:endParaRPr lang="en-GB" dirty="0"/>
                    </a:p>
                  </a:txBody>
                  <a:tcPr/>
                </a:tc>
              </a:tr>
              <a:tr h="370840">
                <a:tc>
                  <a:txBody>
                    <a:bodyPr/>
                    <a:lstStyle/>
                    <a:p>
                      <a:r>
                        <a:rPr lang="en-US" sz="1800" b="0" i="0" u="none" strike="noStrike" kern="1200" dirty="0" smtClean="0">
                          <a:solidFill>
                            <a:schemeClr val="dk1"/>
                          </a:solidFill>
                          <a:effectLst/>
                          <a:latin typeface="+mn-lt"/>
                          <a:ea typeface="+mn-ea"/>
                          <a:cs typeface="+mn-cs"/>
                        </a:rPr>
                        <a:t>Section A: </a:t>
                      </a:r>
                    </a:p>
                    <a:p>
                      <a:endParaRPr lang="en-US" sz="800" b="0" i="0" u="none" strike="noStrike" kern="1200" dirty="0" smtClean="0">
                        <a:solidFill>
                          <a:schemeClr val="dk1"/>
                        </a:solidFill>
                        <a:effectLst/>
                        <a:latin typeface="+mn-lt"/>
                        <a:ea typeface="+mn-ea"/>
                        <a:cs typeface="+mn-cs"/>
                      </a:endParaRPr>
                    </a:p>
                    <a:p>
                      <a:r>
                        <a:rPr lang="en-US" sz="1800" b="0" i="0" u="none" strike="noStrike" kern="1200" dirty="0" smtClean="0">
                          <a:solidFill>
                            <a:schemeClr val="dk1"/>
                          </a:solidFill>
                          <a:effectLst/>
                          <a:latin typeface="+mn-lt"/>
                          <a:ea typeface="+mn-ea"/>
                          <a:cs typeface="+mn-cs"/>
                        </a:rPr>
                        <a:t>Listening comprehension and written summary </a:t>
                      </a:r>
                    </a:p>
                    <a:p>
                      <a:r>
                        <a:rPr lang="en-US" sz="1800" b="0" i="0" u="none" strike="noStrike" kern="1200" dirty="0" smtClean="0">
                          <a:solidFill>
                            <a:schemeClr val="dk1"/>
                          </a:solidFill>
                          <a:effectLst/>
                          <a:latin typeface="+mn-lt"/>
                          <a:ea typeface="+mn-ea"/>
                          <a:cs typeface="+mn-cs"/>
                        </a:rPr>
                        <a:t>(30 marks)</a:t>
                      </a:r>
                      <a:endParaRPr lang="en-GB" dirty="0"/>
                    </a:p>
                  </a:txBody>
                  <a:tcPr/>
                </a:tc>
                <a:tc>
                  <a:txBody>
                    <a:bodyPr/>
                    <a:lstStyle/>
                    <a:p>
                      <a:pPr marL="285750" indent="-285750">
                        <a:buFont typeface="Arial" panose="020B0604020202020204" pitchFamily="34" charset="0"/>
                        <a:buChar char="•"/>
                      </a:pPr>
                      <a:r>
                        <a:rPr lang="en-GB" dirty="0" smtClean="0"/>
                        <a:t>4 questions</a:t>
                      </a:r>
                    </a:p>
                    <a:p>
                      <a:pPr marL="0" indent="0">
                        <a:buFont typeface="Arial" panose="020B0604020202020204" pitchFamily="34" charset="0"/>
                        <a:buNone/>
                      </a:pPr>
                      <a:r>
                        <a:rPr lang="en-GB" dirty="0" smtClean="0"/>
                        <a:t>     MCQ &amp; open response in</a:t>
                      </a:r>
                      <a:r>
                        <a:rPr lang="en-GB" baseline="0" dirty="0" smtClean="0"/>
                        <a:t> French</a:t>
                      </a:r>
                    </a:p>
                    <a:p>
                      <a:pPr marL="0" indent="0">
                        <a:buFont typeface="Arial" panose="020B0604020202020204" pitchFamily="34" charset="0"/>
                        <a:buNone/>
                      </a:pPr>
                      <a:endParaRPr lang="en-GB" sz="800" dirty="0" smtClean="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smtClean="0">
                          <a:solidFill>
                            <a:schemeClr val="dk1"/>
                          </a:solidFill>
                          <a:effectLst/>
                          <a:latin typeface="+mn-lt"/>
                          <a:ea typeface="+mn-ea"/>
                          <a:cs typeface="+mn-cs"/>
                        </a:rPr>
                        <a:t>Q4b assesses student’s ability to </a:t>
                      </a:r>
                      <a:r>
                        <a:rPr lang="en-GB" sz="1800" b="0" i="0" u="none" strike="noStrike" kern="1200" noProof="0" dirty="0" smtClean="0">
                          <a:solidFill>
                            <a:schemeClr val="dk1"/>
                          </a:solidFill>
                          <a:effectLst/>
                          <a:latin typeface="+mn-lt"/>
                          <a:ea typeface="+mn-ea"/>
                          <a:cs typeface="+mn-cs"/>
                        </a:rPr>
                        <a:t>summarise</a:t>
                      </a:r>
                      <a:r>
                        <a:rPr lang="en-US" sz="1800" b="0" i="0" u="none" strike="noStrike" kern="1200" dirty="0" smtClean="0">
                          <a:solidFill>
                            <a:schemeClr val="dk1"/>
                          </a:solidFill>
                          <a:effectLst/>
                          <a:latin typeface="+mn-lt"/>
                          <a:ea typeface="+mn-ea"/>
                          <a:cs typeface="+mn-cs"/>
                        </a:rPr>
                        <a:t> in </a:t>
                      </a:r>
                      <a:r>
                        <a:rPr lang="en-GB" sz="1800" b="0" i="0" u="none" strike="noStrike" kern="1200" dirty="0" smtClean="0">
                          <a:solidFill>
                            <a:schemeClr val="dk1"/>
                          </a:solidFill>
                          <a:effectLst/>
                          <a:latin typeface="+mn-lt"/>
                          <a:ea typeface="+mn-ea"/>
                          <a:cs typeface="+mn-cs"/>
                        </a:rPr>
                        <a:t>French</a:t>
                      </a:r>
                      <a:endParaRPr lang="en-GB" dirty="0" smtClean="0"/>
                    </a:p>
                  </a:txBody>
                  <a:tcPr/>
                </a:tc>
              </a:tr>
              <a:tr h="370840">
                <a:tc>
                  <a:txBody>
                    <a:bodyPr/>
                    <a:lstStyle/>
                    <a:p>
                      <a:r>
                        <a:rPr lang="en-US" sz="1800" b="0" i="0" u="none" strike="noStrike" kern="1200" dirty="0" smtClean="0">
                          <a:solidFill>
                            <a:schemeClr val="dk1"/>
                          </a:solidFill>
                          <a:effectLst/>
                          <a:latin typeface="+mn-lt"/>
                          <a:ea typeface="+mn-ea"/>
                          <a:cs typeface="+mn-cs"/>
                        </a:rPr>
                        <a:t>Section B: </a:t>
                      </a:r>
                    </a:p>
                    <a:p>
                      <a:endParaRPr lang="en-US" sz="800" b="0" i="0" u="none" strike="noStrike" kern="1200" dirty="0" smtClean="0">
                        <a:solidFill>
                          <a:schemeClr val="dk1"/>
                        </a:solidFill>
                        <a:effectLst/>
                        <a:latin typeface="+mn-lt"/>
                        <a:ea typeface="+mn-ea"/>
                        <a:cs typeface="+mn-cs"/>
                      </a:endParaRPr>
                    </a:p>
                    <a:p>
                      <a:r>
                        <a:rPr lang="en-US" sz="1800" b="0" i="0" u="none" strike="noStrike" kern="1200" dirty="0" smtClean="0">
                          <a:solidFill>
                            <a:schemeClr val="dk1"/>
                          </a:solidFill>
                          <a:effectLst/>
                          <a:latin typeface="+mn-lt"/>
                          <a:ea typeface="+mn-ea"/>
                          <a:cs typeface="+mn-cs"/>
                        </a:rPr>
                        <a:t>Reading comprehension </a:t>
                      </a:r>
                    </a:p>
                    <a:p>
                      <a:r>
                        <a:rPr lang="en-US" sz="1800" b="0" i="0" u="none" strike="noStrike" kern="1200" dirty="0" smtClean="0">
                          <a:solidFill>
                            <a:schemeClr val="dk1"/>
                          </a:solidFill>
                          <a:effectLst/>
                          <a:latin typeface="+mn-lt"/>
                          <a:ea typeface="+mn-ea"/>
                          <a:cs typeface="+mn-cs"/>
                        </a:rPr>
                        <a:t>(30 marks)</a:t>
                      </a:r>
                      <a:endParaRPr lang="en-GB" dirty="0"/>
                    </a:p>
                  </a:txBody>
                  <a:tcPr/>
                </a:tc>
                <a:tc>
                  <a:txBody>
                    <a:bodyPr/>
                    <a:lstStyle/>
                    <a:p>
                      <a:pPr marL="285750" indent="-285750">
                        <a:buFont typeface="Arial" panose="020B0604020202020204" pitchFamily="34" charset="0"/>
                        <a:buChar char="•"/>
                      </a:pPr>
                      <a:r>
                        <a:rPr lang="en-GB" dirty="0" smtClean="0"/>
                        <a:t>5 questions:</a:t>
                      </a:r>
                    </a:p>
                    <a:p>
                      <a:pPr marL="0" indent="0">
                        <a:buFont typeface="Arial" panose="020B0604020202020204" pitchFamily="34" charset="0"/>
                        <a:buNone/>
                      </a:pPr>
                      <a:r>
                        <a:rPr lang="en-GB" dirty="0" smtClean="0"/>
                        <a:t>     MCQ and open response</a:t>
                      </a:r>
                    </a:p>
                    <a:p>
                      <a:pPr marL="0" indent="0">
                        <a:buFont typeface="Arial" panose="020B0604020202020204" pitchFamily="34" charset="0"/>
                        <a:buNone/>
                      </a:pPr>
                      <a:r>
                        <a:rPr lang="en-GB" baseline="0" dirty="0" smtClean="0"/>
                        <a:t>     All TL</a:t>
                      </a:r>
                      <a:endParaRPr lang="en-GB"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Section</a:t>
                      </a:r>
                      <a:r>
                        <a:rPr lang="en-GB" baseline="0" dirty="0" smtClean="0"/>
                        <a:t> C: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effectLst/>
                          <a:latin typeface="+mn-lt"/>
                          <a:ea typeface="+mn-ea"/>
                          <a:cs typeface="+mn-cs"/>
                        </a:rPr>
                        <a:t>Translation into English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effectLst/>
                          <a:latin typeface="+mn-lt"/>
                          <a:ea typeface="+mn-ea"/>
                          <a:cs typeface="+mn-cs"/>
                        </a:rPr>
                        <a:t>(20 marks)</a:t>
                      </a:r>
                      <a:endParaRPr lang="en-GB" dirty="0" smtClean="0"/>
                    </a:p>
                    <a:p>
                      <a:endParaRPr lang="en-GB" dirty="0"/>
                    </a:p>
                  </a:txBody>
                  <a:tcPr/>
                </a:tc>
                <a:tc>
                  <a:txBody>
                    <a:bodyPr/>
                    <a:lstStyle/>
                    <a:p>
                      <a:pPr marL="285750" indent="-285750">
                        <a:buFont typeface="Arial" charset="0"/>
                        <a:buChar char="•"/>
                      </a:pPr>
                      <a:r>
                        <a:rPr lang="en-GB" dirty="0" smtClean="0"/>
                        <a:t>1 passage in French </a:t>
                      </a:r>
                      <a:r>
                        <a:rPr lang="en-GB" i="0" dirty="0" smtClean="0"/>
                        <a:t>(minimum 100 words)</a:t>
                      </a:r>
                      <a:r>
                        <a:rPr lang="en-GB" i="1" dirty="0" smtClean="0"/>
                        <a:t> </a:t>
                      </a:r>
                      <a:r>
                        <a:rPr lang="en-GB" dirty="0" smtClean="0"/>
                        <a:t>to translate into English</a:t>
                      </a:r>
                      <a:endParaRPr lang="en-GB" dirty="0"/>
                    </a:p>
                  </a:txBody>
                  <a:tcPr/>
                </a:tc>
              </a:tr>
            </a:tbl>
          </a:graphicData>
        </a:graphic>
      </p:graphicFrame>
    </p:spTree>
    <p:extLst>
      <p:ext uri="{BB962C8B-B14F-4D97-AF65-F5344CB8AC3E}">
        <p14:creationId xmlns:p14="http://schemas.microsoft.com/office/powerpoint/2010/main" val="40997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6540" y="1689617"/>
            <a:ext cx="7143770" cy="3483749"/>
          </a:xfrm>
        </p:spPr>
        <p:txBody>
          <a:bodyPr>
            <a:normAutofit/>
          </a:bodyPr>
          <a:lstStyle/>
          <a:p>
            <a:r>
              <a:rPr lang="en-GB" sz="3600" b="1" dirty="0" smtClean="0">
                <a:solidFill>
                  <a:schemeClr val="tx2"/>
                </a:solidFill>
              </a:rPr>
              <a:t>Looking at the SAMs:</a:t>
            </a:r>
          </a:p>
          <a:p>
            <a:endParaRPr lang="en-GB" sz="3600" dirty="0" smtClean="0">
              <a:solidFill>
                <a:schemeClr val="tx2"/>
              </a:solidFill>
            </a:endParaRPr>
          </a:p>
          <a:p>
            <a:pPr marL="342900" indent="-342900">
              <a:buFont typeface="Arial" charset="0"/>
              <a:buChar char="•"/>
            </a:pPr>
            <a:r>
              <a:rPr lang="en-GB" sz="3600" b="1" dirty="0" smtClean="0">
                <a:solidFill>
                  <a:schemeClr val="tx2"/>
                </a:solidFill>
              </a:rPr>
              <a:t>AS level Paper 1</a:t>
            </a:r>
            <a:endParaRPr lang="en-GB" sz="3600" b="1" dirty="0">
              <a:solidFill>
                <a:schemeClr val="tx2"/>
              </a:solidFill>
            </a:endParaRPr>
          </a:p>
          <a:p>
            <a:pPr marL="342900" indent="-342900">
              <a:buFont typeface="Arial" charset="0"/>
              <a:buChar char="•"/>
            </a:pPr>
            <a:r>
              <a:rPr lang="en-GB" sz="3600" b="1" dirty="0" smtClean="0">
                <a:solidFill>
                  <a:schemeClr val="tx2"/>
                </a:solidFill>
              </a:rPr>
              <a:t>A level Paper 1</a:t>
            </a:r>
            <a:endParaRPr lang="en-GB" sz="3600" b="1" dirty="0">
              <a:solidFill>
                <a:schemeClr val="tx2"/>
              </a:solidFill>
            </a:endParaRPr>
          </a:p>
        </p:txBody>
      </p:sp>
    </p:spTree>
    <p:extLst>
      <p:ext uri="{BB962C8B-B14F-4D97-AF65-F5344CB8AC3E}">
        <p14:creationId xmlns:p14="http://schemas.microsoft.com/office/powerpoint/2010/main" val="721934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Summarising information</a:t>
            </a:r>
            <a:r>
              <a:rPr lang="en-GB" b="1" dirty="0" smtClean="0"/>
              <a:t/>
            </a:r>
            <a:br>
              <a:rPr lang="en-GB" b="1" dirty="0" smtClean="0"/>
            </a:br>
            <a:r>
              <a:rPr lang="en-GB" b="1" dirty="0" smtClean="0"/>
              <a:t/>
            </a:r>
            <a:br>
              <a:rPr lang="en-GB" b="1" dirty="0" smtClean="0"/>
            </a:br>
            <a:endParaRPr lang="en-GB" b="1" dirty="0"/>
          </a:p>
        </p:txBody>
      </p:sp>
      <p:sp>
        <p:nvSpPr>
          <p:cNvPr id="3" name="Content Placeholder 2"/>
          <p:cNvSpPr>
            <a:spLocks noGrp="1"/>
          </p:cNvSpPr>
          <p:nvPr>
            <p:ph idx="1"/>
          </p:nvPr>
        </p:nvSpPr>
        <p:spPr>
          <a:xfrm>
            <a:off x="373899" y="1600200"/>
            <a:ext cx="8396201" cy="5069160"/>
          </a:xfrm>
        </p:spPr>
        <p:txBody>
          <a:bodyPr>
            <a:normAutofit/>
          </a:bodyPr>
          <a:lstStyle/>
          <a:p>
            <a:pPr marL="0" indent="0">
              <a:buNone/>
            </a:pPr>
            <a:endParaRPr lang="en-GB" dirty="0" smtClean="0"/>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At  AS students will need to summarise information in </a:t>
            </a:r>
            <a:r>
              <a:rPr lang="en-GB" sz="2400" b="1" dirty="0" smtClean="0">
                <a:latin typeface="Verdana" panose="020B0604030504040204" pitchFamily="34" charset="0"/>
                <a:ea typeface="Verdana" panose="020B0604030504040204" pitchFamily="34" charset="0"/>
                <a:cs typeface="Verdana" panose="020B0604030504040204" pitchFamily="34" charset="0"/>
              </a:rPr>
              <a:t>English</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At A level students will need to summarise information in </a:t>
            </a:r>
            <a:r>
              <a:rPr lang="en-GB" sz="2400" b="1" dirty="0" smtClean="0">
                <a:latin typeface="Verdana" panose="020B0604030504040204" pitchFamily="34" charset="0"/>
                <a:ea typeface="Verdana" panose="020B0604030504040204" pitchFamily="34" charset="0"/>
                <a:cs typeface="Verdana" panose="020B0604030504040204" pitchFamily="34" charset="0"/>
              </a:rPr>
              <a:t>French</a:t>
            </a:r>
          </a:p>
          <a:p>
            <a:pPr marL="0" indent="0">
              <a:buNone/>
            </a:pPr>
            <a:endParaRPr lang="en-GB" sz="24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b="1" dirty="0" smtClean="0">
                <a:latin typeface="Verdana" panose="020B0604030504040204" pitchFamily="34" charset="0"/>
                <a:ea typeface="Verdana" panose="020B0604030504040204" pitchFamily="34" charset="0"/>
                <a:cs typeface="Verdana" panose="020B0604030504040204" pitchFamily="34" charset="0"/>
              </a:rPr>
              <a:t>Teachers teaching both AS and A level students in the same class can easily differentiate this task.</a:t>
            </a:r>
          </a:p>
          <a:p>
            <a:pPr marL="0" indent="0" algn="ctr">
              <a:buNone/>
            </a:pPr>
            <a:endParaRPr lang="en-GB" dirty="0" smtClean="0"/>
          </a:p>
          <a:p>
            <a:pPr marL="0" indent="0" algn="ctr">
              <a:buNone/>
            </a:pPr>
            <a:endParaRPr lang="en-GB" dirty="0"/>
          </a:p>
        </p:txBody>
      </p:sp>
    </p:spTree>
    <p:extLst>
      <p:ext uri="{BB962C8B-B14F-4D97-AF65-F5344CB8AC3E}">
        <p14:creationId xmlns:p14="http://schemas.microsoft.com/office/powerpoint/2010/main" val="772243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Summarising skills</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0" indent="0">
              <a:buNone/>
            </a:pPr>
            <a:endParaRPr lang="en-GB" dirty="0" smtClean="0"/>
          </a:p>
          <a:p>
            <a:pPr marL="0" indent="0">
              <a:spcBef>
                <a:spcPts val="90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Students will need to:</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listen to a larger amount of spoken language to get the information.</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select the key information.</a:t>
            </a:r>
          </a:p>
          <a:p>
            <a:pPr>
              <a:spcBef>
                <a:spcPts val="900"/>
              </a:spcBef>
            </a:pPr>
            <a:r>
              <a:rPr lang="en-GB" sz="2400" dirty="0">
                <a:latin typeface="Verdana" panose="020B0604030504040204" pitchFamily="34" charset="0"/>
                <a:ea typeface="Verdana" panose="020B0604030504040204" pitchFamily="34" charset="0"/>
                <a:cs typeface="Verdana" panose="020B0604030504040204" pitchFamily="34" charset="0"/>
              </a:rPr>
              <a:t>s</a:t>
            </a:r>
            <a:r>
              <a:rPr lang="en-GB" sz="2400" dirty="0" smtClean="0">
                <a:latin typeface="Verdana" panose="020B0604030504040204" pitchFamily="34" charset="0"/>
                <a:ea typeface="Verdana" panose="020B0604030504040204" pitchFamily="34" charset="0"/>
                <a:cs typeface="Verdana" panose="020B0604030504040204" pitchFamily="34" charset="0"/>
              </a:rPr>
              <a:t>ummarise it either in English or in the target language.</a:t>
            </a:r>
            <a:endParaRPr lang="en-GB" sz="24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spTree>
    <p:extLst>
      <p:ext uri="{BB962C8B-B14F-4D97-AF65-F5344CB8AC3E}">
        <p14:creationId xmlns:p14="http://schemas.microsoft.com/office/powerpoint/2010/main" val="3350830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dirty="0" smtClean="0"/>
              <a:t> </a:t>
            </a:r>
            <a:r>
              <a:rPr lang="en-GB"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Summarising task</a:t>
            </a:r>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2432301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33" y="895446"/>
            <a:ext cx="8229600" cy="1143000"/>
          </a:xfrm>
        </p:spPr>
        <p:txBody>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Discussion</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63766" y="1699352"/>
            <a:ext cx="7816467" cy="4525963"/>
          </a:xfrm>
        </p:spPr>
        <p:txBody>
          <a:bodyPr/>
          <a:lstStyle/>
          <a:p>
            <a:pPr marL="0" indent="0">
              <a:buNone/>
            </a:pPr>
            <a:endParaRPr lang="en-GB" dirty="0" smtClean="0"/>
          </a:p>
          <a:p>
            <a:pPr marL="0" indent="0">
              <a:buNone/>
            </a:pPr>
            <a:endParaRPr lang="en-GB" dirty="0"/>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With the person next to you, think of strategies you could use to support your students with this task.</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6081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Step 1</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0" indent="0">
              <a:buNone/>
            </a:pPr>
            <a:endParaRPr lang="en-GB" dirty="0" smtClean="0"/>
          </a:p>
          <a:p>
            <a:pPr marL="0" indent="0">
              <a:spcBef>
                <a:spcPts val="90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Students need to analyse the questions.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How many marks?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Key words?</a:t>
            </a:r>
          </a:p>
        </p:txBody>
      </p:sp>
    </p:spTree>
    <p:extLst>
      <p:ext uri="{BB962C8B-B14F-4D97-AF65-F5344CB8AC3E}">
        <p14:creationId xmlns:p14="http://schemas.microsoft.com/office/powerpoint/2010/main" val="3033125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31" y="321968"/>
            <a:ext cx="822960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Step 2</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941723"/>
            <a:ext cx="8229600" cy="4525963"/>
          </a:xfrm>
        </p:spPr>
        <p:txBody>
          <a:bodyPr/>
          <a:lstStyle/>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Listen and make notes.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Select the information according to your key words.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Is the information I am selecting relevant to my question/ key words?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Have I listened to the whole passage related to my question?</a:t>
            </a:r>
          </a:p>
          <a:p>
            <a:pPr marL="0" indent="0">
              <a:buNone/>
            </a:pPr>
            <a:endParaRPr lang="en-GB" dirty="0"/>
          </a:p>
        </p:txBody>
      </p:sp>
    </p:spTree>
    <p:extLst>
      <p:ext uri="{BB962C8B-B14F-4D97-AF65-F5344CB8AC3E}">
        <p14:creationId xmlns:p14="http://schemas.microsoft.com/office/powerpoint/2010/main" val="479119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95" y="384806"/>
            <a:ext cx="822960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Discussion</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963756"/>
            <a:ext cx="8229600" cy="4525963"/>
          </a:xfrm>
        </p:spPr>
        <p:txBody>
          <a:bodyPr>
            <a:normAutofit/>
          </a:bodyPr>
          <a:lstStyle/>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Co-teaching AS and A level</a:t>
            </a:r>
          </a:p>
          <a:p>
            <a:pPr marL="0" indent="0">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How would you approach this activity with your AS and A level students?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4938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3679" y="233675"/>
            <a:ext cx="4441371" cy="1147274"/>
          </a:xfrm>
        </p:spPr>
        <p:txBody>
          <a:bodyPr>
            <a:noAutofit/>
          </a:bodyPr>
          <a:lstStyle/>
          <a:p>
            <a:r>
              <a:rPr lang="en-GB" sz="3200" b="1" dirty="0" smtClean="0">
                <a:solidFill>
                  <a:schemeClr val="tx2"/>
                </a:solidFill>
              </a:rPr>
              <a:t>AS level Paper </a:t>
            </a:r>
            <a:r>
              <a:rPr lang="en-GB" sz="3200" b="1" dirty="0">
                <a:solidFill>
                  <a:schemeClr val="tx2"/>
                </a:solidFill>
              </a:rPr>
              <a:t>3 </a:t>
            </a:r>
            <a:r>
              <a:rPr lang="en-GB" sz="2400" b="1" dirty="0">
                <a:solidFill>
                  <a:schemeClr val="tx2"/>
                </a:solidFill>
              </a:rPr>
              <a:t/>
            </a:r>
            <a:br>
              <a:rPr lang="en-GB" sz="2400" b="1" dirty="0">
                <a:solidFill>
                  <a:schemeClr val="tx2"/>
                </a:solidFill>
              </a:rPr>
            </a:br>
            <a:r>
              <a:rPr lang="en-GB" sz="2400" b="1" dirty="0" smtClean="0">
                <a:solidFill>
                  <a:schemeClr val="tx2"/>
                </a:solidFill>
              </a:rPr>
              <a:t>Speaking </a:t>
            </a:r>
            <a:br>
              <a:rPr lang="en-GB" sz="2400" b="1" dirty="0" smtClean="0">
                <a:solidFill>
                  <a:schemeClr val="tx2"/>
                </a:solidFill>
              </a:rPr>
            </a:br>
            <a:r>
              <a:rPr lang="en-GB" sz="2400" b="1" dirty="0" err="1" smtClean="0">
                <a:solidFill>
                  <a:schemeClr val="tx2"/>
                </a:solidFill>
              </a:rPr>
              <a:t>DfE</a:t>
            </a:r>
            <a:r>
              <a:rPr lang="en-GB" sz="2400" b="1" dirty="0" smtClean="0">
                <a:solidFill>
                  <a:schemeClr val="tx2"/>
                </a:solidFill>
              </a:rPr>
              <a:t> criteria</a:t>
            </a:r>
            <a:endParaRPr lang="en-GB" sz="2400" b="1" dirty="0">
              <a:solidFill>
                <a:schemeClr val="tx2"/>
              </a:solidFill>
            </a:endParaRPr>
          </a:p>
        </p:txBody>
      </p:sp>
      <p:sp>
        <p:nvSpPr>
          <p:cNvPr id="3" name="Subtitle 2"/>
          <p:cNvSpPr>
            <a:spLocks noGrp="1"/>
          </p:cNvSpPr>
          <p:nvPr>
            <p:ph type="subTitle" idx="1"/>
          </p:nvPr>
        </p:nvSpPr>
        <p:spPr>
          <a:xfrm>
            <a:off x="246631" y="1594111"/>
            <a:ext cx="8368559" cy="4619403"/>
          </a:xfrm>
        </p:spPr>
        <p:txBody>
          <a:bodyPr>
            <a:normAutofit fontScale="92500" lnSpcReduction="20000"/>
          </a:bodyPr>
          <a:lstStyle/>
          <a:p>
            <a:endParaRPr lang="en-GB" sz="1100" dirty="0"/>
          </a:p>
          <a:p>
            <a:pPr marL="342900" indent="-342900">
              <a:spcBef>
                <a:spcPts val="900"/>
              </a:spcBef>
              <a:buFont typeface="Arial" panose="020B0604020202020204" pitchFamily="34" charset="0"/>
              <a:buChar char="•"/>
            </a:pPr>
            <a:r>
              <a:rPr lang="en-GB" dirty="0" smtClean="0">
                <a:solidFill>
                  <a:schemeClr val="tx1"/>
                </a:solidFill>
              </a:rPr>
              <a:t>Use language spontaneously to initiate communication; ask and answer questions; express thoughts and feelings; present viewpoints; develop arguments; persuade; and analyse and evaluate in speech and writing, including interaction with speakers of the language </a:t>
            </a:r>
          </a:p>
          <a:p>
            <a:pPr marL="342900" indent="-342900">
              <a:spcBef>
                <a:spcPts val="900"/>
              </a:spcBef>
              <a:buFont typeface="Arial" panose="020B0604020202020204" pitchFamily="34" charset="0"/>
              <a:buChar char="•"/>
            </a:pPr>
            <a:r>
              <a:rPr lang="en-GB" dirty="0" smtClean="0">
                <a:solidFill>
                  <a:schemeClr val="tx1"/>
                </a:solidFill>
              </a:rPr>
              <a:t>Apply knowledge of pronunciation, morphology and syntax, vocabulary and idiom to communicate accurately and coherently, using a range of expression – including the list of grammar at annex A for French</a:t>
            </a:r>
          </a:p>
          <a:p>
            <a:pPr marL="342900" indent="-342900">
              <a:spcBef>
                <a:spcPts val="900"/>
              </a:spcBef>
              <a:buFont typeface="Arial" panose="020B0604020202020204" pitchFamily="34" charset="0"/>
              <a:buChar char="•"/>
            </a:pPr>
            <a:r>
              <a:rPr lang="en-GB" dirty="0" smtClean="0">
                <a:solidFill>
                  <a:schemeClr val="tx1"/>
                </a:solidFill>
              </a:rPr>
              <a:t>Use language learning skills and strategies, including communication strategies such as adjusting the message, circumlocution, self-correction and repair strategies </a:t>
            </a:r>
          </a:p>
          <a:p>
            <a:endParaRPr lang="en-GB" dirty="0"/>
          </a:p>
        </p:txBody>
      </p:sp>
    </p:spTree>
    <p:extLst>
      <p:ext uri="{BB962C8B-B14F-4D97-AF65-F5344CB8AC3E}">
        <p14:creationId xmlns:p14="http://schemas.microsoft.com/office/powerpoint/2010/main" val="934871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4831" y="543247"/>
            <a:ext cx="5479614" cy="708328"/>
          </a:xfrm>
        </p:spPr>
        <p:txBody>
          <a:bodyPr>
            <a:normAutofit/>
          </a:bodyPr>
          <a:lstStyle/>
          <a:p>
            <a:r>
              <a:rPr lang="en-US" sz="3200" b="1" dirty="0" smtClean="0">
                <a:solidFill>
                  <a:schemeClr val="tx2"/>
                </a:solidFill>
                <a:latin typeface="Verdana"/>
                <a:cs typeface="Verdana"/>
              </a:rPr>
              <a:t>Objectives</a:t>
            </a:r>
            <a:endParaRPr lang="en-US" sz="3200" b="1" dirty="0">
              <a:solidFill>
                <a:schemeClr val="tx2"/>
              </a:solidFill>
              <a:latin typeface="Verdana"/>
              <a:cs typeface="Verdana"/>
            </a:endParaRPr>
          </a:p>
        </p:txBody>
      </p:sp>
      <p:sp>
        <p:nvSpPr>
          <p:cNvPr id="3" name="Subtitle 2"/>
          <p:cNvSpPr>
            <a:spLocks noGrp="1"/>
          </p:cNvSpPr>
          <p:nvPr>
            <p:ph type="subTitle" idx="1"/>
          </p:nvPr>
        </p:nvSpPr>
        <p:spPr>
          <a:xfrm>
            <a:off x="647048" y="1541124"/>
            <a:ext cx="7844051" cy="4674741"/>
          </a:xfrm>
        </p:spPr>
        <p:txBody>
          <a:bodyPr>
            <a:noAutofit/>
          </a:bodyPr>
          <a:lstStyle/>
          <a:p>
            <a:pPr marL="342900" indent="-342900">
              <a:spcBef>
                <a:spcPts val="900"/>
              </a:spcBef>
              <a:buFont typeface="Arial" charset="0"/>
              <a:buChar char="•"/>
            </a:pPr>
            <a:r>
              <a:rPr lang="en-US" dirty="0" smtClean="0">
                <a:solidFill>
                  <a:schemeClr val="tx1"/>
                </a:solidFill>
              </a:rPr>
              <a:t>Gain an </a:t>
            </a:r>
            <a:r>
              <a:rPr lang="en-US" dirty="0">
                <a:solidFill>
                  <a:schemeClr val="tx1"/>
                </a:solidFill>
              </a:rPr>
              <a:t>overview of the main changes for the new GCE </a:t>
            </a:r>
            <a:r>
              <a:rPr lang="en-US" dirty="0" smtClean="0">
                <a:solidFill>
                  <a:schemeClr val="tx1"/>
                </a:solidFill>
              </a:rPr>
              <a:t>course</a:t>
            </a:r>
            <a:endParaRPr lang="en-US" dirty="0">
              <a:solidFill>
                <a:schemeClr val="tx1"/>
              </a:solidFill>
            </a:endParaRPr>
          </a:p>
          <a:p>
            <a:pPr marL="342900" indent="-342900">
              <a:spcBef>
                <a:spcPts val="900"/>
              </a:spcBef>
              <a:buFont typeface="Arial" charset="0"/>
              <a:buChar char="•"/>
            </a:pPr>
            <a:r>
              <a:rPr lang="en-US" dirty="0" smtClean="0">
                <a:solidFill>
                  <a:schemeClr val="tx1"/>
                </a:solidFill>
              </a:rPr>
              <a:t>Explore </a:t>
            </a:r>
            <a:r>
              <a:rPr lang="en-US" dirty="0">
                <a:solidFill>
                  <a:schemeClr val="tx1"/>
                </a:solidFill>
              </a:rPr>
              <a:t>the question papers and mark schemes and take part in </a:t>
            </a:r>
            <a:r>
              <a:rPr lang="en-US" dirty="0" smtClean="0">
                <a:solidFill>
                  <a:schemeClr val="tx1"/>
                </a:solidFill>
              </a:rPr>
              <a:t>activities</a:t>
            </a:r>
          </a:p>
          <a:p>
            <a:pPr marL="342900" indent="-342900">
              <a:spcBef>
                <a:spcPts val="900"/>
              </a:spcBef>
              <a:buFont typeface="Arial" charset="0"/>
              <a:buChar char="•"/>
            </a:pPr>
            <a:r>
              <a:rPr lang="en-US" dirty="0" smtClean="0">
                <a:solidFill>
                  <a:schemeClr val="tx1"/>
                </a:solidFill>
              </a:rPr>
              <a:t>Looking </a:t>
            </a:r>
            <a:r>
              <a:rPr lang="en-US" dirty="0">
                <a:solidFill>
                  <a:schemeClr val="tx1"/>
                </a:solidFill>
              </a:rPr>
              <a:t>at </a:t>
            </a:r>
            <a:r>
              <a:rPr lang="en-US" dirty="0" smtClean="0">
                <a:solidFill>
                  <a:schemeClr val="tx1"/>
                </a:solidFill>
              </a:rPr>
              <a:t>teaching </a:t>
            </a:r>
            <a:r>
              <a:rPr lang="en-US" dirty="0">
                <a:solidFill>
                  <a:schemeClr val="tx1"/>
                </a:solidFill>
              </a:rPr>
              <a:t>and </a:t>
            </a:r>
            <a:r>
              <a:rPr lang="en-US" dirty="0" smtClean="0">
                <a:solidFill>
                  <a:schemeClr val="tx1"/>
                </a:solidFill>
              </a:rPr>
              <a:t>learning </a:t>
            </a:r>
            <a:r>
              <a:rPr lang="en-US" dirty="0">
                <a:solidFill>
                  <a:schemeClr val="tx1"/>
                </a:solidFill>
              </a:rPr>
              <a:t>strategies for integrating newer elements of </a:t>
            </a:r>
            <a:r>
              <a:rPr lang="en-US" dirty="0" smtClean="0">
                <a:solidFill>
                  <a:schemeClr val="tx1"/>
                </a:solidFill>
              </a:rPr>
              <a:t>the course</a:t>
            </a:r>
          </a:p>
          <a:p>
            <a:pPr marL="342900" indent="-342900">
              <a:spcBef>
                <a:spcPts val="900"/>
              </a:spcBef>
              <a:buFont typeface="Arial" charset="0"/>
              <a:buChar char="•"/>
            </a:pPr>
            <a:r>
              <a:rPr lang="en-US" dirty="0" smtClean="0">
                <a:solidFill>
                  <a:schemeClr val="tx1"/>
                </a:solidFill>
              </a:rPr>
              <a:t>Find </a:t>
            </a:r>
            <a:r>
              <a:rPr lang="en-US" dirty="0">
                <a:solidFill>
                  <a:schemeClr val="tx1"/>
                </a:solidFill>
              </a:rPr>
              <a:t>out more about the support available to guide you through these </a:t>
            </a:r>
            <a:r>
              <a:rPr lang="en-US" dirty="0" smtClean="0">
                <a:solidFill>
                  <a:schemeClr val="tx1"/>
                </a:solidFill>
              </a:rPr>
              <a:t>changes</a:t>
            </a:r>
          </a:p>
          <a:p>
            <a:pPr marL="342900" indent="-342900">
              <a:spcBef>
                <a:spcPts val="900"/>
              </a:spcBef>
              <a:buFont typeface="Arial" charset="0"/>
              <a:buChar char="•"/>
            </a:pPr>
            <a:r>
              <a:rPr lang="en-US" dirty="0" smtClean="0">
                <a:solidFill>
                  <a:schemeClr val="tx1"/>
                </a:solidFill>
              </a:rPr>
              <a:t>Have </a:t>
            </a:r>
            <a:r>
              <a:rPr lang="en-US" dirty="0">
                <a:solidFill>
                  <a:schemeClr val="tx1"/>
                </a:solidFill>
              </a:rPr>
              <a:t>the opportunity to network, discuss best practice and share ideas with </a:t>
            </a:r>
            <a:r>
              <a:rPr lang="en-US" dirty="0" smtClean="0">
                <a:solidFill>
                  <a:schemeClr val="tx1"/>
                </a:solidFill>
              </a:rPr>
              <a:t>other teachers</a:t>
            </a:r>
            <a:endParaRPr lang="en-US" altLang="en-US" dirty="0">
              <a:solidFill>
                <a:schemeClr val="tx1"/>
              </a:solidFill>
              <a:latin typeface="Verdana" pitchFamily="34" charset="0"/>
              <a:cs typeface="Myriad Pro" charset="0"/>
            </a:endParaRPr>
          </a:p>
        </p:txBody>
      </p:sp>
    </p:spTree>
    <p:extLst>
      <p:ext uri="{BB962C8B-B14F-4D97-AF65-F5344CB8AC3E}">
        <p14:creationId xmlns:p14="http://schemas.microsoft.com/office/powerpoint/2010/main" val="162238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8946" y="303715"/>
            <a:ext cx="5274487" cy="660020"/>
          </a:xfrm>
        </p:spPr>
        <p:txBody>
          <a:bodyPr>
            <a:normAutofit fontScale="90000"/>
          </a:bodyPr>
          <a:lstStyle/>
          <a:p>
            <a:r>
              <a:rPr lang="en-GB" sz="3600" b="1" dirty="0" smtClean="0">
                <a:solidFill>
                  <a:schemeClr val="tx2"/>
                </a:solidFill>
              </a:rPr>
              <a:t>AS level Paper </a:t>
            </a:r>
            <a:r>
              <a:rPr lang="en-GB" sz="3600" b="1" dirty="0">
                <a:solidFill>
                  <a:schemeClr val="tx2"/>
                </a:solidFill>
              </a:rPr>
              <a:t>3 </a:t>
            </a:r>
            <a:r>
              <a:rPr lang="en-GB" sz="2400" dirty="0" smtClean="0">
                <a:solidFill>
                  <a:schemeClr val="tx2"/>
                </a:solidFill>
              </a:rPr>
              <a:t/>
            </a:r>
            <a:br>
              <a:rPr lang="en-GB" sz="2400" dirty="0" smtClean="0">
                <a:solidFill>
                  <a:schemeClr val="tx2"/>
                </a:solidFill>
              </a:rPr>
            </a:br>
            <a:r>
              <a:rPr lang="en-GB" sz="3600" b="1" dirty="0" smtClean="0">
                <a:solidFill>
                  <a:schemeClr val="tx2"/>
                </a:solidFill>
              </a:rPr>
              <a:t>Speaking</a:t>
            </a:r>
            <a:endParaRPr lang="en-GB" sz="36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7255957"/>
              </p:ext>
            </p:extLst>
          </p:nvPr>
        </p:nvGraphicFramePr>
        <p:xfrm>
          <a:off x="158620" y="1383128"/>
          <a:ext cx="8985380" cy="4988857"/>
        </p:xfrm>
        <a:graphic>
          <a:graphicData uri="http://schemas.openxmlformats.org/drawingml/2006/table">
            <a:tbl>
              <a:tblPr firstRow="1" bandRow="1">
                <a:tableStyleId>{5C22544A-7EE6-4342-B048-85BDC9FD1C3A}</a:tableStyleId>
              </a:tblPr>
              <a:tblGrid>
                <a:gridCol w="1969117"/>
                <a:gridCol w="7016263"/>
              </a:tblGrid>
              <a:tr h="6454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Assessment Time:</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Marks:</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bg1"/>
                          </a:solidFill>
                          <a:effectLst/>
                          <a:latin typeface="+mn-lt"/>
                          <a:ea typeface="+mn-ea"/>
                          <a:cs typeface="+mn-cs"/>
                        </a:rPr>
                        <a:t>27-30 minutes including 15 minutes preparation time</a:t>
                      </a:r>
                      <a:endParaRPr lang="en-GB"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72</a:t>
                      </a:r>
                      <a:r>
                        <a:rPr lang="en-GB" baseline="0" dirty="0" smtClean="0"/>
                        <a:t> Marks</a:t>
                      </a:r>
                    </a:p>
                  </a:txBody>
                  <a:tcPr/>
                </a:tc>
              </a:tr>
              <a:tr h="1819254">
                <a:tc>
                  <a:txBody>
                    <a:bodyPr/>
                    <a:lstStyle/>
                    <a:p>
                      <a:pPr marL="0" indent="0">
                        <a:buFont typeface="Arial" panose="020B0604020202020204" pitchFamily="34" charset="0"/>
                        <a:buNone/>
                      </a:pPr>
                      <a:r>
                        <a:rPr lang="en-US" sz="1800" b="1" i="0" u="none" strike="noStrike" kern="1200" dirty="0" smtClean="0">
                          <a:solidFill>
                            <a:schemeClr val="dk1"/>
                          </a:solidFill>
                          <a:effectLst/>
                          <a:latin typeface="+mn-lt"/>
                          <a:ea typeface="+mn-ea"/>
                          <a:cs typeface="+mn-cs"/>
                        </a:rPr>
                        <a:t>Task</a:t>
                      </a:r>
                      <a:r>
                        <a:rPr lang="en-US" sz="1800" b="1" i="0" u="none" strike="noStrike" kern="1200" baseline="0" dirty="0" smtClean="0">
                          <a:solidFill>
                            <a:schemeClr val="dk1"/>
                          </a:solidFill>
                          <a:effectLst/>
                          <a:latin typeface="+mn-lt"/>
                          <a:ea typeface="+mn-ea"/>
                          <a:cs typeface="+mn-cs"/>
                        </a:rPr>
                        <a:t> 1</a:t>
                      </a:r>
                      <a:r>
                        <a:rPr lang="en-US" sz="1800" b="0" i="0" u="none" strike="noStrike" kern="1200" baseline="0" dirty="0" smtClean="0">
                          <a:solidFill>
                            <a:schemeClr val="dk1"/>
                          </a:solidFill>
                          <a:effectLst/>
                          <a:latin typeface="+mn-lt"/>
                          <a:ea typeface="+mn-ea"/>
                          <a:cs typeface="+mn-cs"/>
                        </a:rPr>
                        <a:t>: </a:t>
                      </a:r>
                    </a:p>
                    <a:p>
                      <a:pPr marL="0" indent="0">
                        <a:buFont typeface="Arial" panose="020B0604020202020204" pitchFamily="34" charset="0"/>
                        <a:buNone/>
                      </a:pPr>
                      <a:endParaRPr lang="en-US" sz="800" b="0" i="0" u="none" strike="noStrike" kern="1200" baseline="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effectLst/>
                          <a:latin typeface="+mn-lt"/>
                          <a:ea typeface="+mn-ea"/>
                          <a:cs typeface="+mn-cs"/>
                        </a:rPr>
                        <a:t>7-9 minutes</a:t>
                      </a:r>
                    </a:p>
                    <a:p>
                      <a:pPr marL="285750" indent="-285750">
                        <a:buFont typeface="Arial" panose="020B0604020202020204" pitchFamily="34" charset="0"/>
                        <a:buChar char="•"/>
                      </a:pPr>
                      <a:endParaRPr lang="en-US" sz="800" b="0" i="0" u="none" strike="noStrike" kern="1200" baseline="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effectLst/>
                          <a:latin typeface="+mn-lt"/>
                          <a:ea typeface="+mn-ea"/>
                          <a:cs typeface="+mn-cs"/>
                        </a:rPr>
                        <a:t>42 marks</a:t>
                      </a:r>
                      <a:endParaRPr lang="en-GB" sz="1800" dirty="0"/>
                    </a:p>
                  </a:txBody>
                  <a:tcPr/>
                </a:tc>
                <a:tc>
                  <a:txBody>
                    <a:bodyPr/>
                    <a:lstStyle/>
                    <a:p>
                      <a:pPr marL="285750" indent="-285750">
                        <a:spcBef>
                          <a:spcPts val="0"/>
                        </a:spcBef>
                        <a:spcAft>
                          <a:spcPts val="0"/>
                        </a:spcAft>
                        <a:buFont typeface="Arial" charset="0"/>
                        <a:buChar char="•"/>
                      </a:pPr>
                      <a:r>
                        <a:rPr lang="en-US" sz="1700" b="0" i="0" u="none" strike="noStrike" kern="1200" dirty="0" smtClean="0">
                          <a:solidFill>
                            <a:schemeClr val="dk1"/>
                          </a:solidFill>
                          <a:effectLst/>
                          <a:latin typeface="+mn-lt"/>
                          <a:ea typeface="+mn-ea"/>
                          <a:cs typeface="+mn-cs"/>
                        </a:rPr>
                        <a:t>Stimulus card based on a sub</a:t>
                      </a:r>
                      <a:r>
                        <a:rPr lang="en-US" sz="1700" b="0" i="0" u="none" strike="noStrike" kern="1200" baseline="0" dirty="0" smtClean="0">
                          <a:solidFill>
                            <a:schemeClr val="dk1"/>
                          </a:solidFill>
                          <a:effectLst/>
                          <a:latin typeface="+mn-lt"/>
                          <a:ea typeface="+mn-ea"/>
                          <a:cs typeface="+mn-cs"/>
                        </a:rPr>
                        <a:t>-theme </a:t>
                      </a:r>
                      <a:r>
                        <a:rPr lang="en-US" sz="1700" b="0" i="0" u="none" strike="noStrike" kern="1200" dirty="0" smtClean="0">
                          <a:solidFill>
                            <a:schemeClr val="dk1"/>
                          </a:solidFill>
                          <a:effectLst/>
                          <a:latin typeface="+mn-lt"/>
                          <a:ea typeface="+mn-ea"/>
                          <a:cs typeface="+mn-cs"/>
                        </a:rPr>
                        <a:t>from</a:t>
                      </a:r>
                      <a:r>
                        <a:rPr lang="en-US" sz="1700" b="0" i="0" u="none" strike="noStrike" kern="1200" baseline="0" dirty="0" smtClean="0">
                          <a:solidFill>
                            <a:schemeClr val="dk1"/>
                          </a:solidFill>
                          <a:effectLst/>
                          <a:latin typeface="+mn-lt"/>
                          <a:ea typeface="+mn-ea"/>
                          <a:cs typeface="+mn-cs"/>
                        </a:rPr>
                        <a:t> Theme 1:</a:t>
                      </a:r>
                    </a:p>
                    <a:p>
                      <a:pPr marL="0" indent="0">
                        <a:spcBef>
                          <a:spcPts val="0"/>
                        </a:spcBef>
                        <a:spcAft>
                          <a:spcPts val="0"/>
                        </a:spcAft>
                        <a:buFont typeface="Arial" panose="020B0604020202020204" pitchFamily="34" charset="0"/>
                        <a:buNone/>
                      </a:pPr>
                      <a:r>
                        <a:rPr lang="en-GB" sz="1700" i="1" kern="1200" dirty="0" smtClean="0">
                          <a:solidFill>
                            <a:schemeClr val="dk1"/>
                          </a:solidFill>
                          <a:effectLst/>
                          <a:latin typeface="+mn-lt"/>
                          <a:ea typeface="+mn-ea"/>
                          <a:cs typeface="+mn-cs"/>
                        </a:rPr>
                        <a:t>      </a:t>
                      </a:r>
                      <a:r>
                        <a:rPr lang="fr-FR" sz="1700" i="1" kern="1200" noProof="0" dirty="0" smtClean="0">
                          <a:solidFill>
                            <a:schemeClr val="dk1"/>
                          </a:solidFill>
                          <a:effectLst/>
                          <a:latin typeface="+mn-lt"/>
                          <a:ea typeface="+mn-ea"/>
                          <a:cs typeface="+mn-cs"/>
                        </a:rPr>
                        <a:t>Les changements dans la société française</a:t>
                      </a:r>
                      <a:r>
                        <a:rPr lang="fr-FR" sz="1700" kern="1200" noProof="0" dirty="0" smtClean="0">
                          <a:solidFill>
                            <a:schemeClr val="dk1"/>
                          </a:solidFill>
                          <a:effectLst/>
                          <a:latin typeface="+mn-lt"/>
                          <a:ea typeface="+mn-ea"/>
                          <a:cs typeface="+mn-cs"/>
                        </a:rPr>
                        <a:t> </a:t>
                      </a:r>
                    </a:p>
                    <a:p>
                      <a:pPr marL="0" indent="0">
                        <a:spcBef>
                          <a:spcPts val="0"/>
                        </a:spcBef>
                        <a:spcAft>
                          <a:spcPts val="0"/>
                        </a:spcAft>
                        <a:buFont typeface="Arial" panose="020B0604020202020204" pitchFamily="34" charset="0"/>
                        <a:buNone/>
                      </a:pPr>
                      <a:endParaRPr lang="en-GB" sz="800" kern="120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kern="1200" dirty="0" smtClean="0">
                          <a:solidFill>
                            <a:schemeClr val="dk1"/>
                          </a:solidFill>
                          <a:effectLst/>
                          <a:latin typeface="+mn-lt"/>
                          <a:ea typeface="+mn-ea"/>
                          <a:cs typeface="+mn-cs"/>
                        </a:rPr>
                        <a:t>Candidates respond to 4 compulsory questions on two short texts: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smtClean="0">
                        <a:solidFill>
                          <a:schemeClr val="dk1"/>
                        </a:solidFill>
                        <a:effectLst/>
                        <a:latin typeface="+mn-lt"/>
                        <a:ea typeface="+mn-ea"/>
                        <a:cs typeface="+mn-cs"/>
                      </a:endParaRPr>
                    </a:p>
                    <a:p>
                      <a:pPr lvl="0"/>
                      <a:r>
                        <a:rPr lang="en-GB" sz="1700" b="1" i="1" kern="1200" dirty="0" smtClean="0">
                          <a:solidFill>
                            <a:schemeClr val="dk1"/>
                          </a:solidFill>
                          <a:effectLst/>
                          <a:latin typeface="+mn-lt"/>
                          <a:ea typeface="+mn-ea"/>
                          <a:cs typeface="+mn-cs"/>
                        </a:rPr>
                        <a:t>Q1</a:t>
                      </a:r>
                      <a:r>
                        <a:rPr lang="en-GB" sz="1700" kern="1200" dirty="0" smtClean="0">
                          <a:solidFill>
                            <a:schemeClr val="dk1"/>
                          </a:solidFill>
                          <a:effectLst/>
                          <a:latin typeface="+mn-lt"/>
                          <a:ea typeface="+mn-ea"/>
                          <a:cs typeface="+mn-cs"/>
                        </a:rPr>
                        <a:t> requires the candidate to summarise the first text.</a:t>
                      </a:r>
                      <a:endParaRPr lang="en-US" sz="1700" kern="1200" dirty="0" smtClean="0">
                        <a:solidFill>
                          <a:schemeClr val="dk1"/>
                        </a:solidFill>
                        <a:effectLst/>
                        <a:latin typeface="+mn-lt"/>
                        <a:ea typeface="+mn-ea"/>
                        <a:cs typeface="+mn-cs"/>
                      </a:endParaRPr>
                    </a:p>
                    <a:p>
                      <a:pPr lvl="0"/>
                      <a:r>
                        <a:rPr lang="en-GB" sz="1700" b="1" i="1" kern="1200" dirty="0" smtClean="0">
                          <a:solidFill>
                            <a:schemeClr val="dk1"/>
                          </a:solidFill>
                          <a:effectLst/>
                          <a:latin typeface="+mn-lt"/>
                          <a:ea typeface="+mn-ea"/>
                          <a:cs typeface="+mn-cs"/>
                        </a:rPr>
                        <a:t>Q2</a:t>
                      </a:r>
                      <a:r>
                        <a:rPr lang="en-GB" sz="1700" kern="1200" dirty="0" smtClean="0">
                          <a:solidFill>
                            <a:schemeClr val="dk1"/>
                          </a:solidFill>
                          <a:effectLst/>
                          <a:latin typeface="+mn-lt"/>
                          <a:ea typeface="+mn-ea"/>
                          <a:cs typeface="+mn-cs"/>
                        </a:rPr>
                        <a:t> is</a:t>
                      </a:r>
                      <a:r>
                        <a:rPr lang="en-GB" sz="1700" kern="1200" baseline="0" dirty="0" smtClean="0">
                          <a:solidFill>
                            <a:schemeClr val="dk1"/>
                          </a:solidFill>
                          <a:effectLst/>
                          <a:latin typeface="+mn-lt"/>
                          <a:ea typeface="+mn-ea"/>
                          <a:cs typeface="+mn-cs"/>
                        </a:rPr>
                        <a:t> </a:t>
                      </a:r>
                      <a:r>
                        <a:rPr lang="en-GB" sz="1700" kern="1200" dirty="0" smtClean="0">
                          <a:solidFill>
                            <a:schemeClr val="dk1"/>
                          </a:solidFill>
                          <a:effectLst/>
                          <a:latin typeface="+mn-lt"/>
                          <a:ea typeface="+mn-ea"/>
                          <a:cs typeface="+mn-cs"/>
                        </a:rPr>
                        <a:t>a comprehension question on the first text.</a:t>
                      </a:r>
                      <a:endParaRPr lang="en-US" sz="1700" kern="1200" dirty="0" smtClean="0">
                        <a:solidFill>
                          <a:schemeClr val="dk1"/>
                        </a:solidFill>
                        <a:effectLst/>
                        <a:latin typeface="+mn-lt"/>
                        <a:ea typeface="+mn-ea"/>
                        <a:cs typeface="+mn-cs"/>
                      </a:endParaRPr>
                    </a:p>
                    <a:p>
                      <a:pPr lvl="0"/>
                      <a:r>
                        <a:rPr lang="en-GB" sz="1700" b="1" i="1" kern="1200" dirty="0" smtClean="0">
                          <a:solidFill>
                            <a:schemeClr val="dk1"/>
                          </a:solidFill>
                          <a:effectLst/>
                          <a:latin typeface="+mn-lt"/>
                          <a:ea typeface="+mn-ea"/>
                          <a:cs typeface="+mn-cs"/>
                        </a:rPr>
                        <a:t>Q3</a:t>
                      </a:r>
                      <a:r>
                        <a:rPr lang="en-GB" sz="1700" kern="1200" dirty="0" smtClean="0">
                          <a:solidFill>
                            <a:schemeClr val="dk1"/>
                          </a:solidFill>
                          <a:effectLst/>
                          <a:latin typeface="+mn-lt"/>
                          <a:ea typeface="+mn-ea"/>
                          <a:cs typeface="+mn-cs"/>
                        </a:rPr>
                        <a:t> requires the candidate to respond to information in either the  </a:t>
                      </a:r>
                    </a:p>
                    <a:p>
                      <a:pPr lvl="0"/>
                      <a:r>
                        <a:rPr lang="en-GB" sz="1700" kern="1200" dirty="0" smtClean="0">
                          <a:solidFill>
                            <a:schemeClr val="dk1"/>
                          </a:solidFill>
                          <a:effectLst/>
                          <a:latin typeface="+mn-lt"/>
                          <a:ea typeface="+mn-ea"/>
                          <a:cs typeface="+mn-cs"/>
                        </a:rPr>
                        <a:t>      second text or both texts.</a:t>
                      </a:r>
                      <a:endParaRPr lang="en-US" sz="1700" kern="1200" dirty="0" smtClean="0">
                        <a:solidFill>
                          <a:schemeClr val="dk1"/>
                        </a:solidFill>
                        <a:effectLst/>
                        <a:latin typeface="+mn-lt"/>
                        <a:ea typeface="+mn-ea"/>
                        <a:cs typeface="+mn-cs"/>
                      </a:endParaRPr>
                    </a:p>
                    <a:p>
                      <a:pPr lvl="0"/>
                      <a:r>
                        <a:rPr lang="en-GB" sz="1700" b="1" i="1" kern="1200" dirty="0" smtClean="0">
                          <a:solidFill>
                            <a:schemeClr val="dk1"/>
                          </a:solidFill>
                          <a:effectLst/>
                          <a:latin typeface="+mn-lt"/>
                          <a:ea typeface="+mn-ea"/>
                          <a:cs typeface="+mn-cs"/>
                        </a:rPr>
                        <a:t>Q4</a:t>
                      </a:r>
                      <a:r>
                        <a:rPr lang="en-GB" sz="1700" kern="1200" dirty="0" smtClean="0">
                          <a:solidFill>
                            <a:schemeClr val="dk1"/>
                          </a:solidFill>
                          <a:effectLst/>
                          <a:latin typeface="+mn-lt"/>
                          <a:ea typeface="+mn-ea"/>
                          <a:cs typeface="+mn-cs"/>
                        </a:rPr>
                        <a:t> will stimulate wider discussion of the cultural &amp; social context of the </a:t>
                      </a:r>
                    </a:p>
                    <a:p>
                      <a:pPr lvl="0"/>
                      <a:r>
                        <a:rPr lang="en-GB" sz="1700" kern="1200" dirty="0" smtClean="0">
                          <a:solidFill>
                            <a:schemeClr val="dk1"/>
                          </a:solidFill>
                          <a:effectLst/>
                          <a:latin typeface="+mn-lt"/>
                          <a:ea typeface="+mn-ea"/>
                          <a:cs typeface="+mn-cs"/>
                        </a:rPr>
                        <a:t>      sub-theme beyond the focus of the texts on the stimulus card.</a:t>
                      </a:r>
                    </a:p>
                    <a:p>
                      <a:pPr lvl="0"/>
                      <a:r>
                        <a:rPr lang="en-GB" sz="800" kern="1200" dirty="0" smtClean="0">
                          <a:solidFill>
                            <a:schemeClr val="dk1"/>
                          </a:solidFill>
                          <a:effectLst/>
                          <a:latin typeface="+mn-lt"/>
                          <a:ea typeface="+mn-ea"/>
                          <a:cs typeface="+mn-cs"/>
                        </a:rPr>
                        <a:t> </a:t>
                      </a:r>
                    </a:p>
                    <a:p>
                      <a:pPr lvl="0"/>
                      <a:r>
                        <a:rPr lang="en-GB" sz="1700" kern="1200" dirty="0" smtClean="0">
                          <a:solidFill>
                            <a:schemeClr val="dk1"/>
                          </a:solidFill>
                          <a:effectLst/>
                          <a:latin typeface="+mn-lt"/>
                          <a:ea typeface="+mn-ea"/>
                          <a:cs typeface="+mn-cs"/>
                        </a:rPr>
                        <a:t>The teacher/examiner (TE) must then ask follow-up questions which allow the candidate to demonstrate knowledge &amp; understanding of the cultural and social context. The teacher/examiner can use the bank of optional generic questions provided by Pearson as a guide to ensure that the nature of the questioning allows the student to demonstrate their knowledge and understanding of the cultural and social context. </a:t>
                      </a:r>
                    </a:p>
                  </a:txBody>
                  <a:tcPr/>
                </a:tc>
              </a:tr>
            </a:tbl>
          </a:graphicData>
        </a:graphic>
      </p:graphicFrame>
    </p:spTree>
    <p:extLst>
      <p:ext uri="{BB962C8B-B14F-4D97-AF65-F5344CB8AC3E}">
        <p14:creationId xmlns:p14="http://schemas.microsoft.com/office/powerpoint/2010/main" val="3423006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04491" y="1791158"/>
            <a:ext cx="7143770" cy="3483749"/>
          </a:xfrm>
        </p:spPr>
        <p:txBody>
          <a:bodyPr>
            <a:normAutofit/>
          </a:bodyPr>
          <a:lstStyle/>
          <a:p>
            <a:r>
              <a:rPr lang="en-GB" sz="3200" b="1" dirty="0" smtClean="0">
                <a:solidFill>
                  <a:schemeClr val="tx2"/>
                </a:solidFill>
              </a:rPr>
              <a:t>Looking at the SAMs:</a:t>
            </a:r>
          </a:p>
          <a:p>
            <a:endParaRPr lang="en-GB" sz="3200" b="1" dirty="0">
              <a:solidFill>
                <a:schemeClr val="tx2"/>
              </a:solidFill>
            </a:endParaRPr>
          </a:p>
          <a:p>
            <a:r>
              <a:rPr lang="en-GB" sz="3200" b="1" dirty="0" smtClean="0">
                <a:solidFill>
                  <a:schemeClr val="tx2"/>
                </a:solidFill>
              </a:rPr>
              <a:t>AS level Paper 3</a:t>
            </a:r>
          </a:p>
          <a:p>
            <a:endParaRPr lang="en-GB" sz="3200" b="1" dirty="0" smtClean="0">
              <a:solidFill>
                <a:schemeClr val="tx2"/>
              </a:solidFill>
            </a:endParaRPr>
          </a:p>
          <a:p>
            <a:pPr marL="342900" indent="-342900">
              <a:buFont typeface="Arial" charset="0"/>
              <a:buChar char="•"/>
            </a:pPr>
            <a:r>
              <a:rPr lang="en-GB" sz="3200" b="1" dirty="0" smtClean="0">
                <a:solidFill>
                  <a:schemeClr val="tx2"/>
                </a:solidFill>
              </a:rPr>
              <a:t>Task 1</a:t>
            </a:r>
            <a:endParaRPr lang="en-GB" sz="3200" b="1" dirty="0">
              <a:solidFill>
                <a:schemeClr val="tx2"/>
              </a:solidFill>
            </a:endParaRPr>
          </a:p>
        </p:txBody>
      </p:sp>
    </p:spTree>
    <p:extLst>
      <p:ext uri="{BB962C8B-B14F-4D97-AF65-F5344CB8AC3E}">
        <p14:creationId xmlns:p14="http://schemas.microsoft.com/office/powerpoint/2010/main" val="3269348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8946" y="412566"/>
            <a:ext cx="5274487" cy="660020"/>
          </a:xfrm>
        </p:spPr>
        <p:txBody>
          <a:bodyPr>
            <a:normAutofit fontScale="90000"/>
          </a:bodyPr>
          <a:lstStyle/>
          <a:p>
            <a:r>
              <a:rPr lang="en-GB" sz="3600" b="1" dirty="0" smtClean="0">
                <a:solidFill>
                  <a:schemeClr val="tx2"/>
                </a:solidFill>
              </a:rPr>
              <a:t>AS level Paper </a:t>
            </a:r>
            <a:r>
              <a:rPr lang="en-GB" sz="3600" b="1" dirty="0">
                <a:solidFill>
                  <a:schemeClr val="tx2"/>
                </a:solidFill>
              </a:rPr>
              <a:t>3 </a:t>
            </a:r>
            <a:r>
              <a:rPr lang="en-GB" sz="2400" dirty="0" smtClean="0">
                <a:solidFill>
                  <a:schemeClr val="tx2"/>
                </a:solidFill>
              </a:rPr>
              <a:t/>
            </a:r>
            <a:br>
              <a:rPr lang="en-GB" sz="2400" dirty="0" smtClean="0">
                <a:solidFill>
                  <a:schemeClr val="tx2"/>
                </a:solidFill>
              </a:rPr>
            </a:br>
            <a:r>
              <a:rPr lang="en-GB" sz="3600" b="1" dirty="0" smtClean="0">
                <a:solidFill>
                  <a:schemeClr val="tx2"/>
                </a:solidFill>
              </a:rPr>
              <a:t>Speaking</a:t>
            </a:r>
            <a:endParaRPr lang="en-GB" sz="36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14791703"/>
              </p:ext>
            </p:extLst>
          </p:nvPr>
        </p:nvGraphicFramePr>
        <p:xfrm>
          <a:off x="158620" y="1397697"/>
          <a:ext cx="8985380" cy="884179"/>
        </p:xfrm>
        <a:graphic>
          <a:graphicData uri="http://schemas.openxmlformats.org/drawingml/2006/table">
            <a:tbl>
              <a:tblPr firstRow="1" bandRow="1">
                <a:tableStyleId>{5C22544A-7EE6-4342-B048-85BDC9FD1C3A}</a:tableStyleId>
              </a:tblPr>
              <a:tblGrid>
                <a:gridCol w="1896210"/>
                <a:gridCol w="7089170"/>
              </a:tblGrid>
              <a:tr h="8841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Assessment Time:</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Marks:</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bg1"/>
                          </a:solidFill>
                          <a:effectLst/>
                          <a:latin typeface="+mn-lt"/>
                          <a:ea typeface="+mn-ea"/>
                          <a:cs typeface="+mn-cs"/>
                        </a:rPr>
                        <a:t>27-30 minutes including 15 minutes preparation time</a:t>
                      </a:r>
                      <a:endParaRPr lang="en-GB"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72</a:t>
                      </a:r>
                      <a:r>
                        <a:rPr lang="en-GB" baseline="0" dirty="0" smtClean="0"/>
                        <a:t> Marks</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67544666"/>
              </p:ext>
            </p:extLst>
          </p:nvPr>
        </p:nvGraphicFramePr>
        <p:xfrm>
          <a:off x="158620" y="2281876"/>
          <a:ext cx="8985380" cy="4053840"/>
        </p:xfrm>
        <a:graphic>
          <a:graphicData uri="http://schemas.openxmlformats.org/drawingml/2006/table">
            <a:tbl>
              <a:tblPr firstRow="1" bandRow="1">
                <a:tableStyleId>{5C22544A-7EE6-4342-B048-85BDC9FD1C3A}</a:tableStyleId>
              </a:tblPr>
              <a:tblGrid>
                <a:gridCol w="1916760"/>
                <a:gridCol w="7068620"/>
              </a:tblGrid>
              <a:tr h="3968535">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kern="1200" dirty="0" smtClean="0">
                          <a:solidFill>
                            <a:schemeClr val="dk1"/>
                          </a:solidFill>
                          <a:effectLst/>
                          <a:latin typeface="+mn-lt"/>
                          <a:ea typeface="+mn-ea"/>
                          <a:cs typeface="+mn-cs"/>
                        </a:rPr>
                        <a:t>Task 2</a:t>
                      </a:r>
                      <a:r>
                        <a:rPr lang="en-US" sz="1800" b="0" i="0" u="none" strike="noStrike" kern="1200" dirty="0" smtClean="0">
                          <a:solidFill>
                            <a:schemeClr val="dk1"/>
                          </a:solidFill>
                          <a:effectLst/>
                          <a:latin typeface="+mn-lt"/>
                          <a:ea typeface="+mn-ea"/>
                          <a:cs typeface="+mn-cs"/>
                        </a:rPr>
                        <a:t>:</a:t>
                      </a:r>
                      <a:r>
                        <a:rPr lang="en-US" sz="1800" b="0" i="0" u="none" strike="noStrike" kern="1200" baseline="0" dirty="0" smtClean="0">
                          <a:solidFill>
                            <a:schemeClr val="dk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effectLst/>
                          <a:latin typeface="+mn-lt"/>
                          <a:ea typeface="+mn-ea"/>
                          <a:cs typeface="+mn-cs"/>
                        </a:rPr>
                        <a:t>5-6 minutes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effectLst/>
                          <a:latin typeface="+mn-lt"/>
                          <a:ea typeface="+mn-ea"/>
                          <a:cs typeface="+mn-cs"/>
                        </a:rPr>
                        <a:t>30 marks</a:t>
                      </a:r>
                    </a:p>
                  </a:txBody>
                  <a:tcPr>
                    <a:solidFill>
                      <a:schemeClr val="tx2">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dirty="0" smtClean="0">
                          <a:solidFill>
                            <a:schemeClr val="tx1"/>
                          </a:solidFill>
                          <a:effectLst/>
                          <a:latin typeface="+mn-lt"/>
                          <a:ea typeface="+mn-ea"/>
                          <a:cs typeface="+mn-cs"/>
                        </a:rPr>
                        <a:t>The candidate is given a choice of 2 stimulus cards,</a:t>
                      </a:r>
                      <a:r>
                        <a:rPr lang="en-GB" sz="1800" b="0" kern="1200" baseline="0" dirty="0" smtClean="0">
                          <a:solidFill>
                            <a:schemeClr val="tx1"/>
                          </a:solidFill>
                          <a:effectLst/>
                          <a:latin typeface="+mn-lt"/>
                          <a:ea typeface="+mn-ea"/>
                          <a:cs typeface="+mn-cs"/>
                        </a:rPr>
                        <a:t> following an order prescribed by Pearson, </a:t>
                      </a:r>
                      <a:r>
                        <a:rPr lang="en-GB" sz="1800" b="0" kern="1200" dirty="0" smtClean="0">
                          <a:solidFill>
                            <a:schemeClr val="tx1"/>
                          </a:solidFill>
                          <a:effectLst/>
                          <a:latin typeface="+mn-lt"/>
                          <a:ea typeface="+mn-ea"/>
                          <a:cs typeface="+mn-cs"/>
                        </a:rPr>
                        <a:t>based on two sub-themes from the Theme </a:t>
                      </a:r>
                      <a:r>
                        <a:rPr lang="fr-FR" sz="1800" b="0" i="1" kern="1200" noProof="0" dirty="0" smtClean="0">
                          <a:solidFill>
                            <a:schemeClr val="tx1"/>
                          </a:solidFill>
                          <a:effectLst/>
                          <a:latin typeface="+mn-lt"/>
                          <a:ea typeface="+mn-ea"/>
                          <a:cs typeface="+mn-cs"/>
                        </a:rPr>
                        <a:t>La culture politique et artistique dans les pays francophones</a:t>
                      </a:r>
                      <a:r>
                        <a:rPr lang="en-GB" sz="1800" b="0" i="1" kern="1200" dirty="0" smtClean="0">
                          <a:solidFill>
                            <a:schemeClr val="tx1"/>
                          </a:solidFill>
                          <a:effectLst/>
                          <a:latin typeface="+mn-lt"/>
                          <a:ea typeface="+mn-ea"/>
                          <a:cs typeface="+mn-cs"/>
                        </a:rPr>
                        <a:t>.</a:t>
                      </a:r>
                      <a:r>
                        <a:rPr lang="en-GB" sz="1800" b="0" kern="1200" dirty="0" smtClean="0">
                          <a:solidFill>
                            <a:schemeClr val="tx1"/>
                          </a:solidFill>
                          <a:effectLst/>
                          <a:latin typeface="+mn-lt"/>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dirty="0" smtClean="0">
                          <a:solidFill>
                            <a:schemeClr val="tx1"/>
                          </a:solidFill>
                          <a:effectLst/>
                          <a:latin typeface="+mn-lt"/>
                          <a:ea typeface="+mn-ea"/>
                          <a:cs typeface="+mn-cs"/>
                        </a:rPr>
                        <a:t>Each card contains one statement on the sub-theme which will act as a springboard for the discussion, which is in two parts.</a:t>
                      </a:r>
                      <a:endParaRPr lang="en-US" sz="1800" b="0" kern="1200" dirty="0" smtClean="0">
                        <a:solidFill>
                          <a:schemeClr val="tx1"/>
                        </a:solidFill>
                        <a:effectLst/>
                        <a:latin typeface="+mn-lt"/>
                        <a:ea typeface="+mn-ea"/>
                        <a:cs typeface="+mn-cs"/>
                      </a:endParaRPr>
                    </a:p>
                    <a:p>
                      <a:pPr lvl="0"/>
                      <a:endParaRPr lang="en-US" sz="800" b="0" kern="1200" dirty="0" smtClean="0">
                        <a:solidFill>
                          <a:schemeClr val="tx1"/>
                        </a:solidFill>
                        <a:effectLst/>
                        <a:latin typeface="+mn-lt"/>
                        <a:ea typeface="+mn-ea"/>
                        <a:cs typeface="+mn-cs"/>
                      </a:endParaRPr>
                    </a:p>
                    <a:p>
                      <a:pPr lvl="0"/>
                      <a:r>
                        <a:rPr lang="en-GB" sz="1800" b="1" i="0" kern="1200" dirty="0" smtClean="0">
                          <a:solidFill>
                            <a:schemeClr val="tx1"/>
                          </a:solidFill>
                          <a:effectLst/>
                          <a:latin typeface="+mn-lt"/>
                          <a:ea typeface="+mn-ea"/>
                          <a:cs typeface="+mn-cs"/>
                        </a:rPr>
                        <a:t>Part 1</a:t>
                      </a:r>
                      <a:r>
                        <a:rPr lang="en-GB" sz="1800" b="0" i="1" kern="1200" dirty="0" smtClean="0">
                          <a:solidFill>
                            <a:schemeClr val="tx1"/>
                          </a:solidFill>
                          <a:effectLst/>
                          <a:latin typeface="+mn-lt"/>
                          <a:ea typeface="+mn-ea"/>
                          <a:cs typeface="+mn-cs"/>
                        </a:rPr>
                        <a:t>:</a:t>
                      </a:r>
                      <a:r>
                        <a:rPr lang="en-GB" sz="1800" b="0" kern="1200" dirty="0" smtClean="0">
                          <a:solidFill>
                            <a:schemeClr val="tx1"/>
                          </a:solidFill>
                          <a:effectLst/>
                          <a:latin typeface="+mn-lt"/>
                          <a:ea typeface="+mn-ea"/>
                          <a:cs typeface="+mn-cs"/>
                        </a:rPr>
                        <a:t> The teacher/examiner (TE) asks the two compulsory questions on the card. The TE then helps to develop the discussion by asking appropriate follow up questions.</a:t>
                      </a:r>
                    </a:p>
                    <a:p>
                      <a:pPr lvl="0"/>
                      <a:r>
                        <a:rPr lang="en-GB" sz="1800" b="1" kern="1200" dirty="0" smtClean="0">
                          <a:solidFill>
                            <a:schemeClr val="tx1"/>
                          </a:solidFill>
                          <a:effectLst/>
                          <a:latin typeface="+mn-lt"/>
                          <a:ea typeface="+mn-ea"/>
                          <a:cs typeface="+mn-cs"/>
                        </a:rPr>
                        <a:t>Part</a:t>
                      </a:r>
                      <a:r>
                        <a:rPr lang="en-GB" sz="1800" b="0" kern="1200" baseline="0" dirty="0" smtClean="0">
                          <a:solidFill>
                            <a:schemeClr val="tx1"/>
                          </a:solidFill>
                          <a:effectLst/>
                          <a:latin typeface="+mn-lt"/>
                          <a:ea typeface="+mn-ea"/>
                          <a:cs typeface="+mn-cs"/>
                        </a:rPr>
                        <a:t> </a:t>
                      </a:r>
                      <a:r>
                        <a:rPr lang="en-GB" sz="1800" b="1" kern="1200" baseline="0" dirty="0" smtClean="0">
                          <a:solidFill>
                            <a:schemeClr val="tx1"/>
                          </a:solidFill>
                          <a:effectLst/>
                          <a:latin typeface="+mn-lt"/>
                          <a:ea typeface="+mn-ea"/>
                          <a:cs typeface="+mn-cs"/>
                        </a:rPr>
                        <a:t>2</a:t>
                      </a:r>
                      <a:r>
                        <a:rPr lang="en-GB" sz="1800" b="0" kern="1200" baseline="0" dirty="0" smtClean="0">
                          <a:solidFill>
                            <a:schemeClr val="tx1"/>
                          </a:solidFill>
                          <a:effectLst/>
                          <a:latin typeface="+mn-lt"/>
                          <a:ea typeface="+mn-ea"/>
                          <a:cs typeface="+mn-cs"/>
                        </a:rPr>
                        <a:t>: For the second half of the time allocated, the TE broadens the discussion by moving on to any other aspect(s) of the same sub-theme. The TE can use the bank of optional generic questions provided by Pearson as a guide to ensure that the nature of the questioning allows the student to demonstrate their knowledge and understanding of the cultural and social context.</a:t>
                      </a:r>
                      <a:endParaRPr lang="en-US" sz="1800" b="0" kern="1200" dirty="0" smtClean="0">
                        <a:solidFill>
                          <a:schemeClr val="tx1"/>
                        </a:solidFill>
                        <a:effectLst/>
                        <a:latin typeface="+mn-lt"/>
                        <a:ea typeface="+mn-ea"/>
                        <a:cs typeface="+mn-cs"/>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874012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04491" y="1791158"/>
            <a:ext cx="7143770" cy="3483749"/>
          </a:xfrm>
        </p:spPr>
        <p:txBody>
          <a:bodyPr>
            <a:normAutofit/>
          </a:bodyPr>
          <a:lstStyle/>
          <a:p>
            <a:r>
              <a:rPr lang="en-GB" sz="3200" b="1" dirty="0" smtClean="0">
                <a:solidFill>
                  <a:schemeClr val="tx2"/>
                </a:solidFill>
              </a:rPr>
              <a:t>Looking at the SAMs:</a:t>
            </a:r>
          </a:p>
          <a:p>
            <a:endParaRPr lang="en-GB" sz="3200" b="1" dirty="0">
              <a:solidFill>
                <a:schemeClr val="tx2"/>
              </a:solidFill>
            </a:endParaRPr>
          </a:p>
          <a:p>
            <a:r>
              <a:rPr lang="en-GB" sz="3200" b="1" dirty="0" smtClean="0">
                <a:solidFill>
                  <a:schemeClr val="tx2"/>
                </a:solidFill>
              </a:rPr>
              <a:t>AS level Paper 3</a:t>
            </a:r>
          </a:p>
          <a:p>
            <a:endParaRPr lang="en-GB" sz="3200" b="1" dirty="0" smtClean="0">
              <a:solidFill>
                <a:schemeClr val="tx2"/>
              </a:solidFill>
            </a:endParaRPr>
          </a:p>
          <a:p>
            <a:pPr marL="342900" indent="-342900">
              <a:buFont typeface="Arial" charset="0"/>
              <a:buChar char="•"/>
            </a:pPr>
            <a:r>
              <a:rPr lang="en-GB" sz="3200" b="1" dirty="0" smtClean="0">
                <a:solidFill>
                  <a:schemeClr val="tx2"/>
                </a:solidFill>
              </a:rPr>
              <a:t>Task 2</a:t>
            </a:r>
            <a:endParaRPr lang="en-GB" sz="3200" b="1" dirty="0">
              <a:solidFill>
                <a:schemeClr val="tx2"/>
              </a:solidFill>
            </a:endParaRPr>
          </a:p>
        </p:txBody>
      </p:sp>
    </p:spTree>
    <p:extLst>
      <p:ext uri="{BB962C8B-B14F-4D97-AF65-F5344CB8AC3E}">
        <p14:creationId xmlns:p14="http://schemas.microsoft.com/office/powerpoint/2010/main" val="1152888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84"/>
            <a:ext cx="8229600" cy="913181"/>
          </a:xfrm>
        </p:spPr>
        <p:txBody>
          <a:bodyPr>
            <a:noAutofit/>
          </a:bodyPr>
          <a:lstStyle/>
          <a:p>
            <a:r>
              <a:rPr lang="en-GB" sz="3200" b="1" dirty="0">
                <a:solidFill>
                  <a:schemeClr val="tx2"/>
                </a:solidFill>
              </a:rPr>
              <a:t>AS Speaking </a:t>
            </a:r>
            <a:br>
              <a:rPr lang="en-GB" sz="3200" b="1" dirty="0">
                <a:solidFill>
                  <a:schemeClr val="tx2"/>
                </a:solidFill>
              </a:rPr>
            </a:br>
            <a:r>
              <a:rPr lang="en-GB" sz="3200" b="1" dirty="0">
                <a:solidFill>
                  <a:schemeClr val="tx2"/>
                </a:solidFill>
              </a:rPr>
              <a:t>Assessment criteria</a:t>
            </a:r>
            <a:endParaRPr lang="en-US" sz="3200" dirty="0"/>
          </a:p>
        </p:txBody>
      </p:sp>
      <p:sp>
        <p:nvSpPr>
          <p:cNvPr id="3" name="Content Placeholder 2"/>
          <p:cNvSpPr>
            <a:spLocks noGrp="1"/>
          </p:cNvSpPr>
          <p:nvPr>
            <p:ph idx="1"/>
          </p:nvPr>
        </p:nvSpPr>
        <p:spPr>
          <a:xfrm>
            <a:off x="457200" y="1781874"/>
            <a:ext cx="8561270" cy="4344289"/>
          </a:xfrm>
        </p:spPr>
        <p:txBody>
          <a:bodyPr>
            <a:noAutofit/>
          </a:bodyPr>
          <a:lstStyle/>
          <a:p>
            <a:pPr marL="0" indent="0">
              <a:buNone/>
            </a:pPr>
            <a:r>
              <a:rPr lang="en-GB" sz="1800" b="1" dirty="0"/>
              <a:t>Task 1</a:t>
            </a:r>
            <a:r>
              <a:rPr lang="en-GB" sz="1800" dirty="0"/>
              <a:t>    42 marks: </a:t>
            </a:r>
          </a:p>
          <a:p>
            <a:endParaRPr lang="en-GB" sz="800" dirty="0"/>
          </a:p>
          <a:p>
            <a:pPr marL="0" indent="0">
              <a:spcBef>
                <a:spcPts val="0"/>
              </a:spcBef>
              <a:buNone/>
            </a:pPr>
            <a:r>
              <a:rPr lang="en-GB" sz="1800" dirty="0"/>
              <a:t>Responding to written language in speech:	 			12 marks 	</a:t>
            </a:r>
            <a:r>
              <a:rPr lang="en-GB" sz="1800" dirty="0" smtClean="0"/>
              <a:t>	AO2 </a:t>
            </a:r>
            <a:endParaRPr lang="en-GB" sz="1800" dirty="0"/>
          </a:p>
          <a:p>
            <a:pPr marL="0" indent="0">
              <a:spcBef>
                <a:spcPts val="0"/>
              </a:spcBef>
              <a:buNone/>
            </a:pPr>
            <a:r>
              <a:rPr lang="en-GB" sz="1800" dirty="0"/>
              <a:t>Knowledge and understanding of society and culture:	</a:t>
            </a:r>
            <a:r>
              <a:rPr lang="en-GB" sz="1800" dirty="0" smtClean="0"/>
              <a:t>	12 </a:t>
            </a:r>
            <a:r>
              <a:rPr lang="en-GB" sz="1800" dirty="0"/>
              <a:t>marks   </a:t>
            </a:r>
            <a:r>
              <a:rPr lang="en-GB" sz="1800" dirty="0" smtClean="0"/>
              <a:t> 	AO4</a:t>
            </a:r>
            <a:endParaRPr lang="en-GB" sz="1800" dirty="0"/>
          </a:p>
          <a:p>
            <a:pPr marL="0" indent="0">
              <a:spcBef>
                <a:spcPts val="0"/>
              </a:spcBef>
              <a:buNone/>
            </a:pPr>
            <a:r>
              <a:rPr lang="en-GB" sz="1800" dirty="0"/>
              <a:t>Accuracy and range of language: 						12 marks 	</a:t>
            </a:r>
            <a:r>
              <a:rPr lang="en-GB" sz="1800" dirty="0" smtClean="0"/>
              <a:t>	AO3</a:t>
            </a:r>
            <a:endParaRPr lang="en-GB" sz="1800" dirty="0"/>
          </a:p>
          <a:p>
            <a:pPr marL="0" indent="0">
              <a:spcBef>
                <a:spcPts val="0"/>
              </a:spcBef>
              <a:buNone/>
            </a:pPr>
            <a:r>
              <a:rPr lang="en-GB" sz="1800" dirty="0"/>
              <a:t>Interaction: 										</a:t>
            </a:r>
            <a:r>
              <a:rPr lang="en-GB" sz="1800" dirty="0" smtClean="0"/>
              <a:t>  6 </a:t>
            </a:r>
            <a:r>
              <a:rPr lang="en-GB" sz="1800" dirty="0"/>
              <a:t>marks 	</a:t>
            </a:r>
            <a:r>
              <a:rPr lang="en-GB" sz="1800" dirty="0" smtClean="0"/>
              <a:t>	AO1 </a:t>
            </a:r>
            <a:endParaRPr lang="en-GB" sz="1800" dirty="0"/>
          </a:p>
          <a:p>
            <a:endParaRPr lang="en-GB" sz="1800" dirty="0"/>
          </a:p>
          <a:p>
            <a:pPr marL="0" indent="0">
              <a:buNone/>
            </a:pPr>
            <a:r>
              <a:rPr lang="en-GB" sz="1800" b="1" dirty="0"/>
              <a:t>Task 2 	</a:t>
            </a:r>
            <a:r>
              <a:rPr lang="en-GB" sz="1800" dirty="0"/>
              <a:t>30 marks:</a:t>
            </a:r>
          </a:p>
          <a:p>
            <a:endParaRPr lang="en-GB" sz="800" dirty="0"/>
          </a:p>
          <a:p>
            <a:pPr marL="0" indent="0">
              <a:spcBef>
                <a:spcPts val="0"/>
              </a:spcBef>
              <a:buNone/>
            </a:pPr>
            <a:r>
              <a:rPr lang="en-GB" sz="1800" dirty="0"/>
              <a:t>Knowledge and understanding of society and culture:	12 marks    </a:t>
            </a:r>
            <a:r>
              <a:rPr lang="en-GB" sz="1800" dirty="0" smtClean="0"/>
              <a:t>	AO4</a:t>
            </a:r>
            <a:endParaRPr lang="en-GB" sz="1800" dirty="0"/>
          </a:p>
          <a:p>
            <a:pPr marL="0" indent="0">
              <a:spcBef>
                <a:spcPts val="0"/>
              </a:spcBef>
              <a:buNone/>
            </a:pPr>
            <a:r>
              <a:rPr lang="en-GB" sz="1800" dirty="0"/>
              <a:t>Accuracy and range of language: 					</a:t>
            </a:r>
            <a:r>
              <a:rPr lang="en-GB" sz="1800" dirty="0" smtClean="0"/>
              <a:t>12 </a:t>
            </a:r>
            <a:r>
              <a:rPr lang="en-GB" sz="1800" dirty="0"/>
              <a:t>marks 	</a:t>
            </a:r>
            <a:r>
              <a:rPr lang="en-GB" sz="1800" dirty="0" smtClean="0"/>
              <a:t>	AO3</a:t>
            </a:r>
            <a:endParaRPr lang="en-GB" sz="1800" dirty="0"/>
          </a:p>
          <a:p>
            <a:pPr marL="0" indent="0">
              <a:spcBef>
                <a:spcPts val="0"/>
              </a:spcBef>
              <a:buNone/>
            </a:pPr>
            <a:r>
              <a:rPr lang="en-GB" sz="1800" dirty="0"/>
              <a:t>Interaction: 									 </a:t>
            </a:r>
            <a:r>
              <a:rPr lang="en-GB" sz="1800" dirty="0" smtClean="0"/>
              <a:t> 6 </a:t>
            </a:r>
            <a:r>
              <a:rPr lang="en-GB" sz="1800" dirty="0"/>
              <a:t>marks 	</a:t>
            </a:r>
            <a:r>
              <a:rPr lang="en-GB" sz="1800" dirty="0" smtClean="0"/>
              <a:t>	AO1</a:t>
            </a:r>
            <a:endParaRPr lang="en-GB" sz="1800" dirty="0">
              <a:solidFill>
                <a:schemeClr val="tx2"/>
              </a:solidFill>
            </a:endParaRPr>
          </a:p>
        </p:txBody>
      </p:sp>
    </p:spTree>
    <p:extLst>
      <p:ext uri="{BB962C8B-B14F-4D97-AF65-F5344CB8AC3E}">
        <p14:creationId xmlns:p14="http://schemas.microsoft.com/office/powerpoint/2010/main" val="1992718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799" y="297740"/>
            <a:ext cx="5122843" cy="1147274"/>
          </a:xfrm>
        </p:spPr>
        <p:txBody>
          <a:bodyPr>
            <a:noAutofit/>
          </a:bodyPr>
          <a:lstStyle/>
          <a:p>
            <a:r>
              <a:rPr lang="en-GB" sz="3200" b="1" dirty="0" smtClean="0">
                <a:solidFill>
                  <a:schemeClr val="tx2"/>
                </a:solidFill>
              </a:rPr>
              <a:t>A level Paper 3 </a:t>
            </a:r>
            <a:r>
              <a:rPr lang="en-GB" sz="2800" b="1" dirty="0" smtClean="0">
                <a:solidFill>
                  <a:schemeClr val="tx2"/>
                </a:solidFill>
              </a:rPr>
              <a:t/>
            </a:r>
            <a:br>
              <a:rPr lang="en-GB" sz="2800" b="1" dirty="0" smtClean="0">
                <a:solidFill>
                  <a:schemeClr val="tx2"/>
                </a:solidFill>
              </a:rPr>
            </a:br>
            <a:r>
              <a:rPr lang="en-GB" sz="2400" b="1" dirty="0" smtClean="0">
                <a:solidFill>
                  <a:schemeClr val="tx2"/>
                </a:solidFill>
              </a:rPr>
              <a:t>Speaking </a:t>
            </a:r>
            <a:br>
              <a:rPr lang="en-GB" sz="2400" b="1" dirty="0" smtClean="0">
                <a:solidFill>
                  <a:schemeClr val="tx2"/>
                </a:solidFill>
              </a:rPr>
            </a:br>
            <a:r>
              <a:rPr lang="en-GB" sz="2400" b="1" dirty="0" err="1" smtClean="0">
                <a:solidFill>
                  <a:schemeClr val="tx2"/>
                </a:solidFill>
              </a:rPr>
              <a:t>DfE</a:t>
            </a:r>
            <a:r>
              <a:rPr lang="en-GB" sz="2400" b="1" dirty="0" smtClean="0">
                <a:solidFill>
                  <a:schemeClr val="tx2"/>
                </a:solidFill>
              </a:rPr>
              <a:t> criteria</a:t>
            </a:r>
            <a:endParaRPr lang="en-GB" sz="2400" dirty="0">
              <a:solidFill>
                <a:schemeClr val="tx2"/>
              </a:solidFill>
            </a:endParaRPr>
          </a:p>
        </p:txBody>
      </p:sp>
      <p:sp>
        <p:nvSpPr>
          <p:cNvPr id="3" name="Subtitle 2"/>
          <p:cNvSpPr>
            <a:spLocks noGrp="1"/>
          </p:cNvSpPr>
          <p:nvPr>
            <p:ph type="subTitle" idx="1"/>
          </p:nvPr>
        </p:nvSpPr>
        <p:spPr>
          <a:xfrm>
            <a:off x="341524" y="1625592"/>
            <a:ext cx="8564272" cy="5133255"/>
          </a:xfrm>
        </p:spPr>
        <p:txBody>
          <a:bodyPr>
            <a:normAutofit/>
          </a:bodyPr>
          <a:lstStyle/>
          <a:p>
            <a:endParaRPr lang="en-GB" sz="500" dirty="0"/>
          </a:p>
          <a:p>
            <a:pPr marL="342900" indent="-342900">
              <a:lnSpc>
                <a:spcPct val="120000"/>
              </a:lnSpc>
              <a:spcBef>
                <a:spcPts val="0"/>
              </a:spcBef>
              <a:buFont typeface="Arial" panose="020B0604020202020204" pitchFamily="34" charset="0"/>
              <a:buChar char="•"/>
            </a:pPr>
            <a:r>
              <a:rPr lang="en-GB" sz="2000" dirty="0" smtClean="0">
                <a:solidFill>
                  <a:schemeClr val="tx1"/>
                </a:solidFill>
              </a:rPr>
              <a:t>Develop research skills in the language of study, demonstrating the ability to initiate and conduct individual research on a subject of personal interest, relating to the country or countries where the language is spoken </a:t>
            </a:r>
          </a:p>
          <a:p>
            <a:pPr marL="342900" indent="-342900">
              <a:lnSpc>
                <a:spcPct val="120000"/>
              </a:lnSpc>
              <a:spcBef>
                <a:spcPts val="900"/>
              </a:spcBef>
              <a:buFont typeface="Arial" panose="020B0604020202020204" pitchFamily="34" charset="0"/>
              <a:buChar char="•"/>
            </a:pPr>
            <a:r>
              <a:rPr lang="en-GB" sz="2000" dirty="0" smtClean="0">
                <a:solidFill>
                  <a:schemeClr val="tx1"/>
                </a:solidFill>
              </a:rPr>
              <a:t>Identify a key question or subject of interest and select relevant information in the language of study from a range of authentic sources, including the internet </a:t>
            </a:r>
          </a:p>
          <a:p>
            <a:pPr marL="342900" indent="-342900">
              <a:lnSpc>
                <a:spcPct val="120000"/>
              </a:lnSpc>
              <a:spcBef>
                <a:spcPts val="0"/>
              </a:spcBef>
              <a:buFont typeface="Arial" panose="020B0604020202020204" pitchFamily="34" charset="0"/>
              <a:buChar char="•"/>
            </a:pPr>
            <a:r>
              <a:rPr lang="en-GB" sz="2000" dirty="0" smtClean="0">
                <a:solidFill>
                  <a:schemeClr val="tx1"/>
                </a:solidFill>
              </a:rPr>
              <a:t>Use information to illustrate knowledge and understanding of the research subject </a:t>
            </a:r>
          </a:p>
          <a:p>
            <a:pPr marL="342900" indent="-342900">
              <a:lnSpc>
                <a:spcPct val="120000"/>
              </a:lnSpc>
              <a:spcBef>
                <a:spcPts val="0"/>
              </a:spcBef>
              <a:buFont typeface="Arial" panose="020B0604020202020204" pitchFamily="34" charset="0"/>
              <a:buChar char="•"/>
            </a:pPr>
            <a:r>
              <a:rPr lang="en-GB" sz="2000" dirty="0" smtClean="0">
                <a:solidFill>
                  <a:schemeClr val="tx1"/>
                </a:solidFill>
              </a:rPr>
              <a:t>Analyse and summarise research findings, elaborating on key points of interest, as appropriate, through oral presentation and discussion </a:t>
            </a:r>
          </a:p>
        </p:txBody>
      </p:sp>
    </p:spTree>
    <p:extLst>
      <p:ext uri="{BB962C8B-B14F-4D97-AF65-F5344CB8AC3E}">
        <p14:creationId xmlns:p14="http://schemas.microsoft.com/office/powerpoint/2010/main" val="352219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35851"/>
            <a:ext cx="5758219" cy="1147274"/>
          </a:xfrm>
        </p:spPr>
        <p:txBody>
          <a:bodyPr>
            <a:normAutofit/>
          </a:bodyPr>
          <a:lstStyle/>
          <a:p>
            <a:r>
              <a:rPr lang="en-GB" sz="3200" b="1" dirty="0" smtClean="0">
                <a:solidFill>
                  <a:schemeClr val="tx2"/>
                </a:solidFill>
              </a:rPr>
              <a:t>A level Paper 3 </a:t>
            </a:r>
            <a:r>
              <a:rPr lang="en-GB" sz="2800" b="1" dirty="0" smtClean="0">
                <a:solidFill>
                  <a:schemeClr val="tx2"/>
                </a:solidFill>
              </a:rPr>
              <a:t/>
            </a:r>
            <a:br>
              <a:rPr lang="en-GB" sz="2800" b="1" dirty="0" smtClean="0">
                <a:solidFill>
                  <a:schemeClr val="tx2"/>
                </a:solidFill>
              </a:rPr>
            </a:br>
            <a:r>
              <a:rPr lang="en-GB" sz="2400" b="1" dirty="0" smtClean="0">
                <a:solidFill>
                  <a:schemeClr val="tx2"/>
                </a:solidFill>
              </a:rPr>
              <a:t>Speaking</a:t>
            </a:r>
            <a:endParaRPr lang="en-GB" sz="24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99091875"/>
              </p:ext>
            </p:extLst>
          </p:nvPr>
        </p:nvGraphicFramePr>
        <p:xfrm>
          <a:off x="158621" y="1436915"/>
          <a:ext cx="9080913" cy="4317374"/>
        </p:xfrm>
        <a:graphic>
          <a:graphicData uri="http://schemas.openxmlformats.org/drawingml/2006/table">
            <a:tbl>
              <a:tblPr firstRow="1" bandRow="1">
                <a:tableStyleId>{5C22544A-7EE6-4342-B048-85BDC9FD1C3A}</a:tableStyleId>
              </a:tblPr>
              <a:tblGrid>
                <a:gridCol w="2542049"/>
                <a:gridCol w="6538864"/>
              </a:tblGrid>
              <a:tr h="8121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Assessment Time:</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Marks:</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bg1"/>
                          </a:solidFill>
                          <a:effectLst/>
                          <a:latin typeface="+mn-lt"/>
                          <a:ea typeface="+mn-ea"/>
                          <a:cs typeface="+mn-cs"/>
                        </a:rPr>
                        <a:t>21-23 minutes (including 5 minutes preparation time)</a:t>
                      </a:r>
                      <a:endParaRPr lang="en-GB"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72</a:t>
                      </a:r>
                      <a:r>
                        <a:rPr lang="en-GB" baseline="0" dirty="0" smtClean="0"/>
                        <a:t> Marks total</a:t>
                      </a:r>
                    </a:p>
                  </a:txBody>
                  <a:tcPr/>
                </a:tc>
              </a:tr>
              <a:tr h="1486688">
                <a:tc>
                  <a:txBody>
                    <a:bodyPr/>
                    <a:lstStyle/>
                    <a:p>
                      <a:pPr marL="0" indent="0" rtl="0">
                        <a:buFont typeface="Arial" panose="020B0604020202020204" pitchFamily="34" charset="0"/>
                        <a:buNone/>
                      </a:pPr>
                      <a:r>
                        <a:rPr lang="en-US" sz="1600" b="1" i="0" u="none" strike="noStrike" kern="1200" dirty="0" smtClean="0">
                          <a:solidFill>
                            <a:schemeClr val="dk1"/>
                          </a:solidFill>
                          <a:effectLst/>
                          <a:latin typeface="+mn-lt"/>
                          <a:ea typeface="+mn-ea"/>
                          <a:cs typeface="+mn-cs"/>
                        </a:rPr>
                        <a:t>Task</a:t>
                      </a:r>
                      <a:r>
                        <a:rPr lang="en-US" sz="1600" b="1" i="0" u="none" strike="noStrike" kern="1200" baseline="0" dirty="0" smtClean="0">
                          <a:solidFill>
                            <a:schemeClr val="dk1"/>
                          </a:solidFill>
                          <a:effectLst/>
                          <a:latin typeface="+mn-lt"/>
                          <a:ea typeface="+mn-ea"/>
                          <a:cs typeface="+mn-cs"/>
                        </a:rPr>
                        <a:t> 1: </a:t>
                      </a:r>
                    </a:p>
                    <a:p>
                      <a:pPr marL="0" indent="0" rtl="0">
                        <a:buFont typeface="Arial" panose="020B0604020202020204" pitchFamily="34" charset="0"/>
                        <a:buNone/>
                      </a:pPr>
                      <a:endParaRPr lang="en-US" sz="1600" b="1" i="0" u="none" strike="noStrike" kern="1200" baseline="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Spontaneous theme-based discussion based on stimulus card </a:t>
                      </a:r>
                    </a:p>
                    <a:p>
                      <a:pPr marL="285750" indent="-285750" rtl="0">
                        <a:buFont typeface="Arial" panose="020B0604020202020204" pitchFamily="34" charset="0"/>
                        <a:buChar char="•"/>
                      </a:pPr>
                      <a:endParaRPr lang="en-US" sz="800" b="0"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30 marks</a:t>
                      </a:r>
                    </a:p>
                    <a:p>
                      <a:pPr marL="285750" indent="-285750" rtl="0">
                        <a:buFont typeface="Arial" panose="020B0604020202020204" pitchFamily="34" charset="0"/>
                        <a:buChar char="•"/>
                      </a:pPr>
                      <a:endParaRPr lang="en-US" sz="800" b="0"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5 minutes preparation</a:t>
                      </a:r>
                    </a:p>
                    <a:p>
                      <a:pPr marL="285750" indent="-285750" rtl="0">
                        <a:buFont typeface="Arial" panose="020B0604020202020204" pitchFamily="34" charset="0"/>
                        <a:buChar char="•"/>
                      </a:pPr>
                      <a:endParaRPr lang="en-US" sz="800" b="0"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6-7</a:t>
                      </a:r>
                      <a:r>
                        <a:rPr lang="en-US" sz="1600" b="0" i="0" u="none" strike="noStrike" kern="1200" baseline="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minutes discussion</a:t>
                      </a:r>
                      <a:endParaRPr lang="en-GB" sz="1600" dirty="0"/>
                    </a:p>
                  </a:txBody>
                  <a:tcPr/>
                </a:tc>
                <a:tc>
                  <a:txBody>
                    <a:bodyPr/>
                    <a:lstStyle/>
                    <a:p>
                      <a:pPr marL="285750" indent="-285750" rtl="0">
                        <a:buFont typeface="Arial" panose="020B0604020202020204" pitchFamily="34" charset="0"/>
                        <a:buChar char="•"/>
                      </a:pPr>
                      <a:r>
                        <a:rPr lang="en-GB" sz="1600" b="0" i="0" u="none" strike="noStrike" kern="1200" dirty="0" smtClean="0">
                          <a:solidFill>
                            <a:schemeClr val="dk1"/>
                          </a:solidFill>
                          <a:effectLst/>
                          <a:latin typeface="+mn-lt"/>
                          <a:ea typeface="+mn-ea"/>
                          <a:cs typeface="+mn-cs"/>
                        </a:rPr>
                        <a:t>Candidates are provided with a choice of two stimulus</a:t>
                      </a:r>
                      <a:r>
                        <a:rPr lang="en-GB" sz="1600" b="0" i="0" u="none" strike="noStrike" kern="1200" baseline="0" dirty="0" smtClean="0">
                          <a:solidFill>
                            <a:schemeClr val="dk1"/>
                          </a:solidFill>
                          <a:effectLst/>
                          <a:latin typeface="+mn-lt"/>
                          <a:ea typeface="+mn-ea"/>
                          <a:cs typeface="+mn-cs"/>
                        </a:rPr>
                        <a:t> </a:t>
                      </a:r>
                      <a:r>
                        <a:rPr lang="en-GB" sz="1600" b="0" i="0" u="none" strike="noStrike" kern="1200" dirty="0" smtClean="0">
                          <a:solidFill>
                            <a:schemeClr val="dk1"/>
                          </a:solidFill>
                          <a:effectLst/>
                          <a:latin typeface="+mn-lt"/>
                          <a:ea typeface="+mn-ea"/>
                          <a:cs typeface="+mn-cs"/>
                        </a:rPr>
                        <a:t>cards on the day of assessment, on two</a:t>
                      </a:r>
                      <a:r>
                        <a:rPr lang="en-GB" sz="1600" b="0" i="0" u="none" strike="noStrike" kern="1200" baseline="0" dirty="0" smtClean="0">
                          <a:solidFill>
                            <a:schemeClr val="dk1"/>
                          </a:solidFill>
                          <a:effectLst/>
                          <a:latin typeface="+mn-lt"/>
                          <a:ea typeface="+mn-ea"/>
                          <a:cs typeface="+mn-cs"/>
                        </a:rPr>
                        <a:t> </a:t>
                      </a:r>
                      <a:r>
                        <a:rPr lang="en-GB" sz="1600" b="0" i="0" u="none" strike="noStrike" kern="1200" dirty="0" smtClean="0">
                          <a:solidFill>
                            <a:schemeClr val="dk1"/>
                          </a:solidFill>
                          <a:effectLst/>
                          <a:latin typeface="+mn-lt"/>
                          <a:ea typeface="+mn-ea"/>
                          <a:cs typeface="+mn-cs"/>
                        </a:rPr>
                        <a:t>different sub-themes, following a sequence outlined by Pearson. Candidates</a:t>
                      </a:r>
                      <a:r>
                        <a:rPr lang="en-GB" sz="1600" b="0" i="0" u="none" strike="noStrike" kern="1200" baseline="0" dirty="0" smtClean="0">
                          <a:solidFill>
                            <a:schemeClr val="dk1"/>
                          </a:solidFill>
                          <a:effectLst/>
                          <a:latin typeface="+mn-lt"/>
                          <a:ea typeface="+mn-ea"/>
                          <a:cs typeface="+mn-cs"/>
                        </a:rPr>
                        <a:t> only see the card after the choice has been made.</a:t>
                      </a:r>
                      <a:endParaRPr lang="en-US" sz="1600" b="0"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endParaRPr lang="en-US" sz="800" b="0" i="0" u="none" strike="noStrike" kern="120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smtClean="0">
                          <a:solidFill>
                            <a:schemeClr val="dk1"/>
                          </a:solidFill>
                          <a:effectLst/>
                          <a:latin typeface="+mn-lt"/>
                          <a:ea typeface="+mn-ea"/>
                          <a:cs typeface="+mn-cs"/>
                        </a:rPr>
                        <a:t>Stimulus card contains 2 statements (A &amp;</a:t>
                      </a:r>
                      <a:r>
                        <a:rPr lang="en-US" sz="1600" b="0" i="0" u="none" strike="noStrike" kern="1200" baseline="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B) offering different views on a sub-theme.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smtClean="0">
                          <a:solidFill>
                            <a:schemeClr val="dk1"/>
                          </a:solidFill>
                          <a:effectLst/>
                          <a:latin typeface="+mn-lt"/>
                          <a:ea typeface="+mn-ea"/>
                          <a:cs typeface="+mn-cs"/>
                        </a:rPr>
                        <a:t>Candidates select 1 statement from the 2 given on the card.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smtClean="0">
                          <a:solidFill>
                            <a:schemeClr val="dk1"/>
                          </a:solidFill>
                          <a:effectLst/>
                          <a:latin typeface="+mn-lt"/>
                          <a:ea typeface="+mn-ea"/>
                          <a:cs typeface="+mn-cs"/>
                        </a:rPr>
                        <a:t>Candidates have 5 minutes’ supervised preparation time to consider the stimulus card &amp; may make notes for this task.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smtClean="0">
                          <a:solidFill>
                            <a:schemeClr val="dk1"/>
                          </a:solidFill>
                          <a:effectLst/>
                          <a:latin typeface="+mn-lt"/>
                          <a:ea typeface="+mn-ea"/>
                          <a:cs typeface="+mn-cs"/>
                        </a:rPr>
                        <a:t>Candidates tell the TE which statement</a:t>
                      </a:r>
                      <a:r>
                        <a:rPr lang="en-US" sz="1600" b="0" i="0" u="none" strike="noStrike" kern="1200" baseline="0" dirty="0" smtClean="0">
                          <a:solidFill>
                            <a:schemeClr val="dk1"/>
                          </a:solidFill>
                          <a:effectLst/>
                          <a:latin typeface="+mn-lt"/>
                          <a:ea typeface="+mn-ea"/>
                          <a:cs typeface="+mn-cs"/>
                        </a:rPr>
                        <a:t> they have chosen before the discussion  begins.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baseline="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900897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35851"/>
            <a:ext cx="5758219" cy="1147274"/>
          </a:xfrm>
        </p:spPr>
        <p:txBody>
          <a:bodyPr>
            <a:normAutofit/>
          </a:bodyPr>
          <a:lstStyle/>
          <a:p>
            <a:r>
              <a:rPr lang="en-GB" sz="3200" b="1" dirty="0" smtClean="0">
                <a:solidFill>
                  <a:schemeClr val="tx2"/>
                </a:solidFill>
              </a:rPr>
              <a:t>A level Paper 3 </a:t>
            </a:r>
            <a:r>
              <a:rPr lang="en-GB" sz="2800" b="1" dirty="0" smtClean="0">
                <a:solidFill>
                  <a:schemeClr val="tx2"/>
                </a:solidFill>
              </a:rPr>
              <a:t/>
            </a:r>
            <a:br>
              <a:rPr lang="en-GB" sz="2800" b="1" dirty="0" smtClean="0">
                <a:solidFill>
                  <a:schemeClr val="tx2"/>
                </a:solidFill>
              </a:rPr>
            </a:br>
            <a:r>
              <a:rPr lang="en-GB" sz="2400" b="1" dirty="0" smtClean="0">
                <a:solidFill>
                  <a:schemeClr val="tx2"/>
                </a:solidFill>
              </a:rPr>
              <a:t>Speaking</a:t>
            </a:r>
            <a:endParaRPr lang="en-GB" sz="24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67295741"/>
              </p:ext>
            </p:extLst>
          </p:nvPr>
        </p:nvGraphicFramePr>
        <p:xfrm>
          <a:off x="158621" y="1436915"/>
          <a:ext cx="9080913" cy="4195454"/>
        </p:xfrm>
        <a:graphic>
          <a:graphicData uri="http://schemas.openxmlformats.org/drawingml/2006/table">
            <a:tbl>
              <a:tblPr firstRow="1" bandRow="1">
                <a:tableStyleId>{5C22544A-7EE6-4342-B048-85BDC9FD1C3A}</a:tableStyleId>
              </a:tblPr>
              <a:tblGrid>
                <a:gridCol w="2542049"/>
                <a:gridCol w="6538864"/>
              </a:tblGrid>
              <a:tr h="8121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Assessment Time:</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Marks:</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bg1"/>
                          </a:solidFill>
                          <a:effectLst/>
                          <a:latin typeface="+mn-lt"/>
                          <a:ea typeface="+mn-ea"/>
                          <a:cs typeface="+mn-cs"/>
                        </a:rPr>
                        <a:t>21-23 minutes (including 5 minutes preparation time)</a:t>
                      </a:r>
                      <a:endParaRPr lang="en-GB"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72</a:t>
                      </a:r>
                      <a:r>
                        <a:rPr lang="en-GB" baseline="0" dirty="0" smtClean="0"/>
                        <a:t> Marks total</a:t>
                      </a:r>
                    </a:p>
                  </a:txBody>
                  <a:tcPr/>
                </a:tc>
              </a:tr>
              <a:tr h="1486688">
                <a:tc>
                  <a:txBody>
                    <a:bodyPr/>
                    <a:lstStyle/>
                    <a:p>
                      <a:pPr marL="0" indent="0" rtl="0">
                        <a:buFont typeface="Arial" panose="020B0604020202020204" pitchFamily="34" charset="0"/>
                        <a:buNone/>
                      </a:pPr>
                      <a:r>
                        <a:rPr lang="en-US" sz="1600" b="1" i="0" u="none" strike="noStrike" kern="1200" dirty="0" smtClean="0">
                          <a:solidFill>
                            <a:schemeClr val="dk1"/>
                          </a:solidFill>
                          <a:effectLst/>
                          <a:latin typeface="+mn-lt"/>
                          <a:ea typeface="+mn-ea"/>
                          <a:cs typeface="+mn-cs"/>
                        </a:rPr>
                        <a:t>Task</a:t>
                      </a:r>
                      <a:r>
                        <a:rPr lang="en-US" sz="1600" b="1" i="0" u="none" strike="noStrike" kern="1200" baseline="0" dirty="0" smtClean="0">
                          <a:solidFill>
                            <a:schemeClr val="dk1"/>
                          </a:solidFill>
                          <a:effectLst/>
                          <a:latin typeface="+mn-lt"/>
                          <a:ea typeface="+mn-ea"/>
                          <a:cs typeface="+mn-cs"/>
                        </a:rPr>
                        <a:t> 1 </a:t>
                      </a:r>
                      <a:r>
                        <a:rPr lang="en-GB" sz="1600" b="1" i="0" u="none" strike="noStrike" kern="1200" baseline="0" noProof="0" dirty="0" err="1" smtClean="0">
                          <a:solidFill>
                            <a:schemeClr val="dk1"/>
                          </a:solidFill>
                          <a:effectLst/>
                          <a:latin typeface="+mn-lt"/>
                          <a:ea typeface="+mn-ea"/>
                          <a:cs typeface="+mn-cs"/>
                        </a:rPr>
                        <a:t>cont</a:t>
                      </a:r>
                      <a:r>
                        <a:rPr lang="en-US" sz="1600" b="1" i="0" u="none" strike="noStrike" kern="1200" baseline="0" dirty="0" smtClean="0">
                          <a:solidFill>
                            <a:schemeClr val="dk1"/>
                          </a:solidFill>
                          <a:effectLst/>
                          <a:latin typeface="+mn-lt"/>
                          <a:ea typeface="+mn-ea"/>
                          <a:cs typeface="+mn-cs"/>
                        </a:rPr>
                        <a:t>: </a:t>
                      </a:r>
                    </a:p>
                    <a:p>
                      <a:pPr marL="0" indent="0" rtl="0">
                        <a:buFont typeface="Arial" panose="020B0604020202020204" pitchFamily="34" charset="0"/>
                        <a:buNone/>
                      </a:pPr>
                      <a:endParaRPr lang="en-US" sz="1600" b="1" i="0" u="none" strike="noStrike" kern="1200" baseline="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Spontaneous theme-based discussion based on stimulus card </a:t>
                      </a:r>
                    </a:p>
                    <a:p>
                      <a:pPr marL="285750" indent="-285750" rtl="0">
                        <a:buFont typeface="Arial" panose="020B0604020202020204" pitchFamily="34" charset="0"/>
                        <a:buChar char="•"/>
                      </a:pPr>
                      <a:endParaRPr lang="en-US" sz="800" b="0"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30 marks</a:t>
                      </a:r>
                    </a:p>
                    <a:p>
                      <a:pPr marL="285750" indent="-285750" rtl="0">
                        <a:buFont typeface="Arial" panose="020B0604020202020204" pitchFamily="34" charset="0"/>
                        <a:buChar char="•"/>
                      </a:pPr>
                      <a:endParaRPr lang="en-US" sz="800" b="0"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5 minutes preparation</a:t>
                      </a:r>
                    </a:p>
                    <a:p>
                      <a:pPr marL="285750" indent="-285750" rtl="0">
                        <a:buFont typeface="Arial" panose="020B0604020202020204" pitchFamily="34" charset="0"/>
                        <a:buChar char="•"/>
                      </a:pPr>
                      <a:endParaRPr lang="en-US" sz="800" b="0"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6-7 minutes discussion</a:t>
                      </a:r>
                      <a:endParaRPr lang="en-GB" sz="16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There are two parts to the discussion: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t>Part 1</a:t>
                      </a:r>
                      <a:r>
                        <a:rPr lang="en-US" sz="1600" dirty="0" smtClean="0"/>
                        <a:t>: The TE asks the 2 compulsory questions on the card.</a:t>
                      </a:r>
                      <a:r>
                        <a:rPr lang="en-US" sz="1600" baseline="0" dirty="0" smtClean="0"/>
                        <a:t> </a:t>
                      </a:r>
                      <a:r>
                        <a:rPr lang="en-US" sz="1600" dirty="0" smtClean="0"/>
                        <a:t>The candidate leads the discussion and the TE helps to develop the discussion by asking appropriate follow up questions.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t>Part 2</a:t>
                      </a:r>
                      <a:r>
                        <a:rPr lang="en-US" sz="1600" dirty="0" smtClean="0"/>
                        <a:t>: The TE broadens the discussion to cover other aspects of the overall Theme.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Generic questions provided by Pearson as a guide to the questions the TE should use to help the student to </a:t>
                      </a:r>
                      <a:r>
                        <a:rPr lang="en-GB" sz="1600" dirty="0" smtClean="0"/>
                        <a:t>meet the requirements of the assessment criteria, i.e. to elicit examples and information to demonstrate their knowledge and understanding of the cultural and social context and to analyse aspects of the Theme by developing and justifying arguments and forming conclusions.</a:t>
                      </a:r>
                      <a:endParaRPr lang="en-GB" sz="1600" noProof="0" dirty="0"/>
                    </a:p>
                  </a:txBody>
                  <a:tcPr/>
                </a:tc>
              </a:tr>
            </a:tbl>
          </a:graphicData>
        </a:graphic>
      </p:graphicFrame>
    </p:spTree>
    <p:extLst>
      <p:ext uri="{BB962C8B-B14F-4D97-AF65-F5344CB8AC3E}">
        <p14:creationId xmlns:p14="http://schemas.microsoft.com/office/powerpoint/2010/main" val="647177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476" y="1600200"/>
            <a:ext cx="7761324" cy="4525963"/>
          </a:xfrm>
        </p:spPr>
        <p:txBody>
          <a:bodyPr/>
          <a:lstStyle/>
          <a:p>
            <a:pPr marL="0" indent="0">
              <a:buNone/>
            </a:pPr>
            <a:r>
              <a:rPr lang="en-GB" b="1" dirty="0">
                <a:solidFill>
                  <a:schemeClr val="tx2"/>
                </a:solidFill>
              </a:rPr>
              <a:t>Looking at the </a:t>
            </a:r>
            <a:r>
              <a:rPr lang="en-GB" b="1" dirty="0" smtClean="0">
                <a:solidFill>
                  <a:schemeClr val="tx2"/>
                </a:solidFill>
              </a:rPr>
              <a:t>SAMs:</a:t>
            </a:r>
          </a:p>
          <a:p>
            <a:pPr marL="0" indent="0">
              <a:buNone/>
            </a:pPr>
            <a:endParaRPr lang="en-GB" b="1" dirty="0">
              <a:solidFill>
                <a:schemeClr val="tx2"/>
              </a:solidFill>
            </a:endParaRPr>
          </a:p>
          <a:p>
            <a:pPr marL="0" indent="0">
              <a:buNone/>
            </a:pPr>
            <a:r>
              <a:rPr lang="en-GB" b="1" dirty="0" smtClean="0">
                <a:solidFill>
                  <a:schemeClr val="tx2"/>
                </a:solidFill>
              </a:rPr>
              <a:t>AL </a:t>
            </a:r>
            <a:r>
              <a:rPr lang="en-GB" b="1" dirty="0">
                <a:solidFill>
                  <a:schemeClr val="tx2"/>
                </a:solidFill>
              </a:rPr>
              <a:t>level Paper </a:t>
            </a:r>
            <a:r>
              <a:rPr lang="en-GB" b="1" dirty="0" smtClean="0">
                <a:solidFill>
                  <a:schemeClr val="tx2"/>
                </a:solidFill>
              </a:rPr>
              <a:t>3</a:t>
            </a:r>
          </a:p>
          <a:p>
            <a:pPr>
              <a:buFont typeface="Arial" charset="0"/>
              <a:buChar char="•"/>
            </a:pPr>
            <a:endParaRPr lang="en-GB" b="1" dirty="0">
              <a:solidFill>
                <a:schemeClr val="tx2"/>
              </a:solidFill>
            </a:endParaRPr>
          </a:p>
          <a:p>
            <a:pPr>
              <a:buFont typeface="Arial" charset="0"/>
              <a:buChar char="•"/>
            </a:pPr>
            <a:r>
              <a:rPr lang="en-GB" b="1" dirty="0" smtClean="0">
                <a:solidFill>
                  <a:schemeClr val="tx2"/>
                </a:solidFill>
              </a:rPr>
              <a:t>Task 1</a:t>
            </a:r>
            <a:endParaRPr lang="en-GB" b="1" dirty="0">
              <a:solidFill>
                <a:schemeClr val="tx2"/>
              </a:solidFill>
            </a:endParaRPr>
          </a:p>
          <a:p>
            <a:endParaRPr lang="en-US" dirty="0"/>
          </a:p>
        </p:txBody>
      </p:sp>
    </p:spTree>
    <p:extLst>
      <p:ext uri="{BB962C8B-B14F-4D97-AF65-F5344CB8AC3E}">
        <p14:creationId xmlns:p14="http://schemas.microsoft.com/office/powerpoint/2010/main" val="107821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35851"/>
            <a:ext cx="5758219" cy="1147274"/>
          </a:xfrm>
        </p:spPr>
        <p:txBody>
          <a:bodyPr>
            <a:normAutofit/>
          </a:bodyPr>
          <a:lstStyle/>
          <a:p>
            <a:r>
              <a:rPr lang="en-GB" sz="3200" b="1" dirty="0" smtClean="0">
                <a:solidFill>
                  <a:schemeClr val="tx2"/>
                </a:solidFill>
              </a:rPr>
              <a:t>A level Paper 3 </a:t>
            </a:r>
            <a:br>
              <a:rPr lang="en-GB" sz="3200" b="1" dirty="0" smtClean="0">
                <a:solidFill>
                  <a:schemeClr val="tx2"/>
                </a:solidFill>
              </a:rPr>
            </a:br>
            <a:r>
              <a:rPr lang="en-GB" sz="2400" b="1" dirty="0" smtClean="0">
                <a:solidFill>
                  <a:schemeClr val="tx2"/>
                </a:solidFill>
              </a:rPr>
              <a:t>Speaking</a:t>
            </a:r>
            <a:endParaRPr lang="en-GB" sz="24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04631077"/>
              </p:ext>
            </p:extLst>
          </p:nvPr>
        </p:nvGraphicFramePr>
        <p:xfrm>
          <a:off x="158621" y="1436915"/>
          <a:ext cx="9080913" cy="4774574"/>
        </p:xfrm>
        <a:graphic>
          <a:graphicData uri="http://schemas.openxmlformats.org/drawingml/2006/table">
            <a:tbl>
              <a:tblPr firstRow="1" bandRow="1">
                <a:tableStyleId>{5C22544A-7EE6-4342-B048-85BDC9FD1C3A}</a:tableStyleId>
              </a:tblPr>
              <a:tblGrid>
                <a:gridCol w="2361295"/>
                <a:gridCol w="6719618"/>
              </a:tblGrid>
              <a:tr h="8121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Assessment Time:</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Marks:</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bg1"/>
                          </a:solidFill>
                          <a:effectLst/>
                          <a:latin typeface="+mn-lt"/>
                          <a:ea typeface="+mn-ea"/>
                          <a:cs typeface="+mn-cs"/>
                        </a:rPr>
                        <a:t>21-23 minutes (including 5 minutes preparation time)</a:t>
                      </a:r>
                      <a:endParaRPr lang="en-GB"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72 Marks total </a:t>
                      </a:r>
                    </a:p>
                  </a:txBody>
                  <a:tcPr/>
                </a:tc>
              </a:tr>
              <a:tr h="2514898">
                <a:tc>
                  <a:txBody>
                    <a:bodyPr/>
                    <a:lstStyle/>
                    <a:p>
                      <a:pPr marL="0" indent="0" rtl="0">
                        <a:buFont typeface="Arial" panose="020B0604020202020204" pitchFamily="34" charset="0"/>
                        <a:buNone/>
                      </a:pPr>
                      <a:r>
                        <a:rPr lang="en-US" sz="1600" b="1" i="0" u="none" strike="noStrike" kern="1200" dirty="0" smtClean="0">
                          <a:solidFill>
                            <a:schemeClr val="dk1"/>
                          </a:solidFill>
                          <a:effectLst/>
                          <a:latin typeface="+mn-lt"/>
                          <a:ea typeface="+mn-ea"/>
                          <a:cs typeface="+mn-cs"/>
                        </a:rPr>
                        <a:t>Task</a:t>
                      </a:r>
                      <a:r>
                        <a:rPr lang="en-US" sz="1600" b="0" i="0" u="none" strike="noStrike" kern="1200" baseline="0" dirty="0" smtClean="0">
                          <a:solidFill>
                            <a:schemeClr val="dk1"/>
                          </a:solidFill>
                          <a:effectLst/>
                          <a:latin typeface="+mn-lt"/>
                          <a:ea typeface="+mn-ea"/>
                          <a:cs typeface="+mn-cs"/>
                        </a:rPr>
                        <a:t> </a:t>
                      </a:r>
                      <a:r>
                        <a:rPr lang="en-US" sz="1600" b="1" i="0" u="none" strike="noStrike" kern="1200" dirty="0" smtClean="0">
                          <a:solidFill>
                            <a:schemeClr val="dk1"/>
                          </a:solidFill>
                          <a:effectLst/>
                          <a:latin typeface="+mn-lt"/>
                          <a:ea typeface="+mn-ea"/>
                          <a:cs typeface="+mn-cs"/>
                        </a:rPr>
                        <a:t>2</a:t>
                      </a:r>
                    </a:p>
                    <a:p>
                      <a:pPr marL="0" indent="0" rtl="0">
                        <a:buFont typeface="Arial" panose="020B0604020202020204" pitchFamily="34" charset="0"/>
                        <a:buNone/>
                      </a:pPr>
                      <a:endParaRPr lang="en-US" sz="1600" b="1"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Presentation and discussion</a:t>
                      </a:r>
                      <a:r>
                        <a:rPr lang="en-US" sz="1600" b="0" i="0" u="none" strike="noStrike" kern="1200" baseline="0" dirty="0" smtClean="0">
                          <a:solidFill>
                            <a:schemeClr val="dk1"/>
                          </a:solidFill>
                          <a:effectLst/>
                          <a:latin typeface="+mn-lt"/>
                          <a:ea typeface="+mn-ea"/>
                          <a:cs typeface="+mn-cs"/>
                        </a:rPr>
                        <a:t> on candidate’s independent research project (IRP)</a:t>
                      </a:r>
                    </a:p>
                    <a:p>
                      <a:pPr marL="285750" indent="-285750" rtl="0">
                        <a:buFont typeface="Arial" panose="020B0604020202020204" pitchFamily="34" charset="0"/>
                        <a:buChar char="•"/>
                      </a:pPr>
                      <a:endParaRPr lang="en-US" sz="800" b="0" i="0" u="none" strike="noStrike" kern="1200" dirty="0" smtClean="0">
                        <a:solidFill>
                          <a:schemeClr val="dk1"/>
                        </a:solidFill>
                        <a:effectLst/>
                        <a:latin typeface="+mn-lt"/>
                        <a:ea typeface="+mn-ea"/>
                        <a:cs typeface="+mn-cs"/>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42 marks</a:t>
                      </a:r>
                    </a:p>
                    <a:p>
                      <a:pPr marL="285750" indent="-285750" rtl="0">
                        <a:buFont typeface="Arial" panose="020B0604020202020204" pitchFamily="34" charset="0"/>
                        <a:buChar char="•"/>
                      </a:pPr>
                      <a:endParaRPr lang="en-US" sz="800" b="0" dirty="0" smtClean="0">
                        <a:effectLst/>
                      </a:endParaRPr>
                    </a:p>
                    <a:p>
                      <a:pPr marL="285750" indent="-285750" rtl="0">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10–11 minutes discussion (including</a:t>
                      </a:r>
                      <a:r>
                        <a:rPr lang="en-US" sz="1600" b="0" i="0" u="none" strike="noStrike" kern="1200" baseline="0" dirty="0" smtClean="0">
                          <a:solidFill>
                            <a:schemeClr val="dk1"/>
                          </a:solidFill>
                          <a:effectLst/>
                          <a:latin typeface="+mn-lt"/>
                          <a:ea typeface="+mn-ea"/>
                          <a:cs typeface="+mn-cs"/>
                        </a:rPr>
                        <a:t> 2 minutes presentation)</a:t>
                      </a:r>
                      <a:endParaRPr lang="en-US" sz="1600" b="0" dirty="0" smtClean="0">
                        <a:effectLst/>
                      </a:endParaRPr>
                    </a:p>
                    <a:p>
                      <a:r>
                        <a:rPr lang="en-US" sz="1600" dirty="0" smtClean="0"/>
                        <a:t/>
                      </a:r>
                      <a:br>
                        <a:rPr lang="en-US" sz="1600" dirty="0" smtClean="0"/>
                      </a:br>
                      <a:endParaRPr lang="en-GB" sz="1600" dirty="0"/>
                    </a:p>
                  </a:txBody>
                  <a:tcPr/>
                </a:tc>
                <a:tc>
                  <a:txBody>
                    <a:bodyPr/>
                    <a:lstStyle/>
                    <a:p>
                      <a:pPr marL="285750" marR="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smtClean="0">
                          <a:solidFill>
                            <a:schemeClr val="dk1"/>
                          </a:solidFill>
                          <a:effectLst/>
                          <a:latin typeface="+mn-lt"/>
                          <a:ea typeface="+mn-ea"/>
                          <a:cs typeface="+mn-cs"/>
                        </a:rPr>
                        <a:t>Candidates select a subject of interest to them </a:t>
                      </a:r>
                      <a:r>
                        <a:rPr lang="en-US" sz="1600" b="0" i="0" u="none" strike="noStrike" kern="1200" baseline="0" dirty="0" smtClean="0">
                          <a:solidFill>
                            <a:schemeClr val="dk1"/>
                          </a:solidFill>
                          <a:effectLst/>
                          <a:latin typeface="+mn-lt"/>
                          <a:ea typeface="+mn-ea"/>
                          <a:cs typeface="+mn-cs"/>
                        </a:rPr>
                        <a:t>related to the cultural and social context of French-speaking countries and communities</a:t>
                      </a:r>
                    </a:p>
                    <a:p>
                      <a:pPr marL="285750" marR="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600" b="0" i="0" u="none" strike="noStrike" kern="1200" baseline="0" dirty="0" smtClean="0">
                        <a:solidFill>
                          <a:schemeClr val="dk1"/>
                        </a:solidFill>
                        <a:effectLst/>
                        <a:latin typeface="+mn-lt"/>
                        <a:ea typeface="+mn-ea"/>
                        <a:cs typeface="+mn-cs"/>
                      </a:endParaRPr>
                    </a:p>
                    <a:p>
                      <a:pPr marL="285750" marR="0" indent="-285750" algn="l" defTabSz="457200" rtl="0" eaLnBrk="1" fontAlgn="base" latinLnBrk="0" hangingPunct="1">
                        <a:lnSpc>
                          <a:spcPct val="100000"/>
                        </a:lnSpc>
                        <a:spcBef>
                          <a:spcPts val="0"/>
                        </a:spcBef>
                        <a:spcAft>
                          <a:spcPts val="0"/>
                        </a:spcAft>
                        <a:buClrTx/>
                        <a:buSzTx/>
                        <a:buFont typeface="Arial" charset="0"/>
                        <a:buChar char="•"/>
                        <a:tabLst/>
                        <a:defRPr/>
                      </a:pPr>
                      <a:r>
                        <a:rPr lang="en-US" sz="1600" b="0" i="0" u="none" strike="noStrike" kern="1200" dirty="0" smtClean="0">
                          <a:solidFill>
                            <a:schemeClr val="dk1"/>
                          </a:solidFill>
                          <a:effectLst/>
                          <a:latin typeface="+mn-lt"/>
                          <a:ea typeface="+mn-ea"/>
                          <a:cs typeface="+mn-cs"/>
                        </a:rPr>
                        <a:t>The IRP must not be based on the literary works or films studied for Paper 2 but may</a:t>
                      </a:r>
                      <a:r>
                        <a:rPr lang="en-US" sz="1600" b="0" i="0" u="none" strike="noStrike" kern="1200" baseline="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focus on a wider exploration of the author or film-maker</a:t>
                      </a:r>
                    </a:p>
                    <a:p>
                      <a:pPr marL="285750" marR="0" indent="-285750" algn="l" defTabSz="457200" rtl="0" eaLnBrk="1" fontAlgn="base" latinLnBrk="0" hangingPunct="1">
                        <a:lnSpc>
                          <a:spcPct val="100000"/>
                        </a:lnSpc>
                        <a:spcBef>
                          <a:spcPts val="0"/>
                        </a:spcBef>
                        <a:spcAft>
                          <a:spcPts val="0"/>
                        </a:spcAft>
                        <a:buClrTx/>
                        <a:buSzTx/>
                        <a:buFont typeface="Arial" charset="0"/>
                        <a:buChar char="•"/>
                        <a:tabLst/>
                        <a:defRPr/>
                      </a:pPr>
                      <a:endParaRPr lang="en-US" sz="600" b="0" i="0" u="none" strike="noStrike" kern="1200" dirty="0" smtClean="0">
                        <a:solidFill>
                          <a:schemeClr val="dk1"/>
                        </a:solidFill>
                        <a:effectLst/>
                        <a:latin typeface="+mn-lt"/>
                        <a:ea typeface="+mn-ea"/>
                        <a:cs typeface="+mn-cs"/>
                      </a:endParaRPr>
                    </a:p>
                    <a:p>
                      <a:pPr marL="285750" marR="0" indent="-285750" algn="l" defTabSz="457200" rtl="0" eaLnBrk="1" fontAlgn="base" latinLnBrk="0" hangingPunct="1">
                        <a:lnSpc>
                          <a:spcPct val="100000"/>
                        </a:lnSpc>
                        <a:spcBef>
                          <a:spcPts val="0"/>
                        </a:spcBef>
                        <a:spcAft>
                          <a:spcPts val="0"/>
                        </a:spcAft>
                        <a:buClrTx/>
                        <a:buSzTx/>
                        <a:buFont typeface="Arial" charset="0"/>
                        <a:buChar char="•"/>
                        <a:tabLst/>
                        <a:defRPr/>
                      </a:pPr>
                      <a:r>
                        <a:rPr lang="en-US" sz="1600" b="0" i="0" u="none" strike="noStrike" kern="1200" dirty="0" smtClean="0">
                          <a:solidFill>
                            <a:schemeClr val="dk1"/>
                          </a:solidFill>
                          <a:effectLst/>
                          <a:latin typeface="+mn-lt"/>
                          <a:ea typeface="+mn-ea"/>
                          <a:cs typeface="+mn-cs"/>
                        </a:rPr>
                        <a:t>Candidates must initiate and conduct their own research and develop their research skills when investigating their subject of personal interest </a:t>
                      </a:r>
                    </a:p>
                    <a:p>
                      <a:pPr marL="285750" marR="0" indent="-285750" algn="l" defTabSz="457200" rtl="0" eaLnBrk="1" fontAlgn="base" latinLnBrk="0" hangingPunct="1">
                        <a:lnSpc>
                          <a:spcPct val="100000"/>
                        </a:lnSpc>
                        <a:spcBef>
                          <a:spcPts val="0"/>
                        </a:spcBef>
                        <a:spcAft>
                          <a:spcPts val="0"/>
                        </a:spcAft>
                        <a:buClrTx/>
                        <a:buSzTx/>
                        <a:buFont typeface="Arial" charset="0"/>
                        <a:buChar char="•"/>
                        <a:tabLst/>
                        <a:defRPr/>
                      </a:pPr>
                      <a:endParaRPr lang="en-US" sz="600" b="0" i="0" u="none" strike="noStrike" kern="1200" dirty="0" smtClean="0">
                        <a:solidFill>
                          <a:schemeClr val="dk1"/>
                        </a:solidFill>
                        <a:effectLst/>
                        <a:latin typeface="+mn-lt"/>
                        <a:ea typeface="+mn-ea"/>
                        <a:cs typeface="+mn-cs"/>
                      </a:endParaRPr>
                    </a:p>
                    <a:p>
                      <a:pPr marL="285750" marR="0" indent="-285750" algn="l" defTabSz="457200" rtl="0" eaLnBrk="1" fontAlgn="base" latinLnBrk="0" hangingPunct="1">
                        <a:lnSpc>
                          <a:spcPct val="100000"/>
                        </a:lnSpc>
                        <a:spcBef>
                          <a:spcPts val="0"/>
                        </a:spcBef>
                        <a:spcAft>
                          <a:spcPts val="0"/>
                        </a:spcAft>
                        <a:buClrTx/>
                        <a:buSzTx/>
                        <a:buFont typeface="Arial" charset="0"/>
                        <a:buChar char="•"/>
                        <a:tabLst/>
                        <a:defRPr/>
                      </a:pPr>
                      <a:r>
                        <a:rPr lang="en-US" sz="1600" b="0" i="0" u="none" strike="noStrike" kern="1200" dirty="0" smtClean="0">
                          <a:solidFill>
                            <a:schemeClr val="dk1"/>
                          </a:solidFill>
                          <a:effectLst/>
                          <a:latin typeface="+mn-lt"/>
                          <a:ea typeface="+mn-ea"/>
                          <a:cs typeface="+mn-cs"/>
                        </a:rPr>
                        <a:t>More than one </a:t>
                      </a:r>
                      <a:r>
                        <a:rPr lang="en-GB" sz="1600" b="0" i="0" u="none" strike="noStrike" kern="1200" noProof="0" dirty="0" smtClean="0">
                          <a:solidFill>
                            <a:schemeClr val="dk1"/>
                          </a:solidFill>
                          <a:effectLst/>
                          <a:latin typeface="+mn-lt"/>
                          <a:ea typeface="+mn-ea"/>
                          <a:cs typeface="+mn-cs"/>
                        </a:rPr>
                        <a:t>candidate in a centre may research </a:t>
                      </a:r>
                      <a:r>
                        <a:rPr lang="en-US" sz="1600" b="0" i="0" u="none" strike="noStrike" kern="1200" dirty="0" smtClean="0">
                          <a:solidFill>
                            <a:schemeClr val="dk1"/>
                          </a:solidFill>
                          <a:effectLst/>
                          <a:latin typeface="+mn-lt"/>
                          <a:ea typeface="+mn-ea"/>
                          <a:cs typeface="+mn-cs"/>
                        </a:rPr>
                        <a:t>a particular topic. Teachers &amp; candidates sign to confirm</a:t>
                      </a:r>
                      <a:r>
                        <a:rPr lang="en-US" sz="1600" b="0" i="0" u="none" strike="noStrike" kern="1200" baseline="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IRP</a:t>
                      </a:r>
                      <a:r>
                        <a:rPr lang="en-US" sz="1600" b="0" i="0" u="none" strike="noStrike" kern="1200" baseline="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has been carried out </a:t>
                      </a:r>
                      <a:r>
                        <a:rPr lang="en-US" sz="1600" b="0" i="0" u="none" strike="noStrike" kern="1200" baseline="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independently. </a:t>
                      </a:r>
                    </a:p>
                    <a:p>
                      <a:pPr marL="285750" marR="0" indent="-285750" algn="l" defTabSz="457200" rtl="0" eaLnBrk="1" fontAlgn="base" latinLnBrk="0" hangingPunct="1">
                        <a:lnSpc>
                          <a:spcPct val="100000"/>
                        </a:lnSpc>
                        <a:spcBef>
                          <a:spcPts val="0"/>
                        </a:spcBef>
                        <a:spcAft>
                          <a:spcPts val="0"/>
                        </a:spcAft>
                        <a:buClrTx/>
                        <a:buSzTx/>
                        <a:buFont typeface="Arial" charset="0"/>
                        <a:buChar char="•"/>
                        <a:tabLst/>
                        <a:defRPr/>
                      </a:pPr>
                      <a:endParaRPr lang="en-US" sz="600" b="0" i="0" u="none" strike="noStrike" kern="1200" dirty="0" smtClean="0">
                        <a:solidFill>
                          <a:schemeClr val="dk1"/>
                        </a:solidFill>
                        <a:effectLst/>
                        <a:latin typeface="+mn-lt"/>
                        <a:ea typeface="+mn-ea"/>
                        <a:cs typeface="+mn-cs"/>
                      </a:endParaRPr>
                    </a:p>
                    <a:p>
                      <a:pPr marL="285750" indent="-285750" rtl="0" fontAlgn="base">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Candidates must refer to at least 2 written sources in their presentation. Sources must be written in French e.g. newspaper &amp; magazine articles, journals, literary texts.</a:t>
                      </a:r>
                    </a:p>
                    <a:p>
                      <a:pPr marL="285750" indent="-285750" rtl="0" fontAlgn="base">
                        <a:buFont typeface="Arial" panose="020B0604020202020204" pitchFamily="34" charset="0"/>
                        <a:buChar char="•"/>
                      </a:pPr>
                      <a:endParaRPr lang="en-US" sz="600" b="0" i="0" u="none" strike="noStrike" kern="1200" dirty="0" smtClean="0">
                        <a:solidFill>
                          <a:schemeClr val="dk1"/>
                        </a:solidFill>
                        <a:effectLst/>
                        <a:latin typeface="+mn-lt"/>
                        <a:ea typeface="+mn-ea"/>
                        <a:cs typeface="+mn-cs"/>
                      </a:endParaRPr>
                    </a:p>
                    <a:p>
                      <a:pPr marL="285750" indent="-285750" rtl="0" fontAlgn="base">
                        <a:buFont typeface="Arial" panose="020B0604020202020204" pitchFamily="34" charset="0"/>
                        <a:buChar char="•"/>
                      </a:pPr>
                      <a:r>
                        <a:rPr lang="en-US" sz="1600" b="0" i="0" u="none" strike="noStrike" kern="1200" dirty="0" smtClean="0">
                          <a:solidFill>
                            <a:schemeClr val="dk1"/>
                          </a:solidFill>
                          <a:effectLst/>
                          <a:latin typeface="+mn-lt"/>
                          <a:ea typeface="+mn-ea"/>
                          <a:cs typeface="+mn-cs"/>
                        </a:rPr>
                        <a:t>Candidates may refer to other authentic sources used in their research during the discussion e.g. films, television, radio.</a:t>
                      </a:r>
                    </a:p>
                  </a:txBody>
                  <a:tcPr/>
                </a:tc>
              </a:tr>
            </a:tbl>
          </a:graphicData>
        </a:graphic>
      </p:graphicFrame>
    </p:spTree>
    <p:extLst>
      <p:ext uri="{BB962C8B-B14F-4D97-AF65-F5344CB8AC3E}">
        <p14:creationId xmlns:p14="http://schemas.microsoft.com/office/powerpoint/2010/main" val="201991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2862" y="348037"/>
            <a:ext cx="6033484" cy="708328"/>
          </a:xfrm>
        </p:spPr>
        <p:txBody>
          <a:bodyPr>
            <a:normAutofit/>
          </a:bodyPr>
          <a:lstStyle/>
          <a:p>
            <a:r>
              <a:rPr lang="en-US" sz="3200" b="1" dirty="0" smtClean="0">
                <a:solidFill>
                  <a:schemeClr val="tx2"/>
                </a:solidFill>
                <a:latin typeface="Verdana"/>
                <a:cs typeface="Verdana"/>
              </a:rPr>
              <a:t>Agenda</a:t>
            </a:r>
            <a:endParaRPr lang="en-US" sz="3200" b="1" dirty="0">
              <a:solidFill>
                <a:schemeClr val="tx2"/>
              </a:solidFill>
              <a:latin typeface="Verdana"/>
              <a:cs typeface="Verdana"/>
            </a:endParaRPr>
          </a:p>
        </p:txBody>
      </p:sp>
      <p:sp>
        <p:nvSpPr>
          <p:cNvPr id="3" name="Subtitle 2"/>
          <p:cNvSpPr>
            <a:spLocks noGrp="1"/>
          </p:cNvSpPr>
          <p:nvPr>
            <p:ph type="subTitle" idx="1"/>
          </p:nvPr>
        </p:nvSpPr>
        <p:spPr>
          <a:xfrm>
            <a:off x="534256" y="1397285"/>
            <a:ext cx="8270697" cy="4808306"/>
          </a:xfrm>
        </p:spPr>
        <p:txBody>
          <a:bodyPr>
            <a:noAutofit/>
          </a:bodyPr>
          <a:lstStyle/>
          <a:p>
            <a:pPr marL="342900" indent="-342900">
              <a:spcBef>
                <a:spcPts val="900"/>
              </a:spcBef>
              <a:buFont typeface="Arial" panose="020B0604020202020204" pitchFamily="34" charset="0"/>
              <a:buChar char="•"/>
              <a:defRPr/>
            </a:pPr>
            <a:r>
              <a:rPr lang="en-US" altLang="en-US" dirty="0" smtClean="0">
                <a:solidFill>
                  <a:schemeClr val="tx1"/>
                </a:solidFill>
                <a:latin typeface="Verdana" pitchFamily="34" charset="0"/>
                <a:cs typeface="Myriad Pro" charset="0"/>
              </a:rPr>
              <a:t>A level </a:t>
            </a:r>
            <a:r>
              <a:rPr lang="en-US" altLang="en-US" dirty="0">
                <a:solidFill>
                  <a:schemeClr val="tx1"/>
                </a:solidFill>
                <a:latin typeface="Verdana" pitchFamily="34" charset="0"/>
                <a:cs typeface="Myriad Pro" charset="0"/>
              </a:rPr>
              <a:t>reforms and new requirements for </a:t>
            </a:r>
            <a:r>
              <a:rPr lang="en-US" altLang="en-US" dirty="0" smtClean="0">
                <a:solidFill>
                  <a:schemeClr val="tx1"/>
                </a:solidFill>
                <a:latin typeface="Verdana" pitchFamily="34" charset="0"/>
                <a:cs typeface="Myriad Pro" charset="0"/>
              </a:rPr>
              <a:t>French</a:t>
            </a:r>
          </a:p>
          <a:p>
            <a:pPr marL="342900" indent="-342900">
              <a:spcBef>
                <a:spcPts val="900"/>
              </a:spcBef>
              <a:buFont typeface="Arial" panose="020B0604020202020204" pitchFamily="34" charset="0"/>
              <a:buChar char="•"/>
              <a:defRPr/>
            </a:pPr>
            <a:r>
              <a:rPr lang="en-US" altLang="en-US" dirty="0" smtClean="0">
                <a:solidFill>
                  <a:schemeClr val="tx1"/>
                </a:solidFill>
                <a:latin typeface="Verdana" pitchFamily="34" charset="0"/>
                <a:cs typeface="Myriad Pro" charset="0"/>
              </a:rPr>
              <a:t>Overview </a:t>
            </a:r>
            <a:r>
              <a:rPr lang="en-US" altLang="en-US" dirty="0">
                <a:solidFill>
                  <a:schemeClr val="tx1"/>
                </a:solidFill>
                <a:latin typeface="Verdana" pitchFamily="34" charset="0"/>
                <a:cs typeface="Myriad Pro" charset="0"/>
              </a:rPr>
              <a:t>of new specification </a:t>
            </a:r>
            <a:r>
              <a:rPr lang="en-US" altLang="en-US" dirty="0" smtClean="0">
                <a:solidFill>
                  <a:schemeClr val="tx1"/>
                </a:solidFill>
                <a:latin typeface="Verdana" pitchFamily="34" charset="0"/>
                <a:cs typeface="Myriad Pro" charset="0"/>
              </a:rPr>
              <a:t>content</a:t>
            </a:r>
          </a:p>
          <a:p>
            <a:pPr marL="342900" indent="-342900">
              <a:spcBef>
                <a:spcPts val="900"/>
              </a:spcBef>
              <a:buFont typeface="Arial" panose="020B0604020202020204" pitchFamily="34" charset="0"/>
              <a:buChar char="•"/>
              <a:defRPr/>
            </a:pPr>
            <a:r>
              <a:rPr lang="en-US" altLang="en-US" dirty="0" smtClean="0">
                <a:solidFill>
                  <a:schemeClr val="tx1"/>
                </a:solidFill>
                <a:latin typeface="Verdana" pitchFamily="34" charset="0"/>
                <a:cs typeface="Myriad Pro" charset="0"/>
              </a:rPr>
              <a:t>Themes</a:t>
            </a:r>
          </a:p>
          <a:p>
            <a:pPr marL="342900" indent="-342900">
              <a:spcBef>
                <a:spcPts val="900"/>
              </a:spcBef>
              <a:buFont typeface="Arial" panose="020B0604020202020204" pitchFamily="34" charset="0"/>
              <a:buChar char="•"/>
              <a:defRPr/>
            </a:pPr>
            <a:r>
              <a:rPr lang="en-US" altLang="en-US" dirty="0" smtClean="0">
                <a:solidFill>
                  <a:schemeClr val="tx1"/>
                </a:solidFill>
                <a:latin typeface="Verdana" pitchFamily="34" charset="0"/>
                <a:cs typeface="Myriad Pro" charset="0"/>
              </a:rPr>
              <a:t>Paper 1 	AS and A levels: assessment content</a:t>
            </a:r>
            <a:endParaRPr lang="en-US" altLang="en-US" dirty="0">
              <a:solidFill>
                <a:schemeClr val="tx1"/>
              </a:solidFill>
              <a:latin typeface="Verdana" pitchFamily="34" charset="0"/>
              <a:cs typeface="Myriad Pro" charset="0"/>
            </a:endParaRPr>
          </a:p>
          <a:p>
            <a:pPr>
              <a:spcBef>
                <a:spcPts val="900"/>
              </a:spcBef>
              <a:defRPr/>
            </a:pPr>
            <a:r>
              <a:rPr lang="en-US" altLang="en-US" dirty="0">
                <a:solidFill>
                  <a:schemeClr val="tx1"/>
                </a:solidFill>
                <a:latin typeface="Verdana" pitchFamily="34" charset="0"/>
                <a:cs typeface="Myriad Pro" charset="0"/>
              </a:rPr>
              <a:t>	</a:t>
            </a:r>
            <a:r>
              <a:rPr lang="en-US" altLang="en-US" dirty="0" smtClean="0">
                <a:solidFill>
                  <a:schemeClr val="tx1"/>
                </a:solidFill>
                <a:latin typeface="Verdana" pitchFamily="34" charset="0"/>
                <a:cs typeface="Myriad Pro" charset="0"/>
              </a:rPr>
              <a:t>			Teaching and learning activities</a:t>
            </a:r>
          </a:p>
          <a:p>
            <a:pPr marL="342900" indent="-342900">
              <a:spcBef>
                <a:spcPts val="900"/>
              </a:spcBef>
              <a:buFont typeface="Arial" panose="020B0604020202020204" pitchFamily="34" charset="0"/>
              <a:buChar char="•"/>
              <a:defRPr/>
            </a:pPr>
            <a:r>
              <a:rPr lang="en-US" altLang="en-US" dirty="0" smtClean="0">
                <a:solidFill>
                  <a:schemeClr val="tx1"/>
                </a:solidFill>
                <a:latin typeface="Verdana" pitchFamily="34" charset="0"/>
                <a:cs typeface="Myriad Pro" charset="0"/>
              </a:rPr>
              <a:t>Paper 2 	AS and A levels: assessment content</a:t>
            </a:r>
          </a:p>
          <a:p>
            <a:pPr>
              <a:spcBef>
                <a:spcPts val="900"/>
              </a:spcBef>
              <a:defRPr/>
            </a:pPr>
            <a:r>
              <a:rPr lang="en-US" altLang="en-US" dirty="0">
                <a:solidFill>
                  <a:schemeClr val="tx1"/>
                </a:solidFill>
                <a:latin typeface="Verdana" pitchFamily="34" charset="0"/>
                <a:cs typeface="Myriad Pro" charset="0"/>
              </a:rPr>
              <a:t>	</a:t>
            </a:r>
            <a:r>
              <a:rPr lang="en-US" altLang="en-US" dirty="0" smtClean="0">
                <a:solidFill>
                  <a:schemeClr val="tx1"/>
                </a:solidFill>
                <a:latin typeface="Verdana" pitchFamily="34" charset="0"/>
                <a:cs typeface="Myriad Pro" charset="0"/>
              </a:rPr>
              <a:t>			Teaching and learning activities</a:t>
            </a:r>
          </a:p>
          <a:p>
            <a:pPr marL="342900" indent="-342900">
              <a:spcBef>
                <a:spcPts val="900"/>
              </a:spcBef>
              <a:buFont typeface="Arial" panose="020B0604020202020204" pitchFamily="34" charset="0"/>
              <a:buChar char="•"/>
              <a:defRPr/>
            </a:pPr>
            <a:r>
              <a:rPr lang="en-US" altLang="en-US" dirty="0" smtClean="0">
                <a:solidFill>
                  <a:schemeClr val="tx1"/>
                </a:solidFill>
                <a:latin typeface="Verdana" pitchFamily="34" charset="0"/>
                <a:cs typeface="Myriad Pro" charset="0"/>
              </a:rPr>
              <a:t>Paper </a:t>
            </a:r>
            <a:r>
              <a:rPr lang="en-US" altLang="en-US" dirty="0">
                <a:solidFill>
                  <a:schemeClr val="tx1"/>
                </a:solidFill>
                <a:latin typeface="Verdana" pitchFamily="34" charset="0"/>
                <a:cs typeface="Myriad Pro" charset="0"/>
              </a:rPr>
              <a:t>3 </a:t>
            </a:r>
            <a:r>
              <a:rPr lang="en-US" altLang="en-US" dirty="0" smtClean="0">
                <a:solidFill>
                  <a:schemeClr val="tx1"/>
                </a:solidFill>
                <a:latin typeface="Verdana" pitchFamily="34" charset="0"/>
                <a:cs typeface="Myriad Pro" charset="0"/>
              </a:rPr>
              <a:t>	AS </a:t>
            </a:r>
            <a:r>
              <a:rPr lang="en-US" altLang="en-US" dirty="0">
                <a:solidFill>
                  <a:schemeClr val="tx1"/>
                </a:solidFill>
                <a:latin typeface="Verdana" pitchFamily="34" charset="0"/>
                <a:cs typeface="Myriad Pro" charset="0"/>
              </a:rPr>
              <a:t>and A </a:t>
            </a:r>
            <a:r>
              <a:rPr lang="en-US" altLang="en-US" dirty="0" smtClean="0">
                <a:solidFill>
                  <a:schemeClr val="tx1"/>
                </a:solidFill>
                <a:latin typeface="Verdana" pitchFamily="34" charset="0"/>
                <a:cs typeface="Myriad Pro" charset="0"/>
              </a:rPr>
              <a:t>levels</a:t>
            </a:r>
            <a:r>
              <a:rPr lang="en-US" altLang="en-US" dirty="0">
                <a:solidFill>
                  <a:schemeClr val="tx1"/>
                </a:solidFill>
                <a:latin typeface="Verdana" pitchFamily="34" charset="0"/>
                <a:cs typeface="Myriad Pro" charset="0"/>
              </a:rPr>
              <a:t>: assessment </a:t>
            </a:r>
            <a:r>
              <a:rPr lang="en-US" altLang="en-US" dirty="0" smtClean="0">
                <a:solidFill>
                  <a:schemeClr val="tx1"/>
                </a:solidFill>
                <a:latin typeface="Verdana" pitchFamily="34" charset="0"/>
                <a:cs typeface="Myriad Pro" charset="0"/>
              </a:rPr>
              <a:t>content</a:t>
            </a:r>
          </a:p>
          <a:p>
            <a:pPr>
              <a:spcBef>
                <a:spcPts val="900"/>
              </a:spcBef>
              <a:defRPr/>
            </a:pPr>
            <a:r>
              <a:rPr lang="en-US" altLang="en-US" dirty="0" smtClean="0">
                <a:solidFill>
                  <a:schemeClr val="tx1"/>
                </a:solidFill>
                <a:latin typeface="Verdana" pitchFamily="34" charset="0"/>
                <a:cs typeface="Myriad Pro" charset="0"/>
              </a:rPr>
              <a:t>				Teaching &amp; learning activities</a:t>
            </a:r>
          </a:p>
          <a:p>
            <a:pPr marL="342900" indent="-342900">
              <a:spcBef>
                <a:spcPts val="900"/>
              </a:spcBef>
              <a:buFont typeface="Arial" panose="020B0604020202020204" pitchFamily="34" charset="0"/>
              <a:buChar char="•"/>
              <a:defRPr/>
            </a:pPr>
            <a:r>
              <a:rPr lang="en-US" altLang="en-US" dirty="0" smtClean="0">
                <a:solidFill>
                  <a:schemeClr val="tx1"/>
                </a:solidFill>
                <a:latin typeface="Verdana" pitchFamily="34" charset="0"/>
                <a:cs typeface="Myriad Pro" charset="0"/>
              </a:rPr>
              <a:t>Support </a:t>
            </a:r>
            <a:r>
              <a:rPr lang="en-US" altLang="en-US" dirty="0">
                <a:solidFill>
                  <a:schemeClr val="tx1"/>
                </a:solidFill>
                <a:latin typeface="Verdana" pitchFamily="34" charset="0"/>
                <a:cs typeface="Myriad Pro" charset="0"/>
              </a:rPr>
              <a:t>and </a:t>
            </a:r>
            <a:r>
              <a:rPr lang="en-US" altLang="en-US" dirty="0" smtClean="0">
                <a:solidFill>
                  <a:schemeClr val="tx1"/>
                </a:solidFill>
                <a:latin typeface="Verdana" pitchFamily="34" charset="0"/>
                <a:cs typeface="Myriad Pro" charset="0"/>
              </a:rPr>
              <a:t>resources</a:t>
            </a:r>
            <a:endParaRPr lang="en-US" altLang="en-US" dirty="0">
              <a:solidFill>
                <a:schemeClr val="tx1"/>
              </a:solidFill>
              <a:latin typeface="Verdana" pitchFamily="34" charset="0"/>
              <a:cs typeface="Myriad Pro" charset="0"/>
            </a:endParaRPr>
          </a:p>
        </p:txBody>
      </p:sp>
    </p:spTree>
    <p:extLst>
      <p:ext uri="{BB962C8B-B14F-4D97-AF65-F5344CB8AC3E}">
        <p14:creationId xmlns:p14="http://schemas.microsoft.com/office/powerpoint/2010/main" val="3242441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060" y="1821532"/>
            <a:ext cx="9058940" cy="3483749"/>
          </a:xfrm>
        </p:spPr>
        <p:txBody>
          <a:bodyPr>
            <a:noAutofit/>
          </a:bodyPr>
          <a:lstStyle/>
          <a:p>
            <a:r>
              <a:rPr lang="en-GB" sz="1800" dirty="0">
                <a:solidFill>
                  <a:schemeClr val="tx1"/>
                </a:solidFill>
              </a:rPr>
              <a:t>The Independent Research Project must:</a:t>
            </a:r>
          </a:p>
          <a:p>
            <a:r>
              <a:rPr lang="en-GB" sz="1800" dirty="0">
                <a:solidFill>
                  <a:schemeClr val="tx1"/>
                </a:solidFill>
              </a:rPr>
              <a:t>•	be based on a question or statement defined and developed by the student individually to investigate a particular area of interest specifically related to the culture and/or society of one of the target language countries or communities.</a:t>
            </a:r>
          </a:p>
          <a:p>
            <a:r>
              <a:rPr lang="en-GB" sz="1800" dirty="0">
                <a:solidFill>
                  <a:schemeClr val="tx1"/>
                </a:solidFill>
              </a:rPr>
              <a:t>•	include evidence of the student’s research findings, investigated independently, from a range of authentic sources including the internet</a:t>
            </a:r>
          </a:p>
          <a:p>
            <a:r>
              <a:rPr lang="en-GB" sz="1800" dirty="0">
                <a:solidFill>
                  <a:schemeClr val="tx1"/>
                </a:solidFill>
              </a:rPr>
              <a:t>•	enable the student independently to contextualise, analyse and summarise findings </a:t>
            </a:r>
          </a:p>
          <a:p>
            <a:r>
              <a:rPr lang="en-GB" sz="1800" dirty="0">
                <a:solidFill>
                  <a:schemeClr val="tx1"/>
                </a:solidFill>
              </a:rPr>
              <a:t>•	enable the student to identify at least two written sources which they can summarise and give a personal response to in their presentation</a:t>
            </a:r>
            <a:r>
              <a:rPr lang="en-GB" sz="1800" dirty="0" smtClean="0">
                <a:solidFill>
                  <a:schemeClr val="tx1"/>
                </a:solidFill>
              </a:rPr>
              <a:t>.</a:t>
            </a:r>
            <a:endParaRPr lang="en-GB" sz="1800" dirty="0"/>
          </a:p>
          <a:p>
            <a:endParaRPr lang="en-GB" sz="1800" dirty="0" smtClean="0">
              <a:solidFill>
                <a:schemeClr val="tx1"/>
              </a:solidFill>
            </a:endParaRPr>
          </a:p>
          <a:p>
            <a:r>
              <a:rPr lang="en-GB" sz="1800" dirty="0" smtClean="0">
                <a:solidFill>
                  <a:schemeClr val="tx1"/>
                </a:solidFill>
              </a:rPr>
              <a:t>Additional guidance on the teacher’s role is provided in the specification. </a:t>
            </a:r>
            <a:endParaRPr lang="en-GB" sz="1800" dirty="0">
              <a:solidFill>
                <a:schemeClr val="tx1"/>
              </a:solidFill>
            </a:endParaRPr>
          </a:p>
        </p:txBody>
      </p:sp>
      <p:sp>
        <p:nvSpPr>
          <p:cNvPr id="4" name="Title 1"/>
          <p:cNvSpPr>
            <a:spLocks noGrp="1"/>
          </p:cNvSpPr>
          <p:nvPr>
            <p:ph type="ctrTitle"/>
          </p:nvPr>
        </p:nvSpPr>
        <p:spPr/>
        <p:txBody>
          <a:bodyPr>
            <a:normAutofit/>
          </a:bodyPr>
          <a:lstStyle/>
          <a:p>
            <a:r>
              <a:rPr lang="en-GB" sz="3200" b="1" dirty="0">
                <a:solidFill>
                  <a:schemeClr val="tx2"/>
                </a:solidFill>
              </a:rPr>
              <a:t>A </a:t>
            </a:r>
            <a:r>
              <a:rPr lang="en-GB" sz="3200" b="1" dirty="0" smtClean="0">
                <a:solidFill>
                  <a:schemeClr val="tx2"/>
                </a:solidFill>
              </a:rPr>
              <a:t>level </a:t>
            </a:r>
            <a:r>
              <a:rPr lang="en-GB" sz="3200" b="1" dirty="0">
                <a:solidFill>
                  <a:schemeClr val="tx2"/>
                </a:solidFill>
              </a:rPr>
              <a:t>Paper 3 </a:t>
            </a:r>
            <a:r>
              <a:rPr lang="en-GB" sz="2800" b="1" dirty="0">
                <a:solidFill>
                  <a:schemeClr val="tx2"/>
                </a:solidFill>
              </a:rPr>
              <a:t/>
            </a:r>
            <a:br>
              <a:rPr lang="en-GB" sz="2800" b="1" dirty="0">
                <a:solidFill>
                  <a:schemeClr val="tx2"/>
                </a:solidFill>
              </a:rPr>
            </a:br>
            <a:r>
              <a:rPr lang="en-GB" sz="2400" b="1" dirty="0" smtClean="0">
                <a:solidFill>
                  <a:schemeClr val="tx2"/>
                </a:solidFill>
              </a:rPr>
              <a:t>Speaking Task 2 cont.</a:t>
            </a:r>
            <a:endParaRPr lang="en-GB" sz="2400" dirty="0"/>
          </a:p>
        </p:txBody>
      </p:sp>
    </p:spTree>
    <p:extLst>
      <p:ext uri="{BB962C8B-B14F-4D97-AF65-F5344CB8AC3E}">
        <p14:creationId xmlns:p14="http://schemas.microsoft.com/office/powerpoint/2010/main" val="2731595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567" y="129728"/>
            <a:ext cx="6867784" cy="1147274"/>
          </a:xfrm>
        </p:spPr>
        <p:txBody>
          <a:bodyPr>
            <a:normAutofit/>
          </a:bodyPr>
          <a:lstStyle/>
          <a:p>
            <a:r>
              <a:rPr lang="en-GB" sz="3200" b="1" dirty="0">
                <a:solidFill>
                  <a:schemeClr val="tx2"/>
                </a:solidFill>
              </a:rPr>
              <a:t>A </a:t>
            </a:r>
            <a:r>
              <a:rPr lang="en-GB" sz="3200" b="1" dirty="0" smtClean="0">
                <a:solidFill>
                  <a:schemeClr val="tx2"/>
                </a:solidFill>
              </a:rPr>
              <a:t>level </a:t>
            </a:r>
            <a:r>
              <a:rPr lang="en-GB" sz="3200" b="1" dirty="0">
                <a:solidFill>
                  <a:schemeClr val="tx2"/>
                </a:solidFill>
              </a:rPr>
              <a:t>Paper 3 </a:t>
            </a:r>
            <a:r>
              <a:rPr lang="en-GB" sz="2800" b="1" dirty="0">
                <a:solidFill>
                  <a:schemeClr val="tx2"/>
                </a:solidFill>
              </a:rPr>
              <a:t/>
            </a:r>
            <a:br>
              <a:rPr lang="en-GB" sz="2800" b="1" dirty="0">
                <a:solidFill>
                  <a:schemeClr val="tx2"/>
                </a:solidFill>
              </a:rPr>
            </a:br>
            <a:r>
              <a:rPr lang="en-GB" sz="2400" b="1" dirty="0" smtClean="0">
                <a:solidFill>
                  <a:schemeClr val="tx2"/>
                </a:solidFill>
              </a:rPr>
              <a:t>Speaking Task 2 cont.</a:t>
            </a:r>
            <a:endParaRPr lang="en-GB" sz="2400" dirty="0"/>
          </a:p>
        </p:txBody>
      </p:sp>
      <p:sp>
        <p:nvSpPr>
          <p:cNvPr id="3" name="Subtitle 2"/>
          <p:cNvSpPr>
            <a:spLocks noGrp="1"/>
          </p:cNvSpPr>
          <p:nvPr>
            <p:ph type="subTitle" idx="1"/>
          </p:nvPr>
        </p:nvSpPr>
        <p:spPr>
          <a:xfrm>
            <a:off x="397846" y="1433183"/>
            <a:ext cx="8371582" cy="4715838"/>
          </a:xfrm>
        </p:spPr>
        <p:txBody>
          <a:bodyPr>
            <a:normAutofit fontScale="25000" lnSpcReduction="20000"/>
          </a:bodyPr>
          <a:lstStyle/>
          <a:p>
            <a:pPr fontAlgn="base"/>
            <a:r>
              <a:rPr lang="en-US" sz="6400" dirty="0">
                <a:solidFill>
                  <a:schemeClr val="tx1"/>
                </a:solidFill>
              </a:rPr>
              <a:t>Two parts to this discussion:</a:t>
            </a:r>
          </a:p>
          <a:p>
            <a:pPr fontAlgn="base"/>
            <a:endParaRPr lang="en-US" sz="6400" dirty="0">
              <a:solidFill>
                <a:schemeClr val="tx1"/>
              </a:solidFill>
            </a:endParaRPr>
          </a:p>
          <a:p>
            <a:pPr fontAlgn="base">
              <a:lnSpc>
                <a:spcPct val="120000"/>
              </a:lnSpc>
              <a:spcBef>
                <a:spcPts val="0"/>
              </a:spcBef>
            </a:pPr>
            <a:r>
              <a:rPr lang="en-US" sz="6400" b="1" dirty="0">
                <a:solidFill>
                  <a:schemeClr val="tx1"/>
                </a:solidFill>
              </a:rPr>
              <a:t>Part 1</a:t>
            </a:r>
            <a:r>
              <a:rPr lang="en-US" sz="6400" dirty="0">
                <a:solidFill>
                  <a:schemeClr val="tx1"/>
                </a:solidFill>
              </a:rPr>
              <a:t>: </a:t>
            </a:r>
            <a:endParaRPr lang="en-US" sz="6400" dirty="0" smtClean="0">
              <a:solidFill>
                <a:schemeClr val="tx1"/>
              </a:solidFill>
            </a:endParaRPr>
          </a:p>
          <a:p>
            <a:pPr fontAlgn="base">
              <a:lnSpc>
                <a:spcPct val="120000"/>
              </a:lnSpc>
              <a:spcBef>
                <a:spcPts val="0"/>
              </a:spcBef>
            </a:pPr>
            <a:r>
              <a:rPr lang="en-US" sz="6400" dirty="0" smtClean="0">
                <a:solidFill>
                  <a:schemeClr val="tx1"/>
                </a:solidFill>
              </a:rPr>
              <a:t>Candidate gives a presentation &amp; provides </a:t>
            </a:r>
            <a:r>
              <a:rPr lang="en-US" sz="6400" dirty="0">
                <a:solidFill>
                  <a:schemeClr val="tx1"/>
                </a:solidFill>
              </a:rPr>
              <a:t>a summary of at least 2 </a:t>
            </a:r>
            <a:r>
              <a:rPr lang="en-US" sz="6400" dirty="0" smtClean="0">
                <a:solidFill>
                  <a:schemeClr val="tx1"/>
                </a:solidFill>
              </a:rPr>
              <a:t>written </a:t>
            </a:r>
            <a:r>
              <a:rPr lang="en-US" sz="6400" dirty="0">
                <a:solidFill>
                  <a:schemeClr val="tx1"/>
                </a:solidFill>
              </a:rPr>
              <a:t>sources used </a:t>
            </a:r>
            <a:r>
              <a:rPr lang="en-US" sz="6400" dirty="0" smtClean="0">
                <a:solidFill>
                  <a:schemeClr val="tx1"/>
                </a:solidFill>
              </a:rPr>
              <a:t>in research</a:t>
            </a:r>
            <a:r>
              <a:rPr lang="en-US" sz="6400" dirty="0">
                <a:solidFill>
                  <a:schemeClr val="tx1"/>
                </a:solidFill>
              </a:rPr>
              <a:t>, outlining </a:t>
            </a:r>
            <a:r>
              <a:rPr lang="en-US" sz="6400" dirty="0" smtClean="0">
                <a:solidFill>
                  <a:schemeClr val="tx1"/>
                </a:solidFill>
              </a:rPr>
              <a:t>authors</a:t>
            </a:r>
            <a:r>
              <a:rPr lang="en-US" sz="6400" dirty="0">
                <a:solidFill>
                  <a:schemeClr val="tx1"/>
                </a:solidFill>
              </a:rPr>
              <a:t>’ main points/ideas and giving a personal response to what s/he has read. </a:t>
            </a:r>
            <a:endParaRPr lang="en-US" sz="6400" dirty="0" smtClean="0">
              <a:solidFill>
                <a:schemeClr val="tx1"/>
              </a:solidFill>
            </a:endParaRPr>
          </a:p>
          <a:p>
            <a:pPr fontAlgn="base">
              <a:lnSpc>
                <a:spcPct val="120000"/>
              </a:lnSpc>
              <a:spcBef>
                <a:spcPts val="0"/>
              </a:spcBef>
            </a:pPr>
            <a:r>
              <a:rPr lang="en-US" sz="6400" dirty="0">
                <a:solidFill>
                  <a:schemeClr val="tx1"/>
                </a:solidFill>
              </a:rPr>
              <a:t>P</a:t>
            </a:r>
            <a:r>
              <a:rPr lang="en-US" sz="6400" dirty="0" smtClean="0">
                <a:solidFill>
                  <a:schemeClr val="tx1"/>
                </a:solidFill>
              </a:rPr>
              <a:t>resentation </a:t>
            </a:r>
            <a:r>
              <a:rPr lang="en-US" sz="6400" dirty="0">
                <a:solidFill>
                  <a:schemeClr val="tx1"/>
                </a:solidFill>
              </a:rPr>
              <a:t>must not exceed two minutes. </a:t>
            </a:r>
            <a:endParaRPr lang="en-US" sz="6400" dirty="0" smtClean="0">
              <a:solidFill>
                <a:schemeClr val="tx1"/>
              </a:solidFill>
            </a:endParaRPr>
          </a:p>
          <a:p>
            <a:pPr fontAlgn="base">
              <a:lnSpc>
                <a:spcPct val="120000"/>
              </a:lnSpc>
              <a:spcBef>
                <a:spcPts val="0"/>
              </a:spcBef>
            </a:pPr>
            <a:r>
              <a:rPr lang="en-US" sz="6400" dirty="0">
                <a:solidFill>
                  <a:schemeClr val="tx1"/>
                </a:solidFill>
              </a:rPr>
              <a:t>C</a:t>
            </a:r>
            <a:r>
              <a:rPr lang="en-US" sz="6400" dirty="0" smtClean="0">
                <a:solidFill>
                  <a:schemeClr val="tx1"/>
                </a:solidFill>
              </a:rPr>
              <a:t>andidates assessed </a:t>
            </a:r>
            <a:r>
              <a:rPr lang="en-US" sz="6400" dirty="0">
                <a:solidFill>
                  <a:schemeClr val="tx1"/>
                </a:solidFill>
              </a:rPr>
              <a:t>on </a:t>
            </a:r>
            <a:r>
              <a:rPr lang="en-US" sz="6400" dirty="0" smtClean="0">
                <a:solidFill>
                  <a:schemeClr val="tx1"/>
                </a:solidFill>
              </a:rPr>
              <a:t>ability </a:t>
            </a:r>
            <a:r>
              <a:rPr lang="en-US" sz="6400" dirty="0">
                <a:solidFill>
                  <a:schemeClr val="tx1"/>
                </a:solidFill>
              </a:rPr>
              <a:t>to respond in speech to written sources.</a:t>
            </a:r>
          </a:p>
          <a:p>
            <a:pPr fontAlgn="base">
              <a:lnSpc>
                <a:spcPct val="120000"/>
              </a:lnSpc>
              <a:spcBef>
                <a:spcPts val="0"/>
              </a:spcBef>
            </a:pPr>
            <a:endParaRPr lang="en-US" sz="6400" dirty="0">
              <a:solidFill>
                <a:schemeClr val="tx1"/>
              </a:solidFill>
            </a:endParaRPr>
          </a:p>
          <a:p>
            <a:pPr fontAlgn="base">
              <a:lnSpc>
                <a:spcPct val="120000"/>
              </a:lnSpc>
              <a:spcBef>
                <a:spcPts val="0"/>
              </a:spcBef>
            </a:pPr>
            <a:r>
              <a:rPr lang="en-US" sz="6400" b="1" dirty="0">
                <a:solidFill>
                  <a:schemeClr val="tx1"/>
                </a:solidFill>
              </a:rPr>
              <a:t>Part 2</a:t>
            </a:r>
            <a:r>
              <a:rPr lang="en-US" sz="6400" dirty="0">
                <a:solidFill>
                  <a:schemeClr val="tx1"/>
                </a:solidFill>
              </a:rPr>
              <a:t>: </a:t>
            </a:r>
            <a:endParaRPr lang="en-US" sz="6400" dirty="0" smtClean="0">
              <a:solidFill>
                <a:schemeClr val="tx1"/>
              </a:solidFill>
            </a:endParaRPr>
          </a:p>
          <a:p>
            <a:pPr fontAlgn="base">
              <a:lnSpc>
                <a:spcPct val="120000"/>
              </a:lnSpc>
              <a:spcBef>
                <a:spcPts val="0"/>
              </a:spcBef>
            </a:pPr>
            <a:r>
              <a:rPr lang="en-US" sz="6400" dirty="0">
                <a:solidFill>
                  <a:schemeClr val="tx1"/>
                </a:solidFill>
              </a:rPr>
              <a:t>D</a:t>
            </a:r>
            <a:r>
              <a:rPr lang="en-US" sz="6400" dirty="0" smtClean="0">
                <a:solidFill>
                  <a:schemeClr val="tx1"/>
                </a:solidFill>
              </a:rPr>
              <a:t>iscussion broadened </a:t>
            </a:r>
            <a:r>
              <a:rPr lang="en-US" sz="6400" dirty="0">
                <a:solidFill>
                  <a:schemeClr val="tx1"/>
                </a:solidFill>
              </a:rPr>
              <a:t>out to a wider exploration of </a:t>
            </a:r>
            <a:r>
              <a:rPr lang="en-US" sz="6400" dirty="0" smtClean="0">
                <a:solidFill>
                  <a:schemeClr val="tx1"/>
                </a:solidFill>
              </a:rPr>
              <a:t>content </a:t>
            </a:r>
            <a:r>
              <a:rPr lang="en-US" sz="6400" dirty="0">
                <a:solidFill>
                  <a:schemeClr val="tx1"/>
                </a:solidFill>
              </a:rPr>
              <a:t>of </a:t>
            </a:r>
            <a:r>
              <a:rPr lang="en-US" sz="6400" dirty="0" smtClean="0">
                <a:solidFill>
                  <a:schemeClr val="tx1"/>
                </a:solidFill>
              </a:rPr>
              <a:t>candidate’s </a:t>
            </a:r>
            <a:r>
              <a:rPr lang="en-US" sz="6400" dirty="0">
                <a:solidFill>
                  <a:schemeClr val="tx1"/>
                </a:solidFill>
              </a:rPr>
              <a:t>presentation and of their research as a whole. </a:t>
            </a:r>
          </a:p>
          <a:p>
            <a:pPr fontAlgn="base">
              <a:lnSpc>
                <a:spcPct val="120000"/>
              </a:lnSpc>
              <a:spcBef>
                <a:spcPts val="0"/>
              </a:spcBef>
            </a:pPr>
            <a:r>
              <a:rPr lang="en-US" sz="6400" dirty="0" smtClean="0">
                <a:solidFill>
                  <a:schemeClr val="tx1"/>
                </a:solidFill>
              </a:rPr>
              <a:t>TE uses key </a:t>
            </a:r>
            <a:r>
              <a:rPr lang="en-US" sz="6400" dirty="0">
                <a:solidFill>
                  <a:schemeClr val="tx1"/>
                </a:solidFill>
              </a:rPr>
              <a:t>findings &amp; list of sources on </a:t>
            </a:r>
            <a:r>
              <a:rPr lang="en-US" sz="6400" dirty="0" smtClean="0">
                <a:solidFill>
                  <a:schemeClr val="tx1"/>
                </a:solidFill>
              </a:rPr>
              <a:t>RP3 Form </a:t>
            </a:r>
            <a:r>
              <a:rPr lang="en-US" sz="6400" dirty="0">
                <a:solidFill>
                  <a:schemeClr val="tx1"/>
                </a:solidFill>
              </a:rPr>
              <a:t>to </a:t>
            </a:r>
            <a:r>
              <a:rPr lang="en-GB" sz="6400" dirty="0" smtClean="0">
                <a:solidFill>
                  <a:schemeClr val="tx1"/>
                </a:solidFill>
              </a:rPr>
              <a:t>ask questions which enable </a:t>
            </a:r>
            <a:r>
              <a:rPr lang="en-GB" sz="6400" dirty="0">
                <a:solidFill>
                  <a:schemeClr val="tx1"/>
                </a:solidFill>
              </a:rPr>
              <a:t>candidates to</a:t>
            </a:r>
          </a:p>
          <a:p>
            <a:pPr marL="285750" indent="-285750" fontAlgn="base">
              <a:lnSpc>
                <a:spcPct val="120000"/>
              </a:lnSpc>
              <a:spcBef>
                <a:spcPts val="0"/>
              </a:spcBef>
              <a:buFont typeface="Arial" charset="0"/>
              <a:buChar char="•"/>
            </a:pPr>
            <a:r>
              <a:rPr lang="en-GB" sz="6400" dirty="0">
                <a:solidFill>
                  <a:schemeClr val="tx1"/>
                </a:solidFill>
              </a:rPr>
              <a:t>give examples </a:t>
            </a:r>
            <a:r>
              <a:rPr lang="en-GB" sz="6400" dirty="0" smtClean="0">
                <a:solidFill>
                  <a:schemeClr val="tx1"/>
                </a:solidFill>
              </a:rPr>
              <a:t>&amp; information </a:t>
            </a:r>
            <a:r>
              <a:rPr lang="en-GB" sz="6400" dirty="0">
                <a:solidFill>
                  <a:schemeClr val="tx1"/>
                </a:solidFill>
              </a:rPr>
              <a:t>to demonstrate their knowledge </a:t>
            </a:r>
            <a:r>
              <a:rPr lang="en-GB" sz="6400" dirty="0" smtClean="0">
                <a:solidFill>
                  <a:schemeClr val="tx1"/>
                </a:solidFill>
              </a:rPr>
              <a:t>&amp; understanding </a:t>
            </a:r>
            <a:r>
              <a:rPr lang="en-GB" sz="6400" dirty="0">
                <a:solidFill>
                  <a:schemeClr val="tx1"/>
                </a:solidFill>
              </a:rPr>
              <a:t>of the cultural and social context</a:t>
            </a:r>
          </a:p>
          <a:p>
            <a:pPr marL="285750" indent="-285750" fontAlgn="base">
              <a:lnSpc>
                <a:spcPct val="120000"/>
              </a:lnSpc>
              <a:spcBef>
                <a:spcPts val="0"/>
              </a:spcBef>
              <a:buFont typeface="Arial" charset="0"/>
              <a:buChar char="•"/>
            </a:pPr>
            <a:r>
              <a:rPr lang="en-GB" sz="6400" dirty="0">
                <a:solidFill>
                  <a:schemeClr val="tx1"/>
                </a:solidFill>
              </a:rPr>
              <a:t>analyse aspects of the Theme by developing and justifying arguments</a:t>
            </a:r>
          </a:p>
          <a:p>
            <a:pPr marL="285750" indent="-285750" fontAlgn="base">
              <a:lnSpc>
                <a:spcPct val="120000"/>
              </a:lnSpc>
              <a:spcBef>
                <a:spcPts val="0"/>
              </a:spcBef>
              <a:buFont typeface="Arial" charset="0"/>
              <a:buChar char="•"/>
            </a:pPr>
            <a:r>
              <a:rPr lang="en-GB" sz="6400" dirty="0">
                <a:solidFill>
                  <a:schemeClr val="tx1"/>
                </a:solidFill>
              </a:rPr>
              <a:t>form conclusions</a:t>
            </a:r>
            <a:r>
              <a:rPr lang="en-GB" sz="6400" dirty="0" smtClean="0">
                <a:solidFill>
                  <a:schemeClr val="tx1"/>
                </a:solidFill>
              </a:rPr>
              <a:t>.</a:t>
            </a:r>
          </a:p>
          <a:p>
            <a:pPr marL="285750" indent="-285750" fontAlgn="base">
              <a:lnSpc>
                <a:spcPct val="120000"/>
              </a:lnSpc>
              <a:spcBef>
                <a:spcPts val="0"/>
              </a:spcBef>
              <a:buFont typeface="Arial" charset="0"/>
              <a:buChar char="•"/>
            </a:pPr>
            <a:endParaRPr lang="en-GB" sz="6400" dirty="0">
              <a:solidFill>
                <a:schemeClr val="tx1"/>
              </a:solidFill>
            </a:endParaRPr>
          </a:p>
          <a:p>
            <a:pPr fontAlgn="base">
              <a:spcBef>
                <a:spcPts val="0"/>
              </a:spcBef>
              <a:defRPr/>
            </a:pPr>
            <a:r>
              <a:rPr lang="en-GB" sz="6400" dirty="0">
                <a:solidFill>
                  <a:schemeClr val="tx1"/>
                </a:solidFill>
              </a:rPr>
              <a:t>Generic questions are provided by Pearson as a guide </a:t>
            </a:r>
          </a:p>
          <a:p>
            <a:endParaRPr lang="en-GB" dirty="0"/>
          </a:p>
        </p:txBody>
      </p:sp>
    </p:spTree>
    <p:extLst>
      <p:ext uri="{BB962C8B-B14F-4D97-AF65-F5344CB8AC3E}">
        <p14:creationId xmlns:p14="http://schemas.microsoft.com/office/powerpoint/2010/main" val="2239335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35851"/>
            <a:ext cx="5758219" cy="1147274"/>
          </a:xfrm>
        </p:spPr>
        <p:txBody>
          <a:bodyPr>
            <a:normAutofit/>
          </a:bodyPr>
          <a:lstStyle/>
          <a:p>
            <a:r>
              <a:rPr lang="en-GB" sz="3200" b="1" dirty="0" smtClean="0">
                <a:solidFill>
                  <a:schemeClr val="tx2"/>
                </a:solidFill>
              </a:rPr>
              <a:t>A level Paper 3 </a:t>
            </a:r>
            <a:r>
              <a:rPr lang="en-GB" sz="2800" b="1" dirty="0" smtClean="0">
                <a:solidFill>
                  <a:schemeClr val="tx2"/>
                </a:solidFill>
              </a:rPr>
              <a:t/>
            </a:r>
            <a:br>
              <a:rPr lang="en-GB" sz="2800" b="1" dirty="0" smtClean="0">
                <a:solidFill>
                  <a:schemeClr val="tx2"/>
                </a:solidFill>
              </a:rPr>
            </a:br>
            <a:r>
              <a:rPr lang="en-GB" sz="2400" b="1" dirty="0" smtClean="0">
                <a:solidFill>
                  <a:schemeClr val="tx2"/>
                </a:solidFill>
              </a:rPr>
              <a:t>Speaking</a:t>
            </a:r>
            <a:endParaRPr lang="en-GB" sz="2400" b="1"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37497897"/>
              </p:ext>
            </p:extLst>
          </p:nvPr>
        </p:nvGraphicFramePr>
        <p:xfrm>
          <a:off x="158621" y="1436915"/>
          <a:ext cx="9080913" cy="3524894"/>
        </p:xfrm>
        <a:graphic>
          <a:graphicData uri="http://schemas.openxmlformats.org/drawingml/2006/table">
            <a:tbl>
              <a:tblPr firstRow="1" bandRow="1">
                <a:tableStyleId>{5C22544A-7EE6-4342-B048-85BDC9FD1C3A}</a:tableStyleId>
              </a:tblPr>
              <a:tblGrid>
                <a:gridCol w="2361295"/>
                <a:gridCol w="6719618"/>
              </a:tblGrid>
              <a:tr h="8121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Assessment Time:</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Marks:</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bg1"/>
                          </a:solidFill>
                          <a:effectLst/>
                          <a:latin typeface="+mn-lt"/>
                          <a:ea typeface="+mn-ea"/>
                          <a:cs typeface="+mn-cs"/>
                        </a:rPr>
                        <a:t>21-23 minutes (including 5 minutes preparation time)</a:t>
                      </a:r>
                      <a:endParaRPr lang="en-GB"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72</a:t>
                      </a:r>
                      <a:r>
                        <a:rPr lang="en-GB" baseline="0" dirty="0" smtClean="0"/>
                        <a:t> Marks total</a:t>
                      </a:r>
                    </a:p>
                  </a:txBody>
                  <a:tcPr/>
                </a:tc>
              </a:tr>
              <a:tr h="2514898">
                <a:tc>
                  <a:txBody>
                    <a:bodyPr/>
                    <a:lstStyle/>
                    <a:p>
                      <a:pPr marL="0" indent="0" rtl="0">
                        <a:buFont typeface="Arial" panose="020B0604020202020204" pitchFamily="34" charset="0"/>
                        <a:buNone/>
                      </a:pPr>
                      <a:endParaRPr lang="en-US" sz="1600" b="1" i="0" u="none" strike="noStrike" kern="1200" dirty="0" smtClean="0">
                        <a:solidFill>
                          <a:schemeClr val="dk1"/>
                        </a:solidFill>
                        <a:effectLst/>
                        <a:latin typeface="+mn-lt"/>
                        <a:ea typeface="+mn-ea"/>
                        <a:cs typeface="+mn-cs"/>
                      </a:endParaRPr>
                    </a:p>
                    <a:p>
                      <a:pPr marL="0" indent="0" rtl="0">
                        <a:buFont typeface="Arial" panose="020B0604020202020204" pitchFamily="34" charset="0"/>
                        <a:buNone/>
                      </a:pPr>
                      <a:r>
                        <a:rPr lang="en-US" sz="1600" b="1" i="0" u="none" strike="noStrike" kern="1200" dirty="0" smtClean="0">
                          <a:solidFill>
                            <a:schemeClr val="dk1"/>
                          </a:solidFill>
                          <a:effectLst/>
                          <a:latin typeface="+mn-lt"/>
                          <a:ea typeface="+mn-ea"/>
                          <a:cs typeface="+mn-cs"/>
                        </a:rPr>
                        <a:t>Task</a:t>
                      </a:r>
                      <a:r>
                        <a:rPr lang="en-US" sz="1600" b="0" i="0" u="none" strike="noStrike" kern="1200" baseline="0" dirty="0" smtClean="0">
                          <a:solidFill>
                            <a:schemeClr val="dk1"/>
                          </a:solidFill>
                          <a:effectLst/>
                          <a:latin typeface="+mn-lt"/>
                          <a:ea typeface="+mn-ea"/>
                          <a:cs typeface="+mn-cs"/>
                        </a:rPr>
                        <a:t>s </a:t>
                      </a:r>
                      <a:r>
                        <a:rPr lang="en-US" sz="1600" b="1" i="0" u="none" strike="noStrike" kern="1200" baseline="0" dirty="0" smtClean="0">
                          <a:solidFill>
                            <a:schemeClr val="dk1"/>
                          </a:solidFill>
                          <a:effectLst/>
                          <a:latin typeface="+mn-lt"/>
                          <a:ea typeface="+mn-ea"/>
                          <a:cs typeface="+mn-cs"/>
                        </a:rPr>
                        <a:t>1</a:t>
                      </a:r>
                      <a:r>
                        <a:rPr lang="en-US" sz="1600" b="0" i="0" u="none" strike="noStrike" kern="1200" baseline="0" dirty="0" smtClean="0">
                          <a:solidFill>
                            <a:schemeClr val="dk1"/>
                          </a:solidFill>
                          <a:effectLst/>
                          <a:latin typeface="+mn-lt"/>
                          <a:ea typeface="+mn-ea"/>
                          <a:cs typeface="+mn-cs"/>
                        </a:rPr>
                        <a:t> </a:t>
                      </a:r>
                      <a:r>
                        <a:rPr lang="en-US" sz="1600" b="1" i="0" u="none" strike="noStrike" kern="1200" baseline="0" dirty="0" smtClean="0">
                          <a:solidFill>
                            <a:schemeClr val="dk1"/>
                          </a:solidFill>
                          <a:effectLst/>
                          <a:latin typeface="+mn-lt"/>
                          <a:ea typeface="+mn-ea"/>
                          <a:cs typeface="+mn-cs"/>
                        </a:rPr>
                        <a:t>and</a:t>
                      </a:r>
                      <a:r>
                        <a:rPr lang="en-US" sz="1600" b="0" i="0" u="none" strike="noStrike" kern="1200" baseline="0" dirty="0" smtClean="0">
                          <a:solidFill>
                            <a:schemeClr val="dk1"/>
                          </a:solidFill>
                          <a:effectLst/>
                          <a:latin typeface="+mn-lt"/>
                          <a:ea typeface="+mn-ea"/>
                          <a:cs typeface="+mn-cs"/>
                        </a:rPr>
                        <a:t> </a:t>
                      </a:r>
                      <a:r>
                        <a:rPr lang="en-US" sz="1600" b="1" i="0" u="none" strike="noStrike" kern="1200" baseline="0" dirty="0" smtClean="0">
                          <a:solidFill>
                            <a:schemeClr val="dk1"/>
                          </a:solidFill>
                          <a:effectLst/>
                          <a:latin typeface="+mn-lt"/>
                          <a:ea typeface="+mn-ea"/>
                          <a:cs typeface="+mn-cs"/>
                        </a:rPr>
                        <a:t>2</a:t>
                      </a:r>
                      <a:endParaRPr lang="en-US" sz="1600" b="1" dirty="0" smtClean="0">
                        <a:effectLst/>
                      </a:endParaRPr>
                    </a:p>
                    <a:p>
                      <a:r>
                        <a:rPr lang="en-US" sz="1600" dirty="0" smtClean="0"/>
                        <a:t/>
                      </a:r>
                      <a:br>
                        <a:rPr lang="en-US" sz="1600" dirty="0" smtClean="0"/>
                      </a:br>
                      <a:endParaRPr lang="en-GB" sz="1600" dirty="0"/>
                    </a:p>
                  </a:txBody>
                  <a:tcPr/>
                </a:tc>
                <a:tc>
                  <a:txBody>
                    <a:bodyPr/>
                    <a:lstStyle/>
                    <a:p>
                      <a:pPr marL="0" indent="0" rtl="0" fontAlgn="base">
                        <a:buFont typeface="Arial" panose="020B0604020202020204" pitchFamily="34" charset="0"/>
                        <a:buNone/>
                      </a:pPr>
                      <a:endParaRPr lang="en-US" sz="1600" b="0" i="0" u="none" strike="noStrike" kern="1200" dirty="0" smtClean="0">
                        <a:solidFill>
                          <a:schemeClr val="dk1"/>
                        </a:solidFill>
                        <a:effectLst/>
                        <a:latin typeface="+mn-lt"/>
                        <a:ea typeface="+mn-ea"/>
                        <a:cs typeface="+mn-cs"/>
                      </a:endParaRPr>
                    </a:p>
                    <a:p>
                      <a:pPr marL="0" indent="0" rtl="0" fontAlgn="base">
                        <a:buFont typeface="Arial" panose="020B0604020202020204" pitchFamily="34" charset="0"/>
                        <a:buNone/>
                      </a:pPr>
                      <a:r>
                        <a:rPr lang="en-US" sz="2000" b="0" i="0" u="none" strike="noStrike" kern="1200" dirty="0" smtClean="0">
                          <a:solidFill>
                            <a:schemeClr val="dk1"/>
                          </a:solidFill>
                          <a:effectLst/>
                          <a:latin typeface="+mn-lt"/>
                          <a:ea typeface="+mn-ea"/>
                          <a:cs typeface="+mn-cs"/>
                        </a:rPr>
                        <a:t>In both Tasks 1 and 2 , candidates are expected to </a:t>
                      </a:r>
                    </a:p>
                    <a:p>
                      <a:pPr marL="0" indent="0" rtl="0" fontAlgn="base">
                        <a:buFont typeface="Arial" panose="020B0604020202020204" pitchFamily="34" charset="0"/>
                        <a:buNone/>
                      </a:pPr>
                      <a:endParaRPr lang="en-US" sz="800" b="0" i="0" u="none" strike="noStrike" kern="1200" dirty="0" smtClean="0">
                        <a:solidFill>
                          <a:schemeClr val="dk1"/>
                        </a:solidFill>
                        <a:effectLst/>
                        <a:latin typeface="+mn-lt"/>
                        <a:ea typeface="+mn-ea"/>
                        <a:cs typeface="+mn-cs"/>
                      </a:endParaRPr>
                    </a:p>
                    <a:p>
                      <a:pPr marL="285750" indent="-285750" rtl="0" fontAlgn="base">
                        <a:buFont typeface="Arial" charset="0"/>
                        <a:buChar char="•"/>
                      </a:pPr>
                      <a:r>
                        <a:rPr lang="en-US" sz="2000" b="0" i="0" u="none" strike="noStrike" kern="1200" dirty="0" smtClean="0">
                          <a:solidFill>
                            <a:schemeClr val="dk1"/>
                          </a:solidFill>
                          <a:effectLst/>
                          <a:latin typeface="+mn-lt"/>
                          <a:ea typeface="+mn-ea"/>
                          <a:cs typeface="+mn-cs"/>
                        </a:rPr>
                        <a:t>ask questions which elicit opinions as part of the natural discourse</a:t>
                      </a:r>
                    </a:p>
                    <a:p>
                      <a:pPr marL="285750" indent="-285750" rtl="0" fontAlgn="base">
                        <a:buFont typeface="Arial" charset="0"/>
                        <a:buChar char="•"/>
                      </a:pPr>
                      <a:endParaRPr lang="en-US" sz="800" b="0" i="0" u="none" strike="noStrike" kern="1200" dirty="0" smtClean="0">
                        <a:solidFill>
                          <a:schemeClr val="dk1"/>
                        </a:solidFill>
                        <a:effectLst/>
                        <a:latin typeface="+mn-lt"/>
                        <a:ea typeface="+mn-ea"/>
                        <a:cs typeface="+mn-cs"/>
                      </a:endParaRPr>
                    </a:p>
                    <a:p>
                      <a:pPr marL="285750" indent="-285750" rtl="0" fontAlgn="base">
                        <a:buFont typeface="Arial" charset="0"/>
                        <a:buChar char="•"/>
                      </a:pPr>
                      <a:r>
                        <a:rPr lang="en-US" sz="2000" b="0" i="0" u="none" strike="noStrike" kern="1200" dirty="0" smtClean="0">
                          <a:solidFill>
                            <a:schemeClr val="dk1"/>
                          </a:solidFill>
                          <a:effectLst/>
                          <a:latin typeface="+mn-lt"/>
                          <a:ea typeface="+mn-ea"/>
                          <a:cs typeface="+mn-cs"/>
                        </a:rPr>
                        <a:t>confirm their own points of view have been understood </a:t>
                      </a:r>
                    </a:p>
                    <a:p>
                      <a:pPr marL="285750" indent="-285750" rtl="0" fontAlgn="base">
                        <a:buFont typeface="Arial" charset="0"/>
                        <a:buChar char="•"/>
                      </a:pPr>
                      <a:endParaRPr lang="en-US" sz="800" b="0" i="0" u="none" strike="noStrike" kern="1200" dirty="0" smtClean="0">
                        <a:solidFill>
                          <a:schemeClr val="dk1"/>
                        </a:solidFill>
                        <a:effectLst/>
                        <a:latin typeface="+mn-lt"/>
                        <a:ea typeface="+mn-ea"/>
                        <a:cs typeface="+mn-cs"/>
                      </a:endParaRPr>
                    </a:p>
                    <a:p>
                      <a:pPr marL="285750" indent="-285750" rtl="0" fontAlgn="base">
                        <a:buFont typeface="Arial" charset="0"/>
                        <a:buChar char="•"/>
                      </a:pPr>
                      <a:r>
                        <a:rPr lang="en-US" sz="2000" b="0" i="0" u="none" strike="noStrike" kern="1200" dirty="0" smtClean="0">
                          <a:solidFill>
                            <a:schemeClr val="dk1"/>
                          </a:solidFill>
                          <a:effectLst/>
                          <a:latin typeface="+mn-lt"/>
                          <a:ea typeface="+mn-ea"/>
                          <a:cs typeface="+mn-cs"/>
                        </a:rPr>
                        <a:t>take lead in the discussions</a:t>
                      </a:r>
                      <a:r>
                        <a:rPr lang="en-US" sz="1600" b="0" i="0" u="none" strike="noStrike" kern="1200" dirty="0" smtClean="0">
                          <a:solidFill>
                            <a:schemeClr val="dk1"/>
                          </a:solidFill>
                          <a:effectLst/>
                          <a:latin typeface="+mn-lt"/>
                          <a:ea typeface="+mn-ea"/>
                          <a:cs typeface="+mn-cs"/>
                        </a:rPr>
                        <a:t>. </a:t>
                      </a:r>
                    </a:p>
                    <a:p>
                      <a:pPr marL="285750" indent="-285750" rtl="0" fontAlgn="base">
                        <a:buFont typeface="Arial" panose="020B0604020202020204" pitchFamily="34" charset="0"/>
                        <a:buChar char="•"/>
                      </a:pPr>
                      <a:endParaRPr lang="en-US" sz="1600" b="0" i="0" u="none" strike="noStrike" kern="1200" dirty="0" smtClean="0">
                        <a:solidFill>
                          <a:schemeClr val="dk1"/>
                        </a:solidFill>
                        <a:effectLst/>
                        <a:latin typeface="+mn-lt"/>
                        <a:ea typeface="+mn-ea"/>
                        <a:cs typeface="+mn-cs"/>
                      </a:endParaRPr>
                    </a:p>
                    <a:p>
                      <a:pPr marL="285750" indent="-285750" rtl="0" fontAlgn="base">
                        <a:buFont typeface="Arial" panose="020B0604020202020204" pitchFamily="34" charset="0"/>
                        <a:buChar char="•"/>
                      </a:pPr>
                      <a:endParaRPr lang="en-GB" sz="1600" dirty="0"/>
                    </a:p>
                  </a:txBody>
                  <a:tcPr/>
                </a:tc>
              </a:tr>
            </a:tbl>
          </a:graphicData>
        </a:graphic>
      </p:graphicFrame>
    </p:spTree>
    <p:extLst>
      <p:ext uri="{BB962C8B-B14F-4D97-AF65-F5344CB8AC3E}">
        <p14:creationId xmlns:p14="http://schemas.microsoft.com/office/powerpoint/2010/main" val="276135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654" y="715356"/>
            <a:ext cx="5758219" cy="1147274"/>
          </a:xfrm>
        </p:spPr>
        <p:txBody>
          <a:bodyPr>
            <a:normAutofit fontScale="90000"/>
          </a:bodyPr>
          <a:lstStyle/>
          <a:p>
            <a:r>
              <a:rPr lang="en-GB" sz="3600" b="1" dirty="0" smtClean="0">
                <a:solidFill>
                  <a:schemeClr val="tx2"/>
                </a:solidFill>
              </a:rPr>
              <a:t>A level Speaking </a:t>
            </a:r>
            <a:r>
              <a:rPr lang="en-GB" sz="3600" b="1" dirty="0">
                <a:solidFill>
                  <a:schemeClr val="tx2"/>
                </a:solidFill>
              </a:rPr>
              <a:t>Assessment criteria</a:t>
            </a:r>
            <a:r>
              <a:rPr lang="en-GB" sz="2700" dirty="0">
                <a:solidFill>
                  <a:schemeClr val="tx2"/>
                </a:solidFill>
              </a:rPr>
              <a:t/>
            </a:r>
            <a:br>
              <a:rPr lang="en-GB" sz="2700" dirty="0">
                <a:solidFill>
                  <a:schemeClr val="tx2"/>
                </a:solidFill>
              </a:rPr>
            </a:br>
            <a:endParaRPr lang="en-GB" sz="2700" b="1" dirty="0">
              <a:solidFill>
                <a:schemeClr val="tx2"/>
              </a:solidFill>
            </a:endParaRPr>
          </a:p>
        </p:txBody>
      </p:sp>
      <p:sp>
        <p:nvSpPr>
          <p:cNvPr id="3" name="Subtitle 2"/>
          <p:cNvSpPr>
            <a:spLocks noGrp="1"/>
          </p:cNvSpPr>
          <p:nvPr>
            <p:ph type="subTitle" idx="1"/>
          </p:nvPr>
        </p:nvSpPr>
        <p:spPr>
          <a:xfrm>
            <a:off x="318499" y="2155051"/>
            <a:ext cx="8599470" cy="3990568"/>
          </a:xfrm>
        </p:spPr>
        <p:txBody>
          <a:bodyPr>
            <a:normAutofit/>
          </a:bodyPr>
          <a:lstStyle/>
          <a:p>
            <a:pPr>
              <a:spcBef>
                <a:spcPts val="0"/>
              </a:spcBef>
            </a:pPr>
            <a:r>
              <a:rPr lang="en-GB" sz="1800" b="1" dirty="0" smtClean="0">
                <a:solidFill>
                  <a:schemeClr val="tx1"/>
                </a:solidFill>
              </a:rPr>
              <a:t>Task 1</a:t>
            </a:r>
          </a:p>
          <a:p>
            <a:pPr>
              <a:spcBef>
                <a:spcPts val="0"/>
              </a:spcBef>
            </a:pPr>
            <a:r>
              <a:rPr lang="en-GB" sz="1800" dirty="0" smtClean="0">
                <a:solidFill>
                  <a:schemeClr val="tx1"/>
                </a:solidFill>
              </a:rPr>
              <a:t>Knowledge </a:t>
            </a:r>
            <a:r>
              <a:rPr lang="en-GB" sz="1800" dirty="0">
                <a:solidFill>
                  <a:schemeClr val="tx1"/>
                </a:solidFill>
              </a:rPr>
              <a:t>and understanding of society and culture:	12 marks    </a:t>
            </a:r>
            <a:r>
              <a:rPr lang="en-GB" sz="1800" dirty="0" smtClean="0">
                <a:solidFill>
                  <a:schemeClr val="tx1"/>
                </a:solidFill>
              </a:rPr>
              <a:t>AO4</a:t>
            </a:r>
            <a:endParaRPr lang="en-GB" sz="1800" dirty="0">
              <a:solidFill>
                <a:schemeClr val="tx1"/>
              </a:solidFill>
            </a:endParaRPr>
          </a:p>
          <a:p>
            <a:pPr>
              <a:spcBef>
                <a:spcPts val="0"/>
              </a:spcBef>
            </a:pPr>
            <a:r>
              <a:rPr lang="en-GB" sz="1800" dirty="0">
                <a:solidFill>
                  <a:schemeClr val="tx1"/>
                </a:solidFill>
              </a:rPr>
              <a:t>Accuracy and range of language: 						12 marks 	</a:t>
            </a:r>
            <a:r>
              <a:rPr lang="en-GB" sz="1800" dirty="0" smtClean="0">
                <a:solidFill>
                  <a:schemeClr val="tx1"/>
                </a:solidFill>
              </a:rPr>
              <a:t>AO3</a:t>
            </a:r>
            <a:endParaRPr lang="en-GB" sz="1800" dirty="0">
              <a:solidFill>
                <a:schemeClr val="tx1"/>
              </a:solidFill>
            </a:endParaRPr>
          </a:p>
          <a:p>
            <a:pPr>
              <a:spcBef>
                <a:spcPts val="0"/>
              </a:spcBef>
            </a:pPr>
            <a:r>
              <a:rPr lang="en-GB" sz="1800" dirty="0">
                <a:solidFill>
                  <a:schemeClr val="tx1"/>
                </a:solidFill>
              </a:rPr>
              <a:t>Interaction: 											  6 marks 	</a:t>
            </a:r>
            <a:r>
              <a:rPr lang="en-GB" sz="1800" dirty="0" smtClean="0">
                <a:solidFill>
                  <a:schemeClr val="tx1"/>
                </a:solidFill>
              </a:rPr>
              <a:t>AO1 </a:t>
            </a:r>
            <a:endParaRPr lang="en-GB" sz="1800" dirty="0">
              <a:solidFill>
                <a:schemeClr val="tx1"/>
              </a:solidFill>
            </a:endParaRPr>
          </a:p>
          <a:p>
            <a:pPr>
              <a:spcBef>
                <a:spcPts val="0"/>
              </a:spcBef>
            </a:pPr>
            <a:endParaRPr lang="en-GB" sz="1800" dirty="0">
              <a:solidFill>
                <a:schemeClr val="tx1"/>
              </a:solidFill>
            </a:endParaRPr>
          </a:p>
          <a:p>
            <a:pPr>
              <a:spcBef>
                <a:spcPts val="0"/>
              </a:spcBef>
            </a:pPr>
            <a:r>
              <a:rPr lang="en-GB" sz="1800" b="1" dirty="0" smtClean="0">
                <a:solidFill>
                  <a:schemeClr val="tx1"/>
                </a:solidFill>
              </a:rPr>
              <a:t>Task 2</a:t>
            </a:r>
          </a:p>
          <a:p>
            <a:pPr>
              <a:spcBef>
                <a:spcPts val="0"/>
              </a:spcBef>
            </a:pPr>
            <a:r>
              <a:rPr lang="en-GB" sz="1800" dirty="0" smtClean="0">
                <a:solidFill>
                  <a:schemeClr val="tx1"/>
                </a:solidFill>
              </a:rPr>
              <a:t>Part 1</a:t>
            </a:r>
            <a:endParaRPr lang="en-GB" sz="1800" dirty="0">
              <a:solidFill>
                <a:schemeClr val="tx1"/>
              </a:solidFill>
            </a:endParaRPr>
          </a:p>
          <a:p>
            <a:pPr>
              <a:spcBef>
                <a:spcPts val="0"/>
              </a:spcBef>
            </a:pPr>
            <a:r>
              <a:rPr lang="en-GB" sz="1800" dirty="0" smtClean="0">
                <a:solidFill>
                  <a:schemeClr val="tx1"/>
                </a:solidFill>
              </a:rPr>
              <a:t>Responding to written language in speech:				12 marks 	AO2</a:t>
            </a:r>
          </a:p>
          <a:p>
            <a:pPr>
              <a:spcBef>
                <a:spcPts val="0"/>
              </a:spcBef>
            </a:pPr>
            <a:r>
              <a:rPr lang="en-GB" sz="1800" dirty="0">
                <a:solidFill>
                  <a:schemeClr val="tx1"/>
                </a:solidFill>
              </a:rPr>
              <a:t>Part </a:t>
            </a:r>
            <a:r>
              <a:rPr lang="en-GB" sz="1800" dirty="0" smtClean="0">
                <a:solidFill>
                  <a:schemeClr val="tx1"/>
                </a:solidFill>
              </a:rPr>
              <a:t>2</a:t>
            </a:r>
            <a:endParaRPr lang="en-GB" sz="1800" dirty="0">
              <a:solidFill>
                <a:schemeClr val="tx1"/>
              </a:solidFill>
            </a:endParaRPr>
          </a:p>
          <a:p>
            <a:pPr>
              <a:spcBef>
                <a:spcPts val="0"/>
              </a:spcBef>
            </a:pPr>
            <a:r>
              <a:rPr lang="en-GB" sz="1800" dirty="0">
                <a:solidFill>
                  <a:schemeClr val="tx1"/>
                </a:solidFill>
              </a:rPr>
              <a:t>Knowledge and understanding of society and culture:	12 marks    </a:t>
            </a:r>
            <a:r>
              <a:rPr lang="en-GB" sz="1800" dirty="0" smtClean="0">
                <a:solidFill>
                  <a:schemeClr val="tx1"/>
                </a:solidFill>
              </a:rPr>
              <a:t>AO4</a:t>
            </a:r>
            <a:endParaRPr lang="en-GB" sz="1800" dirty="0">
              <a:solidFill>
                <a:schemeClr val="tx1"/>
              </a:solidFill>
            </a:endParaRPr>
          </a:p>
          <a:p>
            <a:pPr>
              <a:spcBef>
                <a:spcPts val="0"/>
              </a:spcBef>
            </a:pPr>
            <a:r>
              <a:rPr lang="en-GB" sz="1800" dirty="0">
                <a:solidFill>
                  <a:schemeClr val="tx1"/>
                </a:solidFill>
              </a:rPr>
              <a:t>Accuracy and range of language: 						12 marks 	</a:t>
            </a:r>
            <a:r>
              <a:rPr lang="en-GB" sz="1800" dirty="0" smtClean="0">
                <a:solidFill>
                  <a:schemeClr val="tx1"/>
                </a:solidFill>
              </a:rPr>
              <a:t>AO3</a:t>
            </a:r>
            <a:endParaRPr lang="en-GB" sz="1800" dirty="0">
              <a:solidFill>
                <a:schemeClr val="tx1"/>
              </a:solidFill>
            </a:endParaRPr>
          </a:p>
          <a:p>
            <a:pPr>
              <a:spcBef>
                <a:spcPts val="0"/>
              </a:spcBef>
            </a:pPr>
            <a:r>
              <a:rPr lang="en-GB" sz="1800" dirty="0">
                <a:solidFill>
                  <a:schemeClr val="tx1"/>
                </a:solidFill>
              </a:rPr>
              <a:t>Interaction: 											  6 marks 	</a:t>
            </a:r>
            <a:r>
              <a:rPr lang="en-GB" sz="1800" dirty="0" smtClean="0">
                <a:solidFill>
                  <a:schemeClr val="tx1"/>
                </a:solidFill>
              </a:rPr>
              <a:t>AO1 </a:t>
            </a:r>
            <a:endParaRPr lang="en-GB" sz="1800" dirty="0">
              <a:solidFill>
                <a:schemeClr val="tx1"/>
              </a:solidFill>
            </a:endParaRPr>
          </a:p>
          <a:p>
            <a:pPr>
              <a:spcBef>
                <a:spcPts val="0"/>
              </a:spcBef>
            </a:pPr>
            <a:endParaRPr lang="en-GB" sz="1800" dirty="0">
              <a:solidFill>
                <a:schemeClr val="tx2"/>
              </a:solidFill>
            </a:endParaRPr>
          </a:p>
        </p:txBody>
      </p:sp>
    </p:spTree>
    <p:extLst>
      <p:ext uri="{BB962C8B-B14F-4D97-AF65-F5344CB8AC3E}">
        <p14:creationId xmlns:p14="http://schemas.microsoft.com/office/powerpoint/2010/main" val="1146995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Speaking </a:t>
            </a:r>
            <a:b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br>
            <a: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and </a:t>
            </a:r>
            <a:b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br>
            <a: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the Independent Research </a:t>
            </a:r>
            <a:r>
              <a:rPr lang="en-GB" sz="3600" b="1" dirty="0">
                <a:solidFill>
                  <a:srgbClr val="1F497D"/>
                </a:solidFill>
                <a:latin typeface="Verdana" panose="020B0604030504040204" pitchFamily="34" charset="0"/>
                <a:ea typeface="Verdana" panose="020B0604030504040204" pitchFamily="34" charset="0"/>
                <a:cs typeface="Verdana" panose="020B0604030504040204" pitchFamily="34" charset="0"/>
              </a:rPr>
              <a:t>P</a:t>
            </a:r>
            <a: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roject</a:t>
            </a:r>
            <a:endParaRPr lang="en-GB" sz="36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7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46" y="274638"/>
            <a:ext cx="8229600" cy="1143000"/>
          </a:xfrm>
        </p:spPr>
        <p:txBody>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Discussion</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55504" y="1724138"/>
            <a:ext cx="7574096" cy="4525963"/>
          </a:xfrm>
        </p:spPr>
        <p:txBody>
          <a:bodyPr/>
          <a:lstStyle/>
          <a:p>
            <a:pPr marL="0" indent="0">
              <a:buNone/>
            </a:pPr>
            <a:endParaRPr lang="en-GB" dirty="0"/>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What activities and strategies do you use to encourage your students to express their points of view?</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3357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Examples of activities</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1 - Discussion cards</a:t>
            </a: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2 - The Bigger </a:t>
            </a:r>
            <a:r>
              <a:rPr lang="en-GB" sz="2400" dirty="0">
                <a:latin typeface="Verdana" panose="020B0604030504040204" pitchFamily="34" charset="0"/>
                <a:ea typeface="Verdana" panose="020B0604030504040204" pitchFamily="34" charset="0"/>
                <a:cs typeface="Verdana" panose="020B0604030504040204" pitchFamily="34" charset="0"/>
              </a:rPr>
              <a:t>P</a:t>
            </a:r>
            <a:r>
              <a:rPr lang="en-GB" sz="2400" dirty="0" smtClean="0">
                <a:latin typeface="Verdana" panose="020B0604030504040204" pitchFamily="34" charset="0"/>
                <a:ea typeface="Verdana" panose="020B0604030504040204" pitchFamily="34" charset="0"/>
                <a:cs typeface="Verdana" panose="020B0604030504040204" pitchFamily="34" charset="0"/>
              </a:rPr>
              <a:t>icture</a:t>
            </a: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3 - A two-idea answer</a:t>
            </a:r>
          </a:p>
          <a:p>
            <a:pPr marL="0" indent="0">
              <a:buNone/>
            </a:pPr>
            <a:endParaRPr lang="en-GB" dirty="0"/>
          </a:p>
        </p:txBody>
      </p:sp>
    </p:spTree>
    <p:extLst>
      <p:ext uri="{BB962C8B-B14F-4D97-AF65-F5344CB8AC3E}">
        <p14:creationId xmlns:p14="http://schemas.microsoft.com/office/powerpoint/2010/main" val="3741076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49211"/>
            <a:ext cx="822960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Activity 1</a:t>
            </a:r>
            <a:b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br>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Discussion cards</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41175" y="3186628"/>
            <a:ext cx="8229600" cy="4525963"/>
          </a:xfrm>
        </p:spPr>
        <p:txBody>
          <a:bodyPr/>
          <a:lstStyle/>
          <a:p>
            <a:pPr marL="0" indent="0">
              <a:buNone/>
            </a:pPr>
            <a:endParaRPr lang="en-GB" dirty="0" smtClean="0"/>
          </a:p>
          <a:p>
            <a:pPr marL="0" indent="0">
              <a:buNone/>
            </a:pPr>
            <a:endParaRPr lang="en-GB" dirty="0" smtClean="0">
              <a:solidFill>
                <a:srgbClr val="FF0000"/>
              </a:solidFill>
            </a:endParaRPr>
          </a:p>
          <a:p>
            <a:pPr marL="0" indent="0">
              <a:buNone/>
            </a:pPr>
            <a:endParaRPr lang="en-GB" dirty="0"/>
          </a:p>
        </p:txBody>
      </p:sp>
    </p:spTree>
    <p:extLst>
      <p:ext uri="{BB962C8B-B14F-4D97-AF65-F5344CB8AC3E}">
        <p14:creationId xmlns:p14="http://schemas.microsoft.com/office/powerpoint/2010/main" val="1038150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6807"/>
            <a:ext cx="6604612"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The Bigger Picture</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9" t="25144" r="19776"/>
          <a:stretch/>
        </p:blipFill>
        <p:spPr bwMode="auto">
          <a:xfrm>
            <a:off x="2145311" y="1628774"/>
            <a:ext cx="4693640" cy="421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0115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30" y="274638"/>
            <a:ext cx="822960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Activity 2</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8555" y="1853588"/>
            <a:ext cx="8229600" cy="2145535"/>
          </a:xfrm>
        </p:spPr>
        <p:txBody>
          <a:bodyPr/>
          <a:lstStyle/>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Using the bigger picture, discuss the following theme.</a:t>
            </a:r>
          </a:p>
          <a:p>
            <a:pPr marL="0" indent="0">
              <a:buNone/>
            </a:pPr>
            <a:endParaRPr lang="en-GB" dirty="0"/>
          </a:p>
        </p:txBody>
      </p:sp>
    </p:spTree>
    <p:extLst>
      <p:ext uri="{BB962C8B-B14F-4D97-AF65-F5344CB8AC3E}">
        <p14:creationId xmlns:p14="http://schemas.microsoft.com/office/powerpoint/2010/main" val="399852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476" y="294982"/>
            <a:ext cx="5758219" cy="1147274"/>
          </a:xfrm>
        </p:spPr>
        <p:txBody>
          <a:bodyPr>
            <a:normAutofit/>
          </a:bodyPr>
          <a:lstStyle/>
          <a:p>
            <a:r>
              <a:rPr lang="en-GB" altLang="en-US" sz="3200" b="1" dirty="0">
                <a:solidFill>
                  <a:schemeClr val="tx2"/>
                </a:solidFill>
                <a:latin typeface="Verdana" panose="020B0604030504040204" pitchFamily="34" charset="0"/>
                <a:cs typeface="Myriad Pro" charset="0"/>
              </a:rPr>
              <a:t>Languages for </a:t>
            </a:r>
            <a:r>
              <a:rPr lang="en-GB" altLang="en-US" sz="3200" b="1" dirty="0" smtClean="0">
                <a:solidFill>
                  <a:schemeClr val="tx2"/>
                </a:solidFill>
                <a:latin typeface="Verdana" panose="020B0604030504040204" pitchFamily="34" charset="0"/>
                <a:cs typeface="Myriad Pro" charset="0"/>
              </a:rPr>
              <a:t>all</a:t>
            </a:r>
            <a:endParaRPr lang="en-GB" sz="3200" b="1" dirty="0">
              <a:solidFill>
                <a:schemeClr val="tx2"/>
              </a:solidFill>
            </a:endParaRPr>
          </a:p>
        </p:txBody>
      </p:sp>
      <p:sp>
        <p:nvSpPr>
          <p:cNvPr id="3" name="Subtitle 2"/>
          <p:cNvSpPr>
            <a:spLocks noGrp="1"/>
          </p:cNvSpPr>
          <p:nvPr>
            <p:ph type="subTitle" idx="1"/>
          </p:nvPr>
        </p:nvSpPr>
        <p:spPr>
          <a:xfrm>
            <a:off x="380144" y="1432476"/>
            <a:ext cx="8623179" cy="4676224"/>
          </a:xfrm>
        </p:spPr>
        <p:txBody>
          <a:bodyPr>
            <a:noAutofit/>
          </a:bodyPr>
          <a:lstStyle/>
          <a:p>
            <a:pPr marL="342900" indent="-342900">
              <a:spcBef>
                <a:spcPts val="0"/>
              </a:spcBef>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Content that engages, inspires and motivates your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students</a:t>
            </a:r>
          </a:p>
          <a:p>
            <a:pPr marL="342900" indent="-342900">
              <a:spcBef>
                <a:spcPts val="0"/>
              </a:spcBef>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Manageable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content and clear, structured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assessment</a:t>
            </a:r>
          </a:p>
          <a:p>
            <a:pPr marL="342900" indent="-342900">
              <a:spcBef>
                <a:spcPts val="0"/>
              </a:spcBef>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Assessments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that enable all students to reach their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potential</a:t>
            </a:r>
          </a:p>
          <a:p>
            <a:pPr marL="342900" indent="-342900">
              <a:spcBef>
                <a:spcPts val="0"/>
              </a:spcBef>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Rich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choice of popular and accessible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works covering contemporary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and classical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titles from a range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of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directors and authors</a:t>
            </a:r>
          </a:p>
          <a:p>
            <a:pPr marL="342900" indent="-342900">
              <a:spcBef>
                <a:spcPts val="0"/>
              </a:spcBef>
              <a:buFont typeface="Arial" panose="020B0604020202020204" pitchFamily="34" charset="0"/>
              <a:buChar char="•"/>
            </a:pPr>
            <a:r>
              <a:rPr lang="en-US" alt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Straightforward </a:t>
            </a:r>
            <a:r>
              <a:rPr lang="en-US" altLang="en-US" dirty="0">
                <a:solidFill>
                  <a:schemeClr val="tx1"/>
                </a:solidFill>
                <a:latin typeface="Verdana" panose="020B0604030504040204" pitchFamily="34" charset="0"/>
                <a:ea typeface="Verdana" panose="020B0604030504040204" pitchFamily="34" charset="0"/>
                <a:cs typeface="Verdana" panose="020B0604030504040204" pitchFamily="34" charset="0"/>
              </a:rPr>
              <a:t>and clear </a:t>
            </a:r>
            <a:r>
              <a:rPr lang="en-US" alt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mark schemes</a:t>
            </a:r>
          </a:p>
          <a:p>
            <a:pPr marL="342900" indent="-342900">
              <a:spcBef>
                <a:spcPts val="0"/>
              </a:spcBef>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Specification that builds transferable skills for progression to language or other degrees</a:t>
            </a:r>
          </a:p>
        </p:txBody>
      </p:sp>
    </p:spTree>
    <p:extLst>
      <p:ext uri="{BB962C8B-B14F-4D97-AF65-F5344CB8AC3E}">
        <p14:creationId xmlns:p14="http://schemas.microsoft.com/office/powerpoint/2010/main" val="3998830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13" y="274638"/>
            <a:ext cx="822960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Activity 3</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38129" y="2007824"/>
            <a:ext cx="7507995" cy="4525963"/>
          </a:xfrm>
        </p:spPr>
        <p:txBody>
          <a:bodyPr/>
          <a:lstStyle/>
          <a:p>
            <a:pPr marL="0" indent="0">
              <a:buNone/>
            </a:pPr>
            <a:r>
              <a:rPr lang="en-GB" sz="2400" dirty="0">
                <a:latin typeface="Verdana" panose="020B0604030504040204" pitchFamily="34" charset="0"/>
                <a:ea typeface="Verdana" panose="020B0604030504040204" pitchFamily="34" charset="0"/>
                <a:cs typeface="Verdana" panose="020B0604030504040204" pitchFamily="34" charset="0"/>
              </a:rPr>
              <a:t>Using the </a:t>
            </a:r>
            <a:r>
              <a:rPr lang="en-GB" sz="2400" dirty="0" smtClean="0">
                <a:latin typeface="Verdana" panose="020B0604030504040204" pitchFamily="34" charset="0"/>
                <a:ea typeface="Verdana" panose="020B0604030504040204" pitchFamily="34" charset="0"/>
                <a:cs typeface="Verdana" panose="020B0604030504040204" pitchFamily="34" charset="0"/>
              </a:rPr>
              <a:t>two-idea answer technique, answer the following questions.</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spTree>
    <p:extLst>
      <p:ext uri="{BB962C8B-B14F-4D97-AF65-F5344CB8AC3E}">
        <p14:creationId xmlns:p14="http://schemas.microsoft.com/office/powerpoint/2010/main" val="704278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1161046"/>
            <a:ext cx="822960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The Independent Research Project </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GB" sz="5400" dirty="0" smtClean="0"/>
          </a:p>
          <a:p>
            <a:pPr marL="0" indent="0" algn="ctr">
              <a:buNone/>
            </a:pPr>
            <a:r>
              <a:rPr lang="en-GB"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Research Skills</a:t>
            </a:r>
          </a:p>
          <a:p>
            <a:pPr marL="0" indent="0" algn="ctr">
              <a:buNone/>
            </a:pPr>
            <a:r>
              <a:rPr lang="en-GB" b="1" dirty="0">
                <a:solidFill>
                  <a:srgbClr val="1F497D"/>
                </a:solidFill>
                <a:latin typeface="Verdana" panose="020B0604030504040204" pitchFamily="34" charset="0"/>
                <a:ea typeface="Verdana" panose="020B0604030504040204" pitchFamily="34" charset="0"/>
                <a:cs typeface="Verdana" panose="020B0604030504040204" pitchFamily="34" charset="0"/>
              </a:rPr>
              <a:t>w</a:t>
            </a:r>
            <a:r>
              <a:rPr lang="en-GB"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ith the ‘bigger picture’</a:t>
            </a:r>
            <a:endParaRPr lang="en-GB"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66129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Some key considerations:</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50285"/>
            <a:ext cx="8036805" cy="4997152"/>
          </a:xfrm>
        </p:spPr>
        <p:txBody>
          <a:bodyPr>
            <a:normAutofit/>
          </a:bodyPr>
          <a:lstStyle/>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When to start preparing the students on the skills?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How much independence/ guidance to give them?</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How to develop research skills?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How to organise the notes?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How to practise their notes?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Time in lessons to practise their knowledge and skills?</a:t>
            </a:r>
          </a:p>
          <a:p>
            <a:endParaRPr lang="en-GB" dirty="0"/>
          </a:p>
        </p:txBody>
      </p:sp>
    </p:spTree>
    <p:extLst>
      <p:ext uri="{BB962C8B-B14F-4D97-AF65-F5344CB8AC3E}">
        <p14:creationId xmlns:p14="http://schemas.microsoft.com/office/powerpoint/2010/main" val="3946859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97" y="274638"/>
            <a:ext cx="8229600" cy="1143000"/>
          </a:xfrm>
        </p:spPr>
        <p:txBody>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Discussion </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886638"/>
            <a:ext cx="8229600" cy="4525963"/>
          </a:xfrm>
        </p:spPr>
        <p:txBody>
          <a:bodyPr>
            <a:normAutofit/>
          </a:bodyPr>
          <a:lstStyle/>
          <a:p>
            <a:pPr marL="0" indent="0">
              <a:spcBef>
                <a:spcPts val="0"/>
              </a:spcBef>
              <a:buNone/>
            </a:pPr>
            <a:r>
              <a:rPr lang="en-GB" sz="2600" dirty="0" smtClean="0">
                <a:latin typeface="Verdana" panose="020B0604030504040204" pitchFamily="34" charset="0"/>
                <a:ea typeface="Verdana" panose="020B0604030504040204" pitchFamily="34" charset="0"/>
                <a:cs typeface="Verdana" panose="020B0604030504040204" pitchFamily="34" charset="0"/>
              </a:rPr>
              <a:t>What are the key strategies/ techniques that will have an impact on your teaching?</a:t>
            </a:r>
          </a:p>
          <a:p>
            <a:pPr marL="0" indent="0">
              <a:spcBef>
                <a:spcPts val="0"/>
              </a:spcBef>
              <a:buNone/>
            </a:pPr>
            <a:endParaRPr lang="en-GB" sz="26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GB" sz="2600" dirty="0" smtClean="0">
                <a:latin typeface="Verdana" panose="020B0604030504040204" pitchFamily="34" charset="0"/>
                <a:ea typeface="Verdana" panose="020B0604030504040204" pitchFamily="34" charset="0"/>
                <a:cs typeface="Verdana" panose="020B0604030504040204" pitchFamily="34" charset="0"/>
              </a:rPr>
              <a:t>How are you feeling now about teaching the Speaking Component?</a:t>
            </a:r>
          </a:p>
          <a:p>
            <a:pPr marL="0" indent="0">
              <a:spcBef>
                <a:spcPts val="0"/>
              </a:spcBef>
              <a:buNone/>
            </a:pPr>
            <a:endParaRPr lang="en-GB" sz="26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GB" sz="2600" dirty="0" smtClean="0">
                <a:latin typeface="Verdana" panose="020B0604030504040204" pitchFamily="34" charset="0"/>
                <a:ea typeface="Verdana" panose="020B0604030504040204" pitchFamily="34" charset="0"/>
                <a:cs typeface="Verdana" panose="020B0604030504040204" pitchFamily="34" charset="0"/>
              </a:rPr>
              <a:t>What do you need to do to  prepare yourself and your students?</a:t>
            </a:r>
            <a:endParaRPr lang="en-GB" dirty="0"/>
          </a:p>
        </p:txBody>
      </p:sp>
    </p:spTree>
    <p:extLst>
      <p:ext uri="{BB962C8B-B14F-4D97-AF65-F5344CB8AC3E}">
        <p14:creationId xmlns:p14="http://schemas.microsoft.com/office/powerpoint/2010/main" val="368306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674258"/>
            <a:ext cx="6502657" cy="1147274"/>
          </a:xfrm>
        </p:spPr>
        <p:txBody>
          <a:bodyPr>
            <a:normAutofit/>
          </a:bodyPr>
          <a:lstStyle/>
          <a:p>
            <a:r>
              <a:rPr lang="en-GB" sz="3200" b="1" dirty="0" smtClean="0">
                <a:solidFill>
                  <a:schemeClr val="tx2"/>
                </a:solidFill>
              </a:rPr>
              <a:t>Support materials for Paper 3 Speaking</a:t>
            </a:r>
            <a:endParaRPr lang="en-GB" sz="3200" b="1" dirty="0">
              <a:solidFill>
                <a:schemeClr val="tx2"/>
              </a:solidFill>
            </a:endParaRPr>
          </a:p>
        </p:txBody>
      </p:sp>
      <p:sp>
        <p:nvSpPr>
          <p:cNvPr id="3" name="Subtitle 2"/>
          <p:cNvSpPr>
            <a:spLocks noGrp="1"/>
          </p:cNvSpPr>
          <p:nvPr>
            <p:ph type="subTitle" idx="1"/>
          </p:nvPr>
        </p:nvSpPr>
        <p:spPr>
          <a:xfrm>
            <a:off x="628630" y="2164061"/>
            <a:ext cx="8128508" cy="3483749"/>
          </a:xfrm>
        </p:spPr>
        <p:txBody>
          <a:bodyPr/>
          <a:lstStyle/>
          <a:p>
            <a:pPr marL="342900" indent="-342900">
              <a:buFont typeface="Arial" charset="0"/>
              <a:buChar char="•"/>
            </a:pPr>
            <a:r>
              <a:rPr lang="en-GB" dirty="0" smtClean="0">
                <a:solidFill>
                  <a:schemeClr val="tx1"/>
                </a:solidFill>
              </a:rPr>
              <a:t>Ideas for independent research projects</a:t>
            </a:r>
          </a:p>
          <a:p>
            <a:pPr marL="342900" indent="-342900">
              <a:buFont typeface="Arial" charset="0"/>
              <a:buChar char="•"/>
            </a:pPr>
            <a:r>
              <a:rPr lang="en-GB" dirty="0" smtClean="0">
                <a:solidFill>
                  <a:schemeClr val="tx1"/>
                </a:solidFill>
              </a:rPr>
              <a:t>How to develop research skills</a:t>
            </a:r>
          </a:p>
          <a:p>
            <a:endParaRPr lang="en-GB" dirty="0" smtClean="0">
              <a:solidFill>
                <a:schemeClr val="tx1"/>
              </a:solidFill>
            </a:endParaRPr>
          </a:p>
          <a:p>
            <a:pPr marL="342900" indent="-342900">
              <a:buFont typeface="Arial" charset="0"/>
              <a:buChar char="•"/>
            </a:pPr>
            <a:endParaRPr lang="en-GB" dirty="0">
              <a:solidFill>
                <a:schemeClr val="tx1"/>
              </a:solidFill>
            </a:endParaRPr>
          </a:p>
          <a:p>
            <a:pPr marL="342900" indent="-342900">
              <a:buFont typeface="Arial" charset="0"/>
              <a:buChar char="•"/>
            </a:pPr>
            <a:endParaRPr lang="en-GB" dirty="0">
              <a:solidFill>
                <a:schemeClr val="tx1"/>
              </a:solidFill>
            </a:endParaRPr>
          </a:p>
        </p:txBody>
      </p:sp>
      <p:sp>
        <p:nvSpPr>
          <p:cNvPr id="4" name="Rectangle 3"/>
          <p:cNvSpPr/>
          <p:nvPr/>
        </p:nvSpPr>
        <p:spPr>
          <a:xfrm>
            <a:off x="708712" y="5186145"/>
            <a:ext cx="7968343" cy="923330"/>
          </a:xfrm>
          <a:prstGeom prst="rect">
            <a:avLst/>
          </a:prstGeom>
        </p:spPr>
        <p:txBody>
          <a:bodyPr wrap="square">
            <a:spAutoFit/>
          </a:bodyPr>
          <a:lstStyle/>
          <a:p>
            <a:r>
              <a:rPr lang="en-GB" dirty="0">
                <a:hlinkClick r:id="rId2"/>
              </a:rPr>
              <a:t>http://qualifications.pearson.com/en/qualifications/edexcel-a-levels/french-2016.coursematerials.html#filterQuery=Pearson-UK:Category%2FTeaching-and-learning-materials</a:t>
            </a:r>
            <a:endParaRPr lang="en-GB" dirty="0"/>
          </a:p>
        </p:txBody>
      </p:sp>
    </p:spTree>
    <p:extLst>
      <p:ext uri="{BB962C8B-B14F-4D97-AF65-F5344CB8AC3E}">
        <p14:creationId xmlns:p14="http://schemas.microsoft.com/office/powerpoint/2010/main" val="882672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291993"/>
            <a:ext cx="7054866" cy="1529539"/>
          </a:xfrm>
        </p:spPr>
        <p:txBody>
          <a:bodyPr>
            <a:noAutofit/>
          </a:bodyPr>
          <a:lstStyle/>
          <a:p>
            <a:r>
              <a:rPr lang="en-US" sz="3200" b="1" dirty="0" smtClean="0">
                <a:solidFill>
                  <a:schemeClr val="tx2"/>
                </a:solidFill>
              </a:rPr>
              <a:t>AS level Paper 2</a:t>
            </a:r>
            <a:r>
              <a:rPr lang="en-US" sz="3200" dirty="0" smtClean="0">
                <a:solidFill>
                  <a:schemeClr val="tx2"/>
                </a:solidFill>
              </a:rPr>
              <a:t>:</a:t>
            </a:r>
            <a:r>
              <a:rPr lang="en-US" sz="2400" dirty="0" smtClean="0">
                <a:solidFill>
                  <a:schemeClr val="tx2"/>
                </a:solidFill>
              </a:rPr>
              <a:t>  </a:t>
            </a:r>
            <a:r>
              <a:rPr lang="en-US" sz="2400" b="1" dirty="0" smtClean="0">
                <a:solidFill>
                  <a:schemeClr val="tx2"/>
                </a:solidFill>
              </a:rPr>
              <a:t/>
            </a:r>
            <a:br>
              <a:rPr lang="en-US" sz="2400" b="1" dirty="0" smtClean="0">
                <a:solidFill>
                  <a:schemeClr val="tx2"/>
                </a:solidFill>
              </a:rPr>
            </a:br>
            <a:r>
              <a:rPr lang="en-US" sz="2400" b="1" dirty="0" smtClean="0">
                <a:solidFill>
                  <a:schemeClr val="tx2"/>
                </a:solidFill>
              </a:rPr>
              <a:t>Written </a:t>
            </a:r>
            <a:r>
              <a:rPr lang="en-US" sz="2400" b="1" dirty="0">
                <a:solidFill>
                  <a:schemeClr val="tx2"/>
                </a:solidFill>
              </a:rPr>
              <a:t>response to </a:t>
            </a:r>
            <a:r>
              <a:rPr lang="en-US" sz="2400" b="1" dirty="0" smtClean="0">
                <a:solidFill>
                  <a:schemeClr val="tx2"/>
                </a:solidFill>
              </a:rPr>
              <a:t>works and  </a:t>
            </a:r>
            <a:br>
              <a:rPr lang="en-US" sz="2400" b="1" dirty="0" smtClean="0">
                <a:solidFill>
                  <a:schemeClr val="tx2"/>
                </a:solidFill>
              </a:rPr>
            </a:br>
            <a:r>
              <a:rPr lang="en-US" sz="2400" b="1" dirty="0" smtClean="0">
                <a:solidFill>
                  <a:schemeClr val="tx2"/>
                </a:solidFill>
              </a:rPr>
              <a:t>Translation </a:t>
            </a:r>
            <a:r>
              <a:rPr lang="en-US" sz="2400" b="1" dirty="0">
                <a:solidFill>
                  <a:schemeClr val="tx2"/>
                </a:solidFill>
              </a:rPr>
              <a:t>into </a:t>
            </a:r>
            <a:r>
              <a:rPr lang="en-US" sz="2400" b="1" dirty="0" smtClean="0">
                <a:solidFill>
                  <a:schemeClr val="tx2"/>
                </a:solidFill>
              </a:rPr>
              <a:t>French</a:t>
            </a:r>
            <a:br>
              <a:rPr lang="en-US" sz="2400" b="1" dirty="0" smtClean="0">
                <a:solidFill>
                  <a:schemeClr val="tx2"/>
                </a:solidFill>
              </a:rPr>
            </a:br>
            <a:r>
              <a:rPr lang="en-US" sz="2400" b="1" dirty="0" err="1" smtClean="0">
                <a:solidFill>
                  <a:schemeClr val="tx2"/>
                </a:solidFill>
              </a:rPr>
              <a:t>DfE</a:t>
            </a:r>
            <a:r>
              <a:rPr lang="en-US" sz="2400" b="1" dirty="0" smtClean="0">
                <a:solidFill>
                  <a:schemeClr val="tx2"/>
                </a:solidFill>
              </a:rPr>
              <a:t> </a:t>
            </a:r>
            <a:r>
              <a:rPr lang="en-US" sz="2400" b="1" dirty="0">
                <a:solidFill>
                  <a:schemeClr val="tx2"/>
                </a:solidFill>
              </a:rPr>
              <a:t>Criteria </a:t>
            </a:r>
            <a:endParaRPr lang="en-GB" sz="2400" b="1" dirty="0">
              <a:solidFill>
                <a:schemeClr val="tx2"/>
              </a:solidFill>
            </a:endParaRPr>
          </a:p>
        </p:txBody>
      </p:sp>
      <p:sp>
        <p:nvSpPr>
          <p:cNvPr id="3" name="Subtitle 2"/>
          <p:cNvSpPr>
            <a:spLocks noGrp="1"/>
          </p:cNvSpPr>
          <p:nvPr>
            <p:ph type="subTitle" idx="1"/>
          </p:nvPr>
        </p:nvSpPr>
        <p:spPr>
          <a:xfrm>
            <a:off x="199507" y="2033866"/>
            <a:ext cx="8730897" cy="4080496"/>
          </a:xfrm>
        </p:spPr>
        <p:txBody>
          <a:bodyPr>
            <a:normAutofit/>
          </a:bodyPr>
          <a:lstStyle/>
          <a:p>
            <a:pPr marL="342900" indent="-342900">
              <a:lnSpc>
                <a:spcPct val="110000"/>
              </a:lnSpc>
              <a:spcBef>
                <a:spcPts val="900"/>
              </a:spcBef>
              <a:buFont typeface="Arial" panose="020B0604020202020204" pitchFamily="34" charset="0"/>
              <a:buChar char="•"/>
            </a:pPr>
            <a:r>
              <a:rPr lang="en-GB" dirty="0" smtClean="0">
                <a:solidFill>
                  <a:schemeClr val="tx1"/>
                </a:solidFill>
              </a:rPr>
              <a:t>Know, understand and be able to respond critically in writing, in the language of study, to the work, taken from the prescribed list provided in the specification. </a:t>
            </a:r>
          </a:p>
          <a:p>
            <a:pPr marL="342900" indent="-342900">
              <a:lnSpc>
                <a:spcPct val="110000"/>
              </a:lnSpc>
              <a:spcBef>
                <a:spcPts val="900"/>
              </a:spcBef>
              <a:buFont typeface="Arial" panose="020B0604020202020204" pitchFamily="34" charset="0"/>
              <a:buChar char="•"/>
            </a:pPr>
            <a:r>
              <a:rPr lang="en-GB" dirty="0" smtClean="0">
                <a:solidFill>
                  <a:schemeClr val="tx1"/>
                </a:solidFill>
              </a:rPr>
              <a:t>At AS, knowledge and understanding of the work must include a critical response to aspects such as the structure of the plot, characterisation, and use of imagery or other stylistic features, as appropriate to the work studied </a:t>
            </a:r>
          </a:p>
          <a:p>
            <a:pPr marL="342900" indent="-342900">
              <a:lnSpc>
                <a:spcPct val="110000"/>
              </a:lnSpc>
              <a:spcBef>
                <a:spcPts val="900"/>
              </a:spcBef>
              <a:buFont typeface="Arial" panose="020B0604020202020204" pitchFamily="34" charset="0"/>
              <a:buChar char="•"/>
            </a:pPr>
            <a:r>
              <a:rPr lang="en-GB" dirty="0" smtClean="0">
                <a:solidFill>
                  <a:schemeClr val="tx1"/>
                </a:solidFill>
              </a:rPr>
              <a:t>Candidates can choose either a literary work or film</a:t>
            </a:r>
          </a:p>
          <a:p>
            <a:pPr marL="342900" indent="-342900">
              <a:buFont typeface="Arial" panose="020B0604020202020204" pitchFamily="34" charset="0"/>
              <a:buChar char="•"/>
            </a:pPr>
            <a:endParaRPr lang="en-US" dirty="0"/>
          </a:p>
          <a:p>
            <a:endParaRPr lang="en-GB" dirty="0"/>
          </a:p>
        </p:txBody>
      </p:sp>
    </p:spTree>
    <p:extLst>
      <p:ext uri="{BB962C8B-B14F-4D97-AF65-F5344CB8AC3E}">
        <p14:creationId xmlns:p14="http://schemas.microsoft.com/office/powerpoint/2010/main" val="2951158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492" y="543318"/>
            <a:ext cx="5758219" cy="1147274"/>
          </a:xfrm>
        </p:spPr>
        <p:txBody>
          <a:bodyPr>
            <a:noAutofit/>
          </a:bodyPr>
          <a:lstStyle/>
          <a:p>
            <a:r>
              <a:rPr lang="en-GB" sz="3200" b="1" dirty="0" smtClean="0">
                <a:solidFill>
                  <a:schemeClr val="tx2"/>
                </a:solidFill>
              </a:rPr>
              <a:t>Literary Works and Films Selection criteria</a:t>
            </a:r>
            <a:endParaRPr lang="en-GB" sz="3200" b="1" dirty="0">
              <a:solidFill>
                <a:schemeClr val="tx2"/>
              </a:solidFill>
            </a:endParaRPr>
          </a:p>
        </p:txBody>
      </p:sp>
      <p:sp>
        <p:nvSpPr>
          <p:cNvPr id="4" name="Subtitle 3"/>
          <p:cNvSpPr>
            <a:spLocks noGrp="1"/>
          </p:cNvSpPr>
          <p:nvPr>
            <p:ph type="subTitle" idx="1"/>
          </p:nvPr>
        </p:nvSpPr>
        <p:spPr>
          <a:xfrm>
            <a:off x="432246" y="2044557"/>
            <a:ext cx="8094130" cy="3974387"/>
          </a:xfrm>
        </p:spPr>
        <p:txBody>
          <a:bodyPr>
            <a:normAutofit/>
          </a:bodyPr>
          <a:lstStyle/>
          <a:p>
            <a:pPr marL="342900" indent="-342900">
              <a:spcBef>
                <a:spcPts val="900"/>
              </a:spcBef>
              <a:buFont typeface="Arial" panose="020B0604020202020204" pitchFamily="34" charset="0"/>
              <a:buChar char="•"/>
            </a:pPr>
            <a:r>
              <a:rPr lang="en-GB" sz="2600" dirty="0" smtClean="0">
                <a:solidFill>
                  <a:schemeClr val="tx1"/>
                </a:solidFill>
              </a:rPr>
              <a:t>Wide selection of works featuring both classical and contemporary titles</a:t>
            </a:r>
          </a:p>
          <a:p>
            <a:pPr marL="342900" indent="-342900">
              <a:spcBef>
                <a:spcPts val="900"/>
              </a:spcBef>
              <a:buFont typeface="Arial" panose="020B0604020202020204" pitchFamily="34" charset="0"/>
              <a:buChar char="•"/>
            </a:pPr>
            <a:r>
              <a:rPr lang="en-GB" sz="2600" dirty="0" smtClean="0">
                <a:solidFill>
                  <a:schemeClr val="tx1"/>
                </a:solidFill>
              </a:rPr>
              <a:t>Variety of literary styles including- novels, plays and short stories</a:t>
            </a:r>
          </a:p>
          <a:p>
            <a:pPr marL="342900" indent="-342900">
              <a:spcBef>
                <a:spcPts val="900"/>
              </a:spcBef>
              <a:buFont typeface="Arial" panose="020B0604020202020204" pitchFamily="34" charset="0"/>
              <a:buChar char="•"/>
            </a:pPr>
            <a:r>
              <a:rPr lang="en-GB" sz="2600" dirty="0" smtClean="0">
                <a:solidFill>
                  <a:schemeClr val="tx1"/>
                </a:solidFill>
              </a:rPr>
              <a:t>Works that could be co-taught</a:t>
            </a:r>
          </a:p>
          <a:p>
            <a:pPr marL="342900" indent="-342900">
              <a:spcBef>
                <a:spcPts val="900"/>
              </a:spcBef>
              <a:buFont typeface="Arial" panose="020B0604020202020204" pitchFamily="34" charset="0"/>
              <a:buChar char="•"/>
            </a:pPr>
            <a:r>
              <a:rPr lang="en-GB" sz="2600" dirty="0" smtClean="0">
                <a:solidFill>
                  <a:schemeClr val="tx1"/>
                </a:solidFill>
              </a:rPr>
              <a:t>Works that link with the themes</a:t>
            </a:r>
          </a:p>
          <a:p>
            <a:pPr marL="342900" indent="-342900">
              <a:spcBef>
                <a:spcPts val="900"/>
              </a:spcBef>
              <a:buFont typeface="Arial" panose="020B0604020202020204" pitchFamily="34" charset="0"/>
              <a:buChar char="•"/>
            </a:pPr>
            <a:r>
              <a:rPr lang="en-GB" sz="2600" dirty="0" smtClean="0">
                <a:solidFill>
                  <a:schemeClr val="tx1"/>
                </a:solidFill>
              </a:rPr>
              <a:t>Works which have some existing teaching and learning support</a:t>
            </a:r>
          </a:p>
        </p:txBody>
      </p:sp>
    </p:spTree>
    <p:extLst>
      <p:ext uri="{BB962C8B-B14F-4D97-AF65-F5344CB8AC3E}">
        <p14:creationId xmlns:p14="http://schemas.microsoft.com/office/powerpoint/2010/main" val="9430435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674257"/>
            <a:ext cx="7030913" cy="1462273"/>
          </a:xfrm>
        </p:spPr>
        <p:txBody>
          <a:bodyPr>
            <a:normAutofit fontScale="90000"/>
          </a:bodyPr>
          <a:lstStyle/>
          <a:p>
            <a:r>
              <a:rPr lang="en-US" sz="2200" b="1" dirty="0" smtClean="0"/>
              <a:t/>
            </a:r>
            <a:br>
              <a:rPr lang="en-US" sz="2200" b="1" dirty="0" smtClean="0"/>
            </a:br>
            <a:r>
              <a:rPr lang="en-US" sz="2200" b="1" dirty="0"/>
              <a:t/>
            </a:r>
            <a:br>
              <a:rPr lang="en-US" sz="2200" b="1" dirty="0"/>
            </a:br>
            <a:r>
              <a:rPr lang="en-US" sz="2200" b="1" dirty="0" smtClean="0"/>
              <a:t/>
            </a:r>
            <a:br>
              <a:rPr lang="en-US" sz="2200" b="1" dirty="0" smtClean="0"/>
            </a:br>
            <a:r>
              <a:rPr lang="en-US" sz="2200" b="1" dirty="0"/>
              <a:t/>
            </a:r>
            <a:br>
              <a:rPr lang="en-US" sz="2200" b="1" dirty="0"/>
            </a:br>
            <a:r>
              <a:rPr lang="en-US" sz="3600" b="1" dirty="0" smtClean="0">
                <a:solidFill>
                  <a:schemeClr val="tx2"/>
                </a:solidFill>
              </a:rPr>
              <a:t>AS level Paper 2</a:t>
            </a:r>
            <a:br>
              <a:rPr lang="en-US" sz="3600" b="1" dirty="0" smtClean="0">
                <a:solidFill>
                  <a:schemeClr val="tx2"/>
                </a:solidFill>
              </a:rPr>
            </a:br>
            <a:r>
              <a:rPr lang="en-US" sz="1100" b="1" dirty="0" smtClean="0">
                <a:solidFill>
                  <a:schemeClr val="tx2"/>
                </a:solidFill>
              </a:rPr>
              <a:t> </a:t>
            </a:r>
            <a:r>
              <a:rPr lang="en-US" sz="2200" b="1" dirty="0" smtClean="0">
                <a:solidFill>
                  <a:schemeClr val="tx2"/>
                </a:solidFill>
              </a:rPr>
              <a:t/>
            </a:r>
            <a:br>
              <a:rPr lang="en-US" sz="2200" b="1" dirty="0" smtClean="0">
                <a:solidFill>
                  <a:schemeClr val="tx2"/>
                </a:solidFill>
              </a:rPr>
            </a:br>
            <a:r>
              <a:rPr lang="en-US" sz="2700" b="1" dirty="0" smtClean="0">
                <a:solidFill>
                  <a:schemeClr val="tx2"/>
                </a:solidFill>
              </a:rPr>
              <a:t>Written response to works and translation into French  </a:t>
            </a:r>
            <a:r>
              <a:rPr lang="en-US" sz="2200" dirty="0" smtClean="0">
                <a:solidFill>
                  <a:schemeClr val="tx2"/>
                </a:solidFill>
              </a:rPr>
              <a:t>   </a:t>
            </a:r>
            <a:r>
              <a:rPr lang="en-US" dirty="0" smtClean="0"/>
              <a:t/>
            </a:r>
            <a:br>
              <a:rPr lang="en-US" dirty="0" smtClean="0"/>
            </a:br>
            <a:r>
              <a:rPr lang="en-US" dirty="0"/>
              <a:t/>
            </a:r>
            <a:br>
              <a:rPr lang="en-US" dirty="0"/>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753136812"/>
              </p:ext>
            </p:extLst>
          </p:nvPr>
        </p:nvGraphicFramePr>
        <p:xfrm>
          <a:off x="681135" y="2481580"/>
          <a:ext cx="7679094" cy="3413760"/>
        </p:xfrm>
        <a:graphic>
          <a:graphicData uri="http://schemas.openxmlformats.org/drawingml/2006/table">
            <a:tbl>
              <a:tblPr firstRow="1" bandRow="1">
                <a:tableStyleId>{5C22544A-7EE6-4342-B048-85BDC9FD1C3A}</a:tableStyleId>
              </a:tblPr>
              <a:tblGrid>
                <a:gridCol w="3583808"/>
                <a:gridCol w="4095286"/>
              </a:tblGrid>
              <a:tr h="370840">
                <a:tc>
                  <a:txBody>
                    <a:bodyPr/>
                    <a:lstStyle/>
                    <a:p>
                      <a:r>
                        <a:rPr lang="en-GB" dirty="0" smtClean="0"/>
                        <a:t>Paper 2</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Assessment 1h40</a:t>
                      </a:r>
                    </a:p>
                    <a:p>
                      <a:endParaRPr lang="en-GB" dirty="0"/>
                    </a:p>
                  </a:txBody>
                  <a:tcPr/>
                </a:tc>
              </a:tr>
              <a:tr h="741680">
                <a:tc>
                  <a:txBody>
                    <a:bodyPr/>
                    <a:lstStyle/>
                    <a:p>
                      <a:pPr>
                        <a:spcBef>
                          <a:spcPts val="0"/>
                        </a:spcBef>
                        <a:spcAft>
                          <a:spcPts val="0"/>
                        </a:spcAft>
                      </a:pPr>
                      <a:r>
                        <a:rPr lang="en-GB" dirty="0" smtClean="0"/>
                        <a:t>Section A:</a:t>
                      </a:r>
                    </a:p>
                    <a:p>
                      <a:r>
                        <a:rPr lang="en-GB" dirty="0" smtClean="0"/>
                        <a:t>Translation into French</a:t>
                      </a:r>
                    </a:p>
                    <a:p>
                      <a:r>
                        <a:rPr lang="en-GB" dirty="0" smtClean="0"/>
                        <a:t>(20</a:t>
                      </a:r>
                      <a:r>
                        <a:rPr lang="en-GB" baseline="0" dirty="0" smtClean="0"/>
                        <a:t> </a:t>
                      </a:r>
                      <a:r>
                        <a:rPr lang="en-GB" dirty="0" smtClean="0"/>
                        <a:t>marks)</a:t>
                      </a:r>
                    </a:p>
                    <a:p>
                      <a:pPr>
                        <a:spcBef>
                          <a:spcPts val="0"/>
                        </a:spcBef>
                        <a:spcAft>
                          <a:spcPts val="0"/>
                        </a:spcAft>
                      </a:pPr>
                      <a:endParaRPr lang="en-GB" dirty="0" smtClean="0"/>
                    </a:p>
                    <a:p>
                      <a:pPr>
                        <a:spcBef>
                          <a:spcPts val="0"/>
                        </a:spcBef>
                        <a:spcAft>
                          <a:spcPts val="0"/>
                        </a:spcAft>
                      </a:pPr>
                      <a:endParaRPr lang="en-GB" sz="800" dirty="0" smtClean="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1 passage in English </a:t>
                      </a:r>
                      <a:r>
                        <a:rPr lang="en-GB" i="0" dirty="0" smtClean="0"/>
                        <a:t>(minimum 70</a:t>
                      </a:r>
                      <a:r>
                        <a:rPr lang="en-GB" i="0" baseline="0" dirty="0" smtClean="0"/>
                        <a:t> </a:t>
                      </a:r>
                      <a:r>
                        <a:rPr lang="en-GB" i="0" dirty="0" smtClean="0"/>
                        <a:t>words)</a:t>
                      </a:r>
                      <a:r>
                        <a:rPr lang="en-GB" i="1" dirty="0" smtClean="0"/>
                        <a:t> </a:t>
                      </a:r>
                      <a:r>
                        <a:rPr lang="en-GB" dirty="0" smtClean="0"/>
                        <a:t>to translate into French</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txBody>
                  <a:tcPr/>
                </a:tc>
              </a:tr>
              <a:tr h="370840">
                <a:tc>
                  <a:txBody>
                    <a:bodyPr/>
                    <a:lstStyle/>
                    <a:p>
                      <a:r>
                        <a:rPr lang="en-GB" dirty="0" smtClean="0"/>
                        <a:t>Section B:</a:t>
                      </a:r>
                      <a:r>
                        <a:rPr lang="en-GB"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Written response to works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(40 marks)</a:t>
                      </a:r>
                    </a:p>
                    <a:p>
                      <a:endParaRPr lang="en-GB" sz="800" baseline="0" dirty="0" smtClean="0"/>
                    </a:p>
                  </a:txBody>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1 essay in French linked to a chosen work (text or film)</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Choice of 2 questions for each work</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Word count between 275-300</a:t>
                      </a:r>
                    </a:p>
                    <a:p>
                      <a:pPr marL="285750" indent="-285750">
                        <a:buFont typeface="Arial" panose="020B0604020202020204" pitchFamily="34" charset="0"/>
                        <a:buChar char="•"/>
                      </a:pPr>
                      <a:endParaRPr lang="en-GB" dirty="0"/>
                    </a:p>
                  </a:txBody>
                  <a:tcPr/>
                </a:tc>
              </a:tr>
            </a:tbl>
          </a:graphicData>
        </a:graphic>
      </p:graphicFrame>
    </p:spTree>
    <p:extLst>
      <p:ext uri="{BB962C8B-B14F-4D97-AF65-F5344CB8AC3E}">
        <p14:creationId xmlns:p14="http://schemas.microsoft.com/office/powerpoint/2010/main" val="3553063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5243" y="1707182"/>
            <a:ext cx="7143770" cy="3483749"/>
          </a:xfrm>
        </p:spPr>
        <p:txBody>
          <a:bodyPr/>
          <a:lstStyle/>
          <a:p>
            <a:r>
              <a:rPr lang="en-GB" sz="3200" b="1" dirty="0">
                <a:solidFill>
                  <a:schemeClr val="tx2"/>
                </a:solidFill>
              </a:rPr>
              <a:t>Looking at the SAMs:</a:t>
            </a:r>
          </a:p>
          <a:p>
            <a:endParaRPr lang="en-GB" sz="1600" dirty="0">
              <a:solidFill>
                <a:schemeClr val="tx2"/>
              </a:solidFill>
            </a:endParaRPr>
          </a:p>
          <a:p>
            <a:pPr marL="342900" indent="-342900">
              <a:buFont typeface="Arial" charset="0"/>
              <a:buChar char="•"/>
            </a:pPr>
            <a:r>
              <a:rPr lang="en-GB" sz="3200" b="1" dirty="0">
                <a:solidFill>
                  <a:schemeClr val="tx2"/>
                </a:solidFill>
              </a:rPr>
              <a:t>AS level Paper </a:t>
            </a:r>
            <a:r>
              <a:rPr lang="en-GB" sz="3200" b="1" dirty="0" smtClean="0">
                <a:solidFill>
                  <a:schemeClr val="tx2"/>
                </a:solidFill>
              </a:rPr>
              <a:t>2</a:t>
            </a:r>
          </a:p>
          <a:p>
            <a:endParaRPr lang="en-GB" dirty="0">
              <a:solidFill>
                <a:schemeClr val="tx2"/>
              </a:solidFill>
            </a:endParaRPr>
          </a:p>
        </p:txBody>
      </p:sp>
    </p:spTree>
    <p:extLst>
      <p:ext uri="{BB962C8B-B14F-4D97-AF65-F5344CB8AC3E}">
        <p14:creationId xmlns:p14="http://schemas.microsoft.com/office/powerpoint/2010/main" val="25345096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solidFill>
                  <a:schemeClr val="tx2"/>
                </a:solidFill>
              </a:rPr>
              <a:t>AS </a:t>
            </a:r>
            <a:r>
              <a:rPr lang="en-US" sz="3200" b="1" dirty="0" smtClean="0">
                <a:solidFill>
                  <a:schemeClr val="tx2"/>
                </a:solidFill>
              </a:rPr>
              <a:t>level Paper 2</a:t>
            </a:r>
            <a:br>
              <a:rPr lang="en-US" sz="3200" b="1" dirty="0" smtClean="0">
                <a:solidFill>
                  <a:schemeClr val="tx2"/>
                </a:solidFill>
              </a:rPr>
            </a:br>
            <a:r>
              <a:rPr lang="en-US" sz="3200" b="1" dirty="0" smtClean="0">
                <a:solidFill>
                  <a:schemeClr val="tx2"/>
                </a:solidFill>
              </a:rPr>
              <a:t>Assessment Criteria</a:t>
            </a:r>
            <a:endParaRPr lang="en-GB" sz="3200" dirty="0"/>
          </a:p>
        </p:txBody>
      </p:sp>
      <p:sp>
        <p:nvSpPr>
          <p:cNvPr id="3" name="Subtitle 2"/>
          <p:cNvSpPr>
            <a:spLocks noGrp="1"/>
          </p:cNvSpPr>
          <p:nvPr>
            <p:ph type="subTitle" idx="1"/>
          </p:nvPr>
        </p:nvSpPr>
        <p:spPr>
          <a:xfrm>
            <a:off x="355600" y="2155051"/>
            <a:ext cx="8497801" cy="3873216"/>
          </a:xfrm>
        </p:spPr>
        <p:txBody>
          <a:bodyPr>
            <a:normAutofit fontScale="92500"/>
          </a:bodyPr>
          <a:lstStyle/>
          <a:p>
            <a:r>
              <a:rPr lang="en-GB" b="1" dirty="0" smtClean="0">
                <a:solidFill>
                  <a:schemeClr val="tx1"/>
                </a:solidFill>
              </a:rPr>
              <a:t>Section A</a:t>
            </a:r>
          </a:p>
          <a:p>
            <a:endParaRPr lang="en-GB" sz="1200" dirty="0" smtClean="0">
              <a:solidFill>
                <a:schemeClr val="tx1"/>
              </a:solidFill>
            </a:endParaRPr>
          </a:p>
          <a:p>
            <a:r>
              <a:rPr lang="en-GB" dirty="0" smtClean="0">
                <a:solidFill>
                  <a:schemeClr val="tx1"/>
                </a:solidFill>
              </a:rPr>
              <a:t>Translation into TL: 20 marks</a:t>
            </a:r>
          </a:p>
          <a:p>
            <a:endParaRPr lang="en-GB" sz="2100" dirty="0">
              <a:solidFill>
                <a:schemeClr val="tx1"/>
              </a:solidFill>
            </a:endParaRPr>
          </a:p>
          <a:p>
            <a:r>
              <a:rPr lang="en-GB" b="1" dirty="0" smtClean="0">
                <a:solidFill>
                  <a:schemeClr val="tx1"/>
                </a:solidFill>
              </a:rPr>
              <a:t>Section B or C</a:t>
            </a:r>
            <a:r>
              <a:rPr lang="en-GB" dirty="0" smtClean="0">
                <a:solidFill>
                  <a:schemeClr val="tx1"/>
                </a:solidFill>
              </a:rPr>
              <a:t>: 40 marks </a:t>
            </a:r>
          </a:p>
          <a:p>
            <a:endParaRPr lang="en-GB" sz="1100" dirty="0" smtClean="0">
              <a:solidFill>
                <a:schemeClr val="tx1"/>
              </a:solidFill>
            </a:endParaRPr>
          </a:p>
          <a:p>
            <a:r>
              <a:rPr lang="en-GB" dirty="0" smtClean="0">
                <a:solidFill>
                  <a:schemeClr val="tx1"/>
                </a:solidFill>
              </a:rPr>
              <a:t>1 Essay: </a:t>
            </a:r>
          </a:p>
          <a:p>
            <a:endParaRPr lang="en-GB" sz="1200" dirty="0" smtClean="0">
              <a:solidFill>
                <a:schemeClr val="tx1"/>
              </a:solidFill>
            </a:endParaRPr>
          </a:p>
          <a:p>
            <a:pPr marL="285750" indent="-285750">
              <a:buFont typeface="Arial" panose="020B0604020202020204" pitchFamily="34" charset="0"/>
              <a:buChar char="•"/>
            </a:pPr>
            <a:r>
              <a:rPr lang="en-GB" dirty="0">
                <a:solidFill>
                  <a:schemeClr val="tx1"/>
                </a:solidFill>
              </a:rPr>
              <a:t>C</a:t>
            </a:r>
            <a:r>
              <a:rPr lang="en-GB" dirty="0" smtClean="0">
                <a:solidFill>
                  <a:schemeClr val="tx1"/>
                </a:solidFill>
              </a:rPr>
              <a:t>ritical response: 							 20 marks (AO4)</a:t>
            </a:r>
          </a:p>
          <a:p>
            <a:pPr marL="285750" lvl="0" indent="-285750">
              <a:buFont typeface="Arial" panose="020B0604020202020204" pitchFamily="34" charset="0"/>
              <a:buChar char="•"/>
            </a:pPr>
            <a:r>
              <a:rPr lang="en-GB" dirty="0">
                <a:solidFill>
                  <a:schemeClr val="tx1"/>
                </a:solidFill>
              </a:rPr>
              <a:t>A</a:t>
            </a:r>
            <a:r>
              <a:rPr lang="en-GB" dirty="0" smtClean="0">
                <a:solidFill>
                  <a:schemeClr val="tx1"/>
                </a:solidFill>
              </a:rPr>
              <a:t>ccuracy </a:t>
            </a:r>
            <a:r>
              <a:rPr lang="en-GB" dirty="0">
                <a:solidFill>
                  <a:schemeClr val="tx1"/>
                </a:solidFill>
              </a:rPr>
              <a:t>and range of </a:t>
            </a:r>
            <a:endParaRPr lang="en-GB" dirty="0" smtClean="0">
              <a:solidFill>
                <a:schemeClr val="tx1"/>
              </a:solidFill>
            </a:endParaRPr>
          </a:p>
          <a:p>
            <a:pPr lvl="0"/>
            <a:r>
              <a:rPr lang="en-GB" dirty="0" smtClean="0">
                <a:solidFill>
                  <a:schemeClr val="tx1"/>
                </a:solidFill>
              </a:rPr>
              <a:t>   grammatical </a:t>
            </a:r>
            <a:r>
              <a:rPr lang="en-GB" dirty="0">
                <a:solidFill>
                  <a:schemeClr val="tx1"/>
                </a:solidFill>
              </a:rPr>
              <a:t>structures and </a:t>
            </a:r>
            <a:r>
              <a:rPr lang="en-GB" dirty="0" smtClean="0">
                <a:solidFill>
                  <a:schemeClr val="tx1"/>
                </a:solidFill>
              </a:rPr>
              <a:t>vocabulary: 20 marks (AO3)</a:t>
            </a:r>
            <a:endParaRPr lang="en-GB" dirty="0">
              <a:solidFill>
                <a:schemeClr val="tx1"/>
              </a:solidFill>
            </a:endParaRPr>
          </a:p>
          <a:p>
            <a:endParaRPr lang="en-GB" sz="1800" dirty="0" smtClean="0">
              <a:solidFill>
                <a:schemeClr val="tx1"/>
              </a:solidFill>
            </a:endParaRPr>
          </a:p>
          <a:p>
            <a:endParaRPr lang="en-GB" sz="1800" dirty="0">
              <a:solidFill>
                <a:schemeClr val="tx2"/>
              </a:solidFill>
            </a:endParaRPr>
          </a:p>
          <a:p>
            <a:endParaRPr lang="en-GB" dirty="0"/>
          </a:p>
        </p:txBody>
      </p:sp>
    </p:spTree>
    <p:extLst>
      <p:ext uri="{BB962C8B-B14F-4D97-AF65-F5344CB8AC3E}">
        <p14:creationId xmlns:p14="http://schemas.microsoft.com/office/powerpoint/2010/main" val="362208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9411" y="674258"/>
            <a:ext cx="5758219" cy="1147274"/>
          </a:xfrm>
        </p:spPr>
        <p:txBody>
          <a:bodyPr>
            <a:normAutofit/>
          </a:bodyPr>
          <a:lstStyle/>
          <a:p>
            <a:r>
              <a:rPr lang="en-GB" sz="3200" b="1" dirty="0" smtClean="0">
                <a:solidFill>
                  <a:schemeClr val="tx2"/>
                </a:solidFill>
              </a:rPr>
              <a:t>AS &amp; A level reforms</a:t>
            </a:r>
            <a:endParaRPr lang="en-GB" sz="3200" b="1" dirty="0">
              <a:solidFill>
                <a:schemeClr val="tx2"/>
              </a:solidFill>
            </a:endParaRPr>
          </a:p>
        </p:txBody>
      </p:sp>
      <p:sp>
        <p:nvSpPr>
          <p:cNvPr id="3" name="Subtitle 2"/>
          <p:cNvSpPr>
            <a:spLocks noGrp="1"/>
          </p:cNvSpPr>
          <p:nvPr>
            <p:ph type="subTitle" idx="1"/>
          </p:nvPr>
        </p:nvSpPr>
        <p:spPr>
          <a:xfrm>
            <a:off x="442913" y="1671639"/>
            <a:ext cx="8331217" cy="4457700"/>
          </a:xfrm>
        </p:spPr>
        <p:txBody>
          <a:bodyPr>
            <a:normAutofit fontScale="92500" lnSpcReduction="20000"/>
          </a:bodyPr>
          <a:lstStyle/>
          <a:p>
            <a:pPr marL="342900" indent="-342900" fontAlgn="base">
              <a:buFont typeface="Arial" panose="020B0604020202020204" pitchFamily="34" charset="0"/>
              <a:buChar char="•"/>
            </a:pPr>
            <a:endParaRPr lang="en-US" dirty="0" smtClean="0">
              <a:solidFill>
                <a:schemeClr val="tx1"/>
              </a:solidFill>
            </a:endParaRPr>
          </a:p>
          <a:p>
            <a:pPr marL="342900" indent="-342900" fontAlgn="base">
              <a:lnSpc>
                <a:spcPct val="120000"/>
              </a:lnSpc>
              <a:spcBef>
                <a:spcPts val="900"/>
              </a:spcBef>
              <a:buFont typeface="Arial" panose="020B0604020202020204" pitchFamily="34" charset="0"/>
              <a:buChar char="•"/>
            </a:pPr>
            <a:r>
              <a:rPr lang="en-US" sz="2600" dirty="0" smtClean="0">
                <a:solidFill>
                  <a:schemeClr val="tx1"/>
                </a:solidFill>
              </a:rPr>
              <a:t>All </a:t>
            </a:r>
            <a:r>
              <a:rPr lang="en-US" sz="2600" dirty="0">
                <a:solidFill>
                  <a:schemeClr val="tx1"/>
                </a:solidFill>
              </a:rPr>
              <a:t>new AS and A levels will be assessed at the same standard as they are </a:t>
            </a:r>
            <a:r>
              <a:rPr lang="en-US" sz="2600" dirty="0" smtClean="0">
                <a:solidFill>
                  <a:schemeClr val="tx1"/>
                </a:solidFill>
              </a:rPr>
              <a:t>currently</a:t>
            </a:r>
          </a:p>
          <a:p>
            <a:pPr marL="342900" indent="-342900" fontAlgn="base">
              <a:lnSpc>
                <a:spcPct val="120000"/>
              </a:lnSpc>
              <a:spcBef>
                <a:spcPts val="900"/>
              </a:spcBef>
              <a:buFont typeface="Arial" panose="020B0604020202020204" pitchFamily="34" charset="0"/>
              <a:buChar char="•"/>
            </a:pPr>
            <a:r>
              <a:rPr lang="en-US" sz="2600" dirty="0" smtClean="0">
                <a:solidFill>
                  <a:schemeClr val="tx1"/>
                </a:solidFill>
              </a:rPr>
              <a:t>All </a:t>
            </a:r>
            <a:r>
              <a:rPr lang="en-US" sz="2600" dirty="0">
                <a:solidFill>
                  <a:schemeClr val="tx1"/>
                </a:solidFill>
              </a:rPr>
              <a:t>new AS and A levels will be fully </a:t>
            </a:r>
            <a:r>
              <a:rPr lang="en-US" sz="2600" dirty="0" smtClean="0">
                <a:solidFill>
                  <a:schemeClr val="tx1"/>
                </a:solidFill>
              </a:rPr>
              <a:t>linear</a:t>
            </a:r>
          </a:p>
          <a:p>
            <a:pPr marL="342900" indent="-342900" fontAlgn="base">
              <a:lnSpc>
                <a:spcPct val="120000"/>
              </a:lnSpc>
              <a:spcBef>
                <a:spcPts val="900"/>
              </a:spcBef>
              <a:buFont typeface="Arial" panose="020B0604020202020204" pitchFamily="34" charset="0"/>
              <a:buChar char="•"/>
            </a:pPr>
            <a:r>
              <a:rPr lang="en-US" sz="2600" dirty="0" smtClean="0">
                <a:solidFill>
                  <a:schemeClr val="tx1"/>
                </a:solidFill>
              </a:rPr>
              <a:t>AS </a:t>
            </a:r>
            <a:r>
              <a:rPr lang="en-US" sz="2600" dirty="0">
                <a:solidFill>
                  <a:schemeClr val="tx1"/>
                </a:solidFill>
              </a:rPr>
              <a:t>levels will be stand-alone </a:t>
            </a:r>
            <a:r>
              <a:rPr lang="en-US" sz="2600" dirty="0" smtClean="0">
                <a:solidFill>
                  <a:schemeClr val="tx1"/>
                </a:solidFill>
              </a:rPr>
              <a:t>qualifications</a:t>
            </a:r>
          </a:p>
          <a:p>
            <a:pPr marL="342900" indent="-342900" fontAlgn="base">
              <a:lnSpc>
                <a:spcPct val="120000"/>
              </a:lnSpc>
              <a:spcBef>
                <a:spcPts val="900"/>
              </a:spcBef>
              <a:buFont typeface="Arial" panose="020B0604020202020204" pitchFamily="34" charset="0"/>
              <a:buChar char="•"/>
            </a:pPr>
            <a:r>
              <a:rPr lang="en-US" sz="2600" dirty="0" smtClean="0">
                <a:solidFill>
                  <a:schemeClr val="tx1"/>
                </a:solidFill>
              </a:rPr>
              <a:t>The </a:t>
            </a:r>
            <a:r>
              <a:rPr lang="en-US" sz="2600" dirty="0">
                <a:solidFill>
                  <a:schemeClr val="tx1"/>
                </a:solidFill>
              </a:rPr>
              <a:t>content of the AS level can be a sub-set of the A level content to allow co-</a:t>
            </a:r>
            <a:r>
              <a:rPr lang="en-US" sz="2600" dirty="0" err="1">
                <a:solidFill>
                  <a:schemeClr val="tx1"/>
                </a:solidFill>
              </a:rPr>
              <a:t>teachability</a:t>
            </a:r>
            <a:r>
              <a:rPr lang="en-US" sz="2600" dirty="0">
                <a:solidFill>
                  <a:schemeClr val="tx1"/>
                </a:solidFill>
              </a:rPr>
              <a:t>, but marks achieved in the AS will not count towards the A level</a:t>
            </a:r>
          </a:p>
          <a:p>
            <a:r>
              <a:rPr lang="en-US" dirty="0"/>
              <a:t/>
            </a:r>
            <a:br>
              <a:rPr lang="en-US" dirty="0"/>
            </a:br>
            <a:endParaRPr lang="en-GB" dirty="0">
              <a:solidFill>
                <a:schemeClr val="tx1"/>
              </a:solidFill>
            </a:endParaRPr>
          </a:p>
        </p:txBody>
      </p:sp>
    </p:spTree>
    <p:extLst>
      <p:ext uri="{BB962C8B-B14F-4D97-AF65-F5344CB8AC3E}">
        <p14:creationId xmlns:p14="http://schemas.microsoft.com/office/powerpoint/2010/main" val="2844728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613" y="76840"/>
            <a:ext cx="5758219" cy="1575643"/>
          </a:xfrm>
        </p:spPr>
        <p:txBody>
          <a:bodyPr>
            <a:noAutofit/>
          </a:bodyPr>
          <a:lstStyle/>
          <a:p>
            <a:r>
              <a:rPr lang="en-US" sz="3200" b="1" dirty="0" smtClean="0">
                <a:solidFill>
                  <a:schemeClr val="tx2"/>
                </a:solidFill>
              </a:rPr>
              <a:t>A level Paper 2: </a:t>
            </a:r>
            <a:r>
              <a:rPr lang="en-US" sz="2400" dirty="0" smtClean="0">
                <a:solidFill>
                  <a:schemeClr val="tx2"/>
                </a:solidFill>
              </a:rPr>
              <a:t/>
            </a:r>
            <a:br>
              <a:rPr lang="en-US" sz="2400" dirty="0" smtClean="0">
                <a:solidFill>
                  <a:schemeClr val="tx2"/>
                </a:solidFill>
              </a:rPr>
            </a:br>
            <a:r>
              <a:rPr lang="en-US" sz="2400" b="1" dirty="0" smtClean="0">
                <a:solidFill>
                  <a:schemeClr val="tx2"/>
                </a:solidFill>
              </a:rPr>
              <a:t>Written </a:t>
            </a:r>
            <a:r>
              <a:rPr lang="en-US" sz="2400" b="1" dirty="0">
                <a:solidFill>
                  <a:schemeClr val="tx2"/>
                </a:solidFill>
              </a:rPr>
              <a:t>response to works and </a:t>
            </a:r>
            <a:r>
              <a:rPr lang="en-US" sz="2400" b="1" dirty="0" smtClean="0">
                <a:solidFill>
                  <a:schemeClr val="tx2"/>
                </a:solidFill>
              </a:rPr>
              <a:t>Translation </a:t>
            </a:r>
            <a:r>
              <a:rPr lang="en-US" sz="2400" b="1" dirty="0">
                <a:solidFill>
                  <a:schemeClr val="tx2"/>
                </a:solidFill>
              </a:rPr>
              <a:t>into </a:t>
            </a:r>
            <a:r>
              <a:rPr lang="en-US" sz="2400" b="1" dirty="0" smtClean="0">
                <a:solidFill>
                  <a:schemeClr val="tx2"/>
                </a:solidFill>
              </a:rPr>
              <a:t>French</a:t>
            </a:r>
            <a:br>
              <a:rPr lang="en-US" sz="2400" b="1" dirty="0" smtClean="0">
                <a:solidFill>
                  <a:schemeClr val="tx2"/>
                </a:solidFill>
              </a:rPr>
            </a:br>
            <a:r>
              <a:rPr lang="en-US" sz="2400" b="1" dirty="0" err="1" smtClean="0">
                <a:solidFill>
                  <a:schemeClr val="tx2"/>
                </a:solidFill>
              </a:rPr>
              <a:t>DfE</a:t>
            </a:r>
            <a:r>
              <a:rPr lang="en-US" sz="2400" b="1" dirty="0" smtClean="0">
                <a:solidFill>
                  <a:schemeClr val="tx2"/>
                </a:solidFill>
              </a:rPr>
              <a:t> Criteria</a:t>
            </a:r>
            <a:endParaRPr lang="en-GB" sz="2400" b="1" dirty="0">
              <a:solidFill>
                <a:schemeClr val="tx2"/>
              </a:solidFill>
            </a:endParaRPr>
          </a:p>
        </p:txBody>
      </p:sp>
      <p:sp>
        <p:nvSpPr>
          <p:cNvPr id="3" name="Subtitle 2"/>
          <p:cNvSpPr>
            <a:spLocks noGrp="1"/>
          </p:cNvSpPr>
          <p:nvPr>
            <p:ph type="subTitle" idx="1"/>
          </p:nvPr>
        </p:nvSpPr>
        <p:spPr>
          <a:xfrm>
            <a:off x="134703" y="1813432"/>
            <a:ext cx="8810994" cy="4411097"/>
          </a:xfrm>
        </p:spPr>
        <p:txBody>
          <a:bodyPr>
            <a:normAutofit fontScale="25000" lnSpcReduction="20000"/>
          </a:bodyPr>
          <a:lstStyle/>
          <a:p>
            <a:pPr marL="342900" indent="-342900">
              <a:lnSpc>
                <a:spcPct val="120000"/>
              </a:lnSpc>
              <a:spcBef>
                <a:spcPts val="900"/>
              </a:spcBef>
              <a:buFont typeface="Arial" panose="020B0604020202020204" pitchFamily="34" charset="0"/>
              <a:buChar char="•"/>
            </a:pPr>
            <a:r>
              <a:rPr lang="en-GB" sz="7200" dirty="0" smtClean="0">
                <a:solidFill>
                  <a:schemeClr val="tx1"/>
                </a:solidFill>
              </a:rPr>
              <a:t>At A level, specifications must require students to study two works, either a literary work and a film, or two literary works, in the language of study.</a:t>
            </a:r>
          </a:p>
          <a:p>
            <a:pPr marL="342900" indent="-342900">
              <a:lnSpc>
                <a:spcPct val="120000"/>
              </a:lnSpc>
              <a:spcBef>
                <a:spcPts val="900"/>
              </a:spcBef>
              <a:buFont typeface="Arial" panose="020B0604020202020204" pitchFamily="34" charset="0"/>
              <a:buChar char="•"/>
            </a:pPr>
            <a:r>
              <a:rPr lang="en-GB" sz="7200" dirty="0" smtClean="0">
                <a:solidFill>
                  <a:schemeClr val="tx1"/>
                </a:solidFill>
              </a:rPr>
              <a:t>Appreciate, analyse and be able to respond critically in writing, in the language of study, to the works, taken from the prescribed list provided in the specification.</a:t>
            </a:r>
          </a:p>
          <a:p>
            <a:pPr marL="342900" indent="-342900">
              <a:lnSpc>
                <a:spcPct val="120000"/>
              </a:lnSpc>
              <a:spcBef>
                <a:spcPts val="900"/>
              </a:spcBef>
              <a:buFont typeface="Arial" panose="020B0604020202020204" pitchFamily="34" charset="0"/>
              <a:buChar char="•"/>
            </a:pPr>
            <a:r>
              <a:rPr lang="en-GB" sz="7200" dirty="0" smtClean="0">
                <a:solidFill>
                  <a:schemeClr val="tx1"/>
                </a:solidFill>
              </a:rPr>
              <a:t>At A level, students must develop a more detailed understanding of the works, showing a critical appreciation of the concepts &amp; issues covered, and a critical &amp; analytical response to features such as the form and the technique of presentation, as appropriate to the work studied (e.g. the effect of narrative voice in a prose text or camera work in a film). </a:t>
            </a:r>
          </a:p>
          <a:p>
            <a:pPr marL="342900" indent="-342900">
              <a:lnSpc>
                <a:spcPct val="120000"/>
              </a:lnSpc>
              <a:spcBef>
                <a:spcPts val="900"/>
              </a:spcBef>
              <a:buFont typeface="Arial" panose="020B0604020202020204" pitchFamily="34" charset="0"/>
              <a:buChar char="•"/>
            </a:pPr>
            <a:r>
              <a:rPr lang="en-GB" sz="7200" dirty="0" smtClean="0">
                <a:solidFill>
                  <a:schemeClr val="tx1"/>
                </a:solidFill>
              </a:rPr>
              <a:t>Students are required to study two discrete works at A level i.e. students cannot be assessed on a film adapted from a literary work as well as on the original literary work itself.</a:t>
            </a:r>
            <a:endParaRPr lang="en-US" dirty="0"/>
          </a:p>
          <a:p>
            <a:endParaRPr lang="en-GB" dirty="0"/>
          </a:p>
        </p:txBody>
      </p:sp>
    </p:spTree>
    <p:extLst>
      <p:ext uri="{BB962C8B-B14F-4D97-AF65-F5344CB8AC3E}">
        <p14:creationId xmlns:p14="http://schemas.microsoft.com/office/powerpoint/2010/main" val="6913802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348282"/>
              </p:ext>
            </p:extLst>
          </p:nvPr>
        </p:nvGraphicFramePr>
        <p:xfrm>
          <a:off x="716303" y="1657047"/>
          <a:ext cx="7679094" cy="4611258"/>
        </p:xfrm>
        <a:graphic>
          <a:graphicData uri="http://schemas.openxmlformats.org/drawingml/2006/table">
            <a:tbl>
              <a:tblPr firstRow="1" bandRow="1">
                <a:tableStyleId>{5C22544A-7EE6-4342-B048-85BDC9FD1C3A}</a:tableStyleId>
              </a:tblPr>
              <a:tblGrid>
                <a:gridCol w="2994051"/>
                <a:gridCol w="4685043"/>
              </a:tblGrid>
              <a:tr h="563587">
                <a:tc>
                  <a:txBody>
                    <a:bodyPr/>
                    <a:lstStyle/>
                    <a:p>
                      <a:r>
                        <a:rPr lang="en-GB" dirty="0" smtClean="0"/>
                        <a:t>Paper 2</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Assessment 2h40</a:t>
                      </a:r>
                    </a:p>
                    <a:p>
                      <a:endParaRPr lang="en-GB" dirty="0"/>
                    </a:p>
                  </a:txBody>
                  <a:tcPr/>
                </a:tc>
              </a:tr>
              <a:tr h="1136538">
                <a:tc>
                  <a:txBody>
                    <a:bodyPr/>
                    <a:lstStyle/>
                    <a:p>
                      <a:pPr>
                        <a:spcBef>
                          <a:spcPts val="0"/>
                        </a:spcBef>
                        <a:spcAft>
                          <a:spcPts val="0"/>
                        </a:spcAft>
                      </a:pPr>
                      <a:r>
                        <a:rPr lang="en-GB" dirty="0" smtClean="0"/>
                        <a:t>Section A:</a:t>
                      </a:r>
                    </a:p>
                    <a:p>
                      <a:pPr>
                        <a:spcBef>
                          <a:spcPts val="0"/>
                        </a:spcBef>
                        <a:spcAft>
                          <a:spcPts val="0"/>
                        </a:spcAft>
                      </a:pPr>
                      <a:endParaRPr lang="en-GB" sz="800" dirty="0" smtClean="0"/>
                    </a:p>
                    <a:p>
                      <a:pPr>
                        <a:spcBef>
                          <a:spcPts val="0"/>
                        </a:spcBef>
                        <a:spcAft>
                          <a:spcPts val="0"/>
                        </a:spcAft>
                      </a:pPr>
                      <a:r>
                        <a:rPr lang="en-GB" dirty="0" smtClean="0"/>
                        <a:t>Translation into French</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20 marks</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1 passage in English </a:t>
                      </a:r>
                      <a:r>
                        <a:rPr lang="en-GB" i="0" dirty="0" smtClean="0"/>
                        <a:t>(minimum 100</a:t>
                      </a:r>
                      <a:r>
                        <a:rPr lang="en-GB" i="0" baseline="0" dirty="0" smtClean="0"/>
                        <a:t> </a:t>
                      </a:r>
                      <a:r>
                        <a:rPr lang="en-GB" i="0" dirty="0" smtClean="0"/>
                        <a:t>words)</a:t>
                      </a:r>
                      <a:r>
                        <a:rPr lang="en-GB" i="1" dirty="0" smtClean="0"/>
                        <a:t> </a:t>
                      </a:r>
                      <a:r>
                        <a:rPr lang="en-GB" dirty="0" smtClean="0"/>
                        <a:t>to translate into French</a:t>
                      </a:r>
                    </a:p>
                    <a:p>
                      <a:pPr marL="285750" indent="-285750">
                        <a:spcBef>
                          <a:spcPts val="0"/>
                        </a:spcBef>
                        <a:spcAft>
                          <a:spcPts val="0"/>
                        </a:spcAft>
                        <a:buFont typeface="Arial" panose="020B0604020202020204" pitchFamily="34" charset="0"/>
                        <a:buChar char="•"/>
                      </a:pPr>
                      <a:endParaRPr lang="en-GB" baseline="0" dirty="0" smtClean="0"/>
                    </a:p>
                  </a:txBody>
                  <a:tcPr/>
                </a:tc>
              </a:tr>
              <a:tr h="104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Sections</a:t>
                      </a:r>
                      <a:r>
                        <a:rPr lang="en-GB" baseline="0" dirty="0" smtClean="0"/>
                        <a:t> B and C</a:t>
                      </a:r>
                      <a:r>
                        <a:rPr lang="en-GB"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Written response to works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100 marks – 50 marks for each essay</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a:spcBef>
                          <a:spcPts val="0"/>
                        </a:spcBef>
                        <a:spcAft>
                          <a:spcPts val="0"/>
                        </a:spcAft>
                      </a:pPr>
                      <a:endParaRPr lang="en-GB" sz="800" dirty="0"/>
                    </a:p>
                  </a:txBody>
                  <a:tcPr/>
                </a:tc>
                <a:tc>
                  <a:txBody>
                    <a:bodyPr/>
                    <a:lstStyle/>
                    <a:p>
                      <a:pPr marL="285750" indent="-285750">
                        <a:spcBef>
                          <a:spcPts val="0"/>
                        </a:spcBef>
                        <a:spcAft>
                          <a:spcPts val="0"/>
                        </a:spcAft>
                        <a:buFont typeface="Arial" panose="020B0604020202020204" pitchFamily="34" charset="0"/>
                        <a:buChar char="•"/>
                      </a:pPr>
                      <a:r>
                        <a:rPr lang="en-GB" baseline="0" dirty="0" smtClean="0"/>
                        <a:t>Essay 1: Extended response to a question on a film or a literary work</a:t>
                      </a:r>
                    </a:p>
                    <a:p>
                      <a:pPr marL="285750" indent="-285750">
                        <a:spcBef>
                          <a:spcPts val="0"/>
                        </a:spcBef>
                        <a:spcAft>
                          <a:spcPts val="0"/>
                        </a:spcAft>
                        <a:buFont typeface="Arial" panose="020B0604020202020204" pitchFamily="34" charset="0"/>
                        <a:buChar char="•"/>
                      </a:pPr>
                      <a:r>
                        <a:rPr lang="en-GB" baseline="0" dirty="0" smtClean="0"/>
                        <a:t>Essay 2: Extended response to a question on a film or a literary work</a:t>
                      </a:r>
                    </a:p>
                    <a:p>
                      <a:pPr marL="285750" indent="-285750">
                        <a:spcBef>
                          <a:spcPts val="0"/>
                        </a:spcBef>
                        <a:spcAft>
                          <a:spcPts val="0"/>
                        </a:spcAft>
                        <a:buFont typeface="Arial" panose="020B0604020202020204" pitchFamily="34" charset="0"/>
                        <a:buChar char="•"/>
                      </a:pPr>
                      <a:r>
                        <a:rPr lang="en-GB" baseline="0" dirty="0" smtClean="0"/>
                        <a:t>Choice of 2 questions for each work</a:t>
                      </a:r>
                    </a:p>
                    <a:p>
                      <a:pPr marL="285750" indent="-285750">
                        <a:spcBef>
                          <a:spcPts val="0"/>
                        </a:spcBef>
                        <a:spcAft>
                          <a:spcPts val="0"/>
                        </a:spcAft>
                        <a:buFont typeface="Arial" panose="020B0604020202020204" pitchFamily="34" charset="0"/>
                        <a:buChar char="•"/>
                      </a:pPr>
                      <a:r>
                        <a:rPr lang="en-GB" baseline="0" dirty="0" smtClean="0"/>
                        <a:t>Recommended word count between 300-350 for each response</a:t>
                      </a:r>
                    </a:p>
                    <a:p>
                      <a:pPr marL="285750" indent="-285750">
                        <a:spcBef>
                          <a:spcPts val="0"/>
                        </a:spcBef>
                        <a:spcAft>
                          <a:spcPts val="0"/>
                        </a:spcAft>
                        <a:buFont typeface="Arial" panose="020B0604020202020204" pitchFamily="34" charset="0"/>
                        <a:buChar char="•"/>
                      </a:pPr>
                      <a:r>
                        <a:rPr lang="en-GB" baseline="0" dirty="0" smtClean="0"/>
                        <a:t>Candidates must respond to at least one literary work at A level</a:t>
                      </a:r>
                      <a:endParaRPr lang="en-GB" dirty="0" smtClean="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txBody>
                  <a:tcPr/>
                </a:tc>
              </a:tr>
            </a:tbl>
          </a:graphicData>
        </a:graphic>
      </p:graphicFrame>
      <p:sp>
        <p:nvSpPr>
          <p:cNvPr id="5" name="Rectangle 4"/>
          <p:cNvSpPr/>
          <p:nvPr/>
        </p:nvSpPr>
        <p:spPr>
          <a:xfrm>
            <a:off x="1879462" y="349448"/>
            <a:ext cx="6319889" cy="1600438"/>
          </a:xfrm>
          <a:prstGeom prst="rect">
            <a:avLst/>
          </a:prstGeom>
        </p:spPr>
        <p:txBody>
          <a:bodyPr wrap="square">
            <a:spAutoFit/>
          </a:bodyPr>
          <a:lstStyle/>
          <a:p>
            <a:pPr algn="ctr"/>
            <a:r>
              <a:rPr lang="en-US" sz="3200" b="1" dirty="0" smtClean="0">
                <a:solidFill>
                  <a:schemeClr val="tx2"/>
                </a:solidFill>
                <a:latin typeface="Verdana" charset="0"/>
                <a:ea typeface="Verdana" charset="0"/>
                <a:cs typeface="Verdana" charset="0"/>
              </a:rPr>
              <a:t>A level Paper </a:t>
            </a:r>
            <a:r>
              <a:rPr lang="en-US" sz="3200" b="1" dirty="0">
                <a:solidFill>
                  <a:schemeClr val="tx2"/>
                </a:solidFill>
                <a:latin typeface="Verdana" charset="0"/>
                <a:ea typeface="Verdana" charset="0"/>
                <a:cs typeface="Verdana" charset="0"/>
              </a:rPr>
              <a:t>2 </a:t>
            </a:r>
            <a:endParaRPr lang="en-US" sz="1000" b="1" dirty="0" smtClean="0">
              <a:solidFill>
                <a:schemeClr val="tx2"/>
              </a:solidFill>
            </a:endParaRPr>
          </a:p>
          <a:p>
            <a:pPr algn="ctr"/>
            <a:r>
              <a:rPr lang="en-US" sz="2400" b="1" dirty="0" smtClean="0">
                <a:solidFill>
                  <a:schemeClr val="tx2"/>
                </a:solidFill>
                <a:latin typeface="Verdana" charset="0"/>
                <a:ea typeface="Verdana" charset="0"/>
                <a:cs typeface="Verdana" charset="0"/>
              </a:rPr>
              <a:t>Written </a:t>
            </a:r>
            <a:r>
              <a:rPr lang="en-US" sz="2400" b="1" dirty="0">
                <a:solidFill>
                  <a:schemeClr val="tx2"/>
                </a:solidFill>
                <a:latin typeface="Verdana" charset="0"/>
                <a:ea typeface="Verdana" charset="0"/>
                <a:cs typeface="Verdana" charset="0"/>
              </a:rPr>
              <a:t>response to </a:t>
            </a:r>
            <a:r>
              <a:rPr lang="en-US" sz="2400" b="1" dirty="0" smtClean="0">
                <a:solidFill>
                  <a:schemeClr val="tx2"/>
                </a:solidFill>
                <a:latin typeface="Verdana" charset="0"/>
                <a:ea typeface="Verdana" charset="0"/>
                <a:cs typeface="Verdana" charset="0"/>
              </a:rPr>
              <a:t>works and </a:t>
            </a:r>
            <a:r>
              <a:rPr lang="en-US" sz="2400" b="1" dirty="0">
                <a:solidFill>
                  <a:schemeClr val="tx2"/>
                </a:solidFill>
                <a:latin typeface="Verdana" charset="0"/>
                <a:ea typeface="Verdana" charset="0"/>
                <a:cs typeface="Verdana" charset="0"/>
              </a:rPr>
              <a:t>translation into </a:t>
            </a:r>
            <a:r>
              <a:rPr lang="en-US" sz="2400" b="1" dirty="0" smtClean="0">
                <a:solidFill>
                  <a:schemeClr val="tx2"/>
                </a:solidFill>
                <a:latin typeface="Verdana" charset="0"/>
                <a:ea typeface="Verdana" charset="0"/>
                <a:cs typeface="Verdana" charset="0"/>
              </a:rPr>
              <a:t>French</a:t>
            </a:r>
            <a:r>
              <a:rPr lang="en-US" dirty="0"/>
              <a:t/>
            </a:r>
            <a:br>
              <a:rPr lang="en-US" dirty="0"/>
            </a:br>
            <a:endParaRPr lang="en-GB" dirty="0"/>
          </a:p>
        </p:txBody>
      </p:sp>
    </p:spTree>
    <p:extLst>
      <p:ext uri="{BB962C8B-B14F-4D97-AF65-F5344CB8AC3E}">
        <p14:creationId xmlns:p14="http://schemas.microsoft.com/office/powerpoint/2010/main" val="33361602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5243" y="1707182"/>
            <a:ext cx="7143770" cy="3483749"/>
          </a:xfrm>
        </p:spPr>
        <p:txBody>
          <a:bodyPr/>
          <a:lstStyle/>
          <a:p>
            <a:r>
              <a:rPr lang="en-GB" sz="3200" b="1" dirty="0">
                <a:solidFill>
                  <a:schemeClr val="tx2"/>
                </a:solidFill>
              </a:rPr>
              <a:t>Looking at the SAMs:</a:t>
            </a:r>
          </a:p>
          <a:p>
            <a:endParaRPr lang="en-GB" sz="1600" dirty="0">
              <a:solidFill>
                <a:schemeClr val="tx2"/>
              </a:solidFill>
            </a:endParaRPr>
          </a:p>
          <a:p>
            <a:pPr marL="342900" indent="-342900">
              <a:buFont typeface="Arial" charset="0"/>
              <a:buChar char="•"/>
            </a:pPr>
            <a:r>
              <a:rPr lang="en-GB" sz="3200" b="1" dirty="0" smtClean="0">
                <a:solidFill>
                  <a:schemeClr val="tx2"/>
                </a:solidFill>
              </a:rPr>
              <a:t>A </a:t>
            </a:r>
            <a:r>
              <a:rPr lang="en-GB" sz="3200" b="1" dirty="0">
                <a:solidFill>
                  <a:schemeClr val="tx2"/>
                </a:solidFill>
              </a:rPr>
              <a:t>level Paper </a:t>
            </a:r>
            <a:r>
              <a:rPr lang="en-GB" sz="3200" b="1" dirty="0" smtClean="0">
                <a:solidFill>
                  <a:schemeClr val="tx2"/>
                </a:solidFill>
              </a:rPr>
              <a:t>2</a:t>
            </a:r>
          </a:p>
          <a:p>
            <a:endParaRPr lang="en-GB" dirty="0">
              <a:solidFill>
                <a:schemeClr val="tx2"/>
              </a:solidFill>
            </a:endParaRPr>
          </a:p>
        </p:txBody>
      </p:sp>
    </p:spTree>
    <p:extLst>
      <p:ext uri="{BB962C8B-B14F-4D97-AF65-F5344CB8AC3E}">
        <p14:creationId xmlns:p14="http://schemas.microsoft.com/office/powerpoint/2010/main" val="19215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chemeClr val="tx2"/>
                </a:solidFill>
              </a:rPr>
              <a:t>A level </a:t>
            </a:r>
            <a:r>
              <a:rPr lang="en-US" sz="3200" b="1" dirty="0">
                <a:solidFill>
                  <a:schemeClr val="tx2"/>
                </a:solidFill>
              </a:rPr>
              <a:t>Paper </a:t>
            </a:r>
            <a:r>
              <a:rPr lang="en-US" sz="3200" b="1" dirty="0" smtClean="0">
                <a:solidFill>
                  <a:schemeClr val="tx2"/>
                </a:solidFill>
              </a:rPr>
              <a:t>2</a:t>
            </a:r>
            <a:br>
              <a:rPr lang="en-US" sz="3200" b="1" dirty="0" smtClean="0">
                <a:solidFill>
                  <a:schemeClr val="tx2"/>
                </a:solidFill>
              </a:rPr>
            </a:br>
            <a:r>
              <a:rPr lang="en-US" sz="3200" b="1" dirty="0" smtClean="0">
                <a:solidFill>
                  <a:schemeClr val="tx2"/>
                </a:solidFill>
              </a:rPr>
              <a:t>Assessment Criteria</a:t>
            </a:r>
            <a:endParaRPr lang="en-GB" sz="3200" dirty="0"/>
          </a:p>
        </p:txBody>
      </p:sp>
      <p:sp>
        <p:nvSpPr>
          <p:cNvPr id="3" name="Subtitle 2"/>
          <p:cNvSpPr>
            <a:spLocks noGrp="1"/>
          </p:cNvSpPr>
          <p:nvPr>
            <p:ph type="subTitle" idx="1"/>
          </p:nvPr>
        </p:nvSpPr>
        <p:spPr>
          <a:xfrm>
            <a:off x="440267" y="2155051"/>
            <a:ext cx="8542865" cy="3813949"/>
          </a:xfrm>
        </p:spPr>
        <p:txBody>
          <a:bodyPr>
            <a:normAutofit fontScale="92500" lnSpcReduction="20000"/>
          </a:bodyPr>
          <a:lstStyle/>
          <a:p>
            <a:r>
              <a:rPr lang="en-GB" b="1" dirty="0">
                <a:solidFill>
                  <a:schemeClr val="tx1"/>
                </a:solidFill>
              </a:rPr>
              <a:t>Section </a:t>
            </a:r>
            <a:r>
              <a:rPr lang="en-GB" b="1" dirty="0" smtClean="0">
                <a:solidFill>
                  <a:schemeClr val="tx1"/>
                </a:solidFill>
              </a:rPr>
              <a:t>A</a:t>
            </a:r>
          </a:p>
          <a:p>
            <a:endParaRPr lang="en-GB" sz="1100" b="1" dirty="0">
              <a:solidFill>
                <a:schemeClr val="tx1"/>
              </a:solidFill>
            </a:endParaRPr>
          </a:p>
          <a:p>
            <a:r>
              <a:rPr lang="en-GB" dirty="0">
                <a:solidFill>
                  <a:schemeClr val="tx1"/>
                </a:solidFill>
              </a:rPr>
              <a:t>Translation into TL: 20 marks</a:t>
            </a:r>
          </a:p>
          <a:p>
            <a:endParaRPr lang="en-GB" dirty="0">
              <a:solidFill>
                <a:schemeClr val="tx1"/>
              </a:solidFill>
            </a:endParaRPr>
          </a:p>
          <a:p>
            <a:r>
              <a:rPr lang="en-GB" b="1" dirty="0" smtClean="0">
                <a:solidFill>
                  <a:schemeClr val="tx1"/>
                </a:solidFill>
              </a:rPr>
              <a:t>Sections B and C</a:t>
            </a:r>
            <a:r>
              <a:rPr lang="en-GB" dirty="0" smtClean="0">
                <a:solidFill>
                  <a:schemeClr val="tx1"/>
                </a:solidFill>
              </a:rPr>
              <a:t>: 100 </a:t>
            </a:r>
            <a:r>
              <a:rPr lang="en-GB" dirty="0">
                <a:solidFill>
                  <a:schemeClr val="tx1"/>
                </a:solidFill>
              </a:rPr>
              <a:t>marks </a:t>
            </a:r>
            <a:endParaRPr lang="en-GB" dirty="0" smtClean="0">
              <a:solidFill>
                <a:schemeClr val="tx1"/>
              </a:solidFill>
            </a:endParaRPr>
          </a:p>
          <a:p>
            <a:endParaRPr lang="en-GB" sz="1100" dirty="0">
              <a:solidFill>
                <a:schemeClr val="tx1"/>
              </a:solidFill>
            </a:endParaRPr>
          </a:p>
          <a:p>
            <a:r>
              <a:rPr lang="en-GB" dirty="0" smtClean="0">
                <a:solidFill>
                  <a:schemeClr val="tx1"/>
                </a:solidFill>
              </a:rPr>
              <a:t>2 essays, each marked on: </a:t>
            </a:r>
          </a:p>
          <a:p>
            <a:endParaRPr lang="en-GB" sz="1100" dirty="0">
              <a:solidFill>
                <a:schemeClr val="tx1"/>
              </a:solidFill>
            </a:endParaRPr>
          </a:p>
          <a:p>
            <a:pPr marL="342900" indent="-342900">
              <a:buFont typeface="Arial" panose="020B0604020202020204" pitchFamily="34" charset="0"/>
              <a:buChar char="•"/>
            </a:pPr>
            <a:r>
              <a:rPr lang="en-GB" dirty="0">
                <a:solidFill>
                  <a:schemeClr val="tx1"/>
                </a:solidFill>
              </a:rPr>
              <a:t>Critical </a:t>
            </a:r>
            <a:r>
              <a:rPr lang="en-GB" dirty="0" smtClean="0">
                <a:solidFill>
                  <a:schemeClr val="tx1"/>
                </a:solidFill>
              </a:rPr>
              <a:t>and analytical response</a:t>
            </a:r>
            <a:r>
              <a:rPr lang="en-GB" dirty="0">
                <a:solidFill>
                  <a:schemeClr val="tx1"/>
                </a:solidFill>
              </a:rPr>
              <a:t>: </a:t>
            </a:r>
            <a:r>
              <a:rPr lang="en-GB" dirty="0" smtClean="0">
                <a:solidFill>
                  <a:schemeClr val="tx1"/>
                </a:solidFill>
              </a:rPr>
              <a:t>			20 </a:t>
            </a:r>
            <a:r>
              <a:rPr lang="en-GB" dirty="0">
                <a:solidFill>
                  <a:schemeClr val="tx1"/>
                </a:solidFill>
              </a:rPr>
              <a:t>marks (AO4)</a:t>
            </a:r>
          </a:p>
          <a:p>
            <a:pPr marL="342900" lvl="0" indent="-342900">
              <a:buFont typeface="Arial" panose="020B0604020202020204" pitchFamily="34" charset="0"/>
              <a:buChar char="•"/>
            </a:pPr>
            <a:r>
              <a:rPr lang="en-GB" dirty="0" smtClean="0">
                <a:solidFill>
                  <a:schemeClr val="tx1"/>
                </a:solidFill>
              </a:rPr>
              <a:t>Range of </a:t>
            </a:r>
            <a:r>
              <a:rPr lang="en-GB" dirty="0">
                <a:solidFill>
                  <a:schemeClr val="tx1"/>
                </a:solidFill>
              </a:rPr>
              <a:t>grammatical structures </a:t>
            </a:r>
            <a:endParaRPr lang="en-GB" dirty="0" smtClean="0">
              <a:solidFill>
                <a:schemeClr val="tx1"/>
              </a:solidFill>
            </a:endParaRPr>
          </a:p>
          <a:p>
            <a:pPr marL="342900" lvl="0" indent="-342900">
              <a:buFont typeface="Arial" panose="020B0604020202020204" pitchFamily="34" charset="0"/>
              <a:buChar char="•"/>
            </a:pPr>
            <a:r>
              <a:rPr lang="en-GB" dirty="0" smtClean="0">
                <a:solidFill>
                  <a:schemeClr val="tx1"/>
                </a:solidFill>
              </a:rPr>
              <a:t>and </a:t>
            </a:r>
            <a:r>
              <a:rPr lang="en-GB" dirty="0">
                <a:solidFill>
                  <a:schemeClr val="tx1"/>
                </a:solidFill>
              </a:rPr>
              <a:t>vocabulary: </a:t>
            </a:r>
            <a:r>
              <a:rPr lang="en-GB" dirty="0" smtClean="0">
                <a:solidFill>
                  <a:schemeClr val="tx1"/>
                </a:solidFill>
              </a:rPr>
              <a:t>								20 </a:t>
            </a:r>
            <a:r>
              <a:rPr lang="en-GB" dirty="0">
                <a:solidFill>
                  <a:schemeClr val="tx1"/>
                </a:solidFill>
              </a:rPr>
              <a:t>marks (AO3</a:t>
            </a:r>
            <a:r>
              <a:rPr lang="en-GB" dirty="0" smtClean="0">
                <a:solidFill>
                  <a:schemeClr val="tx1"/>
                </a:solidFill>
              </a:rPr>
              <a:t>)</a:t>
            </a:r>
          </a:p>
          <a:p>
            <a:pPr marL="342900" lvl="0" indent="-342900">
              <a:buFont typeface="Arial" panose="020B0604020202020204" pitchFamily="34" charset="0"/>
              <a:buChar char="•"/>
            </a:pPr>
            <a:r>
              <a:rPr lang="en-GB" dirty="0" smtClean="0">
                <a:solidFill>
                  <a:schemeClr val="tx1"/>
                </a:solidFill>
              </a:rPr>
              <a:t>Accuracy of language: 						10 marks (AO3)</a:t>
            </a:r>
            <a:endParaRPr lang="en-GB" dirty="0">
              <a:solidFill>
                <a:schemeClr val="tx1"/>
              </a:solidFill>
            </a:endParaRPr>
          </a:p>
          <a:p>
            <a:endParaRPr lang="en-GB" dirty="0"/>
          </a:p>
        </p:txBody>
      </p:sp>
    </p:spTree>
    <p:extLst>
      <p:ext uri="{BB962C8B-B14F-4D97-AF65-F5344CB8AC3E}">
        <p14:creationId xmlns:p14="http://schemas.microsoft.com/office/powerpoint/2010/main" val="1073253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19" y="2185682"/>
            <a:ext cx="8229600" cy="4525963"/>
          </a:xfrm>
        </p:spPr>
        <p:txBody>
          <a:bodyPr/>
          <a:lstStyle/>
          <a:p>
            <a:pPr marL="0" indent="0">
              <a:spcBef>
                <a:spcPts val="90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We </a:t>
            </a:r>
            <a:r>
              <a:rPr lang="en-GB" sz="2400" dirty="0">
                <a:latin typeface="Verdana" panose="020B0604030504040204" pitchFamily="34" charset="0"/>
                <a:ea typeface="Verdana" panose="020B0604030504040204" pitchFamily="34" charset="0"/>
                <a:cs typeface="Verdana" panose="020B0604030504040204" pitchFamily="34" charset="0"/>
              </a:rPr>
              <a:t>will look at</a:t>
            </a:r>
            <a:r>
              <a:rPr lang="en-GB" sz="2400" dirty="0" smtClean="0">
                <a:latin typeface="Verdana" panose="020B0604030504040204" pitchFamily="34" charset="0"/>
                <a:ea typeface="Verdana" panose="020B0604030504040204" pitchFamily="34" charset="0"/>
                <a:cs typeface="Verdana" panose="020B0604030504040204" pitchFamily="34" charset="0"/>
              </a:rPr>
              <a:t>:</a:t>
            </a:r>
          </a:p>
          <a:p>
            <a:pPr marL="0" indent="0">
              <a:spcBef>
                <a:spcPts val="900"/>
              </a:spcBef>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spcBef>
                <a:spcPts val="900"/>
              </a:spcBef>
              <a:buFont typeface="Arial" panose="020B0604020202020204" pitchFamily="34" charset="0"/>
              <a:buAutoNum type="arabicPeriod"/>
            </a:pPr>
            <a:r>
              <a:rPr lang="en-GB" sz="2400" dirty="0" smtClean="0">
                <a:latin typeface="Verdana" panose="020B0604030504040204" pitchFamily="34" charset="0"/>
                <a:ea typeface="Verdana" panose="020B0604030504040204" pitchFamily="34" charset="0"/>
                <a:cs typeface="Verdana" panose="020B0604030504040204" pitchFamily="34" charset="0"/>
              </a:rPr>
              <a:t>Planning considerations</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514350" indent="-514350">
              <a:spcBef>
                <a:spcPts val="900"/>
              </a:spcBef>
              <a:buAutoNum type="arabicPeriod"/>
            </a:pPr>
            <a:r>
              <a:rPr lang="en-GB" sz="2400" dirty="0" smtClean="0">
                <a:latin typeface="Verdana" panose="020B0604030504040204" pitchFamily="34" charset="0"/>
                <a:ea typeface="Verdana" panose="020B0604030504040204" pitchFamily="34" charset="0"/>
                <a:cs typeface="Verdana" panose="020B0604030504040204" pitchFamily="34" charset="0"/>
              </a:rPr>
              <a:t>Practical activities </a:t>
            </a:r>
          </a:p>
        </p:txBody>
      </p:sp>
      <p:sp>
        <p:nvSpPr>
          <p:cNvPr id="4" name="Rectangle 3"/>
          <p:cNvSpPr/>
          <p:nvPr/>
        </p:nvSpPr>
        <p:spPr>
          <a:xfrm>
            <a:off x="2286000" y="208398"/>
            <a:ext cx="4572000" cy="1569660"/>
          </a:xfrm>
          <a:prstGeom prst="rect">
            <a:avLst/>
          </a:prstGeom>
        </p:spPr>
        <p:txBody>
          <a:bodyPr>
            <a:spAutoFit/>
          </a:bodyPr>
          <a:lstStyle/>
          <a:p>
            <a:pPr algn="ctr"/>
            <a:r>
              <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rPr>
              <a:t>Introduction to teaching </a:t>
            </a:r>
          </a:p>
          <a:p>
            <a:pPr algn="ctr"/>
            <a:r>
              <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rPr>
              <a:t>Film and Literature</a:t>
            </a:r>
          </a:p>
        </p:txBody>
      </p:sp>
    </p:spTree>
    <p:extLst>
      <p:ext uri="{BB962C8B-B14F-4D97-AF65-F5344CB8AC3E}">
        <p14:creationId xmlns:p14="http://schemas.microsoft.com/office/powerpoint/2010/main" val="10084012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81" y="274638"/>
            <a:ext cx="8229600" cy="1143000"/>
          </a:xfrm>
        </p:spPr>
        <p:txBody>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Discussion</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72029" y="1897655"/>
            <a:ext cx="7695282" cy="4525963"/>
          </a:xfrm>
        </p:spPr>
        <p:txBody>
          <a:bodyPr/>
          <a:lstStyle/>
          <a:p>
            <a:pPr marL="0" indent="0">
              <a:buNone/>
            </a:pPr>
            <a:endParaRPr lang="en-GB" dirty="0" smtClean="0"/>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What are your main hopes and concerns about this aspect of the course for you and your students?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651489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48" y="450908"/>
            <a:ext cx="6758848" cy="1143000"/>
          </a:xfrm>
        </p:spPr>
        <p:txBody>
          <a:bodyPr>
            <a:normAutofit fontScale="90000"/>
          </a:bodyPr>
          <a:lstStyle/>
          <a:p>
            <a: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Course Planning considerations</a:t>
            </a:r>
            <a:r>
              <a:rPr lang="en-GB" dirty="0" smtClean="0"/>
              <a:t/>
            </a:r>
            <a:br>
              <a:rPr lang="en-GB" dirty="0" smtClean="0"/>
            </a:br>
            <a:endParaRPr lang="en-GB" dirty="0"/>
          </a:p>
        </p:txBody>
      </p:sp>
      <p:sp>
        <p:nvSpPr>
          <p:cNvPr id="3" name="Content Placeholder 2"/>
          <p:cNvSpPr>
            <a:spLocks noGrp="1"/>
          </p:cNvSpPr>
          <p:nvPr>
            <p:ph idx="1"/>
          </p:nvPr>
        </p:nvSpPr>
        <p:spPr>
          <a:xfrm>
            <a:off x="457200" y="1038762"/>
            <a:ext cx="8229600" cy="5414962"/>
          </a:xfrm>
        </p:spPr>
        <p:txBody>
          <a:bodyPr>
            <a:normAutofit fontScale="92500" lnSpcReduction="10000"/>
          </a:bodyPr>
          <a:lstStyle/>
          <a:p>
            <a:endParaRPr lang="en-GB" b="1" dirty="0" smtClean="0"/>
          </a:p>
          <a:p>
            <a:r>
              <a:rPr lang="en-GB" sz="2400" b="1" dirty="0" smtClean="0">
                <a:latin typeface="Verdana" panose="020B0604030504040204" pitchFamily="34" charset="0"/>
                <a:ea typeface="Verdana" panose="020B0604030504040204" pitchFamily="34" charset="0"/>
                <a:cs typeface="Verdana" panose="020B0604030504040204" pitchFamily="34" charset="0"/>
              </a:rPr>
              <a:t>Stage 1 - Introduction to film/literary study</a:t>
            </a:r>
          </a:p>
          <a:p>
            <a:pPr>
              <a:spcBef>
                <a:spcPts val="900"/>
              </a:spcBef>
            </a:pPr>
            <a:r>
              <a:rPr lang="en-GB" sz="2400" b="1" dirty="0" smtClean="0">
                <a:latin typeface="Verdana" panose="020B0604030504040204" pitchFamily="34" charset="0"/>
                <a:ea typeface="Verdana" panose="020B0604030504040204" pitchFamily="34" charset="0"/>
                <a:cs typeface="Verdana" panose="020B0604030504040204" pitchFamily="34" charset="0"/>
              </a:rPr>
              <a:t>Stage 2 - </a:t>
            </a:r>
            <a:r>
              <a:rPr lang="en-GB" sz="2400" b="1" dirty="0">
                <a:latin typeface="Verdana" panose="020B0604030504040204" pitchFamily="34" charset="0"/>
                <a:ea typeface="Verdana" panose="020B0604030504040204" pitchFamily="34" charset="0"/>
                <a:cs typeface="Verdana" panose="020B0604030504040204" pitchFamily="34" charset="0"/>
              </a:rPr>
              <a:t>Introduction </a:t>
            </a:r>
            <a:r>
              <a:rPr lang="en-GB" sz="2400" b="1" dirty="0" smtClean="0">
                <a:latin typeface="Verdana" panose="020B0604030504040204" pitchFamily="34" charset="0"/>
                <a:ea typeface="Verdana" panose="020B0604030504040204" pitchFamily="34" charset="0"/>
                <a:cs typeface="Verdana" panose="020B0604030504040204" pitchFamily="34" charset="0"/>
              </a:rPr>
              <a:t>to the work</a:t>
            </a:r>
            <a:r>
              <a:rPr lang="en-GB" sz="2400" dirty="0" smtClean="0">
                <a:latin typeface="Verdana" panose="020B0604030504040204" pitchFamily="34" charset="0"/>
                <a:ea typeface="Verdana" panose="020B0604030504040204" pitchFamily="34" charset="0"/>
                <a:cs typeface="Verdana" panose="020B0604030504040204" pitchFamily="34" charset="0"/>
              </a:rPr>
              <a:t> to author/ director/historical background/other works.</a:t>
            </a:r>
          </a:p>
          <a:p>
            <a:pPr>
              <a:spcBef>
                <a:spcPts val="900"/>
              </a:spcBef>
            </a:pPr>
            <a:r>
              <a:rPr lang="en-GB" sz="2400" b="1" dirty="0" smtClean="0">
                <a:latin typeface="Verdana" panose="020B0604030504040204" pitchFamily="34" charset="0"/>
                <a:ea typeface="Verdana" panose="020B0604030504040204" pitchFamily="34" charset="0"/>
                <a:cs typeface="Verdana" panose="020B0604030504040204" pitchFamily="34" charset="0"/>
              </a:rPr>
              <a:t>Stage 3 - </a:t>
            </a:r>
            <a:r>
              <a:rPr lang="en-GB" sz="2400" b="1" dirty="0">
                <a:latin typeface="Verdana" panose="020B0604030504040204" pitchFamily="34" charset="0"/>
                <a:ea typeface="Verdana" panose="020B0604030504040204" pitchFamily="34" charset="0"/>
                <a:cs typeface="Verdana" panose="020B0604030504040204" pitchFamily="34" charset="0"/>
              </a:rPr>
              <a:t>Overview</a:t>
            </a:r>
            <a:r>
              <a:rPr lang="en-GB" sz="2400" dirty="0" smtClean="0">
                <a:latin typeface="Verdana" panose="020B0604030504040204" pitchFamily="34" charset="0"/>
                <a:ea typeface="Verdana" panose="020B0604030504040204" pitchFamily="34" charset="0"/>
                <a:cs typeface="Verdana" panose="020B0604030504040204" pitchFamily="34" charset="0"/>
              </a:rPr>
              <a:t> of the book - plot/characters/ themes/style/settings…</a:t>
            </a:r>
          </a:p>
          <a:p>
            <a:pPr>
              <a:spcBef>
                <a:spcPts val="900"/>
              </a:spcBef>
            </a:pPr>
            <a:r>
              <a:rPr lang="en-GB" sz="2400" b="1" dirty="0" smtClean="0">
                <a:latin typeface="Verdana" panose="020B0604030504040204" pitchFamily="34" charset="0"/>
                <a:ea typeface="Verdana" panose="020B0604030504040204" pitchFamily="34" charset="0"/>
                <a:cs typeface="Verdana" panose="020B0604030504040204" pitchFamily="34" charset="0"/>
              </a:rPr>
              <a:t>Stage 4 -</a:t>
            </a:r>
            <a:r>
              <a:rPr lang="en-GB" sz="2400" dirty="0" smtClean="0">
                <a:latin typeface="Verdana" panose="020B0604030504040204" pitchFamily="34" charset="0"/>
                <a:ea typeface="Verdana" panose="020B0604030504040204" pitchFamily="34" charset="0"/>
                <a:cs typeface="Verdana" panose="020B0604030504040204" pitchFamily="34" charset="0"/>
              </a:rPr>
              <a:t> </a:t>
            </a:r>
            <a:r>
              <a:rPr lang="en-GB" sz="2400" b="1" dirty="0" smtClean="0">
                <a:latin typeface="Verdana" panose="020B0604030504040204" pitchFamily="34" charset="0"/>
                <a:ea typeface="Verdana" panose="020B0604030504040204" pitchFamily="34" charset="0"/>
                <a:cs typeface="Verdana" panose="020B0604030504040204" pitchFamily="34" charset="0"/>
              </a:rPr>
              <a:t>Detailed and focused analysis</a:t>
            </a:r>
            <a:r>
              <a:rPr lang="en-GB" sz="2400" dirty="0" smtClean="0">
                <a:latin typeface="Verdana" panose="020B0604030504040204" pitchFamily="34" charset="0"/>
                <a:ea typeface="Verdana" panose="020B0604030504040204" pitchFamily="34" charset="0"/>
                <a:cs typeface="Verdana" panose="020B0604030504040204" pitchFamily="34" charset="0"/>
              </a:rPr>
              <a:t> of:</a:t>
            </a:r>
          </a:p>
          <a:p>
            <a:pPr marL="0" indent="0">
              <a:spcBef>
                <a:spcPts val="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    Themes</a:t>
            </a:r>
          </a:p>
          <a:p>
            <a:pPr marL="0" indent="0">
              <a:spcBef>
                <a:spcPts val="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    Characters</a:t>
            </a:r>
          </a:p>
          <a:p>
            <a:pPr marL="0" indent="0">
              <a:spcBef>
                <a:spcPts val="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    Style</a:t>
            </a:r>
          </a:p>
          <a:p>
            <a:pPr marL="0" indent="0">
              <a:spcBef>
                <a:spcPts val="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    Settings</a:t>
            </a:r>
          </a:p>
          <a:p>
            <a:pPr marL="0" indent="0">
              <a:spcBef>
                <a:spcPts val="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    Main/pivotal scenes/passages</a:t>
            </a:r>
          </a:p>
          <a:p>
            <a:pPr>
              <a:spcBef>
                <a:spcPts val="900"/>
              </a:spcBef>
            </a:pPr>
            <a:r>
              <a:rPr lang="en-GB" sz="2400" b="1" dirty="0" smtClean="0">
                <a:latin typeface="Verdana" panose="020B0604030504040204" pitchFamily="34" charset="0"/>
                <a:ea typeface="Verdana" panose="020B0604030504040204" pitchFamily="34" charset="0"/>
                <a:cs typeface="Verdana" panose="020B0604030504040204" pitchFamily="34" charset="0"/>
              </a:rPr>
              <a:t>Stage 5 - Exam questions - </a:t>
            </a:r>
            <a:r>
              <a:rPr lang="en-GB" sz="2400" i="1" dirty="0" smtClean="0">
                <a:latin typeface="Verdana" panose="020B0604030504040204" pitchFamily="34" charset="0"/>
                <a:ea typeface="Verdana" panose="020B0604030504040204" pitchFamily="34" charset="0"/>
                <a:cs typeface="Verdana" panose="020B0604030504040204" pitchFamily="34" charset="0"/>
              </a:rPr>
              <a:t>this could be carried out alongside the analysis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61217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699" y="284871"/>
            <a:ext cx="5128351" cy="1143000"/>
          </a:xfrm>
        </p:spPr>
        <p:txBody>
          <a:bodyPr>
            <a:normAutofit/>
          </a:bodyPr>
          <a:lstStyle/>
          <a:p>
            <a:r>
              <a:rPr lang="en-GB" sz="3200" b="1" u="sng" dirty="0" smtClean="0">
                <a:solidFill>
                  <a:srgbClr val="1F497D"/>
                </a:solidFill>
                <a:latin typeface="Verdana" panose="020B0604030504040204" pitchFamily="34" charset="0"/>
                <a:ea typeface="Verdana" panose="020B0604030504040204" pitchFamily="34" charset="0"/>
                <a:cs typeface="Verdana" panose="020B0604030504040204" pitchFamily="34" charset="0"/>
              </a:rPr>
              <a:t>Introduction </a:t>
            </a:r>
            <a:r>
              <a:rPr lang="en-GB" sz="3200" b="1" u="sng" dirty="0">
                <a:solidFill>
                  <a:srgbClr val="1F497D"/>
                </a:solidFill>
                <a:latin typeface="Verdana" panose="020B0604030504040204" pitchFamily="34" charset="0"/>
                <a:ea typeface="Verdana" panose="020B0604030504040204" pitchFamily="34" charset="0"/>
                <a:cs typeface="Verdana" panose="020B0604030504040204" pitchFamily="34" charset="0"/>
              </a:rPr>
              <a:t>to the work </a:t>
            </a:r>
          </a:p>
        </p:txBody>
      </p:sp>
      <p:sp>
        <p:nvSpPr>
          <p:cNvPr id="3" name="Hexagon 2"/>
          <p:cNvSpPr/>
          <p:nvPr/>
        </p:nvSpPr>
        <p:spPr>
          <a:xfrm>
            <a:off x="3488498" y="3189574"/>
            <a:ext cx="1640909" cy="1302707"/>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b="1" dirty="0" smtClean="0">
                <a:solidFill>
                  <a:schemeClr val="tx1"/>
                </a:solidFill>
              </a:rPr>
              <a:t>Book or film </a:t>
            </a:r>
            <a:endParaRPr lang="en-GB" b="1" dirty="0">
              <a:solidFill>
                <a:schemeClr val="tx1"/>
              </a:solidFill>
            </a:endParaRPr>
          </a:p>
        </p:txBody>
      </p:sp>
      <p:sp>
        <p:nvSpPr>
          <p:cNvPr id="5" name="Hexagon 4"/>
          <p:cNvSpPr/>
          <p:nvPr/>
        </p:nvSpPr>
        <p:spPr>
          <a:xfrm>
            <a:off x="3488498" y="1640813"/>
            <a:ext cx="1640909" cy="1302707"/>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b="1" dirty="0">
                <a:solidFill>
                  <a:schemeClr val="tx1"/>
                </a:solidFill>
              </a:rPr>
              <a:t>Author/ director</a:t>
            </a:r>
          </a:p>
        </p:txBody>
      </p:sp>
      <p:sp>
        <p:nvSpPr>
          <p:cNvPr id="6" name="Hexagon 5"/>
          <p:cNvSpPr/>
          <p:nvPr/>
        </p:nvSpPr>
        <p:spPr>
          <a:xfrm>
            <a:off x="1923789" y="3928800"/>
            <a:ext cx="1640909" cy="1302707"/>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Other works from the author/ director</a:t>
            </a:r>
            <a:endParaRPr lang="en-GB" b="1" dirty="0">
              <a:solidFill>
                <a:schemeClr val="tx1"/>
              </a:solidFill>
            </a:endParaRPr>
          </a:p>
        </p:txBody>
      </p:sp>
      <p:sp>
        <p:nvSpPr>
          <p:cNvPr id="7" name="Hexagon 6"/>
          <p:cNvSpPr/>
          <p:nvPr/>
        </p:nvSpPr>
        <p:spPr>
          <a:xfrm>
            <a:off x="1866378" y="2430047"/>
            <a:ext cx="1755730" cy="1302707"/>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tx1"/>
                </a:solidFill>
              </a:rPr>
              <a:t>Contrasting works</a:t>
            </a:r>
            <a:endParaRPr lang="en-GB" sz="1600" b="1" dirty="0">
              <a:solidFill>
                <a:schemeClr val="tx1"/>
              </a:solidFill>
            </a:endParaRPr>
          </a:p>
        </p:txBody>
      </p:sp>
      <p:sp>
        <p:nvSpPr>
          <p:cNvPr id="8" name="Hexagon 7"/>
          <p:cNvSpPr/>
          <p:nvPr/>
        </p:nvSpPr>
        <p:spPr>
          <a:xfrm>
            <a:off x="3438393" y="4805624"/>
            <a:ext cx="1640909" cy="1302707"/>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Reviews / critique</a:t>
            </a:r>
            <a:endParaRPr lang="en-GB" b="1" dirty="0">
              <a:solidFill>
                <a:schemeClr val="tx1"/>
              </a:solidFill>
            </a:endParaRPr>
          </a:p>
        </p:txBody>
      </p:sp>
      <p:sp>
        <p:nvSpPr>
          <p:cNvPr id="9" name="Hexagon 8"/>
          <p:cNvSpPr/>
          <p:nvPr/>
        </p:nvSpPr>
        <p:spPr>
          <a:xfrm>
            <a:off x="4989530" y="3978906"/>
            <a:ext cx="1640909" cy="1302707"/>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Genre/ artistic movement</a:t>
            </a:r>
            <a:endParaRPr lang="en-GB" sz="1400" b="1" dirty="0">
              <a:solidFill>
                <a:schemeClr val="tx1"/>
              </a:solidFill>
            </a:endParaRPr>
          </a:p>
        </p:txBody>
      </p:sp>
      <p:sp>
        <p:nvSpPr>
          <p:cNvPr id="10" name="Hexagon 9"/>
          <p:cNvSpPr/>
          <p:nvPr/>
        </p:nvSpPr>
        <p:spPr>
          <a:xfrm>
            <a:off x="4989531" y="2538220"/>
            <a:ext cx="1640909" cy="1302707"/>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chemeClr val="tx1"/>
                </a:solidFill>
              </a:rPr>
              <a:t>Historical background</a:t>
            </a:r>
            <a:endParaRPr lang="en-GB" sz="1400" b="1" dirty="0">
              <a:solidFill>
                <a:schemeClr val="tx1"/>
              </a:solidFill>
            </a:endParaRPr>
          </a:p>
        </p:txBody>
      </p:sp>
    </p:spTree>
    <p:extLst>
      <p:ext uri="{BB962C8B-B14F-4D97-AF65-F5344CB8AC3E}">
        <p14:creationId xmlns:p14="http://schemas.microsoft.com/office/powerpoint/2010/main" val="4028930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865" y="274638"/>
            <a:ext cx="6835966"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Some planning considerations for teachers</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69065" y="1743419"/>
            <a:ext cx="8312227" cy="4525963"/>
          </a:xfrm>
        </p:spPr>
        <p:txBody>
          <a:bodyPr>
            <a:normAutofit/>
          </a:bodyPr>
          <a:lstStyle/>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Research what is specific to the work you have chosen/the author/director?</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Have </a:t>
            </a:r>
            <a:r>
              <a:rPr lang="en-GB" sz="2400" dirty="0">
                <a:latin typeface="Verdana" panose="020B0604030504040204" pitchFamily="34" charset="0"/>
                <a:ea typeface="Verdana" panose="020B0604030504040204" pitchFamily="34" charset="0"/>
                <a:cs typeface="Verdana" panose="020B0604030504040204" pitchFamily="34" charset="0"/>
              </a:rPr>
              <a:t>a list of the main </a:t>
            </a:r>
            <a:r>
              <a:rPr lang="en-GB" sz="2400" dirty="0" smtClean="0">
                <a:latin typeface="Verdana" panose="020B0604030504040204" pitchFamily="34" charset="0"/>
                <a:ea typeface="Verdana" panose="020B0604030504040204" pitchFamily="34" charset="0"/>
                <a:cs typeface="Verdana" panose="020B0604030504040204" pitchFamily="34" charset="0"/>
              </a:rPr>
              <a:t>‘quotes’/‘images’ per theme</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Have a list of the main ‘quotes’ per character</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Identify the main scenes/extracts</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Prepare a grid with the elements of your work and refer to it as you are planning</a:t>
            </a:r>
          </a:p>
          <a:p>
            <a:pPr>
              <a:spcBef>
                <a:spcPts val="900"/>
              </a:spcBef>
            </a:pPr>
            <a:r>
              <a:rPr lang="en-GB" sz="2400" dirty="0" smtClean="0">
                <a:latin typeface="Verdana" panose="020B0604030504040204" pitchFamily="34" charset="0"/>
                <a:ea typeface="Verdana" panose="020B0604030504040204" pitchFamily="34" charset="0"/>
                <a:cs typeface="Verdana" panose="020B0604030504040204" pitchFamily="34" charset="0"/>
              </a:rPr>
              <a:t>Build up a bank of exam questions</a:t>
            </a:r>
            <a:endParaRPr lang="en-GB" sz="2400" dirty="0">
              <a:latin typeface="Verdana" panose="020B0604030504040204" pitchFamily="34" charset="0"/>
              <a:ea typeface="Verdana" panose="020B0604030504040204" pitchFamily="34" charset="0"/>
              <a:cs typeface="Verdana" panose="020B0604030504040204" pitchFamily="34" charset="0"/>
            </a:endParaRPr>
          </a:p>
          <a:p>
            <a:endParaRPr lang="en-GB" dirty="0" smtClean="0"/>
          </a:p>
          <a:p>
            <a:endParaRPr lang="en-GB" dirty="0"/>
          </a:p>
        </p:txBody>
      </p:sp>
    </p:spTree>
    <p:extLst>
      <p:ext uri="{BB962C8B-B14F-4D97-AF65-F5344CB8AC3E}">
        <p14:creationId xmlns:p14="http://schemas.microsoft.com/office/powerpoint/2010/main" val="36175569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66" y="36588"/>
            <a:ext cx="6967496"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Some key planning considerations</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36712" y="1461157"/>
            <a:ext cx="8507288" cy="5661248"/>
          </a:xfrm>
        </p:spPr>
        <p:txBody>
          <a:bodyPr>
            <a:normAutofit/>
          </a:bodyPr>
          <a:lstStyle/>
          <a:p>
            <a:pPr>
              <a:spcBef>
                <a:spcPts val="900"/>
              </a:spcBef>
            </a:pPr>
            <a:r>
              <a:rPr lang="en-GB" sz="2000" b="1" dirty="0" smtClean="0">
                <a:latin typeface="Verdana" panose="020B0604030504040204" pitchFamily="34" charset="0"/>
                <a:ea typeface="Verdana" panose="020B0604030504040204" pitchFamily="34" charset="0"/>
                <a:cs typeface="Verdana" panose="020B0604030504040204" pitchFamily="34" charset="0"/>
              </a:rPr>
              <a:t>Pre-study work </a:t>
            </a:r>
            <a:r>
              <a:rPr lang="en-GB" sz="2000" dirty="0" smtClean="0">
                <a:latin typeface="Verdana" panose="020B0604030504040204" pitchFamily="34" charset="0"/>
                <a:ea typeface="Verdana" panose="020B0604030504040204" pitchFamily="34" charset="0"/>
                <a:cs typeface="Verdana" panose="020B0604030504040204" pitchFamily="34" charset="0"/>
              </a:rPr>
              <a:t>(summer holiday?)</a:t>
            </a:r>
          </a:p>
          <a:p>
            <a:pPr>
              <a:spcBef>
                <a:spcPts val="900"/>
              </a:spcBef>
            </a:pPr>
            <a:r>
              <a:rPr lang="en-GB" sz="2000" b="1" dirty="0">
                <a:latin typeface="Verdana" panose="020B0604030504040204" pitchFamily="34" charset="0"/>
                <a:ea typeface="Verdana" panose="020B0604030504040204" pitchFamily="34" charset="0"/>
                <a:cs typeface="Verdana" panose="020B0604030504040204" pitchFamily="34" charset="0"/>
              </a:rPr>
              <a:t>S</a:t>
            </a:r>
            <a:r>
              <a:rPr lang="en-GB" sz="2000" b="1" dirty="0" smtClean="0">
                <a:latin typeface="Verdana" panose="020B0604030504040204" pitchFamily="34" charset="0"/>
                <a:ea typeface="Verdana" panose="020B0604030504040204" pitchFamily="34" charset="0"/>
                <a:cs typeface="Verdana" panose="020B0604030504040204" pitchFamily="34" charset="0"/>
              </a:rPr>
              <a:t>tart</a:t>
            </a:r>
            <a:r>
              <a:rPr lang="en-GB" sz="2000" dirty="0" smtClean="0">
                <a:latin typeface="Verdana" panose="020B0604030504040204" pitchFamily="34" charset="0"/>
                <a:ea typeface="Verdana" panose="020B0604030504040204" pitchFamily="34" charset="0"/>
                <a:cs typeface="Verdana" panose="020B0604030504040204" pitchFamily="34" charset="0"/>
              </a:rPr>
              <a:t> of the first work? The second work?</a:t>
            </a:r>
          </a:p>
          <a:p>
            <a:pPr>
              <a:spcBef>
                <a:spcPts val="900"/>
              </a:spcBef>
            </a:pPr>
            <a:r>
              <a:rPr lang="en-GB" sz="2000" b="1" dirty="0" smtClean="0">
                <a:latin typeface="Verdana" panose="020B0604030504040204" pitchFamily="34" charset="0"/>
                <a:ea typeface="Verdana" panose="020B0604030504040204" pitchFamily="34" charset="0"/>
                <a:cs typeface="Verdana" panose="020B0604030504040204" pitchFamily="34" charset="0"/>
              </a:rPr>
              <a:t>Support needed </a:t>
            </a:r>
            <a:r>
              <a:rPr lang="en-GB" sz="2000" dirty="0" smtClean="0">
                <a:latin typeface="Verdana" panose="020B0604030504040204" pitchFamily="34" charset="0"/>
                <a:ea typeface="Verdana" panose="020B0604030504040204" pitchFamily="34" charset="0"/>
                <a:cs typeface="Verdana" panose="020B0604030504040204" pitchFamily="34" charset="0"/>
              </a:rPr>
              <a:t>– list of technical terms/phrases to use…/learning mat?</a:t>
            </a:r>
          </a:p>
          <a:p>
            <a:pPr>
              <a:spcBef>
                <a:spcPts val="900"/>
              </a:spcBef>
            </a:pPr>
            <a:r>
              <a:rPr lang="en-GB" sz="2000" b="1" dirty="0" smtClean="0">
                <a:latin typeface="Verdana" panose="020B0604030504040204" pitchFamily="34" charset="0"/>
                <a:ea typeface="Verdana" panose="020B0604030504040204" pitchFamily="34" charset="0"/>
                <a:cs typeface="Verdana" panose="020B0604030504040204" pitchFamily="34" charset="0"/>
              </a:rPr>
              <a:t>Analysis</a:t>
            </a:r>
            <a:r>
              <a:rPr lang="en-GB" sz="2000" dirty="0" smtClean="0">
                <a:latin typeface="Verdana" panose="020B0604030504040204" pitchFamily="34" charset="0"/>
                <a:ea typeface="Verdana" panose="020B0604030504040204" pitchFamily="34" charset="0"/>
                <a:cs typeface="Verdana" panose="020B0604030504040204" pitchFamily="34" charset="0"/>
              </a:rPr>
              <a:t> expectations from the start</a:t>
            </a:r>
          </a:p>
          <a:p>
            <a:pPr>
              <a:spcBef>
                <a:spcPts val="900"/>
              </a:spcBef>
            </a:pPr>
            <a:r>
              <a:rPr lang="en-GB" sz="2000" dirty="0" smtClean="0">
                <a:latin typeface="Verdana" panose="020B0604030504040204" pitchFamily="34" charset="0"/>
                <a:ea typeface="Verdana" panose="020B0604030504040204" pitchFamily="34" charset="0"/>
                <a:cs typeface="Verdana" panose="020B0604030504040204" pitchFamily="34" charset="0"/>
              </a:rPr>
              <a:t>Essay </a:t>
            </a:r>
            <a:r>
              <a:rPr lang="en-GB" sz="2000" b="1" dirty="0" smtClean="0">
                <a:latin typeface="Verdana" panose="020B0604030504040204" pitchFamily="34" charset="0"/>
                <a:ea typeface="Verdana" panose="020B0604030504040204" pitchFamily="34" charset="0"/>
                <a:cs typeface="Verdana" panose="020B0604030504040204" pitchFamily="34" charset="0"/>
              </a:rPr>
              <a:t>writing skills - ‘little and often approach’</a:t>
            </a:r>
          </a:p>
          <a:p>
            <a:pPr>
              <a:spcBef>
                <a:spcPts val="900"/>
              </a:spcBef>
            </a:pPr>
            <a:r>
              <a:rPr lang="en-GB" sz="2000" b="1" dirty="0" smtClean="0">
                <a:latin typeface="Verdana" panose="020B0604030504040204" pitchFamily="34" charset="0"/>
                <a:ea typeface="Verdana" panose="020B0604030504040204" pitchFamily="34" charset="0"/>
                <a:cs typeface="Verdana" panose="020B0604030504040204" pitchFamily="34" charset="0"/>
              </a:rPr>
              <a:t>Language</a:t>
            </a:r>
            <a:r>
              <a:rPr lang="en-GB" sz="2000" dirty="0" smtClean="0">
                <a:latin typeface="Verdana" panose="020B0604030504040204" pitchFamily="34" charset="0"/>
                <a:ea typeface="Verdana" panose="020B0604030504040204" pitchFamily="34" charset="0"/>
                <a:cs typeface="Verdana" panose="020B0604030504040204" pitchFamily="34" charset="0"/>
              </a:rPr>
              <a:t> barrier</a:t>
            </a:r>
          </a:p>
          <a:p>
            <a:pPr>
              <a:spcBef>
                <a:spcPts val="900"/>
              </a:spcBef>
            </a:pPr>
            <a:r>
              <a:rPr lang="en-GB" sz="2000" b="1" dirty="0" smtClean="0">
                <a:latin typeface="Verdana" panose="020B0604030504040204" pitchFamily="34" charset="0"/>
                <a:ea typeface="Verdana" panose="020B0604030504040204" pitchFamily="34" charset="0"/>
                <a:cs typeface="Verdana" panose="020B0604030504040204" pitchFamily="34" charset="0"/>
              </a:rPr>
              <a:t>Note keeping and topping up - </a:t>
            </a:r>
            <a:r>
              <a:rPr lang="en-GB" sz="2000" dirty="0" smtClean="0">
                <a:latin typeface="Verdana" panose="020B0604030504040204" pitchFamily="34" charset="0"/>
                <a:ea typeface="Verdana" panose="020B0604030504040204" pitchFamily="34" charset="0"/>
                <a:cs typeface="Verdana" panose="020B0604030504040204" pitchFamily="34" charset="0"/>
              </a:rPr>
              <a:t>booklet to record all the notes and  activities together and will allow for ‘topping-up’ throughout the course. (Overview - useful language – quotes – characters – setting - insert extracts - shots from the film… analysis - exam questions)</a:t>
            </a:r>
          </a:p>
          <a:p>
            <a:pPr>
              <a:spcBef>
                <a:spcPts val="900"/>
              </a:spcBef>
            </a:pPr>
            <a:r>
              <a:rPr lang="en-GB" sz="2000" dirty="0" smtClean="0">
                <a:latin typeface="Verdana" panose="020B0604030504040204" pitchFamily="34" charset="0"/>
                <a:ea typeface="Verdana" panose="020B0604030504040204" pitchFamily="34" charset="0"/>
                <a:cs typeface="Verdana" panose="020B0604030504040204" pitchFamily="34" charset="0"/>
              </a:rPr>
              <a:t>Any others?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1485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83" y="181099"/>
            <a:ext cx="7027997" cy="1147274"/>
          </a:xfrm>
        </p:spPr>
        <p:txBody>
          <a:bodyPr>
            <a:normAutofit/>
          </a:bodyPr>
          <a:lstStyle/>
          <a:p>
            <a:r>
              <a:rPr lang="en-GB" altLang="en-US" sz="3200" b="1" dirty="0">
                <a:solidFill>
                  <a:schemeClr val="tx2"/>
                </a:solidFill>
                <a:latin typeface="Verdana" panose="020B0604030504040204" pitchFamily="34" charset="0"/>
                <a:cs typeface="Myriad Pro" charset="0"/>
              </a:rPr>
              <a:t>Key changes from 2016</a:t>
            </a:r>
            <a:endParaRPr lang="en-GB" sz="3200" b="1" dirty="0">
              <a:solidFill>
                <a:schemeClr val="tx2"/>
              </a:solidFill>
            </a:endParaRPr>
          </a:p>
        </p:txBody>
      </p:sp>
      <p:sp>
        <p:nvSpPr>
          <p:cNvPr id="3" name="Subtitle 2"/>
          <p:cNvSpPr>
            <a:spLocks noGrp="1"/>
          </p:cNvSpPr>
          <p:nvPr>
            <p:ph type="subTitle" idx="1"/>
          </p:nvPr>
        </p:nvSpPr>
        <p:spPr>
          <a:xfrm>
            <a:off x="333105" y="1584025"/>
            <a:ext cx="8527551" cy="4671735"/>
          </a:xfrm>
        </p:spPr>
        <p:txBody>
          <a:bodyPr>
            <a:normAutofit lnSpcReduction="10000"/>
          </a:bodyPr>
          <a:lstStyle/>
          <a:p>
            <a:pPr marL="285750" indent="-285750">
              <a:spcBef>
                <a:spcPts val="900"/>
              </a:spcBef>
              <a:buFont typeface="Arial" panose="020B0604020202020204" pitchFamily="34" charset="0"/>
              <a:buChar char="•"/>
            </a:pPr>
            <a:r>
              <a:rPr lang="en-GB" dirty="0">
                <a:solidFill>
                  <a:schemeClr val="tx1"/>
                </a:solidFill>
              </a:rPr>
              <a:t>Renewed focus on Culture with a specific assessment objective (AO4) to assess knowledge and understanding of the TL </a:t>
            </a:r>
            <a:r>
              <a:rPr lang="en-GB" dirty="0" smtClean="0">
                <a:solidFill>
                  <a:schemeClr val="tx1"/>
                </a:solidFill>
              </a:rPr>
              <a:t>culture</a:t>
            </a:r>
          </a:p>
          <a:p>
            <a:pPr marL="285750" indent="-285750">
              <a:spcBef>
                <a:spcPts val="900"/>
              </a:spcBef>
              <a:buFont typeface="Arial" panose="020B0604020202020204" pitchFamily="34" charset="0"/>
              <a:buChar char="•"/>
            </a:pPr>
            <a:r>
              <a:rPr lang="en-GB" dirty="0" smtClean="0">
                <a:solidFill>
                  <a:schemeClr val="tx1"/>
                </a:solidFill>
              </a:rPr>
              <a:t>Compulsory </a:t>
            </a:r>
            <a:r>
              <a:rPr lang="en-GB" dirty="0">
                <a:solidFill>
                  <a:schemeClr val="tx1"/>
                </a:solidFill>
              </a:rPr>
              <a:t>literature at A level and either a </a:t>
            </a:r>
            <a:r>
              <a:rPr lang="en-GB" dirty="0" smtClean="0">
                <a:solidFill>
                  <a:schemeClr val="tx1"/>
                </a:solidFill>
              </a:rPr>
              <a:t>literary work </a:t>
            </a:r>
            <a:r>
              <a:rPr lang="en-GB" dirty="0">
                <a:solidFill>
                  <a:schemeClr val="tx1"/>
                </a:solidFill>
              </a:rPr>
              <a:t>or film at </a:t>
            </a:r>
            <a:r>
              <a:rPr lang="en-GB" dirty="0" smtClean="0">
                <a:solidFill>
                  <a:schemeClr val="tx1"/>
                </a:solidFill>
              </a:rPr>
              <a:t>AS</a:t>
            </a:r>
          </a:p>
          <a:p>
            <a:pPr marL="285750" indent="-285750">
              <a:spcBef>
                <a:spcPts val="900"/>
              </a:spcBef>
              <a:buFont typeface="Arial" panose="020B0604020202020204" pitchFamily="34" charset="0"/>
              <a:buChar char="•"/>
            </a:pPr>
            <a:r>
              <a:rPr lang="en-GB" dirty="0" smtClean="0">
                <a:solidFill>
                  <a:schemeClr val="tx1"/>
                </a:solidFill>
              </a:rPr>
              <a:t>Independent </a:t>
            </a:r>
            <a:r>
              <a:rPr lang="en-GB" dirty="0">
                <a:solidFill>
                  <a:schemeClr val="tx1"/>
                </a:solidFill>
              </a:rPr>
              <a:t>research project at A level assessed through the </a:t>
            </a:r>
            <a:r>
              <a:rPr lang="en-GB" dirty="0" smtClean="0">
                <a:solidFill>
                  <a:schemeClr val="tx1"/>
                </a:solidFill>
              </a:rPr>
              <a:t>oral</a:t>
            </a:r>
          </a:p>
          <a:p>
            <a:pPr marL="285750" indent="-285750">
              <a:spcBef>
                <a:spcPts val="900"/>
              </a:spcBef>
              <a:buFont typeface="Arial" panose="020B0604020202020204" pitchFamily="34" charset="0"/>
              <a:buChar char="•"/>
            </a:pPr>
            <a:r>
              <a:rPr lang="en-GB" dirty="0" smtClean="0">
                <a:solidFill>
                  <a:schemeClr val="tx1"/>
                </a:solidFill>
              </a:rPr>
              <a:t>Translations </a:t>
            </a:r>
            <a:r>
              <a:rPr lang="en-GB" dirty="0">
                <a:solidFill>
                  <a:schemeClr val="tx1"/>
                </a:solidFill>
              </a:rPr>
              <a:t>at AS and A </a:t>
            </a:r>
            <a:r>
              <a:rPr lang="en-GB" dirty="0" smtClean="0">
                <a:solidFill>
                  <a:schemeClr val="tx1"/>
                </a:solidFill>
              </a:rPr>
              <a:t>level</a:t>
            </a:r>
          </a:p>
          <a:p>
            <a:pPr marL="285750" indent="-285750">
              <a:spcBef>
                <a:spcPts val="900"/>
              </a:spcBef>
              <a:buFont typeface="Arial" panose="020B0604020202020204" pitchFamily="34" charset="0"/>
              <a:buChar char="•"/>
            </a:pPr>
            <a:r>
              <a:rPr lang="en-GB" dirty="0" smtClean="0">
                <a:solidFill>
                  <a:schemeClr val="tx1"/>
                </a:solidFill>
              </a:rPr>
              <a:t>Prescribed </a:t>
            </a:r>
            <a:r>
              <a:rPr lang="en-GB" dirty="0">
                <a:solidFill>
                  <a:schemeClr val="tx1"/>
                </a:solidFill>
              </a:rPr>
              <a:t>themes: </a:t>
            </a:r>
          </a:p>
          <a:p>
            <a:pPr>
              <a:spcBef>
                <a:spcPts val="900"/>
              </a:spcBef>
            </a:pPr>
            <a:r>
              <a:rPr lang="en-GB" dirty="0">
                <a:solidFill>
                  <a:schemeClr val="tx1"/>
                </a:solidFill>
              </a:rPr>
              <a:t> 	- Social issues and trends</a:t>
            </a:r>
          </a:p>
          <a:p>
            <a:pPr>
              <a:spcBef>
                <a:spcPts val="900"/>
              </a:spcBef>
            </a:pPr>
            <a:r>
              <a:rPr lang="en-GB" dirty="0">
                <a:solidFill>
                  <a:schemeClr val="tx1"/>
                </a:solidFill>
              </a:rPr>
              <a:t> 	- Political </a:t>
            </a:r>
            <a:r>
              <a:rPr lang="en-GB" dirty="0" smtClean="0">
                <a:solidFill>
                  <a:schemeClr val="tx1"/>
                </a:solidFill>
              </a:rPr>
              <a:t>and/or </a:t>
            </a:r>
            <a:r>
              <a:rPr lang="en-GB" dirty="0">
                <a:solidFill>
                  <a:schemeClr val="tx1"/>
                </a:solidFill>
              </a:rPr>
              <a:t>Intellectual </a:t>
            </a:r>
            <a:r>
              <a:rPr lang="en-GB" dirty="0" smtClean="0">
                <a:solidFill>
                  <a:schemeClr val="tx1"/>
                </a:solidFill>
              </a:rPr>
              <a:t>and/or Artistic culture</a:t>
            </a:r>
            <a:endParaRPr lang="en-GB" dirty="0">
              <a:solidFill>
                <a:schemeClr val="tx1"/>
              </a:solidFill>
            </a:endParaRPr>
          </a:p>
        </p:txBody>
      </p:sp>
    </p:spTree>
    <p:extLst>
      <p:ext uri="{BB962C8B-B14F-4D97-AF65-F5344CB8AC3E}">
        <p14:creationId xmlns:p14="http://schemas.microsoft.com/office/powerpoint/2010/main" val="28800967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176" y="154723"/>
            <a:ext cx="615292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Example of a learning mat to provide support</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89918247"/>
              </p:ext>
            </p:extLst>
          </p:nvPr>
        </p:nvGraphicFramePr>
        <p:xfrm>
          <a:off x="1524000" y="1760894"/>
          <a:ext cx="6096000" cy="3604209"/>
        </p:xfrm>
        <a:graphic>
          <a:graphicData uri="http://schemas.openxmlformats.org/drawingml/2006/table">
            <a:tbl>
              <a:tblPr firstRow="1" bandRow="1">
                <a:tableStyleId>{5C22544A-7EE6-4342-B048-85BDC9FD1C3A}</a:tableStyleId>
              </a:tblPr>
              <a:tblGrid>
                <a:gridCol w="2032000"/>
                <a:gridCol w="2032000"/>
                <a:gridCol w="2032000"/>
              </a:tblGrid>
              <a:tr h="1201403">
                <a:tc>
                  <a:txBody>
                    <a:bodyPr/>
                    <a:lstStyle/>
                    <a:p>
                      <a:pPr algn="ctr"/>
                      <a:r>
                        <a:rPr lang="en-GB"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opinions</a:t>
                      </a:r>
                      <a:endParaRPr lang="en-GB"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expressing the importance of something</a:t>
                      </a:r>
                      <a:endParaRPr lang="en-GB"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expressing</a:t>
                      </a:r>
                      <a:r>
                        <a:rPr lang="en-GB" sz="1400" b="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 reason</a:t>
                      </a:r>
                      <a:endParaRPr lang="en-GB"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1403">
                <a:tc>
                  <a:txBody>
                    <a:bodyPr/>
                    <a:lstStyle/>
                    <a:p>
                      <a:pPr algn="ctr"/>
                      <a:r>
                        <a:rPr lang="en-GB" sz="1400" b="0" dirty="0" smtClean="0">
                          <a:latin typeface="Verdana" panose="020B0604030504040204" pitchFamily="34" charset="0"/>
                          <a:ea typeface="Verdana" panose="020B0604030504040204" pitchFamily="34" charset="0"/>
                          <a:cs typeface="Verdana" panose="020B0604030504040204" pitchFamily="34" charset="0"/>
                        </a:rPr>
                        <a:t>expressing evidence</a:t>
                      </a:r>
                      <a:endParaRPr lang="en-GB" sz="14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latin typeface="Verdana" panose="020B0604030504040204" pitchFamily="34" charset="0"/>
                          <a:ea typeface="Verdana" panose="020B0604030504040204" pitchFamily="34" charset="0"/>
                          <a:cs typeface="Verdana" panose="020B0604030504040204" pitchFamily="34" charset="0"/>
                        </a:rPr>
                        <a:t>adding information</a:t>
                      </a:r>
                      <a:endParaRPr lang="en-GB" sz="14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latin typeface="Verdana" panose="020B0604030504040204" pitchFamily="34" charset="0"/>
                          <a:ea typeface="Verdana" panose="020B0604030504040204" pitchFamily="34" charset="0"/>
                          <a:cs typeface="Verdana" panose="020B0604030504040204" pitchFamily="34" charset="0"/>
                        </a:rPr>
                        <a:t>contrasting </a:t>
                      </a:r>
                      <a:endParaRPr lang="en-GB" sz="14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1403">
                <a:tc>
                  <a:txBody>
                    <a:bodyPr/>
                    <a:lstStyle/>
                    <a:p>
                      <a:pPr algn="ctr"/>
                      <a:r>
                        <a:rPr lang="en-GB" sz="1400" b="0" dirty="0" smtClean="0">
                          <a:latin typeface="Verdana" panose="020B0604030504040204" pitchFamily="34" charset="0"/>
                          <a:ea typeface="Verdana" panose="020B0604030504040204" pitchFamily="34" charset="0"/>
                          <a:cs typeface="Verdana" panose="020B0604030504040204" pitchFamily="34" charset="0"/>
                        </a:rPr>
                        <a:t>conclusions</a:t>
                      </a:r>
                      <a:endParaRPr lang="en-GB" sz="14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latin typeface="Verdana" panose="020B0604030504040204" pitchFamily="34" charset="0"/>
                          <a:ea typeface="Verdana" panose="020B0604030504040204" pitchFamily="34" charset="0"/>
                          <a:cs typeface="Verdana" panose="020B0604030504040204" pitchFamily="34" charset="0"/>
                        </a:rPr>
                        <a:t>other</a:t>
                      </a:r>
                      <a:r>
                        <a:rPr lang="en-GB" sz="1400" b="0" baseline="0" dirty="0" smtClean="0">
                          <a:latin typeface="Verdana" panose="020B0604030504040204" pitchFamily="34" charset="0"/>
                          <a:ea typeface="Verdana" panose="020B0604030504040204" pitchFamily="34" charset="0"/>
                          <a:cs typeface="Verdana" panose="020B0604030504040204" pitchFamily="34" charset="0"/>
                        </a:rPr>
                        <a:t> useful words </a:t>
                      </a:r>
                      <a:endParaRPr lang="en-GB" sz="14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latin typeface="Verdana" panose="020B0604030504040204" pitchFamily="34" charset="0"/>
                          <a:ea typeface="Verdana" panose="020B0604030504040204" pitchFamily="34" charset="0"/>
                          <a:cs typeface="Verdana" panose="020B0604030504040204" pitchFamily="34" charset="0"/>
                        </a:rPr>
                        <a:t>what the work</a:t>
                      </a:r>
                      <a:r>
                        <a:rPr lang="en-GB" sz="1400" b="0" baseline="0" dirty="0" smtClean="0">
                          <a:latin typeface="Verdana" panose="020B0604030504040204" pitchFamily="34" charset="0"/>
                          <a:ea typeface="Verdana" panose="020B0604030504040204" pitchFamily="34" charset="0"/>
                          <a:cs typeface="Verdana" panose="020B0604030504040204" pitchFamily="34" charset="0"/>
                        </a:rPr>
                        <a:t> shows</a:t>
                      </a:r>
                      <a:endParaRPr lang="en-GB" sz="14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793703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30" y="274638"/>
            <a:ext cx="8229600" cy="1143000"/>
          </a:xfrm>
        </p:spPr>
        <p:txBody>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Discussion</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930706"/>
            <a:ext cx="8229600" cy="1947231"/>
          </a:xfrm>
        </p:spPr>
        <p:txBody>
          <a:bodyPr/>
          <a:lstStyle/>
          <a:p>
            <a:pPr marL="0" indent="0">
              <a:spcBef>
                <a:spcPts val="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Chronological study or focused (by themes/ characters…) study of the work?</a:t>
            </a:r>
          </a:p>
          <a:p>
            <a:pPr marL="0" indent="0">
              <a:spcBef>
                <a:spcPts val="0"/>
              </a:spcBef>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What are the advantages and drawbacks of both approaches?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17006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299" y="230570"/>
            <a:ext cx="6913084" cy="706090"/>
          </a:xfrm>
        </p:spPr>
        <p:txBody>
          <a:bodyPr>
            <a:no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Main areas of study and analysis</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Content Placeholder 3"/>
          <p:cNvGraphicFramePr>
            <a:graphicFrameLocks noGrp="1"/>
          </p:cNvGraphicFramePr>
          <p:nvPr>
            <p:ph idx="1"/>
            <p:extLst/>
          </p:nvPr>
        </p:nvGraphicFramePr>
        <p:xfrm>
          <a:off x="457200" y="1268759"/>
          <a:ext cx="8229600" cy="3805534"/>
        </p:xfrm>
        <a:graphic>
          <a:graphicData uri="http://schemas.openxmlformats.org/drawingml/2006/table">
            <a:tbl>
              <a:tblPr firstRow="1" bandRow="1">
                <a:tableStyleId>{5940675A-B579-460E-94D1-54222C63F5DA}</a:tableStyleId>
              </a:tblPr>
              <a:tblGrid>
                <a:gridCol w="4114800"/>
                <a:gridCol w="4114800"/>
              </a:tblGrid>
              <a:tr h="704527">
                <a:tc>
                  <a:txBody>
                    <a:bodyPr/>
                    <a:lstStyle/>
                    <a:p>
                      <a:pPr algn="ctr"/>
                      <a:r>
                        <a:rPr lang="en-GB" b="1" dirty="0" smtClean="0"/>
                        <a:t>Film</a:t>
                      </a:r>
                    </a:p>
                    <a:p>
                      <a:pPr algn="ctr"/>
                      <a:endParaRPr lang="en-GB" b="1" dirty="0"/>
                    </a:p>
                  </a:txBody>
                  <a:tcPr>
                    <a:solidFill>
                      <a:schemeClr val="bg1">
                        <a:lumMod val="85000"/>
                      </a:schemeClr>
                    </a:solidFill>
                  </a:tcPr>
                </a:tc>
                <a:tc>
                  <a:txBody>
                    <a:bodyPr/>
                    <a:lstStyle/>
                    <a:p>
                      <a:pPr algn="ctr"/>
                      <a:r>
                        <a:rPr lang="en-GB" b="1" dirty="0" smtClean="0"/>
                        <a:t>Literature</a:t>
                      </a:r>
                      <a:endParaRPr lang="en-GB" b="1" dirty="0"/>
                    </a:p>
                  </a:txBody>
                  <a:tcPr>
                    <a:solidFill>
                      <a:schemeClr val="bg1">
                        <a:lumMod val="85000"/>
                      </a:schemeClr>
                    </a:solidFill>
                  </a:tcPr>
                </a:tc>
              </a:tr>
              <a:tr h="1912287">
                <a:tc gridSpan="2">
                  <a:txBody>
                    <a:bodyPr/>
                    <a:lstStyle/>
                    <a:p>
                      <a:endParaRPr lang="en-GB" dirty="0" smtClean="0"/>
                    </a:p>
                    <a:p>
                      <a:pPr algn="ctr"/>
                      <a:r>
                        <a:rPr lang="en-GB" dirty="0" smtClean="0"/>
                        <a:t>Characters</a:t>
                      </a:r>
                    </a:p>
                    <a:p>
                      <a:pPr algn="ctr"/>
                      <a:r>
                        <a:rPr lang="en-GB" dirty="0" smtClean="0"/>
                        <a:t>Themes</a:t>
                      </a:r>
                    </a:p>
                    <a:p>
                      <a:pPr algn="ctr"/>
                      <a:r>
                        <a:rPr lang="en-GB" dirty="0" smtClean="0"/>
                        <a:t>Social and cultural settings</a:t>
                      </a:r>
                    </a:p>
                    <a:p>
                      <a:pPr algn="ctr"/>
                      <a:r>
                        <a:rPr lang="en-GB" dirty="0" smtClean="0"/>
                        <a:t>Narrative style </a:t>
                      </a:r>
                    </a:p>
                    <a:p>
                      <a:endParaRPr lang="en-GB" dirty="0"/>
                    </a:p>
                  </a:txBody>
                  <a:tcPr/>
                </a:tc>
                <a:tc hMerge="1">
                  <a:txBody>
                    <a:bodyPr/>
                    <a:lstStyle/>
                    <a:p>
                      <a:endParaRPr lang="en-GB" dirty="0"/>
                    </a:p>
                  </a:txBody>
                  <a:tcPr/>
                </a:tc>
              </a:tr>
              <a:tr h="1006467">
                <a:tc>
                  <a:txBody>
                    <a:bodyPr/>
                    <a:lstStyle/>
                    <a:p>
                      <a:pPr algn="ctr"/>
                      <a:r>
                        <a:rPr lang="en-GB" b="1" dirty="0" smtClean="0"/>
                        <a:t>Narrative style </a:t>
                      </a:r>
                    </a:p>
                    <a:p>
                      <a:pPr algn="ctr"/>
                      <a:endParaRPr lang="en-GB" b="1" dirty="0" smtClean="0"/>
                    </a:p>
                    <a:p>
                      <a:pPr algn="ctr"/>
                      <a:r>
                        <a:rPr lang="en-GB" b="1" dirty="0" smtClean="0"/>
                        <a:t>Film techniques</a:t>
                      </a:r>
                    </a:p>
                    <a:p>
                      <a:pPr algn="ctr"/>
                      <a:r>
                        <a:rPr lang="en-GB" dirty="0" smtClean="0"/>
                        <a:t>Visual and audio</a:t>
                      </a:r>
                      <a:endParaRPr lang="en-GB" dirty="0"/>
                    </a:p>
                  </a:txBody>
                  <a:tcPr/>
                </a:tc>
                <a:tc>
                  <a:txBody>
                    <a:bodyPr/>
                    <a:lstStyle/>
                    <a:p>
                      <a:pPr algn="ctr"/>
                      <a:r>
                        <a:rPr lang="en-GB" b="1" dirty="0" smtClean="0"/>
                        <a:t>Narrative style </a:t>
                      </a:r>
                    </a:p>
                    <a:p>
                      <a:pPr algn="ctr"/>
                      <a:endParaRPr lang="en-GB" b="1" dirty="0" smtClean="0"/>
                    </a:p>
                    <a:p>
                      <a:pPr algn="ctr"/>
                      <a:r>
                        <a:rPr lang="en-GB" b="1" dirty="0" smtClean="0"/>
                        <a:t>Literary techniques</a:t>
                      </a:r>
                    </a:p>
                    <a:p>
                      <a:pPr algn="ctr"/>
                      <a:r>
                        <a:rPr lang="en-GB" dirty="0" smtClean="0"/>
                        <a:t>Syntax and language</a:t>
                      </a:r>
                      <a:endParaRPr lang="en-GB" dirty="0"/>
                    </a:p>
                  </a:txBody>
                  <a:tcPr/>
                </a:tc>
              </a:tr>
            </a:tbl>
          </a:graphicData>
        </a:graphic>
      </p:graphicFrame>
    </p:spTree>
    <p:extLst>
      <p:ext uri="{BB962C8B-B14F-4D97-AF65-F5344CB8AC3E}">
        <p14:creationId xmlns:p14="http://schemas.microsoft.com/office/powerpoint/2010/main" val="22357063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46" y="274638"/>
            <a:ext cx="822960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Activity 1</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229600" cy="4128571"/>
          </a:xfrm>
        </p:spPr>
        <p:txBody>
          <a:bodyPr>
            <a:normAutofit/>
          </a:bodyPr>
          <a:lstStyle/>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Watch the following trailer and identify some areas from your ‘</a:t>
            </a:r>
            <a:r>
              <a:rPr lang="en-GB" sz="2400" dirty="0">
                <a:latin typeface="Verdana" panose="020B0604030504040204" pitchFamily="34" charset="0"/>
                <a:ea typeface="Verdana" panose="020B0604030504040204" pitchFamily="34" charset="0"/>
                <a:cs typeface="Verdana" panose="020B0604030504040204" pitchFamily="34" charset="0"/>
              </a:rPr>
              <a:t>How to analyse a text or a </a:t>
            </a:r>
            <a:r>
              <a:rPr lang="en-GB" sz="2400" dirty="0" smtClean="0">
                <a:latin typeface="Verdana" panose="020B0604030504040204" pitchFamily="34" charset="0"/>
                <a:ea typeface="Verdana" panose="020B0604030504040204" pitchFamily="34" charset="0"/>
                <a:cs typeface="Verdana" panose="020B0604030504040204" pitchFamily="34" charset="0"/>
              </a:rPr>
              <a:t>film’ document that could be exploited.</a:t>
            </a:r>
          </a:p>
          <a:p>
            <a:pPr marL="0" indent="0">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Students could be divided into groups and focus on different elements.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658593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600200"/>
            <a:ext cx="8472196" cy="4525963"/>
          </a:xfrm>
        </p:spPr>
        <p:txBody>
          <a:bodyPr>
            <a:normAutofit/>
          </a:bodyPr>
          <a:lstStyle/>
          <a:p>
            <a:pPr marL="0" indent="0">
              <a:buNone/>
            </a:pPr>
            <a:r>
              <a:rPr lang="en-GB" sz="3200" b="1" u="sng" dirty="0" smtClean="0">
                <a:solidFill>
                  <a:srgbClr val="1F497D"/>
                </a:solidFill>
                <a:latin typeface="Verdana" panose="020B0604030504040204" pitchFamily="34" charset="0"/>
                <a:ea typeface="Verdana" panose="020B0604030504040204" pitchFamily="34" charset="0"/>
                <a:cs typeface="Verdana" panose="020B0604030504040204" pitchFamily="34" charset="0"/>
              </a:rPr>
              <a:t/>
            </a:r>
            <a:br>
              <a:rPr lang="en-GB" sz="3200" b="1" u="sng" dirty="0" smtClean="0">
                <a:solidFill>
                  <a:srgbClr val="1F497D"/>
                </a:solidFill>
                <a:latin typeface="Verdana" panose="020B0604030504040204" pitchFamily="34" charset="0"/>
                <a:ea typeface="Verdana" panose="020B0604030504040204" pitchFamily="34" charset="0"/>
                <a:cs typeface="Verdana" panose="020B0604030504040204" pitchFamily="34" charset="0"/>
              </a:rPr>
            </a:br>
            <a:endParaRPr lang="en-GB" sz="3200" b="1" u="sng"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836041" y="1471518"/>
            <a:ext cx="7471917" cy="584775"/>
          </a:xfrm>
          <a:prstGeom prst="rect">
            <a:avLst/>
          </a:prstGeom>
        </p:spPr>
        <p:txBody>
          <a:bodyPr wrap="none">
            <a:spAutoFit/>
          </a:bodyPr>
          <a:lstStyle/>
          <a:p>
            <a:r>
              <a:rPr lang="en-GB" sz="3200" b="1" u="sng" dirty="0">
                <a:solidFill>
                  <a:srgbClr val="1F497D"/>
                </a:solidFill>
                <a:latin typeface="Verdana" panose="020B0604030504040204" pitchFamily="34" charset="0"/>
                <a:ea typeface="Verdana" panose="020B0604030504040204" pitchFamily="34" charset="0"/>
                <a:cs typeface="Verdana" panose="020B0604030504040204" pitchFamily="34" charset="0"/>
              </a:rPr>
              <a:t>Analysis and practical activities</a:t>
            </a:r>
          </a:p>
        </p:txBody>
      </p:sp>
      <p:sp>
        <p:nvSpPr>
          <p:cNvPr id="6" name="Rectangle 5"/>
          <p:cNvSpPr/>
          <p:nvPr/>
        </p:nvSpPr>
        <p:spPr>
          <a:xfrm>
            <a:off x="746449" y="2551837"/>
            <a:ext cx="6111551" cy="1938992"/>
          </a:xfrm>
          <a:prstGeom prst="rect">
            <a:avLst/>
          </a:prstGeom>
        </p:spPr>
        <p:txBody>
          <a:bodyPr wrap="square">
            <a:sp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Students will have to analyse and must </a:t>
            </a:r>
            <a:r>
              <a:rPr lang="en-GB" sz="2400" b="1" dirty="0">
                <a:latin typeface="Verdana" panose="020B0604030504040204" pitchFamily="34" charset="0"/>
                <a:ea typeface="Verdana" panose="020B0604030504040204" pitchFamily="34" charset="0"/>
                <a:cs typeface="Verdana" panose="020B0604030504040204" pitchFamily="34" charset="0"/>
              </a:rPr>
              <a:t>avoid </a:t>
            </a:r>
            <a:r>
              <a:rPr lang="en-GB" sz="2400" b="1" dirty="0" smtClean="0">
                <a:latin typeface="Verdana" panose="020B0604030504040204" pitchFamily="34" charset="0"/>
                <a:ea typeface="Verdana" panose="020B0604030504040204" pitchFamily="34" charset="0"/>
                <a:cs typeface="Verdana" panose="020B0604030504040204" pitchFamily="34" charset="0"/>
              </a:rPr>
              <a:t>re-telling </a:t>
            </a:r>
            <a:r>
              <a:rPr lang="en-GB" sz="2400" b="1" dirty="0">
                <a:latin typeface="Verdana" panose="020B0604030504040204" pitchFamily="34" charset="0"/>
                <a:ea typeface="Verdana" panose="020B0604030504040204" pitchFamily="34" charset="0"/>
                <a:cs typeface="Verdana" panose="020B0604030504040204" pitchFamily="34" charset="0"/>
              </a:rPr>
              <a:t>the story.</a:t>
            </a:r>
          </a:p>
          <a:p>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They will need to use their </a:t>
            </a:r>
            <a:r>
              <a:rPr lang="en-GB" sz="2400" b="1" dirty="0">
                <a:latin typeface="Verdana" panose="020B0604030504040204" pitchFamily="34" charset="0"/>
                <a:ea typeface="Verdana" panose="020B0604030504040204" pitchFamily="34" charset="0"/>
                <a:cs typeface="Verdana" panose="020B0604030504040204" pitchFamily="34" charset="0"/>
              </a:rPr>
              <a:t>references</a:t>
            </a:r>
            <a:r>
              <a:rPr lang="en-GB" sz="2400" dirty="0">
                <a:latin typeface="Verdana" panose="020B0604030504040204" pitchFamily="34" charset="0"/>
                <a:ea typeface="Verdana" panose="020B0604030504040204" pitchFamily="34" charset="0"/>
                <a:cs typeface="Verdana" panose="020B0604030504040204" pitchFamily="34" charset="0"/>
              </a:rPr>
              <a:t> to the work </a:t>
            </a:r>
            <a:r>
              <a:rPr lang="en-GB" sz="2400" b="1" dirty="0">
                <a:latin typeface="Verdana" panose="020B0604030504040204" pitchFamily="34" charset="0"/>
                <a:ea typeface="Verdana" panose="020B0604030504040204" pitchFamily="34" charset="0"/>
                <a:cs typeface="Verdana" panose="020B0604030504040204" pitchFamily="34" charset="0"/>
              </a:rPr>
              <a:t>effectively.</a:t>
            </a:r>
          </a:p>
        </p:txBody>
      </p:sp>
    </p:spTree>
    <p:extLst>
      <p:ext uri="{BB962C8B-B14F-4D97-AF65-F5344CB8AC3E}">
        <p14:creationId xmlns:p14="http://schemas.microsoft.com/office/powerpoint/2010/main" val="27266023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The </a:t>
            </a:r>
            <a:r>
              <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rPr>
              <a:t>PEE technique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725209"/>
              </p:ext>
            </p:extLst>
          </p:nvPr>
        </p:nvGraphicFramePr>
        <p:xfrm>
          <a:off x="457200" y="1600200"/>
          <a:ext cx="8229600" cy="4937760"/>
        </p:xfrm>
        <a:graphic>
          <a:graphicData uri="http://schemas.openxmlformats.org/drawingml/2006/table">
            <a:tbl>
              <a:tblPr firstRow="1" bandRow="1">
                <a:tableStyleId>{5940675A-B579-460E-94D1-54222C63F5DA}</a:tableStyleId>
              </a:tblPr>
              <a:tblGrid>
                <a:gridCol w="1810544"/>
                <a:gridCol w="6419056"/>
              </a:tblGrid>
              <a:tr h="370840">
                <a:tc>
                  <a:txBody>
                    <a:bodyPr/>
                    <a:lstStyle/>
                    <a:p>
                      <a:r>
                        <a:rPr lang="en-GB" b="1" u="sng" dirty="0" smtClean="0"/>
                        <a:t>P</a:t>
                      </a:r>
                      <a:r>
                        <a:rPr lang="en-GB" b="1" dirty="0" smtClean="0"/>
                        <a:t>oint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is my point</a:t>
                      </a:r>
                      <a:r>
                        <a:rPr lang="en-GB" baseline="0" dirty="0" smtClean="0"/>
                        <a:t> in relation to the question?</a:t>
                      </a:r>
                    </a:p>
                    <a:p>
                      <a:endParaRPr lang="en-GB" b="1" dirty="0" smtClean="0"/>
                    </a:p>
                    <a:p>
                      <a:endParaRPr lang="en-GB" dirty="0"/>
                    </a:p>
                  </a:txBody>
                  <a:tcPr/>
                </a:tc>
                <a:tc>
                  <a:txBody>
                    <a:bodyPr/>
                    <a:lstStyle/>
                    <a:p>
                      <a:endParaRPr lang="en-GB" dirty="0"/>
                    </a:p>
                  </a:txBody>
                  <a:tcPr/>
                </a:tc>
              </a:tr>
              <a:tr h="370840">
                <a:tc>
                  <a:txBody>
                    <a:bodyPr/>
                    <a:lstStyle/>
                    <a:p>
                      <a:r>
                        <a:rPr lang="en-GB" b="1" u="sng" dirty="0" smtClean="0"/>
                        <a:t>E</a:t>
                      </a:r>
                      <a:r>
                        <a:rPr lang="en-GB" b="1" dirty="0" smtClean="0"/>
                        <a:t>vidence</a:t>
                      </a:r>
                    </a:p>
                    <a:p>
                      <a:r>
                        <a:rPr lang="en-GB" dirty="0" smtClean="0"/>
                        <a:t>What</a:t>
                      </a:r>
                      <a:r>
                        <a:rPr lang="en-GB" baseline="0" dirty="0" smtClean="0"/>
                        <a:t> I can see/ read</a:t>
                      </a:r>
                      <a:endParaRPr lang="en-GB" dirty="0" smtClean="0"/>
                    </a:p>
                    <a:p>
                      <a:endParaRPr lang="en-GB" dirty="0" smtClean="0"/>
                    </a:p>
                    <a:p>
                      <a:endParaRPr lang="en-GB" dirty="0"/>
                    </a:p>
                  </a:txBody>
                  <a:tcPr/>
                </a:tc>
                <a:tc>
                  <a:txBody>
                    <a:bodyPr/>
                    <a:lstStyle/>
                    <a:p>
                      <a:endParaRPr lang="en-GB" dirty="0"/>
                    </a:p>
                  </a:txBody>
                  <a:tcPr/>
                </a:tc>
              </a:tr>
              <a:tr h="370840">
                <a:tc>
                  <a:txBody>
                    <a:bodyPr/>
                    <a:lstStyle/>
                    <a:p>
                      <a:r>
                        <a:rPr lang="en-GB" b="1" u="sng" dirty="0" smtClean="0"/>
                        <a:t>E</a:t>
                      </a:r>
                      <a:r>
                        <a:rPr lang="en-GB" b="1" dirty="0" smtClean="0"/>
                        <a:t>xplanation</a:t>
                      </a:r>
                    </a:p>
                    <a:p>
                      <a:r>
                        <a:rPr lang="en-GB" dirty="0" smtClean="0"/>
                        <a:t>What can I say/</a:t>
                      </a:r>
                      <a:r>
                        <a:rPr lang="en-GB" baseline="0" dirty="0" smtClean="0"/>
                        <a:t> deduce/ explain from the above?</a:t>
                      </a:r>
                      <a:endParaRPr lang="en-GB" dirty="0" smtClean="0"/>
                    </a:p>
                    <a:p>
                      <a:endParaRPr lang="en-GB" dirty="0" smtClean="0"/>
                    </a:p>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6721946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335" y="1918369"/>
            <a:ext cx="7640197" cy="5577483"/>
          </a:xfrm>
        </p:spPr>
        <p:txBody>
          <a:bodyPr/>
          <a:lstStyle/>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“O.K,” said </a:t>
            </a:r>
            <a:r>
              <a:rPr lang="en-GB" sz="2400" dirty="0">
                <a:latin typeface="Verdana" panose="020B0604030504040204" pitchFamily="34" charset="0"/>
                <a:ea typeface="Verdana" panose="020B0604030504040204" pitchFamily="34" charset="0"/>
                <a:cs typeface="Verdana" panose="020B0604030504040204" pitchFamily="34" charset="0"/>
              </a:rPr>
              <a:t>G</a:t>
            </a:r>
            <a:r>
              <a:rPr lang="en-GB" sz="2400" dirty="0" smtClean="0">
                <a:latin typeface="Verdana" panose="020B0604030504040204" pitchFamily="34" charset="0"/>
                <a:ea typeface="Verdana" panose="020B0604030504040204" pitchFamily="34" charset="0"/>
                <a:cs typeface="Verdana" panose="020B0604030504040204" pitchFamily="34" charset="0"/>
              </a:rPr>
              <a:t>eorge. “an’ you ain’t </a:t>
            </a:r>
            <a:r>
              <a:rPr lang="en-GB" sz="2400" dirty="0" err="1" smtClean="0">
                <a:latin typeface="Verdana" panose="020B0604030504040204" pitchFamily="34" charset="0"/>
                <a:ea typeface="Verdana" panose="020B0604030504040204" pitchFamily="34" charset="0"/>
                <a:cs typeface="Verdana" panose="020B0604030504040204" pitchFamily="34" charset="0"/>
              </a:rPr>
              <a:t>gonna</a:t>
            </a:r>
            <a:r>
              <a:rPr lang="en-GB" sz="2400" dirty="0" smtClean="0">
                <a:latin typeface="Verdana" panose="020B0604030504040204" pitchFamily="34" charset="0"/>
                <a:ea typeface="Verdana" panose="020B0604030504040204" pitchFamily="34" charset="0"/>
                <a:cs typeface="Verdana" panose="020B0604030504040204" pitchFamily="34" charset="0"/>
              </a:rPr>
              <a:t> do no bad things like you done in Weed, neither.“ Lennie looked puzzled. “Like I done in Weed?” “Oh, so </a:t>
            </a:r>
            <a:r>
              <a:rPr lang="en-GB" sz="2400" dirty="0" err="1" smtClean="0">
                <a:latin typeface="Verdana" panose="020B0604030504040204" pitchFamily="34" charset="0"/>
                <a:ea typeface="Verdana" panose="020B0604030504040204" pitchFamily="34" charset="0"/>
                <a:cs typeface="Verdana" panose="020B0604030504040204" pitchFamily="34" charset="0"/>
              </a:rPr>
              <a:t>ya</a:t>
            </a:r>
            <a:r>
              <a:rPr lang="en-GB" sz="2400" dirty="0" smtClean="0">
                <a:latin typeface="Verdana" panose="020B0604030504040204" pitchFamily="34" charset="0"/>
                <a:ea typeface="Verdana" panose="020B0604030504040204" pitchFamily="34" charset="0"/>
                <a:cs typeface="Verdana" panose="020B0604030504040204" pitchFamily="34" charset="0"/>
              </a:rPr>
              <a:t> forgot that too, did </a:t>
            </a:r>
            <a:r>
              <a:rPr lang="en-GB" sz="2400" dirty="0" err="1" smtClean="0">
                <a:latin typeface="Verdana" panose="020B0604030504040204" pitchFamily="34" charset="0"/>
                <a:ea typeface="Verdana" panose="020B0604030504040204" pitchFamily="34" charset="0"/>
                <a:cs typeface="Verdana" panose="020B0604030504040204" pitchFamily="34" charset="0"/>
              </a:rPr>
              <a:t>ya</a:t>
            </a:r>
            <a:r>
              <a:rPr lang="en-GB" sz="2400" dirty="0" smtClean="0">
                <a:latin typeface="Verdana" panose="020B0604030504040204" pitchFamily="34" charset="0"/>
                <a:ea typeface="Verdana" panose="020B0604030504040204" pitchFamily="34" charset="0"/>
                <a:cs typeface="Verdana" panose="020B0604030504040204" pitchFamily="34" charset="0"/>
              </a:rPr>
              <a:t>?”</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3600" dirty="0"/>
              <a:t/>
            </a:r>
            <a:br>
              <a:rPr lang="en-GB" sz="3600" dirty="0"/>
            </a:br>
            <a:r>
              <a:rPr lang="en-GB" dirty="0"/>
              <a:t>― </a:t>
            </a:r>
            <a:r>
              <a:rPr lang="en-GB" dirty="0">
                <a:hlinkClick r:id="rId3"/>
              </a:rPr>
              <a:t>John Steinbeck</a:t>
            </a:r>
            <a:r>
              <a:rPr lang="en-GB" dirty="0"/>
              <a:t>, </a:t>
            </a:r>
            <a:r>
              <a:rPr lang="en-GB" i="1" dirty="0">
                <a:hlinkClick r:id="rId4"/>
              </a:rPr>
              <a:t>Of Mice and </a:t>
            </a:r>
            <a:r>
              <a:rPr lang="en-GB" i="1" dirty="0" smtClean="0">
                <a:hlinkClick r:id="rId4"/>
              </a:rPr>
              <a:t>Men</a:t>
            </a:r>
            <a:endParaRPr lang="en-GB" dirty="0"/>
          </a:p>
        </p:txBody>
      </p:sp>
    </p:spTree>
    <p:extLst>
      <p:ext uri="{BB962C8B-B14F-4D97-AF65-F5344CB8AC3E}">
        <p14:creationId xmlns:p14="http://schemas.microsoft.com/office/powerpoint/2010/main" val="10358037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38"/>
            <a:ext cx="8229600" cy="922114"/>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The use of language</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683750"/>
              </p:ext>
            </p:extLst>
          </p:nvPr>
        </p:nvGraphicFramePr>
        <p:xfrm>
          <a:off x="369065" y="1418973"/>
          <a:ext cx="8229600" cy="4937760"/>
        </p:xfrm>
        <a:graphic>
          <a:graphicData uri="http://schemas.openxmlformats.org/drawingml/2006/table">
            <a:tbl>
              <a:tblPr firstRow="1" bandRow="1">
                <a:tableStyleId>{5940675A-B579-460E-94D1-54222C63F5DA}</a:tableStyleId>
              </a:tblPr>
              <a:tblGrid>
                <a:gridCol w="1810544"/>
                <a:gridCol w="6419056"/>
              </a:tblGrid>
              <a:tr h="1590060">
                <a:tc>
                  <a:txBody>
                    <a:bodyPr/>
                    <a:lstStyle/>
                    <a:p>
                      <a:r>
                        <a:rPr lang="en-GB" b="1" dirty="0" smtClean="0"/>
                        <a:t>Point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is my point</a:t>
                      </a:r>
                      <a:r>
                        <a:rPr lang="en-GB" baseline="0" dirty="0" smtClean="0"/>
                        <a:t> in relation to the question?</a:t>
                      </a:r>
                    </a:p>
                    <a:p>
                      <a:endParaRPr lang="en-GB" dirty="0" smtClean="0"/>
                    </a:p>
                    <a:p>
                      <a:endParaRPr lang="en-GB" dirty="0"/>
                    </a:p>
                  </a:txBody>
                  <a:tcPr/>
                </a:tc>
                <a:tc>
                  <a:txBody>
                    <a:bodyPr/>
                    <a:lstStyle/>
                    <a:p>
                      <a:endParaRPr lang="en-GB" dirty="0" smtClean="0"/>
                    </a:p>
                  </a:txBody>
                  <a:tcPr/>
                </a:tc>
              </a:tr>
              <a:tr h="1338998">
                <a:tc>
                  <a:txBody>
                    <a:bodyPr/>
                    <a:lstStyle/>
                    <a:p>
                      <a:r>
                        <a:rPr lang="en-GB" b="1" dirty="0" smtClean="0"/>
                        <a:t>Evidence</a:t>
                      </a:r>
                    </a:p>
                    <a:p>
                      <a:r>
                        <a:rPr lang="en-GB" dirty="0" smtClean="0"/>
                        <a:t>What</a:t>
                      </a:r>
                      <a:r>
                        <a:rPr lang="en-GB" baseline="0" dirty="0" smtClean="0"/>
                        <a:t> I can see/ read….</a:t>
                      </a:r>
                      <a:endParaRPr lang="en-GB" dirty="0" smtClean="0"/>
                    </a:p>
                    <a:p>
                      <a:endParaRPr lang="en-GB" dirty="0" smtClean="0"/>
                    </a:p>
                    <a:p>
                      <a:endParaRPr lang="en-GB" dirty="0"/>
                    </a:p>
                  </a:txBody>
                  <a:tcPr/>
                </a:tc>
                <a:tc>
                  <a:txBody>
                    <a:bodyPr/>
                    <a:lstStyle/>
                    <a:p>
                      <a:endParaRPr lang="en-GB" i="1" dirty="0"/>
                    </a:p>
                  </a:txBody>
                  <a:tcPr/>
                </a:tc>
              </a:tr>
              <a:tr h="1252617">
                <a:tc>
                  <a:txBody>
                    <a:bodyPr/>
                    <a:lstStyle/>
                    <a:p>
                      <a:r>
                        <a:rPr lang="en-GB" b="1" dirty="0" smtClean="0"/>
                        <a:t>Explanation</a:t>
                      </a:r>
                    </a:p>
                    <a:p>
                      <a:r>
                        <a:rPr lang="en-GB" dirty="0" smtClean="0"/>
                        <a:t>What can I say/</a:t>
                      </a:r>
                      <a:r>
                        <a:rPr lang="en-GB" baseline="0" dirty="0" smtClean="0"/>
                        <a:t> deduce/ explain from the above?</a:t>
                      </a:r>
                      <a:endParaRPr lang="en-GB" dirty="0" smtClean="0"/>
                    </a:p>
                    <a:p>
                      <a:endParaRPr lang="en-GB" dirty="0" smtClean="0"/>
                    </a:p>
                    <a:p>
                      <a:endParaRPr lang="en-GB" dirty="0"/>
                    </a:p>
                  </a:txBody>
                  <a:tcPr/>
                </a:tc>
                <a:tc>
                  <a:txBody>
                    <a:bodyPr/>
                    <a:lstStyle/>
                    <a:p>
                      <a:endParaRPr lang="en-GB" dirty="0" smtClean="0"/>
                    </a:p>
                  </a:txBody>
                  <a:tcPr/>
                </a:tc>
              </a:tr>
            </a:tbl>
          </a:graphicData>
        </a:graphic>
      </p:graphicFrame>
      <p:sp>
        <p:nvSpPr>
          <p:cNvPr id="3" name="Cloud Callout 2"/>
          <p:cNvSpPr/>
          <p:nvPr/>
        </p:nvSpPr>
        <p:spPr>
          <a:xfrm>
            <a:off x="6421378" y="751681"/>
            <a:ext cx="3286819" cy="1656184"/>
          </a:xfrm>
          <a:prstGeom prst="cloudCallout">
            <a:avLst>
              <a:gd name="adj1" fmla="val -60675"/>
              <a:gd name="adj2" fmla="val 4298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a:p>
            <a:pPr algn="ctr"/>
            <a:r>
              <a:rPr lang="en-GB" dirty="0" smtClean="0"/>
              <a:t>What </a:t>
            </a:r>
            <a:r>
              <a:rPr lang="en-GB" dirty="0"/>
              <a:t>can I say about the language used if I am using the following examples?</a:t>
            </a:r>
          </a:p>
          <a:p>
            <a:pPr algn="ctr"/>
            <a:endParaRPr lang="en-GB" dirty="0"/>
          </a:p>
        </p:txBody>
      </p:sp>
      <p:sp>
        <p:nvSpPr>
          <p:cNvPr id="6" name="Cloud Callout 5"/>
          <p:cNvSpPr/>
          <p:nvPr/>
        </p:nvSpPr>
        <p:spPr>
          <a:xfrm>
            <a:off x="6421378" y="3204817"/>
            <a:ext cx="2916322" cy="1450190"/>
          </a:xfrm>
          <a:prstGeom prst="cloudCallout">
            <a:avLst>
              <a:gd name="adj1" fmla="val -65702"/>
              <a:gd name="adj2" fmla="val 3167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a:p>
            <a:pPr algn="ctr"/>
            <a:r>
              <a:rPr lang="en-GB" dirty="0" smtClean="0"/>
              <a:t>What are my examples?</a:t>
            </a:r>
            <a:endParaRPr lang="en-GB" dirty="0"/>
          </a:p>
          <a:p>
            <a:pPr algn="ctr"/>
            <a:endParaRPr lang="en-GB" dirty="0"/>
          </a:p>
        </p:txBody>
      </p:sp>
      <p:sp>
        <p:nvSpPr>
          <p:cNvPr id="7" name="Cloud Callout 6"/>
          <p:cNvSpPr/>
          <p:nvPr/>
        </p:nvSpPr>
        <p:spPr>
          <a:xfrm>
            <a:off x="6940754" y="4815999"/>
            <a:ext cx="2585484" cy="1645635"/>
          </a:xfrm>
          <a:prstGeom prst="cloudCallout">
            <a:avLst>
              <a:gd name="adj1" fmla="val -71867"/>
              <a:gd name="adj2" fmla="val 2288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a:p>
            <a:pPr algn="ctr"/>
            <a:r>
              <a:rPr lang="en-GB" dirty="0" smtClean="0"/>
              <a:t>What is this telling me about the characters?</a:t>
            </a:r>
            <a:endParaRPr lang="en-GB" dirty="0"/>
          </a:p>
        </p:txBody>
      </p:sp>
      <p:sp>
        <p:nvSpPr>
          <p:cNvPr id="5" name="Rounded Rectangle 4"/>
          <p:cNvSpPr/>
          <p:nvPr/>
        </p:nvSpPr>
        <p:spPr>
          <a:xfrm>
            <a:off x="2242159" y="3204817"/>
            <a:ext cx="2254686" cy="12460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b="1" dirty="0" smtClean="0">
                <a:solidFill>
                  <a:schemeClr val="tx1"/>
                </a:solidFill>
              </a:rPr>
              <a:t>‘</a:t>
            </a:r>
            <a:r>
              <a:rPr lang="en-GB" b="1" dirty="0" err="1" smtClean="0">
                <a:solidFill>
                  <a:schemeClr val="tx1"/>
                </a:solidFill>
              </a:rPr>
              <a:t>ain’t</a:t>
            </a:r>
            <a:r>
              <a:rPr lang="en-GB" b="1" dirty="0" smtClean="0">
                <a:solidFill>
                  <a:schemeClr val="tx1"/>
                </a:solidFill>
              </a:rPr>
              <a:t> </a:t>
            </a:r>
            <a:r>
              <a:rPr lang="en-GB" b="1" dirty="0" err="1">
                <a:solidFill>
                  <a:schemeClr val="tx1"/>
                </a:solidFill>
              </a:rPr>
              <a:t>gonna</a:t>
            </a:r>
            <a:r>
              <a:rPr lang="en-GB" b="1" dirty="0">
                <a:solidFill>
                  <a:schemeClr val="tx1"/>
                </a:solidFill>
              </a:rPr>
              <a:t> ‘</a:t>
            </a:r>
          </a:p>
          <a:p>
            <a:r>
              <a:rPr lang="en-GB" b="1" dirty="0">
                <a:solidFill>
                  <a:schemeClr val="tx1"/>
                </a:solidFill>
              </a:rPr>
              <a:t>‘like you done’</a:t>
            </a:r>
          </a:p>
          <a:p>
            <a:r>
              <a:rPr lang="en-GB" b="1" dirty="0">
                <a:solidFill>
                  <a:schemeClr val="tx1"/>
                </a:solidFill>
              </a:rPr>
              <a:t>‘Like I </a:t>
            </a:r>
            <a:r>
              <a:rPr lang="en-GB" b="1" dirty="0" smtClean="0">
                <a:solidFill>
                  <a:schemeClr val="tx1"/>
                </a:solidFill>
              </a:rPr>
              <a:t>done’</a:t>
            </a:r>
            <a:endParaRPr lang="en-GB" b="1" i="1" dirty="0">
              <a:solidFill>
                <a:schemeClr val="tx1"/>
              </a:solidFill>
            </a:endParaRPr>
          </a:p>
          <a:p>
            <a:pPr algn="ctr"/>
            <a:endParaRPr lang="en-GB" dirty="0"/>
          </a:p>
        </p:txBody>
      </p:sp>
      <p:sp>
        <p:nvSpPr>
          <p:cNvPr id="8" name="Rounded Rectangle 7"/>
          <p:cNvSpPr/>
          <p:nvPr/>
        </p:nvSpPr>
        <p:spPr>
          <a:xfrm>
            <a:off x="2242158" y="1418973"/>
            <a:ext cx="4179220" cy="16717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solidFill>
              </a:rPr>
              <a:t>Steinbeck uses ……….</a:t>
            </a:r>
          </a:p>
          <a:p>
            <a:r>
              <a:rPr lang="en-GB" dirty="0" smtClean="0">
                <a:solidFill>
                  <a:schemeClr val="tx1"/>
                </a:solidFill>
              </a:rPr>
              <a:t>- a </a:t>
            </a:r>
            <a:r>
              <a:rPr lang="en-GB" dirty="0">
                <a:solidFill>
                  <a:schemeClr val="tx1"/>
                </a:solidFill>
              </a:rPr>
              <a:t>colloquial language </a:t>
            </a:r>
          </a:p>
          <a:p>
            <a:r>
              <a:rPr lang="en-GB" dirty="0" smtClean="0">
                <a:solidFill>
                  <a:schemeClr val="tx1"/>
                </a:solidFill>
              </a:rPr>
              <a:t>- slang</a:t>
            </a:r>
            <a:endParaRPr lang="en-GB" dirty="0">
              <a:solidFill>
                <a:schemeClr val="tx1"/>
              </a:solidFill>
            </a:endParaRPr>
          </a:p>
          <a:p>
            <a:r>
              <a:rPr lang="en-GB" dirty="0" smtClean="0">
                <a:solidFill>
                  <a:schemeClr val="tx1"/>
                </a:solidFill>
              </a:rPr>
              <a:t>- language </a:t>
            </a:r>
            <a:r>
              <a:rPr lang="en-GB" dirty="0">
                <a:solidFill>
                  <a:schemeClr val="tx1"/>
                </a:solidFill>
              </a:rPr>
              <a:t>as it sounds/ phonetic language</a:t>
            </a:r>
          </a:p>
          <a:p>
            <a:pPr algn="ctr"/>
            <a:endParaRPr lang="en-GB" dirty="0"/>
          </a:p>
        </p:txBody>
      </p:sp>
      <p:sp>
        <p:nvSpPr>
          <p:cNvPr id="9" name="Rounded Rectangle 8"/>
          <p:cNvSpPr/>
          <p:nvPr/>
        </p:nvSpPr>
        <p:spPr>
          <a:xfrm>
            <a:off x="2242159" y="4818102"/>
            <a:ext cx="4471792" cy="15386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p>
          <a:p>
            <a:pPr marL="285750" indent="-285750">
              <a:buFont typeface="Arial" panose="020B0604020202020204" pitchFamily="34" charset="0"/>
              <a:buChar char="•"/>
            </a:pPr>
            <a:r>
              <a:rPr lang="en-GB" b="1" dirty="0" smtClean="0">
                <a:solidFill>
                  <a:schemeClr val="tx1"/>
                </a:solidFill>
              </a:rPr>
              <a:t>This </a:t>
            </a:r>
            <a:r>
              <a:rPr lang="en-GB" b="1" dirty="0">
                <a:solidFill>
                  <a:schemeClr val="tx1"/>
                </a:solidFill>
              </a:rPr>
              <a:t>gives us a </a:t>
            </a:r>
            <a:r>
              <a:rPr lang="en-GB" b="1" dirty="0" smtClean="0">
                <a:solidFill>
                  <a:schemeClr val="tx1"/>
                </a:solidFill>
              </a:rPr>
              <a:t>sense of who </a:t>
            </a:r>
            <a:r>
              <a:rPr lang="en-GB" b="1" dirty="0">
                <a:solidFill>
                  <a:schemeClr val="tx1"/>
                </a:solidFill>
              </a:rPr>
              <a:t>the people are</a:t>
            </a:r>
          </a:p>
          <a:p>
            <a:pPr marL="285750" indent="-285750">
              <a:buFont typeface="Arial" panose="020B0604020202020204" pitchFamily="34" charset="0"/>
              <a:buChar char="•"/>
            </a:pPr>
            <a:r>
              <a:rPr lang="en-GB" b="1" dirty="0" smtClean="0">
                <a:solidFill>
                  <a:schemeClr val="tx1"/>
                </a:solidFill>
              </a:rPr>
              <a:t>We </a:t>
            </a:r>
            <a:r>
              <a:rPr lang="en-GB" b="1" dirty="0">
                <a:solidFill>
                  <a:schemeClr val="tx1"/>
                </a:solidFill>
              </a:rPr>
              <a:t>understand the people </a:t>
            </a:r>
            <a:r>
              <a:rPr lang="en-GB" b="1" dirty="0" smtClean="0">
                <a:solidFill>
                  <a:schemeClr val="tx1"/>
                </a:solidFill>
              </a:rPr>
              <a:t>better</a:t>
            </a:r>
            <a:endParaRPr lang="en-GB" b="1" dirty="0">
              <a:solidFill>
                <a:schemeClr val="tx1"/>
              </a:solidFill>
            </a:endParaRPr>
          </a:p>
          <a:p>
            <a:pPr marL="285750" indent="-285750">
              <a:buFont typeface="Arial" panose="020B0604020202020204" pitchFamily="34" charset="0"/>
              <a:buChar char="•"/>
            </a:pPr>
            <a:r>
              <a:rPr lang="en-GB" b="1" dirty="0">
                <a:solidFill>
                  <a:schemeClr val="tx1"/>
                </a:solidFill>
              </a:rPr>
              <a:t>W</a:t>
            </a:r>
            <a:r>
              <a:rPr lang="en-GB" b="1" dirty="0" smtClean="0">
                <a:solidFill>
                  <a:schemeClr val="tx1"/>
                </a:solidFill>
              </a:rPr>
              <a:t>e </a:t>
            </a:r>
            <a:r>
              <a:rPr lang="en-GB" b="1" dirty="0">
                <a:solidFill>
                  <a:schemeClr val="tx1"/>
                </a:solidFill>
              </a:rPr>
              <a:t>understand their social </a:t>
            </a:r>
            <a:r>
              <a:rPr lang="en-GB" b="1" dirty="0" smtClean="0">
                <a:solidFill>
                  <a:schemeClr val="tx1"/>
                </a:solidFill>
              </a:rPr>
              <a:t>background</a:t>
            </a:r>
          </a:p>
          <a:p>
            <a:pPr marL="285750" indent="-285750">
              <a:buFont typeface="Arial" panose="020B0604020202020204" pitchFamily="34" charset="0"/>
              <a:buChar char="•"/>
            </a:pPr>
            <a:r>
              <a:rPr lang="en-GB" b="1" dirty="0" smtClean="0">
                <a:solidFill>
                  <a:schemeClr val="tx1"/>
                </a:solidFill>
              </a:rPr>
              <a:t>………</a:t>
            </a:r>
            <a:endParaRPr lang="en-GB" b="1" dirty="0">
              <a:solidFill>
                <a:schemeClr val="tx1"/>
              </a:solidFill>
            </a:endParaRPr>
          </a:p>
          <a:p>
            <a:pPr algn="ctr"/>
            <a:endParaRPr lang="en-GB" dirty="0"/>
          </a:p>
        </p:txBody>
      </p:sp>
    </p:spTree>
    <p:extLst>
      <p:ext uri="{BB962C8B-B14F-4D97-AF65-F5344CB8AC3E}">
        <p14:creationId xmlns:p14="http://schemas.microsoft.com/office/powerpoint/2010/main" val="25173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Activity 2</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328376"/>
            <a:ext cx="7706299" cy="1969264"/>
          </a:xfrm>
        </p:spPr>
        <p:txBody>
          <a:bodyPr>
            <a:noAutofit/>
          </a:bodyPr>
          <a:lstStyle/>
          <a:p>
            <a:pPr marL="0" indent="0">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a:spcBef>
                <a:spcPts val="900"/>
              </a:spcBef>
            </a:pPr>
            <a:r>
              <a:rPr lang="en-GB" sz="2400" dirty="0">
                <a:latin typeface="Verdana" panose="020B0604030504040204" pitchFamily="34" charset="0"/>
                <a:ea typeface="Verdana" panose="020B0604030504040204" pitchFamily="34" charset="0"/>
                <a:cs typeface="Verdana" panose="020B0604030504040204" pitchFamily="34" charset="0"/>
              </a:rPr>
              <a:t>Watch the following clip and, referring to the ‘character’ section, what would you be able to say about the characters? Why? </a:t>
            </a:r>
          </a:p>
          <a:p>
            <a:pPr>
              <a:spcBef>
                <a:spcPts val="900"/>
              </a:spcBef>
            </a:pPr>
            <a:r>
              <a:rPr lang="en-GB" sz="2400" dirty="0">
                <a:latin typeface="Verdana" panose="020B0604030504040204" pitchFamily="34" charset="0"/>
                <a:ea typeface="Verdana" panose="020B0604030504040204" pitchFamily="34" charset="0"/>
                <a:cs typeface="Verdana" panose="020B0604030504040204" pitchFamily="34" charset="0"/>
              </a:rPr>
              <a:t>Use the PEE technique to express your ideas.</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a:latin typeface="Verdana" panose="020B0604030504040204" pitchFamily="34" charset="0"/>
                <a:ea typeface="Verdana" panose="020B0604030504040204" pitchFamily="34" charset="0"/>
                <a:cs typeface="Verdana" panose="020B0604030504040204" pitchFamily="34" charset="0"/>
              </a:rPr>
              <a:t>Here  we could  concentrate on </a:t>
            </a:r>
            <a:r>
              <a:rPr lang="en-GB" sz="2400" b="1" dirty="0">
                <a:latin typeface="Verdana" panose="020B0604030504040204" pitchFamily="34" charset="0"/>
                <a:ea typeface="Verdana" panose="020B0604030504040204" pitchFamily="34" charset="0"/>
                <a:cs typeface="Verdana" panose="020B0604030504040204" pitchFamily="34" charset="0"/>
              </a:rPr>
              <a:t>how the characters are portrayed.</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85675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0721642"/>
              </p:ext>
            </p:extLst>
          </p:nvPr>
        </p:nvGraphicFramePr>
        <p:xfrm>
          <a:off x="1494064" y="774440"/>
          <a:ext cx="6950140" cy="5284028"/>
        </p:xfrm>
        <a:graphic>
          <a:graphicData uri="http://schemas.openxmlformats.org/drawingml/2006/table">
            <a:tbl>
              <a:tblPr firstRow="1" bandRow="1">
                <a:tableStyleId>{5940675A-B579-460E-94D1-54222C63F5DA}</a:tableStyleId>
              </a:tblPr>
              <a:tblGrid>
                <a:gridCol w="2146148"/>
                <a:gridCol w="2401996"/>
                <a:gridCol w="2401996"/>
              </a:tblGrid>
              <a:tr h="252134">
                <a:tc>
                  <a:txBody>
                    <a:bodyPr/>
                    <a:lstStyle/>
                    <a:p>
                      <a:endParaRPr lang="en-GB" b="1" dirty="0"/>
                    </a:p>
                  </a:txBody>
                  <a:tcPr/>
                </a:tc>
                <a:tc>
                  <a:txBody>
                    <a:bodyPr/>
                    <a:lstStyle/>
                    <a:p>
                      <a:r>
                        <a:rPr lang="en-GB" dirty="0" smtClean="0"/>
                        <a:t>Character 1</a:t>
                      </a:r>
                      <a:endParaRPr lang="en-GB" dirty="0"/>
                    </a:p>
                  </a:txBody>
                  <a:tcPr/>
                </a:tc>
                <a:tc>
                  <a:txBody>
                    <a:bodyPr/>
                    <a:lstStyle/>
                    <a:p>
                      <a:endParaRPr lang="en-GB" dirty="0"/>
                    </a:p>
                  </a:txBody>
                  <a:tcPr/>
                </a:tc>
              </a:tr>
              <a:tr h="630334">
                <a:tc>
                  <a:txBody>
                    <a:bodyPr/>
                    <a:lstStyle/>
                    <a:p>
                      <a:r>
                        <a:rPr lang="en-GB" b="1" dirty="0" smtClean="0"/>
                        <a:t>Physical </a:t>
                      </a:r>
                    </a:p>
                    <a:p>
                      <a:r>
                        <a:rPr lang="en-GB" b="1" dirty="0" smtClean="0"/>
                        <a:t>description</a:t>
                      </a:r>
                      <a:endParaRPr lang="en-GB" b="1" dirty="0"/>
                    </a:p>
                  </a:txBody>
                  <a:tcPr/>
                </a:tc>
                <a:tc>
                  <a:txBody>
                    <a:bodyPr/>
                    <a:lstStyle/>
                    <a:p>
                      <a:endParaRPr lang="en-GB" dirty="0"/>
                    </a:p>
                  </a:txBody>
                  <a:tcPr/>
                </a:tc>
                <a:tc>
                  <a:txBody>
                    <a:bodyPr/>
                    <a:lstStyle/>
                    <a:p>
                      <a:endParaRPr lang="en-GB"/>
                    </a:p>
                  </a:txBody>
                  <a:tcPr/>
                </a:tc>
              </a:tr>
              <a:tr h="630334">
                <a:tc>
                  <a:txBody>
                    <a:bodyPr/>
                    <a:lstStyle/>
                    <a:p>
                      <a:r>
                        <a:rPr lang="en-GB" b="1" dirty="0" smtClean="0"/>
                        <a:t>Personality</a:t>
                      </a:r>
                    </a:p>
                  </a:txBody>
                  <a:tcPr/>
                </a:tc>
                <a:tc>
                  <a:txBody>
                    <a:bodyPr/>
                    <a:lstStyle/>
                    <a:p>
                      <a:endParaRPr lang="en-GB"/>
                    </a:p>
                  </a:txBody>
                  <a:tcPr/>
                </a:tc>
                <a:tc>
                  <a:txBody>
                    <a:bodyPr/>
                    <a:lstStyle/>
                    <a:p>
                      <a:endParaRPr lang="en-GB" dirty="0"/>
                    </a:p>
                  </a:txBody>
                  <a:tcPr/>
                </a:tc>
              </a:tr>
              <a:tr h="630334">
                <a:tc>
                  <a:txBody>
                    <a:bodyPr/>
                    <a:lstStyle/>
                    <a:p>
                      <a:r>
                        <a:rPr lang="en-GB" b="1" dirty="0" smtClean="0"/>
                        <a:t>Actions</a:t>
                      </a:r>
                    </a:p>
                  </a:txBody>
                  <a:tcPr/>
                </a:tc>
                <a:tc>
                  <a:txBody>
                    <a:bodyPr/>
                    <a:lstStyle/>
                    <a:p>
                      <a:endParaRPr lang="en-GB" dirty="0"/>
                    </a:p>
                  </a:txBody>
                  <a:tcPr/>
                </a:tc>
                <a:tc>
                  <a:txBody>
                    <a:bodyPr/>
                    <a:lstStyle/>
                    <a:p>
                      <a:endParaRPr lang="en-GB"/>
                    </a:p>
                  </a:txBody>
                  <a:tcPr/>
                </a:tc>
              </a:tr>
              <a:tr h="819435">
                <a:tc>
                  <a:txBody>
                    <a:bodyPr/>
                    <a:lstStyle/>
                    <a:p>
                      <a:r>
                        <a:rPr lang="en-GB" b="1" dirty="0" smtClean="0"/>
                        <a:t>Their relationship with other characters?</a:t>
                      </a:r>
                    </a:p>
                  </a:txBody>
                  <a:tcPr/>
                </a:tc>
                <a:tc>
                  <a:txBody>
                    <a:bodyPr/>
                    <a:lstStyle/>
                    <a:p>
                      <a:endParaRPr lang="en-GB" dirty="0"/>
                    </a:p>
                  </a:txBody>
                  <a:tcPr/>
                </a:tc>
                <a:tc>
                  <a:txBody>
                    <a:bodyPr/>
                    <a:lstStyle/>
                    <a:p>
                      <a:endParaRPr lang="en-GB"/>
                    </a:p>
                  </a:txBody>
                  <a:tcPr/>
                </a:tc>
              </a:tr>
              <a:tr h="1008535">
                <a:tc>
                  <a:txBody>
                    <a:bodyPr/>
                    <a:lstStyle/>
                    <a:p>
                      <a:endParaRPr lang="en-GB" b="1" dirty="0" smtClean="0"/>
                    </a:p>
                    <a:p>
                      <a:r>
                        <a:rPr lang="en-GB" b="1" dirty="0" smtClean="0"/>
                        <a:t>Their similarities with other characters?</a:t>
                      </a:r>
                    </a:p>
                  </a:txBody>
                  <a:tcPr/>
                </a:tc>
                <a:tc>
                  <a:txBody>
                    <a:bodyPr/>
                    <a:lstStyle/>
                    <a:p>
                      <a:endParaRPr lang="en-GB" dirty="0"/>
                    </a:p>
                  </a:txBody>
                  <a:tcPr/>
                </a:tc>
                <a:tc>
                  <a:txBody>
                    <a:bodyPr/>
                    <a:lstStyle/>
                    <a:p>
                      <a:endParaRPr lang="en-GB"/>
                    </a:p>
                  </a:txBody>
                  <a:tcPr/>
                </a:tc>
              </a:tr>
              <a:tr h="819435">
                <a:tc>
                  <a:txBody>
                    <a:bodyPr/>
                    <a:lstStyle/>
                    <a:p>
                      <a:r>
                        <a:rPr lang="en-GB" b="1" dirty="0" smtClean="0"/>
                        <a:t>Their differences</a:t>
                      </a:r>
                      <a:r>
                        <a:rPr lang="en-GB" b="1" baseline="0" dirty="0" smtClean="0"/>
                        <a:t> with other characters?</a:t>
                      </a:r>
                    </a:p>
                  </a:txBody>
                  <a:tcPr/>
                </a:tc>
                <a:tc>
                  <a:txBody>
                    <a:bodyPr/>
                    <a:lstStyle/>
                    <a:p>
                      <a:endParaRPr lang="en-GB" dirty="0"/>
                    </a:p>
                  </a:txBody>
                  <a:tcPr/>
                </a:tc>
                <a:tc>
                  <a:txBody>
                    <a:bodyPr/>
                    <a:lstStyle/>
                    <a:p>
                      <a:endParaRPr lang="en-GB" dirty="0"/>
                    </a:p>
                  </a:txBody>
                  <a:tcPr/>
                </a:tc>
              </a:tr>
            </a:tbl>
          </a:graphicData>
        </a:graphic>
      </p:graphicFrame>
      <p:sp>
        <p:nvSpPr>
          <p:cNvPr id="5" name="Cloud Callout 4"/>
          <p:cNvSpPr/>
          <p:nvPr/>
        </p:nvSpPr>
        <p:spPr>
          <a:xfrm>
            <a:off x="6501408" y="3928393"/>
            <a:ext cx="2642592" cy="1800200"/>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Anything perceptive  to say?</a:t>
            </a:r>
            <a:endParaRPr lang="en-GB" dirty="0"/>
          </a:p>
        </p:txBody>
      </p:sp>
      <p:sp>
        <p:nvSpPr>
          <p:cNvPr id="6" name="Rounded Rectangle 5"/>
          <p:cNvSpPr/>
          <p:nvPr/>
        </p:nvSpPr>
        <p:spPr>
          <a:xfrm>
            <a:off x="5062837" y="5379117"/>
            <a:ext cx="17281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P.E.E.</a:t>
            </a:r>
            <a:endParaRPr lang="en-GB" dirty="0"/>
          </a:p>
        </p:txBody>
      </p:sp>
    </p:spTree>
    <p:extLst>
      <p:ext uri="{BB962C8B-B14F-4D97-AF65-F5344CB8AC3E}">
        <p14:creationId xmlns:p14="http://schemas.microsoft.com/office/powerpoint/2010/main" val="983534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173" y="654453"/>
            <a:ext cx="6588509" cy="1147274"/>
          </a:xfrm>
        </p:spPr>
        <p:txBody>
          <a:bodyPr>
            <a:noAutofit/>
          </a:bodyPr>
          <a:lstStyle/>
          <a:p>
            <a:r>
              <a:rPr lang="en-GB" altLang="en-US" sz="3200" b="1" dirty="0">
                <a:solidFill>
                  <a:schemeClr val="tx2"/>
                </a:solidFill>
                <a:latin typeface="Verdana" panose="020B0604030504040204" pitchFamily="34" charset="0"/>
                <a:cs typeface="Myriad Pro" charset="0"/>
              </a:rPr>
              <a:t>Teacher and i</a:t>
            </a:r>
            <a:r>
              <a:rPr lang="en-GB" altLang="en-US" sz="3200" b="1" dirty="0" smtClean="0">
                <a:solidFill>
                  <a:schemeClr val="tx2"/>
                </a:solidFill>
                <a:latin typeface="Verdana" panose="020B0604030504040204" pitchFamily="34" charset="0"/>
                <a:cs typeface="Myriad Pro" charset="0"/>
              </a:rPr>
              <a:t>nternal </a:t>
            </a:r>
            <a:r>
              <a:rPr lang="en-GB" altLang="en-US" sz="3200" b="1" dirty="0">
                <a:solidFill>
                  <a:schemeClr val="tx2"/>
                </a:solidFill>
                <a:latin typeface="Verdana" panose="020B0604030504040204" pitchFamily="34" charset="0"/>
                <a:cs typeface="Myriad Pro" charset="0"/>
              </a:rPr>
              <a:t>r</a:t>
            </a:r>
            <a:r>
              <a:rPr lang="en-GB" altLang="en-US" sz="3200" b="1" dirty="0" smtClean="0">
                <a:solidFill>
                  <a:schemeClr val="tx2"/>
                </a:solidFill>
                <a:latin typeface="Verdana" panose="020B0604030504040204" pitchFamily="34" charset="0"/>
                <a:cs typeface="Myriad Pro" charset="0"/>
              </a:rPr>
              <a:t>esearch </a:t>
            </a:r>
            <a:r>
              <a:rPr lang="en-GB" altLang="en-US" sz="3200" b="1" dirty="0">
                <a:solidFill>
                  <a:schemeClr val="tx2"/>
                </a:solidFill>
                <a:latin typeface="Verdana" panose="020B0604030504040204" pitchFamily="34" charset="0"/>
                <a:cs typeface="Myriad Pro" charset="0"/>
              </a:rPr>
              <a:t>f</a:t>
            </a:r>
            <a:r>
              <a:rPr lang="en-GB" altLang="en-US" sz="3200" b="1" dirty="0" smtClean="0">
                <a:solidFill>
                  <a:schemeClr val="tx2"/>
                </a:solidFill>
                <a:latin typeface="Verdana" panose="020B0604030504040204" pitchFamily="34" charset="0"/>
                <a:cs typeface="Myriad Pro" charset="0"/>
              </a:rPr>
              <a:t>indings </a:t>
            </a:r>
            <a:r>
              <a:rPr lang="en-GB" altLang="en-US" sz="3200" b="1" dirty="0">
                <a:solidFill>
                  <a:schemeClr val="tx2"/>
                </a:solidFill>
                <a:latin typeface="Verdana" panose="020B0604030504040204" pitchFamily="34" charset="0"/>
                <a:cs typeface="Myriad Pro" charset="0"/>
              </a:rPr>
              <a:t>on </a:t>
            </a:r>
            <a:r>
              <a:rPr lang="en-GB" altLang="en-US" sz="3200" b="1" dirty="0" smtClean="0">
                <a:solidFill>
                  <a:schemeClr val="tx2"/>
                </a:solidFill>
                <a:latin typeface="Verdana" panose="020B0604030504040204" pitchFamily="34" charset="0"/>
                <a:cs typeface="Myriad Pro" charset="0"/>
              </a:rPr>
              <a:t>assessment</a:t>
            </a:r>
            <a:endParaRPr lang="en-GB" sz="3200" b="1" dirty="0">
              <a:solidFill>
                <a:schemeClr val="tx2"/>
              </a:solidFill>
            </a:endParaRPr>
          </a:p>
        </p:txBody>
      </p:sp>
      <p:sp>
        <p:nvSpPr>
          <p:cNvPr id="3" name="Subtitle 2"/>
          <p:cNvSpPr>
            <a:spLocks noGrp="1"/>
          </p:cNvSpPr>
          <p:nvPr>
            <p:ph type="subTitle" idx="1"/>
          </p:nvPr>
        </p:nvSpPr>
        <p:spPr>
          <a:xfrm>
            <a:off x="430326" y="2265220"/>
            <a:ext cx="8415478" cy="3483749"/>
          </a:xfrm>
        </p:spPr>
        <p:txBody>
          <a:bodyPr>
            <a:normAutofit/>
          </a:bodyPr>
          <a:lstStyle/>
          <a:p>
            <a:pPr marL="342900" indent="-342900">
              <a:spcBef>
                <a:spcPts val="900"/>
              </a:spcBef>
              <a:buFont typeface="Arial" panose="020B0604020202020204" pitchFamily="34" charset="0"/>
              <a:buChar char="•"/>
            </a:pPr>
            <a:r>
              <a:rPr lang="en-GB" altLang="en-US" dirty="0">
                <a:solidFill>
                  <a:schemeClr val="tx1"/>
                </a:solidFill>
                <a:latin typeface="Verdana" panose="020B0604030504040204" pitchFamily="34" charset="0"/>
                <a:cs typeface="Myriad Pro" charset="0"/>
              </a:rPr>
              <a:t>Mark schemes to be precise and clear for learners, teachers and </a:t>
            </a:r>
            <a:r>
              <a:rPr lang="en-GB" altLang="en-US" dirty="0" smtClean="0">
                <a:solidFill>
                  <a:schemeClr val="tx1"/>
                </a:solidFill>
                <a:latin typeface="Verdana" panose="020B0604030504040204" pitchFamily="34" charset="0"/>
                <a:cs typeface="Myriad Pro" charset="0"/>
              </a:rPr>
              <a:t>examiners</a:t>
            </a:r>
          </a:p>
          <a:p>
            <a:pPr marL="342900" indent="-342900">
              <a:spcBef>
                <a:spcPts val="900"/>
              </a:spcBef>
              <a:buFont typeface="Arial" panose="020B0604020202020204" pitchFamily="34" charset="0"/>
              <a:buChar char="•"/>
            </a:pPr>
            <a:r>
              <a:rPr lang="en-GB" altLang="en-US" dirty="0" smtClean="0">
                <a:solidFill>
                  <a:schemeClr val="tx1"/>
                </a:solidFill>
                <a:latin typeface="Verdana" panose="020B0604030504040204" pitchFamily="34" charset="0"/>
                <a:cs typeface="Myriad Pro" charset="0"/>
              </a:rPr>
              <a:t>Tasks </a:t>
            </a:r>
            <a:r>
              <a:rPr lang="en-GB" altLang="en-US" dirty="0">
                <a:solidFill>
                  <a:schemeClr val="tx1"/>
                </a:solidFill>
                <a:latin typeface="Verdana" panose="020B0604030504040204" pitchFamily="34" charset="0"/>
                <a:cs typeface="Myriad Pro" charset="0"/>
              </a:rPr>
              <a:t>that encourage spontaneity and grammatical </a:t>
            </a:r>
            <a:r>
              <a:rPr lang="en-GB" altLang="en-US" dirty="0" smtClean="0">
                <a:solidFill>
                  <a:schemeClr val="tx1"/>
                </a:solidFill>
                <a:latin typeface="Verdana" panose="020B0604030504040204" pitchFamily="34" charset="0"/>
                <a:cs typeface="Myriad Pro" charset="0"/>
              </a:rPr>
              <a:t>understanding</a:t>
            </a:r>
          </a:p>
          <a:p>
            <a:pPr marL="342900" indent="-342900">
              <a:spcBef>
                <a:spcPts val="900"/>
              </a:spcBef>
              <a:buFont typeface="Arial" panose="020B0604020202020204" pitchFamily="34" charset="0"/>
              <a:buChar char="•"/>
            </a:pPr>
            <a:r>
              <a:rPr lang="en-GB" altLang="en-US" dirty="0" smtClean="0">
                <a:solidFill>
                  <a:schemeClr val="tx1"/>
                </a:solidFill>
                <a:latin typeface="Verdana" panose="020B0604030504040204" pitchFamily="34" charset="0"/>
                <a:cs typeface="Myriad Pro" charset="0"/>
              </a:rPr>
              <a:t>Ensure </a:t>
            </a:r>
            <a:r>
              <a:rPr lang="en-GB" altLang="en-US" dirty="0">
                <a:solidFill>
                  <a:schemeClr val="tx1"/>
                </a:solidFill>
                <a:latin typeface="Verdana" panose="020B0604030504040204" pitchFamily="34" charset="0"/>
                <a:cs typeface="Myriad Pro" charset="0"/>
              </a:rPr>
              <a:t>comparability across </a:t>
            </a:r>
            <a:r>
              <a:rPr lang="en-GB" altLang="en-US" dirty="0" smtClean="0">
                <a:solidFill>
                  <a:schemeClr val="tx1"/>
                </a:solidFill>
                <a:latin typeface="Verdana" panose="020B0604030504040204" pitchFamily="34" charset="0"/>
                <a:cs typeface="Myriad Pro" charset="0"/>
              </a:rPr>
              <a:t>languages</a:t>
            </a:r>
          </a:p>
          <a:p>
            <a:pPr marL="342900" indent="-342900">
              <a:spcBef>
                <a:spcPts val="900"/>
              </a:spcBef>
              <a:buFont typeface="Arial" panose="020B0604020202020204" pitchFamily="34" charset="0"/>
              <a:buChar char="•"/>
            </a:pPr>
            <a:r>
              <a:rPr lang="en-GB" dirty="0" smtClean="0">
                <a:solidFill>
                  <a:schemeClr val="tx1"/>
                </a:solidFill>
              </a:rPr>
              <a:t>Word counts in the writing papers should be recommended only</a:t>
            </a:r>
            <a:endParaRPr lang="en-GB" dirty="0">
              <a:solidFill>
                <a:schemeClr val="tx1"/>
              </a:solidFill>
            </a:endParaRPr>
          </a:p>
        </p:txBody>
      </p:sp>
    </p:spTree>
    <p:extLst>
      <p:ext uri="{BB962C8B-B14F-4D97-AF65-F5344CB8AC3E}">
        <p14:creationId xmlns:p14="http://schemas.microsoft.com/office/powerpoint/2010/main" val="25699481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Using De Bono’s PMI</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67369" y="2029858"/>
            <a:ext cx="8229600" cy="4525963"/>
          </a:xfrm>
        </p:spPr>
        <p:txBody>
          <a:bodyPr>
            <a:normAutofit/>
          </a:bodyPr>
          <a:lstStyle/>
          <a:p>
            <a:pPr marL="0" indent="0">
              <a:buNone/>
            </a:pPr>
            <a:r>
              <a:rPr lang="en-GB"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en-GB" sz="2400" dirty="0" smtClean="0">
                <a:latin typeface="Verdana" panose="020B0604030504040204" pitchFamily="34" charset="0"/>
                <a:ea typeface="Verdana" panose="020B0604030504040204" pitchFamily="34" charset="0"/>
                <a:cs typeface="Verdana" panose="020B0604030504040204" pitchFamily="34" charset="0"/>
              </a:rPr>
              <a:t>lus- </a:t>
            </a:r>
            <a:r>
              <a:rPr lang="en-GB" sz="2400" i="1" dirty="0" smtClean="0">
                <a:latin typeface="Verdana" panose="020B0604030504040204" pitchFamily="34" charset="0"/>
                <a:ea typeface="Verdana" panose="020B0604030504040204" pitchFamily="34" charset="0"/>
                <a:cs typeface="Verdana" panose="020B0604030504040204" pitchFamily="34" charset="0"/>
              </a:rPr>
              <a:t>what is positive about our character</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a:t>
            </a:r>
            <a:r>
              <a:rPr lang="en-GB" sz="2400" dirty="0" smtClean="0">
                <a:latin typeface="Verdana" panose="020B0604030504040204" pitchFamily="34" charset="0"/>
                <a:ea typeface="Verdana" panose="020B0604030504040204" pitchFamily="34" charset="0"/>
                <a:cs typeface="Verdana" panose="020B0604030504040204" pitchFamily="34" charset="0"/>
              </a:rPr>
              <a:t>inus- </a:t>
            </a:r>
            <a:r>
              <a:rPr lang="en-GB" sz="2400" i="1" dirty="0" smtClean="0">
                <a:latin typeface="Verdana" panose="020B0604030504040204" pitchFamily="34" charset="0"/>
                <a:ea typeface="Verdana" panose="020B0604030504040204" pitchFamily="34" charset="0"/>
                <a:cs typeface="Verdana" panose="020B0604030504040204" pitchFamily="34" charset="0"/>
              </a:rPr>
              <a:t>what is negative about our character?</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a:t>
            </a:r>
            <a:r>
              <a:rPr lang="en-GB" sz="2400" dirty="0" smtClean="0">
                <a:latin typeface="Verdana" panose="020B0604030504040204" pitchFamily="34" charset="0"/>
                <a:ea typeface="Verdana" panose="020B0604030504040204" pitchFamily="34" charset="0"/>
                <a:cs typeface="Verdana" panose="020B0604030504040204" pitchFamily="34" charset="0"/>
              </a:rPr>
              <a:t>nteresting- </a:t>
            </a:r>
            <a:r>
              <a:rPr lang="en-GB" sz="2400" i="1" dirty="0" smtClean="0">
                <a:latin typeface="Verdana" panose="020B0604030504040204" pitchFamily="34" charset="0"/>
                <a:ea typeface="Verdana" panose="020B0604030504040204" pitchFamily="34" charset="0"/>
                <a:cs typeface="Verdana" panose="020B0604030504040204" pitchFamily="34" charset="0"/>
              </a:rPr>
              <a:t>what is interesting about them?</a:t>
            </a:r>
            <a:endParaRPr lang="en-GB" sz="24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2285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82" y="572093"/>
            <a:ext cx="8229600" cy="1143000"/>
          </a:xfrm>
        </p:spPr>
        <p:txBody>
          <a:bodyPr>
            <a:normAutofit fontScale="90000"/>
          </a:bodyPr>
          <a:lstStyle/>
          <a:p>
            <a:r>
              <a:rPr lang="en-GB" sz="3600" b="1" dirty="0">
                <a:solidFill>
                  <a:srgbClr val="1F497D"/>
                </a:solidFill>
                <a:latin typeface="Verdana" panose="020B0604030504040204" pitchFamily="34" charset="0"/>
                <a:ea typeface="Verdana" panose="020B0604030504040204" pitchFamily="34" charset="0"/>
                <a:cs typeface="Verdana" panose="020B0604030504040204" pitchFamily="34" charset="0"/>
              </a:rPr>
              <a:t>Activity </a:t>
            </a:r>
            <a: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3</a:t>
            </a:r>
            <a:r>
              <a:rPr lang="en-GB" dirty="0"/>
              <a:t/>
            </a:r>
            <a:br>
              <a:rPr lang="en-GB" dirty="0"/>
            </a:br>
            <a:endParaRPr lang="en-GB" dirty="0"/>
          </a:p>
        </p:txBody>
      </p:sp>
      <p:sp>
        <p:nvSpPr>
          <p:cNvPr id="3" name="Content Placeholder 2"/>
          <p:cNvSpPr>
            <a:spLocks noGrp="1"/>
          </p:cNvSpPr>
          <p:nvPr>
            <p:ph idx="1"/>
          </p:nvPr>
        </p:nvSpPr>
        <p:spPr>
          <a:xfrm>
            <a:off x="457200" y="1809521"/>
            <a:ext cx="8229600" cy="3599762"/>
          </a:xfrm>
        </p:spPr>
        <p:txBody>
          <a:bodyPr>
            <a:normAutofit/>
          </a:bodyPr>
          <a:lstStyle/>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De </a:t>
            </a:r>
            <a:r>
              <a:rPr lang="en-GB" sz="2400" dirty="0">
                <a:latin typeface="Verdana" panose="020B0604030504040204" pitchFamily="34" charset="0"/>
                <a:ea typeface="Verdana" panose="020B0604030504040204" pitchFamily="34" charset="0"/>
                <a:cs typeface="Verdana" panose="020B0604030504040204" pitchFamily="34" charset="0"/>
              </a:rPr>
              <a:t>Bono’s PMI and the </a:t>
            </a:r>
            <a:r>
              <a:rPr lang="en-GB" sz="2400" dirty="0" smtClean="0">
                <a:latin typeface="Verdana" panose="020B0604030504040204" pitchFamily="34" charset="0"/>
                <a:ea typeface="Verdana" panose="020B0604030504040204" pitchFamily="34" charset="0"/>
                <a:cs typeface="Verdana" panose="020B0604030504040204" pitchFamily="34" charset="0"/>
              </a:rPr>
              <a:t>setting.</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Watch the following clip and write down your PMI for the setting.</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smtClean="0"/>
          </a:p>
        </p:txBody>
      </p:sp>
    </p:spTree>
    <p:extLst>
      <p:ext uri="{BB962C8B-B14F-4D97-AF65-F5344CB8AC3E}">
        <p14:creationId xmlns:p14="http://schemas.microsoft.com/office/powerpoint/2010/main" val="1444660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Language</a:t>
            </a:r>
            <a:r>
              <a:rPr lang="en-GB" dirty="0" smtClean="0"/>
              <a:t> </a:t>
            </a:r>
            <a:endParaRPr lang="en-GB" dirty="0"/>
          </a:p>
        </p:txBody>
      </p:sp>
      <p:sp>
        <p:nvSpPr>
          <p:cNvPr id="3" name="Content Placeholder 2"/>
          <p:cNvSpPr>
            <a:spLocks noGrp="1"/>
          </p:cNvSpPr>
          <p:nvPr>
            <p:ph idx="1"/>
          </p:nvPr>
        </p:nvSpPr>
        <p:spPr/>
        <p:txBody>
          <a:bodyPr/>
          <a:lstStyle/>
          <a:p>
            <a:pPr marL="0" indent="0">
              <a:buNone/>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Before </a:t>
            </a:r>
            <a:r>
              <a:rPr lang="en-GB" sz="2400" dirty="0">
                <a:latin typeface="Verdana" panose="020B0604030504040204" pitchFamily="34" charset="0"/>
                <a:ea typeface="Verdana" panose="020B0604030504040204" pitchFamily="34" charset="0"/>
                <a:cs typeface="Verdana" panose="020B0604030504040204" pitchFamily="34" charset="0"/>
              </a:rPr>
              <a:t>studying a passage from a book, think of ways the vocabulary can be introduced before the activities.</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a:latin typeface="Verdana" panose="020B0604030504040204" pitchFamily="34" charset="0"/>
                <a:ea typeface="Verdana" panose="020B0604030504040204" pitchFamily="34" charset="0"/>
                <a:cs typeface="Verdana" panose="020B0604030504040204" pitchFamily="34" charset="0"/>
              </a:rPr>
              <a:t>What activities can we use to enable access ?</a:t>
            </a:r>
            <a:endParaRPr lang="en-GB" sz="2400" dirty="0"/>
          </a:p>
        </p:txBody>
      </p:sp>
    </p:spTree>
    <p:extLst>
      <p:ext uri="{BB962C8B-B14F-4D97-AF65-F5344CB8AC3E}">
        <p14:creationId xmlns:p14="http://schemas.microsoft.com/office/powerpoint/2010/main" val="2806280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57200" y="1698362"/>
            <a:ext cx="7992737" cy="3446516"/>
          </a:xfrm>
        </p:spPr>
        <p:txBody>
          <a:bodyPr>
            <a:normAutofit/>
          </a:bodyPr>
          <a:lstStyle/>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Let’s consider </a:t>
            </a:r>
            <a:r>
              <a:rPr lang="en-GB" sz="2400" b="1" dirty="0" smtClean="0">
                <a:latin typeface="Verdana" panose="020B0604030504040204" pitchFamily="34" charset="0"/>
                <a:ea typeface="Verdana" panose="020B0604030504040204" pitchFamily="34" charset="0"/>
                <a:cs typeface="Verdana" panose="020B0604030504040204" pitchFamily="34" charset="0"/>
              </a:rPr>
              <a:t>using quotes </a:t>
            </a:r>
            <a:r>
              <a:rPr lang="en-GB" sz="2400" dirty="0" smtClean="0">
                <a:latin typeface="Verdana" panose="020B0604030504040204" pitchFamily="34" charset="0"/>
                <a:ea typeface="Verdana" panose="020B0604030504040204" pitchFamily="34" charset="0"/>
                <a:cs typeface="Verdana" panose="020B0604030504040204" pitchFamily="34" charset="0"/>
              </a:rPr>
              <a:t>as a starting point for our analysis.</a:t>
            </a:r>
          </a:p>
          <a:p>
            <a:endParaRPr lang="en-GB" sz="2400" dirty="0" smtClean="0">
              <a:latin typeface="Verdana" panose="020B0604030504040204" pitchFamily="34" charset="0"/>
              <a:ea typeface="Verdana" panose="020B0604030504040204" pitchFamily="34" charset="0"/>
              <a:cs typeface="Verdana" panose="020B0604030504040204" pitchFamily="34" charset="0"/>
            </a:endParaRPr>
          </a:p>
          <a:p>
            <a:r>
              <a:rPr lang="en-GB" sz="2400" dirty="0" smtClean="0">
                <a:latin typeface="Verdana" panose="020B0604030504040204" pitchFamily="34" charset="0"/>
                <a:ea typeface="Verdana" panose="020B0604030504040204" pitchFamily="34" charset="0"/>
                <a:cs typeface="Verdana" panose="020B0604030504040204" pitchFamily="34" charset="0"/>
              </a:rPr>
              <a:t>What words do you think could be a barrier to comprehension? </a:t>
            </a:r>
          </a:p>
          <a:p>
            <a:r>
              <a:rPr lang="en-GB" sz="2400" dirty="0" smtClean="0">
                <a:latin typeface="Verdana" panose="020B0604030504040204" pitchFamily="34" charset="0"/>
                <a:ea typeface="Verdana" panose="020B0604030504040204" pitchFamily="34" charset="0"/>
                <a:cs typeface="Verdana" panose="020B0604030504040204" pitchFamily="34" charset="0"/>
              </a:rPr>
              <a:t>Think of ways the vocabulary could be</a:t>
            </a:r>
            <a:r>
              <a:rPr lang="en-GB" sz="2400" dirty="0">
                <a:latin typeface="Verdana" panose="020B0604030504040204" pitchFamily="34" charset="0"/>
                <a:ea typeface="Verdana" panose="020B0604030504040204" pitchFamily="34" charset="0"/>
                <a:cs typeface="Verdana" panose="020B0604030504040204" pitchFamily="34" charset="0"/>
              </a:rPr>
              <a:t> </a:t>
            </a:r>
            <a:r>
              <a:rPr lang="en-GB" sz="2400" dirty="0" smtClean="0">
                <a:latin typeface="Verdana" panose="020B0604030504040204" pitchFamily="34" charset="0"/>
                <a:ea typeface="Verdana" panose="020B0604030504040204" pitchFamily="34" charset="0"/>
                <a:cs typeface="Verdana" panose="020B0604030504040204" pitchFamily="34" charset="0"/>
              </a:rPr>
              <a:t> introduced before the analysis of the quotes.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71718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600"/>
              </a:spcBef>
              <a:buNone/>
            </a:pPr>
            <a:r>
              <a:rPr lang="fr-FR" dirty="0" smtClean="0">
                <a:ea typeface="Verdana" panose="020B0604030504040204" pitchFamily="34" charset="0"/>
                <a:cs typeface="Verdana" panose="020B0604030504040204" pitchFamily="34" charset="0"/>
              </a:rPr>
              <a:t>C'était </a:t>
            </a:r>
            <a:r>
              <a:rPr lang="fr-FR" dirty="0">
                <a:ea typeface="Verdana" panose="020B0604030504040204" pitchFamily="34" charset="0"/>
                <a:cs typeface="Verdana" panose="020B0604030504040204" pitchFamily="34" charset="0"/>
              </a:rPr>
              <a:t>un vrai concours de ballons cette cité, c'est pas de l'habitat, c'est de </a:t>
            </a:r>
            <a:r>
              <a:rPr lang="fr-FR" dirty="0" smtClean="0">
                <a:ea typeface="Verdana" panose="020B0604030504040204" pitchFamily="34" charset="0"/>
                <a:cs typeface="Verdana" panose="020B0604030504040204" pitchFamily="34" charset="0"/>
              </a:rPr>
              <a:t>l'élevage.</a:t>
            </a:r>
            <a:r>
              <a:rPr lang="fr-FR" dirty="0">
                <a:ea typeface="Verdana" panose="020B0604030504040204" pitchFamily="34" charset="0"/>
                <a:cs typeface="Verdana" panose="020B0604030504040204" pitchFamily="34" charset="0"/>
              </a:rPr>
              <a:t> </a:t>
            </a:r>
          </a:p>
          <a:p>
            <a:pPr marL="0" indent="0">
              <a:spcBef>
                <a:spcPts val="600"/>
              </a:spcBef>
              <a:buNone/>
            </a:pPr>
            <a:endParaRPr lang="fr-FR" dirty="0">
              <a:ea typeface="Verdana" panose="020B0604030504040204" pitchFamily="34" charset="0"/>
              <a:cs typeface="Verdana" panose="020B0604030504040204" pitchFamily="34" charset="0"/>
            </a:endParaRPr>
          </a:p>
          <a:p>
            <a:pPr marL="0" indent="0">
              <a:spcBef>
                <a:spcPts val="600"/>
              </a:spcBef>
              <a:buNone/>
            </a:pPr>
            <a:r>
              <a:rPr lang="fr-FR" dirty="0" smtClean="0">
                <a:ea typeface="Verdana" panose="020B0604030504040204" pitchFamily="34" charset="0"/>
                <a:cs typeface="Verdana" panose="020B0604030504040204" pitchFamily="34" charset="0"/>
              </a:rPr>
              <a:t>Je </a:t>
            </a:r>
            <a:r>
              <a:rPr lang="fr-FR" dirty="0">
                <a:ea typeface="Verdana" panose="020B0604030504040204" pitchFamily="34" charset="0"/>
                <a:cs typeface="Verdana" panose="020B0604030504040204" pitchFamily="34" charset="0"/>
              </a:rPr>
              <a:t>n'avais pas d'amies à l'école, je n'aime pas les filles elles </a:t>
            </a:r>
            <a:r>
              <a:rPr lang="fr-FR" dirty="0">
                <a:uFill>
                  <a:solidFill>
                    <a:schemeClr val="tx2">
                      <a:lumMod val="75000"/>
                    </a:schemeClr>
                  </a:solidFill>
                </a:uFill>
                <a:ea typeface="Verdana" panose="020B0604030504040204" pitchFamily="34" charset="0"/>
                <a:cs typeface="Verdana" panose="020B0604030504040204" pitchFamily="34" charset="0"/>
              </a:rPr>
              <a:t>sont </a:t>
            </a:r>
            <a:r>
              <a:rPr lang="fr-FR" dirty="0" smtClean="0">
                <a:uFill>
                  <a:solidFill>
                    <a:schemeClr val="tx2">
                      <a:lumMod val="75000"/>
                    </a:schemeClr>
                  </a:solidFill>
                </a:uFill>
                <a:ea typeface="Verdana" panose="020B0604030504040204" pitchFamily="34" charset="0"/>
                <a:cs typeface="Verdana" panose="020B0604030504040204" pitchFamily="34" charset="0"/>
              </a:rPr>
              <a:t>con.</a:t>
            </a:r>
            <a:endParaRPr lang="en-GB" dirty="0"/>
          </a:p>
        </p:txBody>
      </p:sp>
      <p:sp>
        <p:nvSpPr>
          <p:cNvPr id="4" name="Title 3"/>
          <p:cNvSpPr txBox="1">
            <a:spLocks/>
          </p:cNvSpPr>
          <p:nvPr/>
        </p:nvSpPr>
        <p:spPr>
          <a:xfrm>
            <a:off x="7157074" y="5660235"/>
            <a:ext cx="1810544" cy="490066"/>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100" i="1" smtClean="0"/>
              <a:t>Les Petits enfants du si</a:t>
            </a:r>
            <a:r>
              <a:rPr lang="en-GB" sz="1100" i="1" smtClean="0">
                <a:latin typeface="Calibri"/>
              </a:rPr>
              <a:t>è</a:t>
            </a:r>
            <a:r>
              <a:rPr lang="en-GB" sz="1100" i="1" smtClean="0"/>
              <a:t>cle, C. Rocheford</a:t>
            </a:r>
            <a:endParaRPr lang="en-GB" sz="1100" i="1" dirty="0"/>
          </a:p>
        </p:txBody>
      </p:sp>
    </p:spTree>
    <p:extLst>
      <p:ext uri="{BB962C8B-B14F-4D97-AF65-F5344CB8AC3E}">
        <p14:creationId xmlns:p14="http://schemas.microsoft.com/office/powerpoint/2010/main" val="32540082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Discussion</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63047" y="1417638"/>
            <a:ext cx="8500871" cy="4594855"/>
          </a:xfrm>
        </p:spPr>
        <p:txBody>
          <a:bodyPr>
            <a:normAutofit fontScale="77500" lnSpcReduction="20000"/>
          </a:bodyPr>
          <a:lstStyle/>
          <a:p>
            <a:pPr marL="0" indent="0">
              <a:spcBef>
                <a:spcPts val="600"/>
              </a:spcBef>
              <a:buNone/>
            </a:pPr>
            <a:endParaRPr lang="en-GB" sz="36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endParaRPr lang="en-GB" sz="3600" dirty="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r>
              <a:rPr lang="en-GB" sz="3600" dirty="0" smtClean="0">
                <a:latin typeface="Verdana" panose="020B0604030504040204" pitchFamily="34" charset="0"/>
                <a:ea typeface="Verdana" panose="020B0604030504040204" pitchFamily="34" charset="0"/>
                <a:cs typeface="Verdana" panose="020B0604030504040204" pitchFamily="34" charset="0"/>
              </a:rPr>
              <a:t>What </a:t>
            </a:r>
            <a:r>
              <a:rPr lang="en-GB" sz="3600" dirty="0">
                <a:latin typeface="Verdana" panose="020B0604030504040204" pitchFamily="34" charset="0"/>
                <a:ea typeface="Verdana" panose="020B0604030504040204" pitchFamily="34" charset="0"/>
                <a:cs typeface="Verdana" panose="020B0604030504040204" pitchFamily="34" charset="0"/>
              </a:rPr>
              <a:t>aspects of the work can we analyse with these quotes? </a:t>
            </a:r>
            <a:endParaRPr lang="en-GB" sz="36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endParaRPr lang="en-GB" sz="3600" dirty="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r>
              <a:rPr lang="en-GB" sz="3600" dirty="0" smtClean="0">
                <a:latin typeface="Verdana" panose="020B0604030504040204" pitchFamily="34" charset="0"/>
                <a:ea typeface="Verdana" panose="020B0604030504040204" pitchFamily="34" charset="0"/>
                <a:cs typeface="Verdana" panose="020B0604030504040204" pitchFamily="34" charset="0"/>
              </a:rPr>
              <a:t>What </a:t>
            </a:r>
            <a:r>
              <a:rPr lang="en-GB" sz="3600" dirty="0">
                <a:latin typeface="Verdana" panose="020B0604030504040204" pitchFamily="34" charset="0"/>
                <a:ea typeface="Verdana" panose="020B0604030504040204" pitchFamily="34" charset="0"/>
                <a:cs typeface="Verdana" panose="020B0604030504040204" pitchFamily="34" charset="0"/>
              </a:rPr>
              <a:t>activities can we use with our students?</a:t>
            </a:r>
            <a:endParaRPr lang="en-GB" dirty="0"/>
          </a:p>
          <a:p>
            <a:pPr marL="0" indent="0">
              <a:spcBef>
                <a:spcPts val="600"/>
              </a:spcBef>
              <a:buNone/>
            </a:pPr>
            <a:endParaRPr lang="en-GB" sz="3600" dirty="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endParaRPr lang="en-GB" sz="3300" dirty="0" smtClean="0">
              <a:latin typeface="+mj-lt"/>
            </a:endParaRPr>
          </a:p>
          <a:p>
            <a:pPr marL="0" indent="0">
              <a:buNone/>
            </a:pPr>
            <a:endParaRPr lang="en-GB" b="1" u="sng" dirty="0"/>
          </a:p>
          <a:p>
            <a:pPr marL="0" indent="0">
              <a:buNone/>
            </a:pPr>
            <a:endParaRPr lang="en-GB" b="1" u="sng" dirty="0" smtClean="0"/>
          </a:p>
          <a:p>
            <a:pPr marL="0" indent="0">
              <a:spcBef>
                <a:spcPts val="900"/>
              </a:spcBef>
              <a:buNone/>
            </a:pPr>
            <a:r>
              <a:rPr lang="en-GB"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GB" dirty="0"/>
          </a:p>
        </p:txBody>
      </p:sp>
    </p:spTree>
    <p:extLst>
      <p:ext uri="{BB962C8B-B14F-4D97-AF65-F5344CB8AC3E}">
        <p14:creationId xmlns:p14="http://schemas.microsoft.com/office/powerpoint/2010/main" val="33902834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78" y="654720"/>
            <a:ext cx="5591059" cy="1143000"/>
          </a:xfrm>
        </p:spPr>
        <p:txBody>
          <a:bodyPr>
            <a:no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The literary techniques and the use of language</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93942" y="2547652"/>
            <a:ext cx="8243282" cy="3654846"/>
          </a:xfrm>
        </p:spPr>
        <p:txBody>
          <a:bodyPr/>
          <a:lstStyle/>
          <a:p>
            <a:pPr marL="0" indent="0">
              <a:buNone/>
            </a:pPr>
            <a:r>
              <a:rPr lang="fr-FR" sz="2400" b="1" dirty="0" smtClean="0">
                <a:latin typeface="Verdana" panose="020B0604030504040204" pitchFamily="34" charset="0"/>
                <a:ea typeface="Verdana" panose="020B0604030504040204" pitchFamily="34" charset="0"/>
                <a:cs typeface="Verdana" panose="020B0604030504040204" pitchFamily="34" charset="0"/>
              </a:rPr>
              <a:t>Analysez le style dans </a:t>
            </a:r>
            <a:r>
              <a:rPr lang="en-GB" sz="2400" b="1" i="1"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GB" sz="2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What aspects of </a:t>
            </a:r>
            <a:r>
              <a:rPr lang="en-GB" sz="2400" b="1" dirty="0" smtClean="0">
                <a:latin typeface="Verdana" panose="020B0604030504040204" pitchFamily="34" charset="0"/>
                <a:ea typeface="Verdana" panose="020B0604030504040204" pitchFamily="34" charset="0"/>
                <a:cs typeface="Verdana" panose="020B0604030504040204" pitchFamily="34" charset="0"/>
              </a:rPr>
              <a:t>the style</a:t>
            </a:r>
            <a:r>
              <a:rPr lang="en-GB" sz="2400" dirty="0" smtClean="0">
                <a:latin typeface="Verdana" panose="020B0604030504040204" pitchFamily="34" charset="0"/>
                <a:ea typeface="Verdana" panose="020B0604030504040204" pitchFamily="34" charset="0"/>
                <a:cs typeface="Verdana" panose="020B0604030504040204" pitchFamily="34" charset="0"/>
              </a:rPr>
              <a:t> can we discuss with these quotes?</a:t>
            </a:r>
          </a:p>
        </p:txBody>
      </p:sp>
    </p:spTree>
    <p:extLst>
      <p:ext uri="{BB962C8B-B14F-4D97-AF65-F5344CB8AC3E}">
        <p14:creationId xmlns:p14="http://schemas.microsoft.com/office/powerpoint/2010/main" val="24902222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856" y="1323404"/>
            <a:ext cx="8374687" cy="5920186"/>
          </a:xfrm>
        </p:spPr>
        <p:txBody>
          <a:bodyPr>
            <a:noAutofit/>
          </a:bodyPr>
          <a:lstStyle/>
          <a:p>
            <a:pPr marL="0" indent="0">
              <a:spcBef>
                <a:spcPts val="600"/>
              </a:spcBef>
              <a:buNone/>
            </a:pPr>
            <a:endParaRPr lang="fr-FR"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endParaRPr lang="fr-FR"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endParaRPr lang="fr-FR"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r>
              <a:rPr lang="fr-FR"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C'était </a:t>
            </a:r>
            <a:r>
              <a:rPr lang="fr-FR"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un vrai concours de ballons </a:t>
            </a:r>
            <a:r>
              <a:rPr lang="fr-FR" sz="1600" dirty="0">
                <a:latin typeface="Verdana" panose="020B0604030504040204" pitchFamily="34" charset="0"/>
                <a:ea typeface="Verdana" panose="020B0604030504040204" pitchFamily="34" charset="0"/>
                <a:cs typeface="Verdana" panose="020B0604030504040204" pitchFamily="34" charset="0"/>
              </a:rPr>
              <a:t>cette </a:t>
            </a:r>
            <a:r>
              <a:rPr lang="fr-FR" sz="1600" dirty="0" smtClean="0">
                <a:latin typeface="Verdana" panose="020B0604030504040204" pitchFamily="34" charset="0"/>
                <a:ea typeface="Verdana" panose="020B0604030504040204" pitchFamily="34" charset="0"/>
                <a:cs typeface="Verdana" panose="020B0604030504040204" pitchFamily="34" charset="0"/>
              </a:rPr>
              <a:t>cité, </a:t>
            </a:r>
            <a:r>
              <a:rPr lang="fr-FR" sz="16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c'est pas </a:t>
            </a:r>
            <a:r>
              <a:rPr lang="fr-FR" sz="1600" dirty="0">
                <a:latin typeface="Verdana" panose="020B0604030504040204" pitchFamily="34" charset="0"/>
                <a:ea typeface="Verdana" panose="020B0604030504040204" pitchFamily="34" charset="0"/>
                <a:cs typeface="Verdana" panose="020B0604030504040204" pitchFamily="34" charset="0"/>
              </a:rPr>
              <a:t>de l'habitat, c'est de </a:t>
            </a:r>
            <a:r>
              <a:rPr lang="fr-FR" sz="1600" dirty="0" smtClean="0">
                <a:latin typeface="Verdana" panose="020B0604030504040204" pitchFamily="34" charset="0"/>
                <a:ea typeface="Verdana" panose="020B0604030504040204" pitchFamily="34" charset="0"/>
                <a:cs typeface="Verdana" panose="020B0604030504040204" pitchFamily="34" charset="0"/>
              </a:rPr>
              <a:t>l'élevage.</a:t>
            </a:r>
            <a:r>
              <a:rPr lang="fr-FR" sz="1600" dirty="0">
                <a:latin typeface="Verdana" panose="020B0604030504040204" pitchFamily="34" charset="0"/>
                <a:ea typeface="Verdana" panose="020B0604030504040204" pitchFamily="34" charset="0"/>
                <a:cs typeface="Verdana" panose="020B0604030504040204" pitchFamily="34" charset="0"/>
              </a:rPr>
              <a:t> </a:t>
            </a:r>
            <a:endParaRPr lang="fr-FR" sz="16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endParaRPr lang="fr-FR" sz="16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600"/>
              </a:spcBef>
              <a:buNone/>
            </a:pPr>
            <a:r>
              <a:rPr lang="fr-FR" sz="1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Je </a:t>
            </a:r>
            <a:r>
              <a:rPr lang="fr-FR" sz="1600" b="1" dirty="0">
                <a:solidFill>
                  <a:srgbClr val="00B050"/>
                </a:solidFill>
                <a:latin typeface="Verdana" panose="020B0604030504040204" pitchFamily="34" charset="0"/>
                <a:ea typeface="Verdana" panose="020B0604030504040204" pitchFamily="34" charset="0"/>
                <a:cs typeface="Verdana" panose="020B0604030504040204" pitchFamily="34" charset="0"/>
              </a:rPr>
              <a:t>n'avais pas d'amies </a:t>
            </a:r>
            <a:r>
              <a:rPr lang="fr-FR" sz="1600" dirty="0">
                <a:latin typeface="Verdana" panose="020B0604030504040204" pitchFamily="34" charset="0"/>
                <a:ea typeface="Verdana" panose="020B0604030504040204" pitchFamily="34" charset="0"/>
                <a:cs typeface="Verdana" panose="020B0604030504040204" pitchFamily="34" charset="0"/>
              </a:rPr>
              <a:t>à l'école, je n'aime pas les filles elles </a:t>
            </a:r>
            <a:r>
              <a:rPr lang="fr-FR" sz="1600" u="heavy" dirty="0">
                <a:uFill>
                  <a:solidFill>
                    <a:schemeClr val="tx2">
                      <a:lumMod val="75000"/>
                    </a:schemeClr>
                  </a:solidFill>
                </a:uFill>
                <a:latin typeface="Verdana" panose="020B0604030504040204" pitchFamily="34" charset="0"/>
                <a:ea typeface="Verdana" panose="020B0604030504040204" pitchFamily="34" charset="0"/>
                <a:cs typeface="Verdana" panose="020B0604030504040204" pitchFamily="34" charset="0"/>
              </a:rPr>
              <a:t>sont</a:t>
            </a:r>
            <a:r>
              <a:rPr lang="fr-FR" sz="1600" u="heavy" dirty="0">
                <a:solidFill>
                  <a:schemeClr val="tx2">
                    <a:lumMod val="60000"/>
                    <a:lumOff val="40000"/>
                  </a:schemeClr>
                </a:solidFill>
                <a:uFill>
                  <a:solidFill>
                    <a:schemeClr val="tx2">
                      <a:lumMod val="75000"/>
                    </a:schemeClr>
                  </a:solidFill>
                </a:uFill>
                <a:latin typeface="Verdana" panose="020B0604030504040204" pitchFamily="34" charset="0"/>
                <a:ea typeface="Verdana" panose="020B0604030504040204" pitchFamily="34" charset="0"/>
                <a:cs typeface="Verdana" panose="020B0604030504040204" pitchFamily="34" charset="0"/>
              </a:rPr>
              <a:t> </a:t>
            </a:r>
            <a:r>
              <a:rPr lang="fr-FR" sz="1600" b="1" u="heavy" dirty="0">
                <a:solidFill>
                  <a:srgbClr val="FF0000"/>
                </a:solidFill>
                <a:uFill>
                  <a:solidFill>
                    <a:schemeClr val="tx2">
                      <a:lumMod val="75000"/>
                    </a:schemeClr>
                  </a:solidFill>
                </a:uFill>
                <a:latin typeface="Verdana" panose="020B0604030504040204" pitchFamily="34" charset="0"/>
                <a:ea typeface="Verdana" panose="020B0604030504040204" pitchFamily="34" charset="0"/>
                <a:cs typeface="Verdana" panose="020B0604030504040204" pitchFamily="34" charset="0"/>
              </a:rPr>
              <a:t>con</a:t>
            </a:r>
            <a:r>
              <a:rPr lang="fr-FR" sz="1600"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4" name="Title 3"/>
          <p:cNvSpPr>
            <a:spLocks noGrp="1"/>
          </p:cNvSpPr>
          <p:nvPr>
            <p:ph type="title"/>
          </p:nvPr>
        </p:nvSpPr>
        <p:spPr>
          <a:xfrm>
            <a:off x="7157074" y="5660235"/>
            <a:ext cx="1810544" cy="4900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i="1" dirty="0" smtClean="0"/>
              <a:t>Les </a:t>
            </a:r>
            <a:r>
              <a:rPr lang="en-GB" sz="1100" i="1" dirty="0" err="1" smtClean="0"/>
              <a:t>Petits</a:t>
            </a:r>
            <a:r>
              <a:rPr lang="en-GB" sz="1100" i="1" dirty="0" smtClean="0"/>
              <a:t> </a:t>
            </a:r>
            <a:r>
              <a:rPr lang="en-GB" sz="1100" i="1" dirty="0" err="1" smtClean="0"/>
              <a:t>enfants</a:t>
            </a:r>
            <a:r>
              <a:rPr lang="en-GB" sz="1100" i="1" dirty="0" smtClean="0"/>
              <a:t> du si</a:t>
            </a:r>
            <a:r>
              <a:rPr lang="en-GB" sz="1100" i="1" dirty="0" smtClean="0">
                <a:latin typeface="Calibri"/>
              </a:rPr>
              <a:t>è</a:t>
            </a:r>
            <a:r>
              <a:rPr lang="en-GB" sz="1100" i="1" dirty="0" smtClean="0"/>
              <a:t>cle, C. </a:t>
            </a:r>
            <a:r>
              <a:rPr lang="en-GB" sz="1100" i="1" dirty="0" err="1" smtClean="0"/>
              <a:t>Rocheford</a:t>
            </a:r>
            <a:endParaRPr lang="en-GB" sz="1100" i="1" dirty="0"/>
          </a:p>
        </p:txBody>
      </p:sp>
      <p:sp>
        <p:nvSpPr>
          <p:cNvPr id="2" name="Oval 1"/>
          <p:cNvSpPr/>
          <p:nvPr/>
        </p:nvSpPr>
        <p:spPr>
          <a:xfrm>
            <a:off x="579230" y="3963232"/>
            <a:ext cx="1814460" cy="64052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smtClean="0">
                <a:solidFill>
                  <a:srgbClr val="00B050"/>
                </a:solidFill>
              </a:rPr>
              <a:t>First person</a:t>
            </a:r>
            <a:endParaRPr lang="en-GB" b="1" dirty="0">
              <a:solidFill>
                <a:srgbClr val="00B050"/>
              </a:solidFill>
            </a:endParaRPr>
          </a:p>
        </p:txBody>
      </p:sp>
      <p:sp>
        <p:nvSpPr>
          <p:cNvPr id="5" name="Oval 4"/>
          <p:cNvSpPr/>
          <p:nvPr/>
        </p:nvSpPr>
        <p:spPr>
          <a:xfrm>
            <a:off x="4371210" y="3630200"/>
            <a:ext cx="2172666" cy="97356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smtClean="0">
                <a:solidFill>
                  <a:schemeClr val="tx2">
                    <a:lumMod val="60000"/>
                    <a:lumOff val="40000"/>
                  </a:schemeClr>
                </a:solidFill>
              </a:rPr>
              <a:t>Grammatical errors/  </a:t>
            </a:r>
            <a:r>
              <a:rPr lang="en-GB" sz="1400" b="1" dirty="0" err="1" smtClean="0">
                <a:solidFill>
                  <a:schemeClr val="tx2">
                    <a:lumMod val="60000"/>
                    <a:lumOff val="40000"/>
                  </a:schemeClr>
                </a:solidFill>
              </a:rPr>
              <a:t>syntaxe</a:t>
            </a:r>
            <a:r>
              <a:rPr lang="en-GB" sz="1400" b="1" dirty="0" smtClean="0">
                <a:solidFill>
                  <a:schemeClr val="tx2">
                    <a:lumMod val="60000"/>
                    <a:lumOff val="40000"/>
                  </a:schemeClr>
                </a:solidFill>
              </a:rPr>
              <a:t> </a:t>
            </a:r>
            <a:r>
              <a:rPr lang="en-GB" sz="1400" b="1" dirty="0" err="1" smtClean="0">
                <a:solidFill>
                  <a:schemeClr val="tx2">
                    <a:lumMod val="60000"/>
                    <a:lumOff val="40000"/>
                  </a:schemeClr>
                </a:solidFill>
              </a:rPr>
              <a:t>rel</a:t>
            </a:r>
            <a:r>
              <a:rPr lang="en-GB" sz="1400" b="1" dirty="0" err="1" smtClean="0">
                <a:solidFill>
                  <a:schemeClr val="tx2">
                    <a:lumMod val="60000"/>
                    <a:lumOff val="40000"/>
                  </a:schemeClr>
                </a:solidFill>
                <a:latin typeface="Calibri"/>
              </a:rPr>
              <a:t>â</a:t>
            </a:r>
            <a:r>
              <a:rPr lang="en-GB" sz="1400" b="1" dirty="0" err="1" smtClean="0">
                <a:solidFill>
                  <a:schemeClr val="tx2">
                    <a:lumMod val="60000"/>
                    <a:lumOff val="40000"/>
                  </a:schemeClr>
                </a:solidFill>
              </a:rPr>
              <a:t>ch</a:t>
            </a:r>
            <a:r>
              <a:rPr lang="en-GB" sz="1400" b="1" dirty="0" err="1" smtClean="0">
                <a:solidFill>
                  <a:schemeClr val="tx2">
                    <a:lumMod val="60000"/>
                    <a:lumOff val="40000"/>
                  </a:schemeClr>
                </a:solidFill>
                <a:latin typeface="Calibri"/>
              </a:rPr>
              <a:t>é</a:t>
            </a:r>
            <a:r>
              <a:rPr lang="en-GB" sz="1400" b="1" dirty="0" err="1" smtClean="0">
                <a:solidFill>
                  <a:schemeClr val="tx2">
                    <a:lumMod val="60000"/>
                    <a:lumOff val="40000"/>
                  </a:schemeClr>
                </a:solidFill>
              </a:rPr>
              <a:t>e</a:t>
            </a:r>
            <a:endParaRPr lang="en-GB" sz="1400" b="1" dirty="0">
              <a:solidFill>
                <a:schemeClr val="tx2">
                  <a:lumMod val="60000"/>
                  <a:lumOff val="40000"/>
                </a:schemeClr>
              </a:solidFill>
            </a:endParaRPr>
          </a:p>
        </p:txBody>
      </p:sp>
      <p:sp>
        <p:nvSpPr>
          <p:cNvPr id="6" name="Oval 5"/>
          <p:cNvSpPr/>
          <p:nvPr/>
        </p:nvSpPr>
        <p:spPr>
          <a:xfrm>
            <a:off x="6738011" y="4291025"/>
            <a:ext cx="1832449" cy="76598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smtClean="0">
                <a:solidFill>
                  <a:srgbClr val="FF0000"/>
                </a:solidFill>
              </a:rPr>
              <a:t>Colloquial  language</a:t>
            </a:r>
            <a:endParaRPr lang="en-GB" b="1" dirty="0">
              <a:solidFill>
                <a:srgbClr val="FF0000"/>
              </a:solidFill>
            </a:endParaRPr>
          </a:p>
        </p:txBody>
      </p:sp>
      <p:sp>
        <p:nvSpPr>
          <p:cNvPr id="7" name="Oval 6"/>
          <p:cNvSpPr/>
          <p:nvPr/>
        </p:nvSpPr>
        <p:spPr>
          <a:xfrm>
            <a:off x="2792050" y="4603761"/>
            <a:ext cx="1440160" cy="67515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b="1" dirty="0" smtClean="0">
                <a:solidFill>
                  <a:schemeClr val="accent6">
                    <a:lumMod val="75000"/>
                  </a:schemeClr>
                </a:solidFill>
              </a:rPr>
              <a:t>Similes/ images</a:t>
            </a:r>
            <a:endParaRPr lang="en-GB" sz="1600" b="1" dirty="0">
              <a:solidFill>
                <a:schemeClr val="accent6">
                  <a:lumMod val="75000"/>
                </a:schemeClr>
              </a:solidFill>
            </a:endParaRPr>
          </a:p>
        </p:txBody>
      </p:sp>
      <p:sp>
        <p:nvSpPr>
          <p:cNvPr id="8" name="Cloud Callout 7"/>
          <p:cNvSpPr/>
          <p:nvPr/>
        </p:nvSpPr>
        <p:spPr>
          <a:xfrm>
            <a:off x="5180951" y="686958"/>
            <a:ext cx="1656184" cy="756664"/>
          </a:xfrm>
          <a:prstGeom prst="cloudCallout">
            <a:avLst>
              <a:gd name="adj1" fmla="val -30146"/>
              <a:gd name="adj2" fmla="val 85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Humour?</a:t>
            </a:r>
            <a:endParaRPr lang="en-GB" dirty="0"/>
          </a:p>
        </p:txBody>
      </p:sp>
    </p:spTree>
    <p:extLst>
      <p:ext uri="{BB962C8B-B14F-4D97-AF65-F5344CB8AC3E}">
        <p14:creationId xmlns:p14="http://schemas.microsoft.com/office/powerpoint/2010/main" val="11669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The PEE technique</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fontScale="70000" lnSpcReduction="20000"/>
          </a:bodyPr>
          <a:lstStyle/>
          <a:p>
            <a:r>
              <a:rPr lang="en-GB" sz="3400" dirty="0">
                <a:latin typeface="Verdana" panose="020B0604030504040204" pitchFamily="34" charset="0"/>
                <a:ea typeface="Verdana" panose="020B0604030504040204" pitchFamily="34" charset="0"/>
                <a:cs typeface="Verdana" panose="020B0604030504040204" pitchFamily="34" charset="0"/>
              </a:rPr>
              <a:t>S</a:t>
            </a:r>
            <a:r>
              <a:rPr lang="en-GB" sz="3400" dirty="0" smtClean="0">
                <a:latin typeface="Verdana" panose="020B0604030504040204" pitchFamily="34" charset="0"/>
                <a:ea typeface="Verdana" panose="020B0604030504040204" pitchFamily="34" charset="0"/>
                <a:cs typeface="Verdana" panose="020B0604030504040204" pitchFamily="34" charset="0"/>
              </a:rPr>
              <a:t>tudents would be able to write 4 PEE  paragraphs from these quotes in relation to </a:t>
            </a:r>
            <a:r>
              <a:rPr lang="en-GB" sz="3400" b="1" dirty="0" smtClean="0">
                <a:latin typeface="Verdana" panose="020B0604030504040204" pitchFamily="34" charset="0"/>
                <a:ea typeface="Verdana" panose="020B0604030504040204" pitchFamily="34" charset="0"/>
                <a:cs typeface="Verdana" panose="020B0604030504040204" pitchFamily="34" charset="0"/>
              </a:rPr>
              <a:t>the style.</a:t>
            </a:r>
          </a:p>
          <a:p>
            <a:pPr marL="0" indent="0">
              <a:buNone/>
            </a:pPr>
            <a:endParaRPr lang="en-GB" sz="3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3400" dirty="0" smtClean="0">
                <a:latin typeface="Verdana" panose="020B0604030504040204" pitchFamily="34" charset="0"/>
                <a:ea typeface="Verdana" panose="020B0604030504040204" pitchFamily="34" charset="0"/>
                <a:cs typeface="Verdana" panose="020B0604030504040204" pitchFamily="34" charset="0"/>
              </a:rPr>
              <a:t>1 -  First person </a:t>
            </a:r>
            <a:r>
              <a:rPr lang="en-GB" sz="3400" dirty="0">
                <a:latin typeface="Verdana" panose="020B0604030504040204" pitchFamily="34" charset="0"/>
                <a:ea typeface="Verdana" panose="020B0604030504040204" pitchFamily="34" charset="0"/>
                <a:cs typeface="Verdana" panose="020B0604030504040204" pitchFamily="34" charset="0"/>
              </a:rPr>
              <a:t>[</a:t>
            </a:r>
            <a:r>
              <a:rPr lang="en-GB" sz="3400" dirty="0" smtClean="0">
                <a:latin typeface="Verdana" panose="020B0604030504040204" pitchFamily="34" charset="0"/>
                <a:ea typeface="Verdana" panose="020B0604030504040204" pitchFamily="34" charset="0"/>
                <a:cs typeface="Verdana" panose="020B0604030504040204" pitchFamily="34" charset="0"/>
              </a:rPr>
              <a:t>PEE]</a:t>
            </a:r>
          </a:p>
          <a:p>
            <a:pPr marL="0" indent="0">
              <a:buNone/>
            </a:pPr>
            <a:r>
              <a:rPr lang="en-GB" sz="3400" dirty="0" smtClean="0">
                <a:latin typeface="Verdana" panose="020B0604030504040204" pitchFamily="34" charset="0"/>
                <a:ea typeface="Verdana" panose="020B0604030504040204" pitchFamily="34" charset="0"/>
                <a:cs typeface="Verdana" panose="020B0604030504040204" pitchFamily="34" charset="0"/>
              </a:rPr>
              <a:t>2 -  Colloquial  / Grammar   </a:t>
            </a:r>
            <a:r>
              <a:rPr lang="en-GB" sz="3400" dirty="0">
                <a:latin typeface="Verdana" panose="020B0604030504040204" pitchFamily="34" charset="0"/>
                <a:ea typeface="Verdana" panose="020B0604030504040204" pitchFamily="34" charset="0"/>
                <a:cs typeface="Verdana" panose="020B0604030504040204" pitchFamily="34" charset="0"/>
              </a:rPr>
              <a:t>[</a:t>
            </a:r>
            <a:r>
              <a:rPr lang="en-GB" sz="3400" dirty="0" smtClean="0">
                <a:latin typeface="Verdana" panose="020B0604030504040204" pitchFamily="34" charset="0"/>
                <a:ea typeface="Verdana" panose="020B0604030504040204" pitchFamily="34" charset="0"/>
                <a:cs typeface="Verdana" panose="020B0604030504040204" pitchFamily="34" charset="0"/>
              </a:rPr>
              <a:t>PEE]</a:t>
            </a:r>
            <a:endParaRPr lang="en-GB" sz="3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3400" dirty="0" smtClean="0">
                <a:latin typeface="Verdana" panose="020B0604030504040204" pitchFamily="34" charset="0"/>
                <a:ea typeface="Verdana" panose="020B0604030504040204" pitchFamily="34" charset="0"/>
                <a:cs typeface="Verdana" panose="020B0604030504040204" pitchFamily="34" charset="0"/>
              </a:rPr>
              <a:t>3 -  Similes  </a:t>
            </a:r>
            <a:r>
              <a:rPr lang="en-GB" sz="3400" dirty="0">
                <a:latin typeface="Verdana" panose="020B0604030504040204" pitchFamily="34" charset="0"/>
                <a:ea typeface="Verdana" panose="020B0604030504040204" pitchFamily="34" charset="0"/>
                <a:cs typeface="Verdana" panose="020B0604030504040204" pitchFamily="34" charset="0"/>
              </a:rPr>
              <a:t>[</a:t>
            </a:r>
            <a:r>
              <a:rPr lang="en-GB" sz="3400" dirty="0" smtClean="0">
                <a:latin typeface="Verdana" panose="020B0604030504040204" pitchFamily="34" charset="0"/>
                <a:ea typeface="Verdana" panose="020B0604030504040204" pitchFamily="34" charset="0"/>
                <a:cs typeface="Verdana" panose="020B0604030504040204" pitchFamily="34" charset="0"/>
              </a:rPr>
              <a:t>PEE]</a:t>
            </a:r>
            <a:endParaRPr lang="en-GB" sz="3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3400" dirty="0" smtClean="0">
                <a:latin typeface="Verdana" panose="020B0604030504040204" pitchFamily="34" charset="0"/>
                <a:ea typeface="Verdana" panose="020B0604030504040204" pitchFamily="34" charset="0"/>
                <a:cs typeface="Verdana" panose="020B0604030504040204" pitchFamily="34" charset="0"/>
              </a:rPr>
              <a:t>4 -  Humour </a:t>
            </a:r>
            <a:r>
              <a:rPr lang="en-GB" sz="3400" dirty="0">
                <a:latin typeface="Verdana" panose="020B0604030504040204" pitchFamily="34" charset="0"/>
                <a:ea typeface="Verdana" panose="020B0604030504040204" pitchFamily="34" charset="0"/>
                <a:cs typeface="Verdana" panose="020B0604030504040204" pitchFamily="34" charset="0"/>
              </a:rPr>
              <a:t>[</a:t>
            </a:r>
            <a:r>
              <a:rPr lang="en-GB" sz="3400" dirty="0" smtClean="0">
                <a:latin typeface="Verdana" panose="020B0604030504040204" pitchFamily="34" charset="0"/>
                <a:ea typeface="Verdana" panose="020B0604030504040204" pitchFamily="34" charset="0"/>
                <a:cs typeface="Verdana" panose="020B0604030504040204" pitchFamily="34" charset="0"/>
              </a:rPr>
              <a:t>PEE]</a:t>
            </a:r>
            <a:endParaRPr lang="en-GB" sz="3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3400" dirty="0">
              <a:latin typeface="Verdana" panose="020B0604030504040204" pitchFamily="34" charset="0"/>
              <a:ea typeface="Verdana" panose="020B0604030504040204" pitchFamily="34" charset="0"/>
              <a:cs typeface="Verdana" panose="020B0604030504040204" pitchFamily="34" charset="0"/>
            </a:endParaRPr>
          </a:p>
          <a:p>
            <a:r>
              <a:rPr lang="en-GB" sz="3400" dirty="0" smtClean="0">
                <a:latin typeface="Verdana" panose="020B0604030504040204" pitchFamily="34" charset="0"/>
                <a:ea typeface="Verdana" panose="020B0604030504040204" pitchFamily="34" charset="0"/>
                <a:cs typeface="Verdana" panose="020B0604030504040204" pitchFamily="34" charset="0"/>
              </a:rPr>
              <a:t>Other aspects could be looked at through other quotes or extracts</a:t>
            </a:r>
          </a:p>
          <a:p>
            <a:r>
              <a:rPr lang="en-GB" sz="3400" dirty="0" smtClean="0">
                <a:latin typeface="Verdana" panose="020B0604030504040204" pitchFamily="34" charset="0"/>
                <a:ea typeface="Verdana" panose="020B0604030504040204" pitchFamily="34" charset="0"/>
                <a:cs typeface="Verdana" panose="020B0604030504040204" pitchFamily="34" charset="0"/>
              </a:rPr>
              <a:t>Further examples of the same ‘style’ to be explored with other extracts</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4263011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226" y="1755258"/>
            <a:ext cx="5855465"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Cinematographic techniques</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2006959"/>
            <a:ext cx="8229600" cy="4525963"/>
          </a:xfrm>
        </p:spPr>
        <p:txBody>
          <a:bodyPr>
            <a:normAutofit/>
          </a:bodyPr>
          <a:lstStyle/>
          <a:p>
            <a:pPr marL="0" indent="0">
              <a:buNone/>
            </a:pPr>
            <a:endParaRPr lang="en-GB" dirty="0" smtClean="0"/>
          </a:p>
          <a:p>
            <a:pPr marL="0" indent="0" algn="ctr">
              <a:buNone/>
            </a:pPr>
            <a:endParaRPr lang="fr-FR" sz="3600" dirty="0" smtClean="0"/>
          </a:p>
          <a:p>
            <a:pPr marL="0" indent="0" algn="ctr">
              <a:buNone/>
            </a:pPr>
            <a:endParaRPr lang="fr-FR" dirty="0" smtClean="0"/>
          </a:p>
          <a:p>
            <a:pPr marL="0" indent="0">
              <a:buNone/>
            </a:pPr>
            <a:endParaRPr lang="en-GB" dirty="0"/>
          </a:p>
        </p:txBody>
      </p:sp>
    </p:spTree>
    <p:extLst>
      <p:ext uri="{BB962C8B-B14F-4D97-AF65-F5344CB8AC3E}">
        <p14:creationId xmlns:p14="http://schemas.microsoft.com/office/powerpoint/2010/main" val="111989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928" y="115261"/>
            <a:ext cx="5758219" cy="1137236"/>
          </a:xfrm>
        </p:spPr>
        <p:txBody>
          <a:bodyPr>
            <a:normAutofit/>
          </a:bodyPr>
          <a:lstStyle/>
          <a:p>
            <a:r>
              <a:rPr lang="en-GB" sz="3200" b="1" dirty="0" smtClean="0">
                <a:solidFill>
                  <a:schemeClr val="tx2"/>
                </a:solidFill>
              </a:rPr>
              <a:t>Our approach</a:t>
            </a:r>
            <a:endParaRPr lang="en-GB" sz="3200" b="1" dirty="0">
              <a:solidFill>
                <a:schemeClr val="tx2"/>
              </a:solidFill>
            </a:endParaRPr>
          </a:p>
        </p:txBody>
      </p:sp>
      <p:sp>
        <p:nvSpPr>
          <p:cNvPr id="3" name="Subtitle 2"/>
          <p:cNvSpPr>
            <a:spLocks noGrp="1"/>
          </p:cNvSpPr>
          <p:nvPr>
            <p:ph type="subTitle" idx="1"/>
          </p:nvPr>
        </p:nvSpPr>
        <p:spPr>
          <a:xfrm>
            <a:off x="224231" y="1476529"/>
            <a:ext cx="8629170" cy="4655954"/>
          </a:xfrm>
        </p:spPr>
        <p:txBody>
          <a:bodyPr>
            <a:normAutofit fontScale="25000" lnSpcReduction="20000"/>
          </a:bodyPr>
          <a:lstStyle/>
          <a:p>
            <a:pPr marL="342900" indent="-342900">
              <a:lnSpc>
                <a:spcPct val="120000"/>
              </a:lnSpc>
              <a:spcBef>
                <a:spcPts val="600"/>
              </a:spcBef>
              <a:buFont typeface="Arial" panose="020B0604020202020204" pitchFamily="34" charset="0"/>
              <a:buChar char="•"/>
            </a:pPr>
            <a:r>
              <a:rPr lang="en-US" sz="8800" dirty="0">
                <a:solidFill>
                  <a:schemeClr val="tx1"/>
                </a:solidFill>
              </a:rPr>
              <a:t>All 4 skills assessed separately at AS and A level.</a:t>
            </a:r>
          </a:p>
          <a:p>
            <a:pPr marL="342900" indent="-342900">
              <a:lnSpc>
                <a:spcPct val="120000"/>
              </a:lnSpc>
              <a:spcBef>
                <a:spcPts val="600"/>
              </a:spcBef>
              <a:buFont typeface="Arial" panose="020B0604020202020204" pitchFamily="34" charset="0"/>
              <a:buChar char="•"/>
            </a:pPr>
            <a:r>
              <a:rPr lang="en-US" sz="8800" dirty="0" smtClean="0">
                <a:solidFill>
                  <a:schemeClr val="tx1"/>
                </a:solidFill>
              </a:rPr>
              <a:t>Cultural </a:t>
            </a:r>
            <a:r>
              <a:rPr lang="en-US" sz="8800" dirty="0">
                <a:solidFill>
                  <a:schemeClr val="tx1"/>
                </a:solidFill>
              </a:rPr>
              <a:t>content </a:t>
            </a:r>
            <a:r>
              <a:rPr lang="en-US" sz="8800" dirty="0" smtClean="0">
                <a:solidFill>
                  <a:schemeClr val="tx1"/>
                </a:solidFill>
              </a:rPr>
              <a:t>which engages</a:t>
            </a:r>
            <a:r>
              <a:rPr lang="en-US" sz="8800" dirty="0">
                <a:solidFill>
                  <a:schemeClr val="tx1"/>
                </a:solidFill>
              </a:rPr>
              <a:t>, inspires and motivates your students.</a:t>
            </a:r>
          </a:p>
          <a:p>
            <a:pPr marL="342900" indent="-342900">
              <a:lnSpc>
                <a:spcPct val="120000"/>
              </a:lnSpc>
              <a:spcBef>
                <a:spcPts val="600"/>
              </a:spcBef>
              <a:buFont typeface="Arial" panose="020B0604020202020204" pitchFamily="34" charset="0"/>
              <a:buChar char="•"/>
            </a:pPr>
            <a:r>
              <a:rPr lang="en-US" sz="8800" dirty="0" smtClean="0">
                <a:solidFill>
                  <a:schemeClr val="tx1"/>
                </a:solidFill>
              </a:rPr>
              <a:t>Rich </a:t>
            </a:r>
            <a:r>
              <a:rPr lang="en-US" sz="8800" dirty="0">
                <a:solidFill>
                  <a:schemeClr val="tx1"/>
                </a:solidFill>
              </a:rPr>
              <a:t>choice of popular and accessible </a:t>
            </a:r>
            <a:r>
              <a:rPr lang="en-US" sz="8800" dirty="0" smtClean="0">
                <a:solidFill>
                  <a:schemeClr val="tx1"/>
                </a:solidFill>
              </a:rPr>
              <a:t>works </a:t>
            </a:r>
            <a:r>
              <a:rPr lang="en-US" sz="8800" dirty="0">
                <a:solidFill>
                  <a:schemeClr val="tx1"/>
                </a:solidFill>
              </a:rPr>
              <a:t>covering contemporary and classical titles, linked to many of the topics and from a diverse range of directors and authors. </a:t>
            </a:r>
          </a:p>
          <a:p>
            <a:pPr marL="342900" indent="-342900">
              <a:lnSpc>
                <a:spcPct val="120000"/>
              </a:lnSpc>
              <a:spcBef>
                <a:spcPts val="600"/>
              </a:spcBef>
              <a:buFont typeface="Arial" panose="020B0604020202020204" pitchFamily="34" charset="0"/>
              <a:buChar char="•"/>
            </a:pPr>
            <a:r>
              <a:rPr lang="en-US" sz="8800" dirty="0" smtClean="0">
                <a:solidFill>
                  <a:schemeClr val="tx1"/>
                </a:solidFill>
              </a:rPr>
              <a:t>Choice </a:t>
            </a:r>
            <a:r>
              <a:rPr lang="en-US" sz="8800" dirty="0">
                <a:solidFill>
                  <a:schemeClr val="tx1"/>
                </a:solidFill>
              </a:rPr>
              <a:t>of questions on literature </a:t>
            </a:r>
            <a:r>
              <a:rPr lang="en-US" sz="8800" dirty="0" smtClean="0">
                <a:solidFill>
                  <a:schemeClr val="tx1"/>
                </a:solidFill>
              </a:rPr>
              <a:t>&amp; film </a:t>
            </a:r>
            <a:r>
              <a:rPr lang="en-US" sz="8800" dirty="0">
                <a:solidFill>
                  <a:schemeClr val="tx1"/>
                </a:solidFill>
              </a:rPr>
              <a:t>in the writing paper.</a:t>
            </a:r>
          </a:p>
          <a:p>
            <a:pPr marL="342900" indent="-342900">
              <a:lnSpc>
                <a:spcPct val="120000"/>
              </a:lnSpc>
              <a:spcBef>
                <a:spcPts val="600"/>
              </a:spcBef>
              <a:buFont typeface="Arial" panose="020B0604020202020204" pitchFamily="34" charset="0"/>
              <a:buChar char="•"/>
            </a:pPr>
            <a:r>
              <a:rPr lang="en-US" sz="8800" dirty="0" smtClean="0">
                <a:solidFill>
                  <a:schemeClr val="tx1"/>
                </a:solidFill>
              </a:rPr>
              <a:t>Clear </a:t>
            </a:r>
            <a:r>
              <a:rPr lang="en-US" sz="8800" dirty="0">
                <a:solidFill>
                  <a:schemeClr val="tx1"/>
                </a:solidFill>
              </a:rPr>
              <a:t>mark schemes that ensure differentiation across the ability ranges.</a:t>
            </a:r>
          </a:p>
          <a:p>
            <a:pPr marL="342900" indent="-342900">
              <a:lnSpc>
                <a:spcPct val="120000"/>
              </a:lnSpc>
              <a:spcBef>
                <a:spcPts val="600"/>
              </a:spcBef>
              <a:buFont typeface="Arial" panose="020B0604020202020204" pitchFamily="34" charset="0"/>
              <a:buChar char="•"/>
            </a:pPr>
            <a:r>
              <a:rPr lang="en-US" sz="8800" dirty="0" smtClean="0">
                <a:solidFill>
                  <a:schemeClr val="tx1"/>
                </a:solidFill>
              </a:rPr>
              <a:t>A </a:t>
            </a:r>
            <a:r>
              <a:rPr lang="en-US" sz="8800" dirty="0">
                <a:solidFill>
                  <a:schemeClr val="tx1"/>
                </a:solidFill>
              </a:rPr>
              <a:t>specification that supports progression from GCSE and though to university.</a:t>
            </a:r>
          </a:p>
          <a:p>
            <a:endParaRPr lang="en-US" sz="4900" dirty="0">
              <a:solidFill>
                <a:schemeClr val="tx1"/>
              </a:solidFill>
            </a:endParaRPr>
          </a:p>
          <a:p>
            <a:endParaRPr lang="en-GB" dirty="0"/>
          </a:p>
        </p:txBody>
      </p:sp>
    </p:spTree>
    <p:extLst>
      <p:ext uri="{BB962C8B-B14F-4D97-AF65-F5344CB8AC3E}">
        <p14:creationId xmlns:p14="http://schemas.microsoft.com/office/powerpoint/2010/main" val="26260305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1" y="417857"/>
            <a:ext cx="7530029" cy="562074"/>
          </a:xfrm>
        </p:spPr>
        <p:txBody>
          <a:bodyPr>
            <a:normAutofit fontScale="90000"/>
          </a:bodyPr>
          <a:lstStyle/>
          <a:p>
            <a:r>
              <a:rPr lang="en-GB" dirty="0" smtClean="0"/>
              <a:t/>
            </a:r>
            <a:br>
              <a:rPr lang="en-GB" dirty="0" smtClean="0"/>
            </a:br>
            <a:r>
              <a:rPr lang="en-GB" sz="36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Activity </a:t>
            </a:r>
            <a:r>
              <a:rPr lang="en-GB" sz="3600" b="1" dirty="0">
                <a:solidFill>
                  <a:srgbClr val="1F497D"/>
                </a:solidFill>
                <a:latin typeface="Verdana" panose="020B0604030504040204" pitchFamily="34" charset="0"/>
                <a:ea typeface="Verdana" panose="020B0604030504040204" pitchFamily="34" charset="0"/>
                <a:cs typeface="Verdana" panose="020B0604030504040204" pitchFamily="34" charset="0"/>
              </a:rPr>
              <a:t>4</a:t>
            </a:r>
            <a:r>
              <a:rPr lang="en-GB" sz="3600" dirty="0">
                <a:solidFill>
                  <a:srgbClr val="1F497D"/>
                </a:solidFill>
                <a:latin typeface="Verdana" panose="020B0604030504040204" pitchFamily="34" charset="0"/>
                <a:ea typeface="Verdana" panose="020B0604030504040204" pitchFamily="34" charset="0"/>
                <a:cs typeface="Verdana" panose="020B0604030504040204" pitchFamily="34" charset="0"/>
              </a:rPr>
              <a:t/>
            </a:r>
            <a:br>
              <a:rPr lang="en-GB" sz="3600" dirty="0">
                <a:solidFill>
                  <a:srgbClr val="1F497D"/>
                </a:solidFill>
                <a:latin typeface="Verdana" panose="020B0604030504040204" pitchFamily="34" charset="0"/>
                <a:ea typeface="Verdana" panose="020B0604030504040204" pitchFamily="34" charset="0"/>
                <a:cs typeface="Verdana" panose="020B0604030504040204" pitchFamily="34" charset="0"/>
              </a:rPr>
            </a:br>
            <a:r>
              <a:rPr lang="en-GB" dirty="0"/>
              <a:t> </a:t>
            </a:r>
            <a:endParaRPr lang="en-GB" b="1" dirty="0"/>
          </a:p>
        </p:txBody>
      </p:sp>
      <p:sp>
        <p:nvSpPr>
          <p:cNvPr id="3" name="Content Placeholder 2"/>
          <p:cNvSpPr>
            <a:spLocks noGrp="1"/>
          </p:cNvSpPr>
          <p:nvPr>
            <p:ph idx="1"/>
          </p:nvPr>
        </p:nvSpPr>
        <p:spPr>
          <a:xfrm>
            <a:off x="300270" y="1370773"/>
            <a:ext cx="8579296" cy="5289451"/>
          </a:xfrm>
        </p:spPr>
        <p:txBody>
          <a:bodyPr>
            <a:normAutofit fontScale="25000" lnSpcReduction="20000"/>
          </a:bodyPr>
          <a:lstStyle/>
          <a:p>
            <a:pPr marL="0" indent="0">
              <a:buNone/>
            </a:pPr>
            <a:endParaRPr lang="en-GB" sz="4200" dirty="0" smtClean="0"/>
          </a:p>
          <a:p>
            <a:pPr>
              <a:spcBef>
                <a:spcPts val="900"/>
              </a:spcBef>
            </a:pPr>
            <a:r>
              <a:rPr lang="en-GB" sz="8000" dirty="0" smtClean="0">
                <a:latin typeface="Verdana" panose="020B0604030504040204" pitchFamily="34" charset="0"/>
                <a:ea typeface="Verdana" panose="020B0604030504040204" pitchFamily="34" charset="0"/>
                <a:cs typeface="Verdana" panose="020B0604030504040204" pitchFamily="34" charset="0"/>
              </a:rPr>
              <a:t>Watch this clip.</a:t>
            </a:r>
          </a:p>
          <a:p>
            <a:pPr>
              <a:spcBef>
                <a:spcPts val="900"/>
              </a:spcBef>
            </a:pPr>
            <a:r>
              <a:rPr lang="en-GB" sz="8000" dirty="0" smtClean="0">
                <a:latin typeface="Verdana" panose="020B0604030504040204" pitchFamily="34" charset="0"/>
                <a:ea typeface="Verdana" panose="020B0604030504040204" pitchFamily="34" charset="0"/>
                <a:cs typeface="Verdana" panose="020B0604030504040204" pitchFamily="34" charset="0"/>
              </a:rPr>
              <a:t>Work in pairs.</a:t>
            </a:r>
          </a:p>
          <a:p>
            <a:pPr>
              <a:spcBef>
                <a:spcPts val="900"/>
              </a:spcBef>
            </a:pPr>
            <a:r>
              <a:rPr lang="en-GB" sz="8000" dirty="0" smtClean="0">
                <a:latin typeface="Verdana" panose="020B0604030504040204" pitchFamily="34" charset="0"/>
                <a:ea typeface="Verdana" panose="020B0604030504040204" pitchFamily="34" charset="0"/>
                <a:cs typeface="Verdana" panose="020B0604030504040204" pitchFamily="34" charset="0"/>
              </a:rPr>
              <a:t>Person A will concentrate on the actions - what is going on</a:t>
            </a:r>
          </a:p>
          <a:p>
            <a:pPr>
              <a:spcBef>
                <a:spcPts val="900"/>
              </a:spcBef>
            </a:pPr>
            <a:r>
              <a:rPr lang="en-GB" sz="8000" dirty="0" smtClean="0">
                <a:latin typeface="Verdana" panose="020B0604030504040204" pitchFamily="34" charset="0"/>
                <a:ea typeface="Verdana" panose="020B0604030504040204" pitchFamily="34" charset="0"/>
                <a:cs typeface="Verdana" panose="020B0604030504040204" pitchFamily="34" charset="0"/>
              </a:rPr>
              <a:t>Person B  will concentrate on the filming techniques (camera work- sound- position of characters- lighting- music- colours- movement)</a:t>
            </a:r>
          </a:p>
          <a:p>
            <a:pPr>
              <a:spcBef>
                <a:spcPts val="900"/>
              </a:spcBef>
            </a:pPr>
            <a:r>
              <a:rPr lang="en-GB" sz="8000" dirty="0" smtClean="0">
                <a:latin typeface="Verdana" panose="020B0604030504040204" pitchFamily="34" charset="0"/>
                <a:ea typeface="Verdana" panose="020B0604030504040204" pitchFamily="34" charset="0"/>
                <a:cs typeface="Verdana" panose="020B0604030504040204" pitchFamily="34" charset="0"/>
              </a:rPr>
              <a:t>Write something in each box.</a:t>
            </a:r>
          </a:p>
          <a:p>
            <a:pPr marL="0" indent="0">
              <a:buNone/>
            </a:pPr>
            <a:r>
              <a:rPr lang="en-GB" sz="8000" dirty="0" smtClean="0">
                <a:latin typeface="Verdana" panose="020B0604030504040204" pitchFamily="34" charset="0"/>
                <a:ea typeface="Verdana" panose="020B0604030504040204" pitchFamily="34" charset="0"/>
                <a:cs typeface="Verdana" panose="020B0604030504040204" pitchFamily="34" charset="0"/>
              </a:rPr>
              <a:t> </a:t>
            </a:r>
            <a:endParaRPr lang="en-GB" sz="8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8000" dirty="0" smtClean="0">
                <a:latin typeface="Verdana" panose="020B0604030504040204" pitchFamily="34" charset="0"/>
                <a:ea typeface="Verdana" panose="020B0604030504040204" pitchFamily="34" charset="0"/>
                <a:cs typeface="Verdana" panose="020B0604030504040204" pitchFamily="34" charset="0"/>
              </a:rPr>
              <a:t>NB: Before this type of activity it would be necessary to spend some time on explaining film techniques by showing different examples throughout the work</a:t>
            </a:r>
          </a:p>
          <a:p>
            <a:pPr marL="0" indent="0">
              <a:buNone/>
            </a:pPr>
            <a:endParaRPr lang="en-GB" sz="8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spTree>
    <p:extLst>
      <p:ext uri="{BB962C8B-B14F-4D97-AF65-F5344CB8AC3E}">
        <p14:creationId xmlns:p14="http://schemas.microsoft.com/office/powerpoint/2010/main" val="10399507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86" y="1377544"/>
            <a:ext cx="8229600" cy="4935340"/>
          </a:xfrm>
        </p:spPr>
        <p:txBody>
          <a:bodyPr>
            <a:normAutofit lnSpcReduction="10000"/>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Now tear off each box.</a:t>
            </a:r>
          </a:p>
          <a:p>
            <a:r>
              <a:rPr lang="en-GB" sz="2400" dirty="0" smtClean="0">
                <a:latin typeface="Verdana" panose="020B0604030504040204" pitchFamily="34" charset="0"/>
                <a:ea typeface="Verdana" panose="020B0604030504040204" pitchFamily="34" charset="0"/>
                <a:cs typeface="Verdana" panose="020B0604030504040204" pitchFamily="34" charset="0"/>
              </a:rPr>
              <a:t>Watch the clip again.</a:t>
            </a:r>
          </a:p>
          <a:p>
            <a:r>
              <a:rPr lang="en-GB" sz="2400" dirty="0" smtClean="0">
                <a:latin typeface="Verdana" panose="020B0604030504040204" pitchFamily="34" charset="0"/>
                <a:ea typeface="Verdana" panose="020B0604030504040204" pitchFamily="34" charset="0"/>
                <a:cs typeface="Verdana" panose="020B0604030504040204" pitchFamily="34" charset="0"/>
              </a:rPr>
              <a:t>Match one </a:t>
            </a:r>
            <a:r>
              <a:rPr lang="en-GB" sz="2400" i="1" dirty="0" smtClean="0">
                <a:latin typeface="Verdana" panose="020B0604030504040204" pitchFamily="34" charset="0"/>
                <a:ea typeface="Verdana" panose="020B0604030504040204" pitchFamily="34" charset="0"/>
                <a:cs typeface="Verdana" panose="020B0604030504040204" pitchFamily="34" charset="0"/>
              </a:rPr>
              <a:t>action</a:t>
            </a:r>
            <a:r>
              <a:rPr lang="en-GB" sz="2400" dirty="0" smtClean="0">
                <a:latin typeface="Verdana" panose="020B0604030504040204" pitchFamily="34" charset="0"/>
                <a:ea typeface="Verdana" panose="020B0604030504040204" pitchFamily="34" charset="0"/>
                <a:cs typeface="Verdana" panose="020B0604030504040204" pitchFamily="34" charset="0"/>
              </a:rPr>
              <a:t> box with one </a:t>
            </a:r>
            <a:r>
              <a:rPr lang="en-GB" sz="2400" i="1" dirty="0" smtClean="0">
                <a:latin typeface="Verdana" panose="020B0604030504040204" pitchFamily="34" charset="0"/>
                <a:ea typeface="Verdana" panose="020B0604030504040204" pitchFamily="34" charset="0"/>
                <a:cs typeface="Verdana" panose="020B0604030504040204" pitchFamily="34" charset="0"/>
              </a:rPr>
              <a:t>technique</a:t>
            </a:r>
            <a:r>
              <a:rPr lang="en-GB" sz="2400" dirty="0" smtClean="0">
                <a:latin typeface="Verdana" panose="020B0604030504040204" pitchFamily="34" charset="0"/>
                <a:ea typeface="Verdana" panose="020B0604030504040204" pitchFamily="34" charset="0"/>
                <a:cs typeface="Verdana" panose="020B0604030504040204" pitchFamily="34" charset="0"/>
              </a:rPr>
              <a:t> box as you are watching the clip.</a:t>
            </a:r>
          </a:p>
          <a:p>
            <a:pPr marL="0" indent="0">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b="1" dirty="0" smtClean="0">
                <a:latin typeface="Verdana" panose="020B0604030504040204" pitchFamily="34" charset="0"/>
                <a:ea typeface="Verdana" panose="020B0604030504040204" pitchFamily="34" charset="0"/>
                <a:cs typeface="Verdana" panose="020B0604030504040204" pitchFamily="34" charset="0"/>
              </a:rPr>
              <a:t>Questions</a:t>
            </a:r>
            <a:endParaRPr lang="en-GB" sz="2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1- Why did the director use that technique?</a:t>
            </a: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2- What is the impact on the viewer?</a:t>
            </a:r>
            <a:r>
              <a:rPr lang="en-GB" sz="2400" dirty="0">
                <a:latin typeface="Verdana" panose="020B0604030504040204" pitchFamily="34" charset="0"/>
                <a:ea typeface="Verdana" panose="020B0604030504040204" pitchFamily="34" charset="0"/>
                <a:cs typeface="Verdana" panose="020B0604030504040204" pitchFamily="34" charset="0"/>
              </a:rPr>
              <a:t> </a:t>
            </a: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Express </a:t>
            </a:r>
            <a:r>
              <a:rPr lang="en-GB" sz="2400" dirty="0">
                <a:latin typeface="Verdana" panose="020B0604030504040204" pitchFamily="34" charset="0"/>
                <a:ea typeface="Verdana" panose="020B0604030504040204" pitchFamily="34" charset="0"/>
                <a:cs typeface="Verdana" panose="020B0604030504040204" pitchFamily="34" charset="0"/>
              </a:rPr>
              <a:t>your ideas with the </a:t>
            </a:r>
            <a:r>
              <a:rPr lang="en-GB" sz="2400" dirty="0" smtClean="0">
                <a:latin typeface="Verdana" panose="020B0604030504040204" pitchFamily="34" charset="0"/>
                <a:ea typeface="Verdana" panose="020B0604030504040204" pitchFamily="34" charset="0"/>
                <a:cs typeface="Verdana" panose="020B0604030504040204" pitchFamily="34" charset="0"/>
              </a:rPr>
              <a:t>PEE technique.</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400" dirty="0" smtClean="0">
                <a:latin typeface="Verdana" panose="020B0604030504040204" pitchFamily="34" charset="0"/>
                <a:ea typeface="Verdana" panose="020B0604030504040204" pitchFamily="34" charset="0"/>
                <a:cs typeface="Verdana" panose="020B0604030504040204" pitchFamily="34" charset="0"/>
              </a:rPr>
              <a:t>3- Are the techniques effective? Why ? Why not?</a:t>
            </a:r>
          </a:p>
        </p:txBody>
      </p:sp>
      <p:sp>
        <p:nvSpPr>
          <p:cNvPr id="2" name="Rectangle 1"/>
          <p:cNvSpPr/>
          <p:nvPr/>
        </p:nvSpPr>
        <p:spPr>
          <a:xfrm>
            <a:off x="2568545" y="628724"/>
            <a:ext cx="2369559" cy="584775"/>
          </a:xfrm>
          <a:prstGeom prst="rect">
            <a:avLst/>
          </a:prstGeom>
        </p:spPr>
        <p:txBody>
          <a:bodyPr wrap="none">
            <a:spAutoFit/>
          </a:bodyPr>
          <a:lstStyle/>
          <a:p>
            <a:pPr algn="ctr"/>
            <a:r>
              <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rPr>
              <a:t>Activity </a:t>
            </a:r>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4</a:t>
            </a:r>
            <a:endParaRPr lang="en-GB" sz="3200" dirty="0"/>
          </a:p>
        </p:txBody>
      </p:sp>
    </p:spTree>
    <p:extLst>
      <p:ext uri="{BB962C8B-B14F-4D97-AF65-F5344CB8AC3E}">
        <p14:creationId xmlns:p14="http://schemas.microsoft.com/office/powerpoint/2010/main" val="26215103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29" y="274638"/>
            <a:ext cx="8229600" cy="1143000"/>
          </a:xfrm>
        </p:spPr>
        <p:txBody>
          <a:bodyPr>
            <a:normAutofit/>
          </a:body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Reflection time</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809521"/>
            <a:ext cx="8229600" cy="3720947"/>
          </a:xfrm>
        </p:spPr>
        <p:txBody>
          <a:bodyPr>
            <a:normAutofit/>
          </a:bodyPr>
          <a:lstStyle/>
          <a:p>
            <a:pPr marL="0" indent="0">
              <a:buNone/>
            </a:pPr>
            <a:r>
              <a:rPr lang="en-GB" sz="2600" dirty="0" smtClean="0">
                <a:latin typeface="Verdana" panose="020B0604030504040204" pitchFamily="34" charset="0"/>
                <a:ea typeface="Verdana" panose="020B0604030504040204" pitchFamily="34" charset="0"/>
                <a:cs typeface="Verdana" panose="020B0604030504040204" pitchFamily="34" charset="0"/>
              </a:rPr>
              <a:t>What are the key strategies/ techniques that will have an impact on your teaching?</a:t>
            </a:r>
          </a:p>
          <a:p>
            <a:pPr marL="0" indent="0">
              <a:buNone/>
            </a:pPr>
            <a:endParaRPr lang="en-GB" sz="2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600" dirty="0" smtClean="0">
                <a:latin typeface="Verdana" panose="020B0604030504040204" pitchFamily="34" charset="0"/>
                <a:ea typeface="Verdana" panose="020B0604030504040204" pitchFamily="34" charset="0"/>
                <a:cs typeface="Verdana" panose="020B0604030504040204" pitchFamily="34" charset="0"/>
              </a:rPr>
              <a:t>How are you feeling now about teaching film and literature?</a:t>
            </a:r>
          </a:p>
          <a:p>
            <a:pPr marL="0" indent="0">
              <a:buNone/>
            </a:pPr>
            <a:endParaRPr lang="en-GB"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600" dirty="0" smtClean="0">
                <a:latin typeface="Verdana" panose="020B0604030504040204" pitchFamily="34" charset="0"/>
                <a:ea typeface="Verdana" panose="020B0604030504040204" pitchFamily="34" charset="0"/>
                <a:cs typeface="Verdana" panose="020B0604030504040204" pitchFamily="34" charset="0"/>
              </a:rPr>
              <a:t>What do you need to do to  prepare yourself and your students?</a:t>
            </a:r>
            <a:endParaRPr lang="en-GB" dirty="0"/>
          </a:p>
          <a:p>
            <a:pPr marL="0" indent="0">
              <a:buNone/>
            </a:pPr>
            <a:endParaRPr lang="en-GB" dirty="0"/>
          </a:p>
        </p:txBody>
      </p:sp>
    </p:spTree>
    <p:extLst>
      <p:ext uri="{BB962C8B-B14F-4D97-AF65-F5344CB8AC3E}">
        <p14:creationId xmlns:p14="http://schemas.microsoft.com/office/powerpoint/2010/main" val="37427432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759" y="531038"/>
            <a:ext cx="6397149" cy="1147274"/>
          </a:xfrm>
        </p:spPr>
        <p:txBody>
          <a:bodyPr>
            <a:normAutofit/>
          </a:bodyPr>
          <a:lstStyle/>
          <a:p>
            <a:r>
              <a:rPr lang="en-GB" sz="3200" b="1" dirty="0" smtClean="0">
                <a:solidFill>
                  <a:schemeClr val="tx2"/>
                </a:solidFill>
              </a:rPr>
              <a:t>Support materials for Paper 2</a:t>
            </a:r>
            <a:endParaRPr lang="en-GB" sz="3200" b="1" dirty="0">
              <a:solidFill>
                <a:schemeClr val="tx2"/>
              </a:solidFill>
            </a:endParaRPr>
          </a:p>
        </p:txBody>
      </p:sp>
      <p:sp>
        <p:nvSpPr>
          <p:cNvPr id="3" name="Subtitle 2"/>
          <p:cNvSpPr>
            <a:spLocks noGrp="1"/>
          </p:cNvSpPr>
          <p:nvPr>
            <p:ph type="subTitle" idx="1"/>
          </p:nvPr>
        </p:nvSpPr>
        <p:spPr>
          <a:xfrm>
            <a:off x="456552" y="2155051"/>
            <a:ext cx="8295562" cy="3483749"/>
          </a:xfrm>
        </p:spPr>
        <p:txBody>
          <a:bodyPr>
            <a:normAutofit/>
          </a:bodyPr>
          <a:lstStyle/>
          <a:p>
            <a:pPr marL="342900" indent="-342900">
              <a:spcBef>
                <a:spcPts val="900"/>
              </a:spcBef>
              <a:buFont typeface="Arial" charset="0"/>
              <a:buChar char="•"/>
            </a:pPr>
            <a:r>
              <a:rPr lang="en-GB" dirty="0" smtClean="0">
                <a:solidFill>
                  <a:schemeClr val="tx1"/>
                </a:solidFill>
              </a:rPr>
              <a:t>French essay writing support (</a:t>
            </a:r>
            <a:r>
              <a:rPr lang="en-GB" altLang="en-US" dirty="0" smtClean="0">
                <a:solidFill>
                  <a:schemeClr val="tx1"/>
                </a:solidFill>
                <a:latin typeface="Verdana" panose="020B0604030504040204" pitchFamily="34" charset="0"/>
                <a:cs typeface="Myriad Pro" charset="0"/>
              </a:rPr>
              <a:t>Terminology document </a:t>
            </a:r>
            <a:r>
              <a:rPr lang="en-GB" altLang="en-US" dirty="0">
                <a:solidFill>
                  <a:schemeClr val="tx1"/>
                </a:solidFill>
                <a:latin typeface="Verdana" panose="020B0604030504040204" pitchFamily="34" charset="0"/>
                <a:cs typeface="Myriad Pro" charset="0"/>
              </a:rPr>
              <a:t>for literature and </a:t>
            </a:r>
            <a:r>
              <a:rPr lang="en-GB" altLang="en-US" dirty="0" smtClean="0">
                <a:solidFill>
                  <a:schemeClr val="tx1"/>
                </a:solidFill>
                <a:latin typeface="Verdana" panose="020B0604030504040204" pitchFamily="34" charset="0"/>
                <a:cs typeface="Myriad Pro" charset="0"/>
              </a:rPr>
              <a:t>films)</a:t>
            </a:r>
            <a:endParaRPr lang="en-GB" altLang="en-US" dirty="0">
              <a:solidFill>
                <a:schemeClr val="tx1"/>
              </a:solidFill>
              <a:latin typeface="Verdana" panose="020B0604030504040204" pitchFamily="34" charset="0"/>
              <a:cs typeface="Myriad Pro" charset="0"/>
            </a:endParaRPr>
          </a:p>
          <a:p>
            <a:pPr marL="342900" indent="-342900">
              <a:spcBef>
                <a:spcPts val="900"/>
              </a:spcBef>
              <a:buFont typeface="Arial" charset="0"/>
              <a:buChar char="•"/>
            </a:pPr>
            <a:r>
              <a:rPr lang="en-GB" dirty="0" smtClean="0">
                <a:solidFill>
                  <a:schemeClr val="tx1"/>
                </a:solidFill>
              </a:rPr>
              <a:t>How to analyse a text or a film</a:t>
            </a:r>
          </a:p>
          <a:p>
            <a:pPr marL="342900" indent="-342900">
              <a:spcBef>
                <a:spcPts val="900"/>
              </a:spcBef>
              <a:buFont typeface="Arial" charset="0"/>
              <a:buChar char="•"/>
            </a:pPr>
            <a:r>
              <a:rPr lang="en-GB" dirty="0" smtClean="0">
                <a:solidFill>
                  <a:schemeClr val="tx1"/>
                </a:solidFill>
              </a:rPr>
              <a:t>AS and AL French: Approaches to teaching film</a:t>
            </a:r>
          </a:p>
          <a:p>
            <a:pPr marL="342900" indent="-342900">
              <a:spcBef>
                <a:spcPts val="900"/>
              </a:spcBef>
              <a:buFont typeface="Arial" charset="0"/>
              <a:buChar char="•"/>
            </a:pPr>
            <a:r>
              <a:rPr lang="en-GB" dirty="0" smtClean="0">
                <a:solidFill>
                  <a:schemeClr val="tx1"/>
                </a:solidFill>
              </a:rPr>
              <a:t>AS </a:t>
            </a:r>
            <a:r>
              <a:rPr lang="en-GB" dirty="0">
                <a:solidFill>
                  <a:schemeClr val="tx1"/>
                </a:solidFill>
              </a:rPr>
              <a:t>and AL French: Approaches to </a:t>
            </a:r>
            <a:r>
              <a:rPr lang="en-GB" dirty="0" smtClean="0">
                <a:solidFill>
                  <a:schemeClr val="tx1"/>
                </a:solidFill>
              </a:rPr>
              <a:t>teaching literature</a:t>
            </a:r>
          </a:p>
          <a:p>
            <a:pPr marL="342900" indent="-342900">
              <a:spcBef>
                <a:spcPts val="900"/>
              </a:spcBef>
              <a:buFont typeface="Arial" charset="0"/>
              <a:buChar char="•"/>
            </a:pPr>
            <a:r>
              <a:rPr lang="en-GB" dirty="0" smtClean="0">
                <a:solidFill>
                  <a:schemeClr val="tx1"/>
                </a:solidFill>
              </a:rPr>
              <a:t>Presentations on literary works and films</a:t>
            </a:r>
            <a:endParaRPr lang="en-GB" dirty="0" smtClean="0">
              <a:solidFill>
                <a:schemeClr val="tx2"/>
              </a:solidFill>
            </a:endParaRPr>
          </a:p>
        </p:txBody>
      </p:sp>
      <p:sp>
        <p:nvSpPr>
          <p:cNvPr id="4" name="Rectangle 3"/>
          <p:cNvSpPr/>
          <p:nvPr/>
        </p:nvSpPr>
        <p:spPr>
          <a:xfrm>
            <a:off x="456552" y="5198239"/>
            <a:ext cx="8994709" cy="923330"/>
          </a:xfrm>
          <a:prstGeom prst="rect">
            <a:avLst/>
          </a:prstGeom>
        </p:spPr>
        <p:txBody>
          <a:bodyPr wrap="square">
            <a:spAutoFit/>
          </a:bodyPr>
          <a:lstStyle/>
          <a:p>
            <a:r>
              <a:rPr lang="en-GB" dirty="0">
                <a:hlinkClick r:id="rId2"/>
              </a:rPr>
              <a:t>http://qualifications.pearson.com/en/qualifications/edexcel-a-levels/french-2016.coursematerials.html#filterQuery=Pearson-UK:Category%2FTeaching-and-learning-materials</a:t>
            </a:r>
            <a:endParaRPr lang="en-GB" dirty="0"/>
          </a:p>
        </p:txBody>
      </p:sp>
    </p:spTree>
    <p:extLst>
      <p:ext uri="{BB962C8B-B14F-4D97-AF65-F5344CB8AC3E}">
        <p14:creationId xmlns:p14="http://schemas.microsoft.com/office/powerpoint/2010/main" val="20561936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p:cNvGraphicFramePr>
            <a:graphicFrameLocks noGrp="1"/>
          </p:cNvGraphicFramePr>
          <p:nvPr>
            <p:ph idx="1"/>
          </p:nvPr>
        </p:nvGraphicFramePr>
        <p:xfrm>
          <a:off x="2717762" y="1952071"/>
          <a:ext cx="352839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605071" y="607210"/>
            <a:ext cx="5318037" cy="634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Verdana"/>
                <a:ea typeface="+mj-ea"/>
                <a:cs typeface="Verdana"/>
              </a:defRPr>
            </a:lvl1p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Supporting you</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249238" y="1583642"/>
            <a:ext cx="3243262" cy="1384995"/>
          </a:xfrm>
          <a:prstGeom prst="rect">
            <a:avLst/>
          </a:prstGeom>
          <a:noFill/>
          <a:ln w="28575">
            <a:solidFill>
              <a:srgbClr val="002060"/>
            </a:solidFill>
          </a:ln>
        </p:spPr>
        <p:txBody>
          <a:bodyPr>
            <a:spAutoFit/>
          </a:bodyPr>
          <a:lstStyle/>
          <a:p>
            <a:pPr>
              <a:defRPr/>
            </a:pPr>
            <a:r>
              <a:rPr lang="en-GB" sz="1400" b="1" dirty="0">
                <a:solidFill>
                  <a:srgbClr val="002060"/>
                </a:solidFill>
                <a:latin typeface="Verdana" panose="020B0604030504040204" pitchFamily="34" charset="0"/>
                <a:ea typeface="Verdana" panose="020B0604030504040204" pitchFamily="34" charset="0"/>
                <a:cs typeface="Verdana" panose="020B0604030504040204" pitchFamily="34" charset="0"/>
              </a:rPr>
              <a:t>Develop</a:t>
            </a:r>
          </a:p>
          <a:p>
            <a:pPr>
              <a:defRPr/>
            </a:pPr>
            <a:r>
              <a:rPr lang="en-GB" sz="1400" b="1" dirty="0">
                <a:latin typeface="Verdana" panose="020B0604030504040204" pitchFamily="34" charset="0"/>
                <a:ea typeface="Verdana" panose="020B0604030504040204" pitchFamily="34" charset="0"/>
                <a:cs typeface="Verdana" panose="020B0604030504040204" pitchFamily="34" charset="0"/>
              </a:rPr>
              <a:t>Free support:</a:t>
            </a:r>
          </a:p>
          <a:p>
            <a:pPr marL="285750" indent="-28575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Getting Ready to Teach events</a:t>
            </a:r>
          </a:p>
          <a:p>
            <a:pPr>
              <a:defRPr/>
            </a:pPr>
            <a:r>
              <a:rPr lang="en-GB" sz="1400" b="1" dirty="0">
                <a:latin typeface="Verdana" panose="020B0604030504040204" pitchFamily="34" charset="0"/>
                <a:ea typeface="Verdana" panose="020B0604030504040204" pitchFamily="34" charset="0"/>
                <a:cs typeface="Verdana" panose="020B0604030504040204" pitchFamily="34" charset="0"/>
              </a:rPr>
              <a:t>Paid-for support:</a:t>
            </a:r>
          </a:p>
          <a:p>
            <a:pPr marL="285750" indent="-28575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Delivering the new </a:t>
            </a:r>
            <a:r>
              <a:rPr lang="en-GB" sz="1400" dirty="0" smtClean="0">
                <a:latin typeface="Verdana" panose="020B0604030504040204" pitchFamily="34" charset="0"/>
                <a:ea typeface="Verdana" panose="020B0604030504040204" pitchFamily="34" charset="0"/>
                <a:cs typeface="Verdana" panose="020B0604030504040204" pitchFamily="34" charset="0"/>
              </a:rPr>
              <a:t>A level specification </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6292153" y="719970"/>
            <a:ext cx="2452916" cy="1600438"/>
          </a:xfrm>
          <a:prstGeom prst="rect">
            <a:avLst/>
          </a:prstGeom>
          <a:noFill/>
          <a:ln w="28575">
            <a:solidFill>
              <a:srgbClr val="002060"/>
            </a:solidFill>
          </a:ln>
        </p:spPr>
        <p:txBody>
          <a:bodyPr wrap="none">
            <a:spAutoFit/>
          </a:bodyPr>
          <a:lstStyle/>
          <a:p>
            <a:pPr>
              <a:defRPr/>
            </a:pPr>
            <a:r>
              <a:rPr lang="en-GB" sz="1400" b="1" dirty="0">
                <a:solidFill>
                  <a:srgbClr val="002060"/>
                </a:solidFill>
                <a:latin typeface="Verdana" panose="020B0604030504040204" pitchFamily="34" charset="0"/>
                <a:ea typeface="Verdana" panose="020B0604030504040204" pitchFamily="34" charset="0"/>
                <a:cs typeface="Verdana" panose="020B0604030504040204" pitchFamily="34" charset="0"/>
              </a:rPr>
              <a:t>Plan</a:t>
            </a:r>
          </a:p>
          <a:p>
            <a:pPr>
              <a:defRPr/>
            </a:pPr>
            <a:r>
              <a:rPr lang="en-GB" sz="1400" b="1" dirty="0">
                <a:latin typeface="Verdana" panose="020B0604030504040204" pitchFamily="34" charset="0"/>
                <a:ea typeface="Verdana" panose="020B0604030504040204" pitchFamily="34" charset="0"/>
                <a:cs typeface="Verdana" panose="020B0604030504040204" pitchFamily="34" charset="0"/>
              </a:rPr>
              <a:t>Free support: </a:t>
            </a:r>
          </a:p>
          <a:p>
            <a:pPr marL="285750" indent="-28575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Course planner</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Schemes </a:t>
            </a:r>
            <a:r>
              <a:rPr lang="en-GB" sz="1400" dirty="0">
                <a:latin typeface="Verdana" panose="020B0604030504040204" pitchFamily="34" charset="0"/>
                <a:ea typeface="Verdana" panose="020B0604030504040204" pitchFamily="34" charset="0"/>
                <a:cs typeface="Verdana" panose="020B0604030504040204" pitchFamily="34" charset="0"/>
              </a:rPr>
              <a:t>of Work</a:t>
            </a:r>
          </a:p>
          <a:p>
            <a:pPr marL="285750" indent="-28575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Getting Started Guide</a:t>
            </a:r>
          </a:p>
          <a:p>
            <a:pPr marL="285750" indent="-28575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Mapping </a:t>
            </a:r>
            <a:r>
              <a:rPr lang="en-GB" sz="1400" dirty="0" smtClean="0">
                <a:latin typeface="Verdana" panose="020B0604030504040204" pitchFamily="34" charset="0"/>
                <a:ea typeface="Verdana" panose="020B0604030504040204" pitchFamily="34" charset="0"/>
                <a:cs typeface="Verdana" panose="020B0604030504040204" pitchFamily="34" charset="0"/>
              </a:rPr>
              <a:t>charts</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Student guides  </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6407846" y="2432861"/>
            <a:ext cx="2735262" cy="3970318"/>
          </a:xfrm>
          <a:prstGeom prst="rect">
            <a:avLst/>
          </a:prstGeom>
          <a:noFill/>
          <a:ln w="28575">
            <a:solidFill>
              <a:srgbClr val="204561"/>
            </a:solidFill>
          </a:ln>
        </p:spPr>
        <p:txBody>
          <a:bodyPr>
            <a:spAutoFit/>
          </a:bodyPr>
          <a:lstStyle/>
          <a:p>
            <a:pPr>
              <a:defRPr/>
            </a:pPr>
            <a:r>
              <a:rPr lang="en-GB" sz="1400" b="1" dirty="0">
                <a:solidFill>
                  <a:srgbClr val="002060"/>
                </a:solidFill>
                <a:latin typeface="Verdana" panose="020B0604030504040204" pitchFamily="34" charset="0"/>
                <a:ea typeface="Verdana" panose="020B0604030504040204" pitchFamily="34" charset="0"/>
                <a:cs typeface="Verdana" panose="020B0604030504040204" pitchFamily="34" charset="0"/>
              </a:rPr>
              <a:t>Teach</a:t>
            </a:r>
          </a:p>
          <a:p>
            <a:pPr>
              <a:defRPr/>
            </a:pPr>
            <a:r>
              <a:rPr lang="en-GB" sz="1400" b="1" dirty="0">
                <a:latin typeface="Verdana" panose="020B0604030504040204" pitchFamily="34" charset="0"/>
                <a:ea typeface="Verdana" panose="020B0604030504040204" pitchFamily="34" charset="0"/>
                <a:cs typeface="Verdana" panose="020B0604030504040204" pitchFamily="34" charset="0"/>
              </a:rPr>
              <a:t>Free support</a:t>
            </a:r>
            <a:r>
              <a:rPr lang="en-GB" sz="1400" b="1"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Guides on approaches to teaching film &amp; literature</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Essay writing support  </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How to develop research skills</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How to analyse a text or a film</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List of useful websites </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Ideas for independent research projects</a:t>
            </a:r>
            <a:endParaRPr lang="en-GB" sz="1400" dirty="0">
              <a:latin typeface="Verdana" panose="020B0604030504040204" pitchFamily="34" charset="0"/>
              <a:ea typeface="Verdana" panose="020B0604030504040204" pitchFamily="34" charset="0"/>
              <a:cs typeface="Verdana" panose="020B0604030504040204" pitchFamily="34" charset="0"/>
            </a:endParaRPr>
          </a:p>
          <a:p>
            <a:pPr>
              <a:defRPr/>
            </a:pPr>
            <a:r>
              <a:rPr lang="en-GB" sz="1400" b="1" dirty="0" smtClean="0">
                <a:latin typeface="Verdana" panose="020B0604030504040204" pitchFamily="34" charset="0"/>
                <a:ea typeface="Verdana" panose="020B0604030504040204" pitchFamily="34" charset="0"/>
                <a:cs typeface="Verdana" panose="020B0604030504040204" pitchFamily="34" charset="0"/>
              </a:rPr>
              <a:t>Other published resources*:</a:t>
            </a:r>
            <a:endParaRPr lang="en-GB"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Edexcel A level French (includes AS) Student Book and Digital resources </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249238" y="4167569"/>
            <a:ext cx="2422525" cy="1815882"/>
          </a:xfrm>
          <a:prstGeom prst="rect">
            <a:avLst/>
          </a:prstGeom>
          <a:noFill/>
          <a:ln w="28575">
            <a:solidFill>
              <a:srgbClr val="002060"/>
            </a:solidFill>
          </a:ln>
        </p:spPr>
        <p:txBody>
          <a:bodyPr>
            <a:spAutoFit/>
          </a:bodyPr>
          <a:lstStyle/>
          <a:p>
            <a:pPr>
              <a:defRPr/>
            </a:pPr>
            <a:r>
              <a:rPr lang="en-GB" sz="1400" b="1" dirty="0">
                <a:solidFill>
                  <a:srgbClr val="002060"/>
                </a:solidFill>
                <a:latin typeface="Verdana" panose="020B0604030504040204" pitchFamily="34" charset="0"/>
                <a:ea typeface="Verdana" panose="020B0604030504040204" pitchFamily="34" charset="0"/>
                <a:cs typeface="Verdana" panose="020B0604030504040204" pitchFamily="34" charset="0"/>
              </a:rPr>
              <a:t>Track &amp; Assess</a:t>
            </a:r>
          </a:p>
          <a:p>
            <a:pPr>
              <a:defRPr/>
            </a:pPr>
            <a:r>
              <a:rPr lang="en-GB" sz="1400" b="1" dirty="0">
                <a:latin typeface="Verdana" panose="020B0604030504040204" pitchFamily="34" charset="0"/>
                <a:ea typeface="Verdana" panose="020B0604030504040204" pitchFamily="34" charset="0"/>
                <a:cs typeface="Verdana" panose="020B0604030504040204" pitchFamily="34" charset="0"/>
              </a:rPr>
              <a:t>Free support:</a:t>
            </a:r>
          </a:p>
          <a:p>
            <a:pPr marL="342900" indent="-34290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Specimen papers</a:t>
            </a:r>
          </a:p>
          <a:p>
            <a:pPr marL="342900" indent="-34290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Student exemplars</a:t>
            </a:r>
          </a:p>
          <a:p>
            <a:pPr marL="342900" indent="-34290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Video on conducting the speaking assessment</a:t>
            </a:r>
          </a:p>
          <a:p>
            <a:pPr marL="342900" indent="-342900">
              <a:buFont typeface="Arial" panose="020B0604020202020204" pitchFamily="34" charset="0"/>
              <a:buChar char="•"/>
              <a:defRPr/>
            </a:pPr>
            <a:r>
              <a:rPr lang="en-GB" sz="1400" dirty="0" err="1" smtClean="0">
                <a:latin typeface="Verdana" panose="020B0604030504040204" pitchFamily="34" charset="0"/>
                <a:ea typeface="Verdana" panose="020B0604030504040204" pitchFamily="34" charset="0"/>
                <a:cs typeface="Verdana" panose="020B0604030504040204" pitchFamily="34" charset="0"/>
              </a:rPr>
              <a:t>ResultsPlus</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249238" y="6009462"/>
            <a:ext cx="5859624" cy="415498"/>
          </a:xfrm>
          <a:prstGeom prst="rect">
            <a:avLst/>
          </a:prstGeom>
        </p:spPr>
        <p:txBody>
          <a:bodyPr wrap="square">
            <a:spAutoFit/>
          </a:bodyPr>
          <a:lstStyle/>
          <a:p>
            <a:r>
              <a:rPr lang="en-US" altLang="en-US" sz="1050" dirty="0">
                <a:solidFill>
                  <a:srgbClr val="FF0000"/>
                </a:solidFill>
                <a:latin typeface="Verdana" panose="020B0604030504040204" pitchFamily="34" charset="0"/>
              </a:rPr>
              <a:t>These resources have not yet been endorsed.</a:t>
            </a:r>
          </a:p>
          <a:p>
            <a:r>
              <a:rPr lang="en-GB" altLang="en-US" sz="1050" dirty="0">
                <a:solidFill>
                  <a:srgbClr val="FF0000"/>
                </a:solidFill>
                <a:latin typeface="Verdana" panose="020B0604030504040204" pitchFamily="34" charset="0"/>
              </a:rPr>
              <a:t>*You do not have to purchase any resources to deliver our qualifications.</a:t>
            </a:r>
          </a:p>
        </p:txBody>
      </p:sp>
    </p:spTree>
    <p:extLst>
      <p:ext uri="{BB962C8B-B14F-4D97-AF65-F5344CB8AC3E}">
        <p14:creationId xmlns:p14="http://schemas.microsoft.com/office/powerpoint/2010/main" val="3142279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2240876135"/>
              </p:ext>
            </p:extLst>
          </p:nvPr>
        </p:nvGraphicFramePr>
        <p:xfrm>
          <a:off x="683568" y="1895325"/>
          <a:ext cx="352839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13009" y="2068053"/>
            <a:ext cx="2730235" cy="2031325"/>
          </a:xfrm>
          <a:prstGeom prst="rect">
            <a:avLst/>
          </a:prstGeom>
          <a:noFill/>
          <a:ln w="28575">
            <a:solidFill>
              <a:srgbClr val="002060"/>
            </a:solidFill>
          </a:ln>
        </p:spPr>
        <p:txBody>
          <a:bodyPr wrap="none">
            <a:spAutoFit/>
          </a:bodyPr>
          <a:lstStyle/>
          <a:p>
            <a:pPr>
              <a:defRPr/>
            </a:pPr>
            <a:r>
              <a:rPr lang="en-GB" sz="1600" b="1" dirty="0">
                <a:latin typeface="Verdana" panose="020B0604030504040204" pitchFamily="34" charset="0"/>
                <a:ea typeface="Verdana" panose="020B0604030504040204" pitchFamily="34" charset="0"/>
                <a:cs typeface="Verdana" panose="020B0604030504040204" pitchFamily="34" charset="0"/>
              </a:rPr>
              <a:t>Free support: </a:t>
            </a:r>
          </a:p>
          <a:p>
            <a:pPr>
              <a:defRPr/>
            </a:pPr>
            <a:endParaRPr lang="en-GB"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Course planner</a:t>
            </a:r>
          </a:p>
          <a:p>
            <a:pPr marL="285750" indent="-285750">
              <a:buFont typeface="Arial" panose="020B0604020202020204" pitchFamily="34"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Schemes </a:t>
            </a:r>
            <a:r>
              <a:rPr lang="en-GB" sz="1600" dirty="0">
                <a:latin typeface="Verdana" panose="020B0604030504040204" pitchFamily="34" charset="0"/>
                <a:ea typeface="Verdana" panose="020B0604030504040204" pitchFamily="34" charset="0"/>
                <a:cs typeface="Verdana" panose="020B0604030504040204" pitchFamily="34" charset="0"/>
              </a:rPr>
              <a:t>of Work</a:t>
            </a: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Getting Started Guide</a:t>
            </a: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Mapping charts </a:t>
            </a: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600" dirty="0" smtClean="0">
                <a:latin typeface="Verdana" panose="020B0604030504040204" pitchFamily="34" charset="0"/>
                <a:ea typeface="Verdana" panose="020B0604030504040204" pitchFamily="34" charset="0"/>
                <a:cs typeface="Verdana" panose="020B0604030504040204" pitchFamily="34" charset="0"/>
              </a:rPr>
              <a:t>Student guides </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txBox="1">
            <a:spLocks/>
          </p:cNvSpPr>
          <p:nvPr/>
        </p:nvSpPr>
        <p:spPr>
          <a:xfrm>
            <a:off x="1605071" y="607210"/>
            <a:ext cx="5318037" cy="634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Verdana"/>
                <a:ea typeface="+mj-ea"/>
                <a:cs typeface="Verdana"/>
              </a:defRPr>
            </a:lvl1p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Planning support</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96946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nvPr>
        </p:nvGraphicFramePr>
        <p:xfrm>
          <a:off x="420863" y="1583730"/>
          <a:ext cx="352839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932532" y="1227756"/>
            <a:ext cx="2735262" cy="3108543"/>
          </a:xfrm>
          <a:prstGeom prst="rect">
            <a:avLst/>
          </a:prstGeom>
          <a:noFill/>
          <a:ln w="28575">
            <a:solidFill>
              <a:srgbClr val="204561"/>
            </a:solidFill>
          </a:ln>
        </p:spPr>
        <p:txBody>
          <a:bodyPr>
            <a:spAutoFit/>
          </a:bodyPr>
          <a:lstStyle/>
          <a:p>
            <a:pPr>
              <a:defRPr/>
            </a:pPr>
            <a:r>
              <a:rPr lang="en-GB" sz="1400" b="1" dirty="0" smtClean="0">
                <a:latin typeface="Verdana" panose="020B0604030504040204" pitchFamily="34" charset="0"/>
                <a:ea typeface="Verdana" panose="020B0604030504040204" pitchFamily="34" charset="0"/>
                <a:cs typeface="Verdana" panose="020B0604030504040204" pitchFamily="34" charset="0"/>
              </a:rPr>
              <a:t>Free </a:t>
            </a:r>
            <a:r>
              <a:rPr lang="en-GB" sz="1400" b="1" dirty="0">
                <a:latin typeface="Verdana" panose="020B0604030504040204" pitchFamily="34" charset="0"/>
                <a:ea typeface="Verdana" panose="020B0604030504040204" pitchFamily="34" charset="0"/>
                <a:cs typeface="Verdana" panose="020B0604030504040204" pitchFamily="34" charset="0"/>
              </a:rPr>
              <a:t>support</a:t>
            </a:r>
            <a:r>
              <a:rPr lang="en-GB" sz="1400" b="1"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Guides on approaches to teaching film &amp; literature</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Essay writing support (including presentations on literary works and films)</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How to develop research skills</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How to analyse a text or a film</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List of useful websites </a:t>
            </a: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Ideas for independent research projects</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txBox="1">
            <a:spLocks/>
          </p:cNvSpPr>
          <p:nvPr/>
        </p:nvSpPr>
        <p:spPr>
          <a:xfrm>
            <a:off x="1605071" y="607210"/>
            <a:ext cx="5318037" cy="634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Verdana"/>
                <a:ea typeface="+mj-ea"/>
                <a:cs typeface="Verdana"/>
              </a:defRPr>
            </a:lvl1p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Teaching support</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155932" y="5897495"/>
            <a:ext cx="5859624" cy="415498"/>
          </a:xfrm>
          <a:prstGeom prst="rect">
            <a:avLst/>
          </a:prstGeom>
        </p:spPr>
        <p:txBody>
          <a:bodyPr wrap="square">
            <a:spAutoFit/>
          </a:bodyPr>
          <a:lstStyle/>
          <a:p>
            <a:r>
              <a:rPr lang="en-US" altLang="en-US" sz="1050" dirty="0">
                <a:solidFill>
                  <a:srgbClr val="FF0000"/>
                </a:solidFill>
                <a:latin typeface="Verdana" panose="020B0604030504040204" pitchFamily="34" charset="0"/>
              </a:rPr>
              <a:t>These resources have not yet been endorsed.</a:t>
            </a:r>
          </a:p>
          <a:p>
            <a:r>
              <a:rPr lang="en-GB" altLang="en-US" sz="1050" dirty="0">
                <a:solidFill>
                  <a:srgbClr val="FF0000"/>
                </a:solidFill>
                <a:latin typeface="Verdana" panose="020B0604030504040204" pitchFamily="34" charset="0"/>
              </a:rPr>
              <a:t>*You do not have to purchase any resources to deliver our qualifications.</a:t>
            </a:r>
          </a:p>
        </p:txBody>
      </p:sp>
      <p:sp>
        <p:nvSpPr>
          <p:cNvPr id="9" name="TextBox 8"/>
          <p:cNvSpPr txBox="1"/>
          <p:nvPr/>
        </p:nvSpPr>
        <p:spPr>
          <a:xfrm>
            <a:off x="4932532" y="4501182"/>
            <a:ext cx="2735262" cy="1384995"/>
          </a:xfrm>
          <a:prstGeom prst="rect">
            <a:avLst/>
          </a:prstGeom>
          <a:noFill/>
          <a:ln w="28575">
            <a:solidFill>
              <a:srgbClr val="002060"/>
            </a:solidFill>
          </a:ln>
        </p:spPr>
        <p:txBody>
          <a:bodyPr wrap="square">
            <a:spAutoFit/>
          </a:bodyPr>
          <a:lstStyle/>
          <a:p>
            <a:pPr>
              <a:defRPr/>
            </a:pPr>
            <a:r>
              <a:rPr lang="en-GB" sz="1400" b="1" dirty="0" smtClean="0">
                <a:latin typeface="Verdana" panose="020B0604030504040204" pitchFamily="34" charset="0"/>
                <a:ea typeface="Verdana" panose="020B0604030504040204" pitchFamily="34" charset="0"/>
                <a:cs typeface="Verdana" panose="020B0604030504040204" pitchFamily="34" charset="0"/>
              </a:rPr>
              <a:t>Other </a:t>
            </a:r>
            <a:r>
              <a:rPr lang="en-GB" sz="1400" b="1" dirty="0">
                <a:latin typeface="Verdana" panose="020B0604030504040204" pitchFamily="34" charset="0"/>
                <a:ea typeface="Verdana" panose="020B0604030504040204" pitchFamily="34" charset="0"/>
                <a:cs typeface="Verdana" panose="020B0604030504040204" pitchFamily="34" charset="0"/>
              </a:rPr>
              <a:t>published resources*:</a:t>
            </a:r>
          </a:p>
          <a:p>
            <a:pPr marL="285750" indent="-28575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Edexcel A level French (includes AS) Student </a:t>
            </a:r>
            <a:r>
              <a:rPr lang="en-GB" sz="1400" dirty="0" smtClean="0">
                <a:latin typeface="Verdana" panose="020B0604030504040204" pitchFamily="34" charset="0"/>
                <a:ea typeface="Verdana" panose="020B0604030504040204" pitchFamily="34" charset="0"/>
                <a:cs typeface="Verdana" panose="020B0604030504040204" pitchFamily="34" charset="0"/>
              </a:rPr>
              <a:t>Book </a:t>
            </a:r>
            <a:r>
              <a:rPr lang="en-GB" sz="1400" dirty="0">
                <a:latin typeface="Verdana" panose="020B0604030504040204" pitchFamily="34" charset="0"/>
                <a:ea typeface="Verdana" panose="020B0604030504040204" pitchFamily="34" charset="0"/>
                <a:cs typeface="Verdana" panose="020B0604030504040204" pitchFamily="34" charset="0"/>
              </a:rPr>
              <a:t>and Digital resources </a:t>
            </a:r>
          </a:p>
        </p:txBody>
      </p:sp>
    </p:spTree>
    <p:extLst>
      <p:ext uri="{BB962C8B-B14F-4D97-AF65-F5344CB8AC3E}">
        <p14:creationId xmlns:p14="http://schemas.microsoft.com/office/powerpoint/2010/main" val="934049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2231274024"/>
              </p:ext>
            </p:extLst>
          </p:nvPr>
        </p:nvGraphicFramePr>
        <p:xfrm>
          <a:off x="891324" y="2024743"/>
          <a:ext cx="352839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605071" y="924251"/>
            <a:ext cx="6036700" cy="634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Verdana"/>
                <a:ea typeface="+mj-ea"/>
                <a:cs typeface="Verdana"/>
              </a:defRPr>
            </a:lvl1pPr>
          </a:lstStyle>
          <a:p>
            <a:r>
              <a:rPr lang="en-GB" sz="32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Tracking and assessment support</a:t>
            </a:r>
            <a:endParaRPr lang="en-GB" sz="32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4867891" y="2525382"/>
            <a:ext cx="2422525" cy="1600438"/>
          </a:xfrm>
          <a:prstGeom prst="rect">
            <a:avLst/>
          </a:prstGeom>
          <a:noFill/>
          <a:ln w="28575">
            <a:solidFill>
              <a:srgbClr val="002060"/>
            </a:solidFill>
          </a:ln>
        </p:spPr>
        <p:txBody>
          <a:bodyPr>
            <a:spAutoFit/>
          </a:bodyPr>
          <a:lstStyle/>
          <a:p>
            <a:pPr>
              <a:defRPr/>
            </a:pPr>
            <a:r>
              <a:rPr lang="en-GB" sz="1400" b="1" dirty="0" smtClean="0">
                <a:latin typeface="Verdana" panose="020B0604030504040204" pitchFamily="34" charset="0"/>
                <a:ea typeface="Verdana" panose="020B0604030504040204" pitchFamily="34" charset="0"/>
                <a:cs typeface="Verdana" panose="020B0604030504040204" pitchFamily="34" charset="0"/>
              </a:rPr>
              <a:t>Free </a:t>
            </a:r>
            <a:r>
              <a:rPr lang="en-GB" sz="1400" b="1" dirty="0">
                <a:latin typeface="Verdana" panose="020B0604030504040204" pitchFamily="34" charset="0"/>
                <a:ea typeface="Verdana" panose="020B0604030504040204" pitchFamily="34" charset="0"/>
                <a:cs typeface="Verdana" panose="020B0604030504040204" pitchFamily="34" charset="0"/>
              </a:rPr>
              <a:t>support:</a:t>
            </a:r>
          </a:p>
          <a:p>
            <a:pPr marL="342900" indent="-34290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Specimen papers</a:t>
            </a:r>
          </a:p>
          <a:p>
            <a:pPr marL="342900" indent="-34290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Student exemplars</a:t>
            </a:r>
          </a:p>
          <a:p>
            <a:pPr marL="342900" indent="-342900">
              <a:buFont typeface="Arial" panose="020B0604020202020204" pitchFamily="34" charset="0"/>
              <a:buChar char="•"/>
              <a:defRPr/>
            </a:pPr>
            <a:r>
              <a:rPr lang="en-GB" sz="1400" dirty="0">
                <a:latin typeface="Verdana" panose="020B0604030504040204" pitchFamily="34" charset="0"/>
                <a:ea typeface="Verdana" panose="020B0604030504040204" pitchFamily="34" charset="0"/>
                <a:cs typeface="Verdana" panose="020B0604030504040204" pitchFamily="34" charset="0"/>
              </a:rPr>
              <a:t>Video on conducting the speaking assessment</a:t>
            </a:r>
          </a:p>
          <a:p>
            <a:pPr marL="342900" indent="-342900">
              <a:buFont typeface="Arial" panose="020B0604020202020204" pitchFamily="34" charset="0"/>
              <a:buChar char="•"/>
              <a:defRPr/>
            </a:pPr>
            <a:r>
              <a:rPr lang="en-GB" sz="1400" dirty="0" err="1" smtClean="0">
                <a:latin typeface="Verdana" panose="020B0604030504040204" pitchFamily="34" charset="0"/>
                <a:ea typeface="Verdana" panose="020B0604030504040204" pitchFamily="34" charset="0"/>
                <a:cs typeface="Verdana" panose="020B0604030504040204" pitchFamily="34" charset="0"/>
              </a:rPr>
              <a:t>ResultsPlus</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42376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29" y="442379"/>
            <a:ext cx="7341469" cy="1147274"/>
          </a:xfrm>
        </p:spPr>
        <p:txBody>
          <a:bodyPr>
            <a:normAutofit/>
          </a:bodyPr>
          <a:lstStyle/>
          <a:p>
            <a:r>
              <a:rPr lang="en-GB" altLang="en-US" sz="3200" b="1" dirty="0" err="1" smtClean="0">
                <a:solidFill>
                  <a:srgbClr val="1F497D"/>
                </a:solidFill>
                <a:latin typeface="Verdana" panose="020B0604030504040204" pitchFamily="34" charset="0"/>
                <a:cs typeface="Myriad Pro" charset="0"/>
              </a:rPr>
              <a:t>ResultsPlus</a:t>
            </a:r>
            <a:endParaRPr lang="en-GB" sz="3200" b="1" dirty="0">
              <a:solidFill>
                <a:srgbClr val="1F497D"/>
              </a:solidFill>
            </a:endParaRPr>
          </a:p>
        </p:txBody>
      </p:sp>
      <p:sp>
        <p:nvSpPr>
          <p:cNvPr id="3" name="Subtitle 2"/>
          <p:cNvSpPr>
            <a:spLocks noGrp="1"/>
          </p:cNvSpPr>
          <p:nvPr>
            <p:ph type="subTitle" idx="1"/>
          </p:nvPr>
        </p:nvSpPr>
        <p:spPr>
          <a:xfrm>
            <a:off x="628629" y="2155051"/>
            <a:ext cx="7811985" cy="3483749"/>
          </a:xfrm>
        </p:spPr>
        <p:txBody>
          <a:bodyPr>
            <a:normAutofit/>
          </a:bodyPr>
          <a:lstStyle/>
          <a:p>
            <a:pPr marL="342900" indent="-342900">
              <a:buFont typeface="Arial" panose="020B0604020202020204" pitchFamily="34" charset="0"/>
              <a:buChar char="•"/>
            </a:pPr>
            <a:r>
              <a:rPr lang="en-US" altLang="en-US" dirty="0" err="1">
                <a:solidFill>
                  <a:schemeClr val="tx1"/>
                </a:solidFill>
                <a:latin typeface="Verdana" panose="020B0604030504040204" pitchFamily="34" charset="0"/>
                <a:cs typeface="Myriad Pro" charset="0"/>
              </a:rPr>
              <a:t>ResultsPlus</a:t>
            </a:r>
            <a:r>
              <a:rPr lang="en-US" altLang="en-US" dirty="0">
                <a:solidFill>
                  <a:schemeClr val="tx1"/>
                </a:solidFill>
                <a:latin typeface="Verdana" panose="020B0604030504040204" pitchFamily="34" charset="0"/>
                <a:cs typeface="Myriad Pro" charset="0"/>
              </a:rPr>
              <a:t> provides the most detailed analysis available of your students’ exam performance. This free online service helps you identify topics and skills where students could benefit from further learning, helping them gain a deeper understanding of </a:t>
            </a:r>
            <a:r>
              <a:rPr lang="en-US" altLang="en-US" dirty="0" smtClean="0">
                <a:solidFill>
                  <a:schemeClr val="tx1"/>
                </a:solidFill>
                <a:latin typeface="Verdana" panose="020B0604030504040204" pitchFamily="34" charset="0"/>
                <a:cs typeface="Myriad Pro" charset="0"/>
              </a:rPr>
              <a:t>languages.</a:t>
            </a:r>
            <a:endParaRPr lang="en-US" altLang="en-US" dirty="0">
              <a:solidFill>
                <a:schemeClr val="tx1"/>
              </a:solidFill>
              <a:latin typeface="Verdana" panose="020B0604030504040204" pitchFamily="34" charset="0"/>
              <a:cs typeface="Myriad Pro" charset="0"/>
            </a:endParaRPr>
          </a:p>
        </p:txBody>
      </p:sp>
    </p:spTree>
    <p:extLst>
      <p:ext uri="{BB962C8B-B14F-4D97-AF65-F5344CB8AC3E}">
        <p14:creationId xmlns:p14="http://schemas.microsoft.com/office/powerpoint/2010/main" val="35322192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12960" y="758061"/>
            <a:ext cx="71278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defTabSz="457200" rtl="0" eaLnBrk="1" latinLnBrk="0" hangingPunct="1">
              <a:spcBef>
                <a:spcPct val="0"/>
              </a:spcBef>
              <a:buNone/>
              <a:defRPr sz="4400" kern="1200">
                <a:solidFill>
                  <a:schemeClr val="tx1"/>
                </a:solidFill>
                <a:latin typeface="Verdana"/>
                <a:ea typeface="+mj-ea"/>
                <a:cs typeface="Verdana"/>
              </a:defRPr>
            </a:lvl1pPr>
          </a:lstStyle>
          <a:p>
            <a:r>
              <a:rPr lang="en-GB"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Supporting you</a:t>
            </a:r>
            <a:endParaRPr lang="en-GB"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ontent Placeholder 6"/>
          <p:cNvGraphicFramePr>
            <a:graphicFrameLocks/>
          </p:cNvGraphicFramePr>
          <p:nvPr>
            <p:extLst>
              <p:ext uri="{D42A27DB-BD31-4B8C-83A1-F6EECF244321}">
                <p14:modId xmlns:p14="http://schemas.microsoft.com/office/powerpoint/2010/main" val="1219223581"/>
              </p:ext>
            </p:extLst>
          </p:nvPr>
        </p:nvGraphicFramePr>
        <p:xfrm>
          <a:off x="420080" y="1862960"/>
          <a:ext cx="352839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204770" y="1747830"/>
            <a:ext cx="3243262" cy="1076325"/>
          </a:xfrm>
          <a:prstGeom prst="rect">
            <a:avLst/>
          </a:prstGeom>
          <a:noFill/>
          <a:ln w="28575">
            <a:solidFill>
              <a:srgbClr val="002060"/>
            </a:solidFill>
          </a:ln>
        </p:spPr>
        <p:txBody>
          <a:bodyPr>
            <a:spAutoFit/>
          </a:bodyPr>
          <a:lstStyle/>
          <a:p>
            <a:pPr>
              <a:defRPr/>
            </a:pPr>
            <a:r>
              <a:rPr lang="en-GB" sz="1600" b="1" dirty="0">
                <a:latin typeface="Verdana" panose="020B0604030504040204" pitchFamily="34" charset="0"/>
                <a:ea typeface="Verdana" panose="020B0604030504040204" pitchFamily="34" charset="0"/>
                <a:cs typeface="Verdana" panose="020B0604030504040204" pitchFamily="34" charset="0"/>
              </a:rPr>
              <a:t>Free support:</a:t>
            </a:r>
          </a:p>
          <a:p>
            <a:pPr>
              <a:defRPr/>
            </a:pPr>
            <a:endParaRPr lang="en-GB"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Getting Ready to Teach events</a:t>
            </a:r>
          </a:p>
        </p:txBody>
      </p:sp>
      <p:sp>
        <p:nvSpPr>
          <p:cNvPr id="11" name="TextBox 10"/>
          <p:cNvSpPr txBox="1"/>
          <p:nvPr/>
        </p:nvSpPr>
        <p:spPr>
          <a:xfrm>
            <a:off x="5333773" y="3101046"/>
            <a:ext cx="3243263" cy="1077218"/>
          </a:xfrm>
          <a:prstGeom prst="rect">
            <a:avLst/>
          </a:prstGeom>
          <a:noFill/>
          <a:ln w="28575">
            <a:solidFill>
              <a:srgbClr val="002060"/>
            </a:solidFill>
          </a:ln>
        </p:spPr>
        <p:txBody>
          <a:bodyPr>
            <a:spAutoFit/>
          </a:bodyPr>
          <a:lstStyle/>
          <a:p>
            <a:pPr>
              <a:defRPr/>
            </a:pPr>
            <a:r>
              <a:rPr lang="en-GB" sz="1600" b="1" dirty="0">
                <a:latin typeface="Verdana" panose="020B0604030504040204" pitchFamily="34" charset="0"/>
                <a:ea typeface="Verdana" panose="020B0604030504040204" pitchFamily="34" charset="0"/>
                <a:cs typeface="Verdana" panose="020B0604030504040204" pitchFamily="34" charset="0"/>
              </a:rPr>
              <a:t>Paid-for support:</a:t>
            </a:r>
          </a:p>
          <a:p>
            <a:pPr>
              <a:defRPr/>
            </a:pPr>
            <a:endParaRPr lang="en-GB"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cs typeface="Verdana" panose="020B0604030504040204" pitchFamily="34" charset="0"/>
              </a:rPr>
              <a:t>Delivering the new </a:t>
            </a:r>
            <a:r>
              <a:rPr lang="en-GB" sz="1600" dirty="0" smtClean="0">
                <a:latin typeface="Verdana" panose="020B0604030504040204" pitchFamily="34" charset="0"/>
                <a:ea typeface="Verdana" panose="020B0604030504040204" pitchFamily="34" charset="0"/>
                <a:cs typeface="Verdana" panose="020B0604030504040204" pitchFamily="34" charset="0"/>
              </a:rPr>
              <a:t>A level specification </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424334" y="4673220"/>
            <a:ext cx="4572000" cy="1200329"/>
          </a:xfrm>
          <a:prstGeom prst="rect">
            <a:avLst/>
          </a:prstGeom>
        </p:spPr>
        <p:txBody>
          <a:bodyPr>
            <a:spAutoFit/>
          </a:bodyPr>
          <a:lstStyle/>
          <a:p>
            <a:pPr>
              <a:spcBef>
                <a:spcPts val="0"/>
              </a:spcBef>
              <a:buClr>
                <a:srgbClr val="3D7D6B"/>
              </a:buClr>
              <a:buSzPct val="100000"/>
              <a:defRPr/>
            </a:pPr>
            <a:r>
              <a:rPr lang="en-GB" dirty="0">
                <a:latin typeface="Verdana" panose="020B0604030504040204" pitchFamily="34" charset="0"/>
                <a:ea typeface="Verdana" panose="020B0604030504040204" pitchFamily="34" charset="0"/>
                <a:cs typeface="Verdana" panose="020B0604030504040204" pitchFamily="34" charset="0"/>
              </a:rPr>
              <a:t>We are planning </a:t>
            </a: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Professional Development </a:t>
            </a:r>
            <a:r>
              <a:rPr lang="en-GB" dirty="0">
                <a:latin typeface="Verdana" panose="020B0604030504040204" pitchFamily="34" charset="0"/>
                <a:ea typeface="Verdana" panose="020B0604030504040204" pitchFamily="34" charset="0"/>
                <a:cs typeface="Verdana" panose="020B0604030504040204" pitchFamily="34" charset="0"/>
              </a:rPr>
              <a:t>events</a:t>
            </a: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a:spcBef>
                <a:spcPts val="0"/>
              </a:spcBef>
              <a:buClr>
                <a:srgbClr val="3D7D6B"/>
              </a:buClr>
              <a:buSzPct val="100000"/>
              <a:defRPr/>
            </a:pPr>
            <a:r>
              <a:rPr lang="en-GB" dirty="0">
                <a:latin typeface="Verdana" panose="020B0604030504040204" pitchFamily="34" charset="0"/>
                <a:ea typeface="Verdana" panose="020B0604030504040204" pitchFamily="34" charset="0"/>
                <a:cs typeface="Verdana" panose="020B0604030504040204" pitchFamily="34" charset="0"/>
              </a:rPr>
              <a:t>to support first teaching and beyond, in response to </a:t>
            </a: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your</a:t>
            </a:r>
            <a:r>
              <a:rPr lang="en-GB" dirty="0">
                <a:latin typeface="Verdana" panose="020B0604030504040204" pitchFamily="34" charset="0"/>
                <a:ea typeface="Verdana" panose="020B0604030504040204" pitchFamily="34" charset="0"/>
                <a:cs typeface="Verdana" panose="020B0604030504040204" pitchFamily="34" charset="0"/>
              </a:rPr>
              <a:t> feedback.</a:t>
            </a:r>
          </a:p>
        </p:txBody>
      </p:sp>
    </p:spTree>
    <p:extLst>
      <p:ext uri="{BB962C8B-B14F-4D97-AF65-F5344CB8AC3E}">
        <p14:creationId xmlns:p14="http://schemas.microsoft.com/office/powerpoint/2010/main" val="2231424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3691</TotalTime>
  <Words>5596</Words>
  <Application>Microsoft Office PowerPoint</Application>
  <PresentationFormat>On-screen Show (4:3)</PresentationFormat>
  <Paragraphs>1001</Paragraphs>
  <Slides>105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105</vt:i4>
      </vt:variant>
    </vt:vector>
  </HeadingPairs>
  <TitlesOfParts>
    <vt:vector size="113" baseType="lpstr">
      <vt:lpstr>ＭＳ Ｐゴシック</vt:lpstr>
      <vt:lpstr>ＭＳ Ｐゴシック</vt:lpstr>
      <vt:lpstr>Arial</vt:lpstr>
      <vt:lpstr>Calibri</vt:lpstr>
      <vt:lpstr>Courier New</vt:lpstr>
      <vt:lpstr>Myriad Pro</vt:lpstr>
      <vt:lpstr>Verdana</vt:lpstr>
      <vt:lpstr>Office Theme</vt:lpstr>
      <vt:lpstr>PowerPoint Presentation</vt:lpstr>
      <vt:lpstr>PowerPoint Presentation</vt:lpstr>
      <vt:lpstr>Objectives</vt:lpstr>
      <vt:lpstr>Agenda</vt:lpstr>
      <vt:lpstr>Languages for all</vt:lpstr>
      <vt:lpstr>AS &amp; A level reforms</vt:lpstr>
      <vt:lpstr>Key changes from 2016</vt:lpstr>
      <vt:lpstr>Teacher and internal research findings on assessment</vt:lpstr>
      <vt:lpstr>Our approach</vt:lpstr>
      <vt:lpstr>Our design principles</vt:lpstr>
      <vt:lpstr>Our content principles</vt:lpstr>
      <vt:lpstr>Co-teachability</vt:lpstr>
      <vt:lpstr>Content –Year 1 A level/AS</vt:lpstr>
      <vt:lpstr>Content – Year 2  (A level only)</vt:lpstr>
      <vt:lpstr>Assessment Objectives</vt:lpstr>
      <vt:lpstr>Overview of new AS specification</vt:lpstr>
      <vt:lpstr>Overview of new A level specification</vt:lpstr>
      <vt:lpstr>   AS and A level Paper 1: Listening, Reading and Translation into English DfE Criteria  </vt:lpstr>
      <vt:lpstr>AS level Paper 1 Listening, Reading and Translation into English  </vt:lpstr>
      <vt:lpstr>A level Paper 1 Listening, Reading and Translation into English</vt:lpstr>
      <vt:lpstr>PowerPoint Presentation</vt:lpstr>
      <vt:lpstr>  Summarising information  </vt:lpstr>
      <vt:lpstr>Summarising skills</vt:lpstr>
      <vt:lpstr>PowerPoint Presentation</vt:lpstr>
      <vt:lpstr>Discussion</vt:lpstr>
      <vt:lpstr>Step 1</vt:lpstr>
      <vt:lpstr>Step 2</vt:lpstr>
      <vt:lpstr>Discussion</vt:lpstr>
      <vt:lpstr>AS level Paper 3  Speaking  DfE criteria</vt:lpstr>
      <vt:lpstr>AS level Paper 3  Speaking</vt:lpstr>
      <vt:lpstr>PowerPoint Presentation</vt:lpstr>
      <vt:lpstr>AS level Paper 3  Speaking</vt:lpstr>
      <vt:lpstr>PowerPoint Presentation</vt:lpstr>
      <vt:lpstr>AS Speaking  Assessment criteria</vt:lpstr>
      <vt:lpstr>A level Paper 3  Speaking  DfE criteria</vt:lpstr>
      <vt:lpstr>A level Paper 3  Speaking</vt:lpstr>
      <vt:lpstr>A level Paper 3  Speaking</vt:lpstr>
      <vt:lpstr>PowerPoint Presentation</vt:lpstr>
      <vt:lpstr>A level Paper 3  Speaking</vt:lpstr>
      <vt:lpstr>A level Paper 3  Speaking Task 2 cont.</vt:lpstr>
      <vt:lpstr>A level Paper 3  Speaking Task 2 cont.</vt:lpstr>
      <vt:lpstr>A level Paper 3  Speaking</vt:lpstr>
      <vt:lpstr>A level Speaking Assessment criteria </vt:lpstr>
      <vt:lpstr>      Speaking  and  the Independent Research Project</vt:lpstr>
      <vt:lpstr>Discussion</vt:lpstr>
      <vt:lpstr>Examples of activities</vt:lpstr>
      <vt:lpstr>Activity 1 Discussion cards</vt:lpstr>
      <vt:lpstr>The Bigger Picture</vt:lpstr>
      <vt:lpstr>Activity 2</vt:lpstr>
      <vt:lpstr>Activity 3</vt:lpstr>
      <vt:lpstr>The Independent Research Project </vt:lpstr>
      <vt:lpstr>Some key considerations:</vt:lpstr>
      <vt:lpstr>Discussion </vt:lpstr>
      <vt:lpstr>Support materials for Paper 3 Speaking</vt:lpstr>
      <vt:lpstr>AS level Paper 2:   Written response to works and   Translation into French DfE Criteria </vt:lpstr>
      <vt:lpstr>Literary Works and Films Selection criteria</vt:lpstr>
      <vt:lpstr>    AS level Paper 2   Written response to works and translation into French       </vt:lpstr>
      <vt:lpstr>PowerPoint Presentation</vt:lpstr>
      <vt:lpstr>AS level Paper 2 Assessment Criteria</vt:lpstr>
      <vt:lpstr>A level Paper 2:  Written response to works and Translation into French DfE Criteria</vt:lpstr>
      <vt:lpstr>PowerPoint Presentation</vt:lpstr>
      <vt:lpstr>PowerPoint Presentation</vt:lpstr>
      <vt:lpstr>A level Paper 2 Assessment Criteria</vt:lpstr>
      <vt:lpstr>PowerPoint Presentation</vt:lpstr>
      <vt:lpstr>Discussion</vt:lpstr>
      <vt:lpstr>Course Planning considerations </vt:lpstr>
      <vt:lpstr>Introduction to the work </vt:lpstr>
      <vt:lpstr>Some planning considerations for teachers</vt:lpstr>
      <vt:lpstr>Some key planning considerations</vt:lpstr>
      <vt:lpstr>Example of a learning mat to provide support</vt:lpstr>
      <vt:lpstr>Discussion</vt:lpstr>
      <vt:lpstr>Main areas of study and analysis</vt:lpstr>
      <vt:lpstr>Activity 1</vt:lpstr>
      <vt:lpstr>PowerPoint Presentation</vt:lpstr>
      <vt:lpstr>The PEE technique</vt:lpstr>
      <vt:lpstr>PowerPoint Presentation</vt:lpstr>
      <vt:lpstr>The use of language</vt:lpstr>
      <vt:lpstr>Activity 2</vt:lpstr>
      <vt:lpstr>PowerPoint Presentation</vt:lpstr>
      <vt:lpstr>Using De Bono’s PMI</vt:lpstr>
      <vt:lpstr>Activity 3 </vt:lpstr>
      <vt:lpstr>Language </vt:lpstr>
      <vt:lpstr>  </vt:lpstr>
      <vt:lpstr>PowerPoint Presentation</vt:lpstr>
      <vt:lpstr>Discussion</vt:lpstr>
      <vt:lpstr>The literary techniques and the use of language</vt:lpstr>
      <vt:lpstr>Les Petits enfants du siècle, C. Rocheford</vt:lpstr>
      <vt:lpstr>The PEE technique</vt:lpstr>
      <vt:lpstr>Cinematographic techniques</vt:lpstr>
      <vt:lpstr> Activity 4  </vt:lpstr>
      <vt:lpstr>PowerPoint Presentation</vt:lpstr>
      <vt:lpstr>Reflection time</vt:lpstr>
      <vt:lpstr>Support materials for Paper 2</vt:lpstr>
      <vt:lpstr>PowerPoint Presentation</vt:lpstr>
      <vt:lpstr>PowerPoint Presentation</vt:lpstr>
      <vt:lpstr>PowerPoint Presentation</vt:lpstr>
      <vt:lpstr>PowerPoint Presentation</vt:lpstr>
      <vt:lpstr>ResultsPlus</vt:lpstr>
      <vt:lpstr>PowerPoint Presentation</vt:lpstr>
      <vt:lpstr>Published resources </vt:lpstr>
      <vt:lpstr>Other published resources </vt:lpstr>
      <vt:lpstr>Contact details</vt:lpstr>
      <vt:lpstr>Pearson is recruiting</vt:lpstr>
      <vt:lpstr>Next steps</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text</dc:title>
  <dc:creator>Andy Mobbs</dc:creator>
  <cp:lastModifiedBy>Lewis, Katy</cp:lastModifiedBy>
  <cp:revision>364</cp:revision>
  <cp:lastPrinted>2016-03-04T16:01:03Z</cp:lastPrinted>
  <dcterms:created xsi:type="dcterms:W3CDTF">2015-04-27T09:24:38Z</dcterms:created>
  <dcterms:modified xsi:type="dcterms:W3CDTF">2017-03-31T10:56:34Z</dcterms:modified>
</cp:coreProperties>
</file>