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4" r:id="rId5"/>
    <p:sldId id="260" r:id="rId6"/>
    <p:sldId id="272" r:id="rId7"/>
    <p:sldId id="271" r:id="rId8"/>
    <p:sldId id="273" r:id="rId9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1"/>
    <p:restoredTop sz="94710"/>
  </p:normalViewPr>
  <p:slideViewPr>
    <p:cSldViewPr>
      <p:cViewPr varScale="1">
        <p:scale>
          <a:sx n="70" d="100"/>
          <a:sy n="70" d="100"/>
        </p:scale>
        <p:origin x="325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Lambert" userId="6b78d2be-a00a-46d4-8bdf-66049ffe5778" providerId="ADAL" clId="{D9DB4520-0B68-4274-B4B1-1223065FFF03}"/>
    <pc:docChg chg="custSel modSld">
      <pc:chgData name="Will Lambert" userId="6b78d2be-a00a-46d4-8bdf-66049ffe5778" providerId="ADAL" clId="{D9DB4520-0B68-4274-B4B1-1223065FFF03}" dt="2023-01-26T10:22:01.436" v="0" actId="313"/>
      <pc:docMkLst>
        <pc:docMk/>
      </pc:docMkLst>
      <pc:sldChg chg="modSp mod">
        <pc:chgData name="Will Lambert" userId="6b78d2be-a00a-46d4-8bdf-66049ffe5778" providerId="ADAL" clId="{D9DB4520-0B68-4274-B4B1-1223065FFF03}" dt="2023-01-26T10:22:01.436" v="0" actId="313"/>
        <pc:sldMkLst>
          <pc:docMk/>
          <pc:sldMk cId="0" sldId="260"/>
        </pc:sldMkLst>
        <pc:spChg chg="mod">
          <ac:chgData name="Will Lambert" userId="6b78d2be-a00a-46d4-8bdf-66049ffe5778" providerId="ADAL" clId="{D9DB4520-0B68-4274-B4B1-1223065FFF03}" dt="2023-01-26T10:22:01.436" v="0" actId="313"/>
          <ac:spMkLst>
            <pc:docMk/>
            <pc:sldMk cId="0" sldId="260"/>
            <ac:spMk id="38" creationId="{9D138052-CCCB-1E4A-8F7A-61D230354B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31550" y="3991006"/>
            <a:ext cx="2698115" cy="572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7799" y="2140233"/>
            <a:ext cx="391604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231F2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0799" y="4905743"/>
            <a:ext cx="5761250" cy="5010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1C732F-5364-3E40-B312-D7CB9AE2070A}"/>
              </a:ext>
            </a:extLst>
          </p:cNvPr>
          <p:cNvGrpSpPr/>
          <p:nvPr/>
        </p:nvGrpSpPr>
        <p:grpSpPr>
          <a:xfrm>
            <a:off x="0" y="0"/>
            <a:ext cx="7560004" cy="10691977"/>
            <a:chOff x="-9854" y="1423"/>
            <a:chExt cx="7560004" cy="10691977"/>
          </a:xfrm>
        </p:grpSpPr>
        <p:grpSp>
          <p:nvGrpSpPr>
            <p:cNvPr id="2" name="object 2"/>
            <p:cNvGrpSpPr/>
            <p:nvPr/>
          </p:nvGrpSpPr>
          <p:grpSpPr>
            <a:xfrm>
              <a:off x="-9854" y="1423"/>
              <a:ext cx="7560004" cy="10691977"/>
              <a:chOff x="0" y="25"/>
              <a:chExt cx="7560004" cy="10691977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0" y="25"/>
                <a:ext cx="4410075" cy="8910320"/>
              </a:xfrm>
              <a:custGeom>
                <a:avLst/>
                <a:gdLst/>
                <a:ahLst/>
                <a:cxnLst/>
                <a:rect l="l" t="t" r="r" b="b"/>
                <a:pathLst>
                  <a:path w="4410075" h="8910320">
                    <a:moveTo>
                      <a:pt x="4409999" y="0"/>
                    </a:moveTo>
                    <a:lnTo>
                      <a:pt x="0" y="0"/>
                    </a:lnTo>
                    <a:lnTo>
                      <a:pt x="0" y="7127989"/>
                    </a:lnTo>
                    <a:lnTo>
                      <a:pt x="0" y="8909977"/>
                    </a:lnTo>
                    <a:lnTo>
                      <a:pt x="4409999" y="8909977"/>
                    </a:lnTo>
                    <a:lnTo>
                      <a:pt x="4409999" y="7127989"/>
                    </a:lnTo>
                    <a:lnTo>
                      <a:pt x="4409999" y="0"/>
                    </a:lnTo>
                    <a:close/>
                  </a:path>
                </a:pathLst>
              </a:custGeom>
              <a:solidFill>
                <a:srgbClr val="84B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90001" y="1782000"/>
                <a:ext cx="5670003" cy="891000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629996" y="7128015"/>
                <a:ext cx="4410075" cy="2673350"/>
              </a:xfrm>
              <a:custGeom>
                <a:avLst/>
                <a:gdLst/>
                <a:ahLst/>
                <a:cxnLst/>
                <a:rect l="l" t="t" r="r" b="b"/>
                <a:pathLst>
                  <a:path w="4410075" h="2673350">
                    <a:moveTo>
                      <a:pt x="4409998" y="0"/>
                    </a:moveTo>
                    <a:lnTo>
                      <a:pt x="0" y="0"/>
                    </a:lnTo>
                    <a:lnTo>
                      <a:pt x="0" y="2672994"/>
                    </a:lnTo>
                    <a:lnTo>
                      <a:pt x="4409998" y="2672994"/>
                    </a:lnTo>
                    <a:lnTo>
                      <a:pt x="440999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649050" y="7128003"/>
                <a:ext cx="0" cy="2673350"/>
              </a:xfrm>
              <a:custGeom>
                <a:avLst/>
                <a:gdLst/>
                <a:ahLst/>
                <a:cxnLst/>
                <a:rect l="l" t="t" r="r" b="b"/>
                <a:pathLst>
                  <a:path h="2673350">
                    <a:moveTo>
                      <a:pt x="0" y="0"/>
                    </a:moveTo>
                    <a:lnTo>
                      <a:pt x="0" y="2672994"/>
                    </a:lnTo>
                  </a:path>
                </a:pathLst>
              </a:custGeom>
              <a:ln w="381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2" name="Logo" descr="Pearson Logo">
              <a:extLst>
                <a:ext uri="{FF2B5EF4-FFF2-40B4-BE49-F238E27FC236}">
                  <a16:creationId xmlns:a16="http://schemas.microsoft.com/office/drawing/2014/main" id="{A4DB43CE-D20D-0D42-BEA7-4EE431D5F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511" y="268902"/>
              <a:ext cx="1574560" cy="12441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82650" y="7235541"/>
            <a:ext cx="3077845" cy="1487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500" spc="-5" dirty="0">
                <a:solidFill>
                  <a:srgbClr val="231F20"/>
                </a:solidFill>
                <a:latin typeface="OpenSans-Light"/>
                <a:cs typeface="OpenSans-Light"/>
              </a:rPr>
              <a:t>HN Construction Qualification Changes Summary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000" spc="-5" dirty="0">
                <a:solidFill>
                  <a:srgbClr val="231F20"/>
                </a:solidFill>
                <a:latin typeface="OpenSans-Light"/>
                <a:cs typeface="OpenSans-Light"/>
              </a:rPr>
              <a:t>From September 2023</a:t>
            </a:r>
            <a:endParaRPr sz="2000" dirty="0">
              <a:latin typeface="OpenSans-Light"/>
              <a:cs typeface="OpenSans-Light"/>
            </a:endParaRP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4AEE1472-B216-44A8-8255-C839217B8296}"/>
              </a:ext>
            </a:extLst>
          </p:cNvPr>
          <p:cNvSpPr txBox="1">
            <a:spLocks/>
          </p:cNvSpPr>
          <p:nvPr/>
        </p:nvSpPr>
        <p:spPr>
          <a:xfrm>
            <a:off x="866620" y="8988627"/>
            <a:ext cx="3344863" cy="5909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pc="-5" dirty="0">
                <a:solidFill>
                  <a:srgbClr val="231F20"/>
                </a:solidFill>
                <a:latin typeface="OpenSans-Light"/>
              </a:rPr>
              <a:t>Will Lambert</a:t>
            </a:r>
            <a:br>
              <a:rPr lang="en-GB" sz="1400" spc="-5" dirty="0">
                <a:solidFill>
                  <a:srgbClr val="231F20"/>
                </a:solidFill>
                <a:latin typeface="OpenSans-Light"/>
              </a:rPr>
            </a:br>
            <a:r>
              <a:rPr lang="en-GB" sz="1400" spc="-5" dirty="0">
                <a:solidFill>
                  <a:srgbClr val="231F20"/>
                </a:solidFill>
                <a:latin typeface="OpenSans-Light"/>
              </a:rPr>
              <a:t>Subject Lead for Construction &amp; Design</a:t>
            </a:r>
          </a:p>
        </p:txBody>
      </p:sp>
    </p:spTree>
    <p:extLst>
      <p:ext uri="{BB962C8B-B14F-4D97-AF65-F5344CB8AC3E}">
        <p14:creationId xmlns:p14="http://schemas.microsoft.com/office/powerpoint/2010/main" val="128927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D57BBEB-0B1C-314B-BDF1-67E7145DAAB6}"/>
              </a:ext>
            </a:extLst>
          </p:cNvPr>
          <p:cNvGrpSpPr/>
          <p:nvPr/>
        </p:nvGrpSpPr>
        <p:grpSpPr>
          <a:xfrm>
            <a:off x="0" y="12"/>
            <a:ext cx="7560551" cy="10692410"/>
            <a:chOff x="0" y="12"/>
            <a:chExt cx="7560551" cy="10692410"/>
          </a:xfrm>
        </p:grpSpPr>
        <p:grpSp>
          <p:nvGrpSpPr>
            <p:cNvPr id="2" name="object 2"/>
            <p:cNvGrpSpPr/>
            <p:nvPr/>
          </p:nvGrpSpPr>
          <p:grpSpPr>
            <a:xfrm>
              <a:off x="0" y="12"/>
              <a:ext cx="7560551" cy="10692410"/>
              <a:chOff x="0" y="12"/>
              <a:chExt cx="7560551" cy="10692410"/>
            </a:xfrm>
          </p:grpSpPr>
          <p:sp>
            <p:nvSpPr>
              <p:cNvPr id="3" name="object 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12"/>
                <a:ext cx="5670003" cy="534598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890001" y="2673007"/>
                <a:ext cx="5670550" cy="8019415"/>
              </a:xfrm>
              <a:custGeom>
                <a:avLst/>
                <a:gdLst/>
                <a:ahLst/>
                <a:cxnLst/>
                <a:rect l="l" t="t" r="r" b="b"/>
                <a:pathLst>
                  <a:path w="5670550" h="8019415">
                    <a:moveTo>
                      <a:pt x="5670003" y="0"/>
                    </a:moveTo>
                    <a:lnTo>
                      <a:pt x="0" y="0"/>
                    </a:lnTo>
                    <a:lnTo>
                      <a:pt x="0" y="8018995"/>
                    </a:lnTo>
                    <a:lnTo>
                      <a:pt x="5670003" y="8018995"/>
                    </a:lnTo>
                    <a:lnTo>
                      <a:pt x="5670003" y="0"/>
                    </a:lnTo>
                    <a:close/>
                  </a:path>
                </a:pathLst>
              </a:custGeom>
              <a:solidFill>
                <a:srgbClr val="84B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642700" y="3564001"/>
                <a:ext cx="6287766" cy="6682740"/>
              </a:xfrm>
              <a:custGeom>
                <a:avLst/>
                <a:gdLst/>
                <a:ahLst/>
                <a:cxnLst/>
                <a:rect l="l" t="t" r="r" b="b"/>
                <a:pathLst>
                  <a:path w="6300470" h="6682740">
                    <a:moveTo>
                      <a:pt x="6300000" y="0"/>
                    </a:moveTo>
                    <a:lnTo>
                      <a:pt x="0" y="0"/>
                    </a:lnTo>
                    <a:lnTo>
                      <a:pt x="0" y="6682498"/>
                    </a:lnTo>
                    <a:lnTo>
                      <a:pt x="6300000" y="6682498"/>
                    </a:lnTo>
                    <a:lnTo>
                      <a:pt x="63000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642700" y="3564002"/>
                <a:ext cx="0" cy="6682740"/>
              </a:xfrm>
              <a:custGeom>
                <a:avLst/>
                <a:gdLst/>
                <a:ahLst/>
                <a:cxnLst/>
                <a:rect l="l" t="t" r="r" b="b"/>
                <a:pathLst>
                  <a:path h="6682740">
                    <a:moveTo>
                      <a:pt x="0" y="0"/>
                    </a:moveTo>
                    <a:lnTo>
                      <a:pt x="0" y="6682498"/>
                    </a:lnTo>
                  </a:path>
                </a:pathLst>
              </a:custGeom>
              <a:ln w="38100">
                <a:solidFill>
                  <a:srgbClr val="84BC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34" name="Picture 33" descr="Pearson Logo">
              <a:extLst>
                <a:ext uri="{FF2B5EF4-FFF2-40B4-BE49-F238E27FC236}">
                  <a16:creationId xmlns:a16="http://schemas.microsoft.com/office/drawing/2014/main" id="{973F32FD-CDEE-1D4C-B09B-C41FD5F864B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511" y="268902"/>
              <a:ext cx="1574560" cy="1244184"/>
            </a:xfrm>
            <a:prstGeom prst="rect">
              <a:avLst/>
            </a:prstGeom>
          </p:spPr>
        </p:pic>
      </p:grpSp>
      <p:sp>
        <p:nvSpPr>
          <p:cNvPr id="36" name="Text 1">
            <a:extLst>
              <a:ext uri="{FF2B5EF4-FFF2-40B4-BE49-F238E27FC236}">
                <a16:creationId xmlns:a16="http://schemas.microsoft.com/office/drawing/2014/main" id="{6EC1C427-3CB7-AF49-A33E-B7BED71EDDEC}"/>
              </a:ext>
            </a:extLst>
          </p:cNvPr>
          <p:cNvSpPr txBox="1"/>
          <p:nvPr/>
        </p:nvSpPr>
        <p:spPr>
          <a:xfrm>
            <a:off x="927799" y="4889500"/>
            <a:ext cx="2613515" cy="3030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lang="en-GB" sz="1400" b="1" u="sng" spc="-5" dirty="0">
                <a:solidFill>
                  <a:srgbClr val="231F20"/>
                </a:solidFill>
                <a:latin typeface="OpenSans-Light"/>
                <a:cs typeface="OpenSans-Light"/>
              </a:rPr>
              <a:t>Current Qualifications:</a:t>
            </a:r>
          </a:p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lang="en-GB" sz="1200" spc="-5" dirty="0">
                <a:solidFill>
                  <a:srgbClr val="231F20"/>
                </a:solidFill>
                <a:latin typeface="OpenSans-Light"/>
                <a:cs typeface="OpenSans-Light"/>
              </a:rPr>
              <a:t>(UK and International)</a:t>
            </a:r>
          </a:p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lang="en-GB" sz="1000" spc="-5" dirty="0">
                <a:solidFill>
                  <a:srgbClr val="231F20"/>
                </a:solidFill>
                <a:latin typeface="OpenSans-Light"/>
                <a:cs typeface="OpenSans-Light"/>
              </a:rPr>
              <a:t>Registration up to 31</a:t>
            </a:r>
            <a:r>
              <a:rPr lang="en-GB" sz="1000" spc="-5" baseline="30000" dirty="0">
                <a:solidFill>
                  <a:srgbClr val="231F20"/>
                </a:solidFill>
                <a:latin typeface="OpenSans-Light"/>
                <a:cs typeface="OpenSans-Light"/>
              </a:rPr>
              <a:t>st</a:t>
            </a:r>
            <a:r>
              <a:rPr lang="en-GB" sz="1000" spc="-5" dirty="0">
                <a:solidFill>
                  <a:srgbClr val="231F20"/>
                </a:solidFill>
                <a:latin typeface="OpenSans-Light"/>
                <a:cs typeface="OpenSans-Light"/>
              </a:rPr>
              <a:t> August 2023</a:t>
            </a:r>
            <a:endParaRPr lang="en-GB" sz="1000" spc="5" dirty="0">
              <a:solidFill>
                <a:srgbClr val="231F20"/>
              </a:solidFill>
              <a:latin typeface="OpenSans-Light"/>
              <a:cs typeface="OpenSans-Light"/>
            </a:endParaRPr>
          </a:p>
          <a:p>
            <a:pPr marL="12700" marR="5080">
              <a:lnSpc>
                <a:spcPct val="113100"/>
              </a:lnSpc>
              <a:spcBef>
                <a:spcPts val="100"/>
              </a:spcBef>
            </a:pPr>
            <a:endParaRPr lang="en-GB" sz="1000" spc="5" dirty="0">
              <a:solidFill>
                <a:srgbClr val="231F20"/>
              </a:solidFill>
              <a:latin typeface="OpenSans-Light"/>
              <a:cs typeface="OpenSans-Light"/>
            </a:endParaRP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</a:rPr>
              <a:t>Construction  and the Built Environment (2017)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1200" spc="5" dirty="0">
              <a:solidFill>
                <a:srgbClr val="231F20"/>
              </a:solidFill>
              <a:latin typeface="OpenSans-Light"/>
            </a:endParaRP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  <a:cs typeface="OpenSans-Light"/>
              </a:rPr>
              <a:t>Construction (2018)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1200" spc="5" dirty="0">
              <a:solidFill>
                <a:srgbClr val="231F20"/>
              </a:solidFill>
              <a:latin typeface="OpenSans-Light"/>
              <a:cs typeface="OpenSans-Light"/>
            </a:endParaRP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  <a:cs typeface="OpenSans-Light"/>
              </a:rPr>
              <a:t>Future Homes Design and Construction (2018)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1200" spc="5" dirty="0">
              <a:solidFill>
                <a:srgbClr val="231F20"/>
              </a:solidFill>
              <a:latin typeface="OpenSans-Light"/>
              <a:cs typeface="OpenSans-Light"/>
            </a:endParaRP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  <a:cs typeface="OpenSans-Light"/>
              </a:rPr>
              <a:t>Quantity Surveying (2020)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1000" spc="5" dirty="0">
              <a:solidFill>
                <a:srgbClr val="231F20"/>
              </a:solidFill>
              <a:latin typeface="OpenSans-Light"/>
            </a:endParaRPr>
          </a:p>
        </p:txBody>
      </p:sp>
      <p:sp>
        <p:nvSpPr>
          <p:cNvPr id="38" name="Heading">
            <a:extLst>
              <a:ext uri="{FF2B5EF4-FFF2-40B4-BE49-F238E27FC236}">
                <a16:creationId xmlns:a16="http://schemas.microsoft.com/office/drawing/2014/main" id="{9D138052-CCCB-1E4A-8F7A-61D230354B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7799" y="3922233"/>
            <a:ext cx="506025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/>
              <a:t>Overview of Qualification Changes to RQF HN Construction Portfolio:</a:t>
            </a:r>
            <a:endParaRPr dirty="0"/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4C6A6924-1056-45C7-AE89-BC93EA0A4EDF}"/>
              </a:ext>
            </a:extLst>
          </p:cNvPr>
          <p:cNvSpPr txBox="1"/>
          <p:nvPr/>
        </p:nvSpPr>
        <p:spPr>
          <a:xfrm>
            <a:off x="3990549" y="4889500"/>
            <a:ext cx="2698904" cy="5144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lang="en-GB" sz="1400" b="1" u="sng" spc="-5" dirty="0">
                <a:solidFill>
                  <a:srgbClr val="231F20"/>
                </a:solidFill>
                <a:latin typeface="OpenSans-Light"/>
                <a:cs typeface="OpenSans-Light"/>
              </a:rPr>
              <a:t>New Qualifications:</a:t>
            </a:r>
            <a:endParaRPr lang="en-GB" sz="1000" b="1" u="sng" spc="5" dirty="0">
              <a:solidFill>
                <a:srgbClr val="231F20"/>
              </a:solidFill>
              <a:latin typeface="OpenSans-Light"/>
              <a:cs typeface="OpenSans-Light"/>
            </a:endParaRPr>
          </a:p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lang="en-GB" sz="1000" spc="-5" dirty="0">
                <a:solidFill>
                  <a:srgbClr val="231F20"/>
                </a:solidFill>
                <a:latin typeface="OpenSans-Light"/>
                <a:cs typeface="OpenSans-Light"/>
              </a:rPr>
              <a:t>(UK and International)</a:t>
            </a:r>
          </a:p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lang="en-GB" sz="1000" spc="-5" dirty="0">
                <a:solidFill>
                  <a:srgbClr val="231F20"/>
                </a:solidFill>
                <a:latin typeface="OpenSans-Light"/>
                <a:cs typeface="OpenSans-Light"/>
              </a:rPr>
              <a:t>Registration from 1</a:t>
            </a:r>
            <a:r>
              <a:rPr lang="en-GB" sz="1000" spc="-5" baseline="30000" dirty="0">
                <a:solidFill>
                  <a:srgbClr val="231F20"/>
                </a:solidFill>
                <a:latin typeface="OpenSans-Light"/>
                <a:cs typeface="OpenSans-Light"/>
              </a:rPr>
              <a:t>st</a:t>
            </a:r>
            <a:r>
              <a:rPr lang="en-GB" sz="1000" spc="-5" dirty="0">
                <a:solidFill>
                  <a:srgbClr val="231F20"/>
                </a:solidFill>
                <a:latin typeface="OpenSans-Light"/>
                <a:cs typeface="OpenSans-Light"/>
              </a:rPr>
              <a:t> September 2023</a:t>
            </a:r>
            <a:endParaRPr lang="en-GB" sz="1000" spc="5" dirty="0">
              <a:solidFill>
                <a:srgbClr val="231F20"/>
              </a:solidFill>
              <a:latin typeface="OpenSans-Light"/>
              <a:cs typeface="OpenSans-Light"/>
            </a:endParaRPr>
          </a:p>
          <a:p>
            <a:pPr marL="12700" marR="5080">
              <a:lnSpc>
                <a:spcPct val="113100"/>
              </a:lnSpc>
              <a:spcBef>
                <a:spcPts val="100"/>
              </a:spcBef>
            </a:pPr>
            <a:endParaRPr lang="en-GB" sz="1000" spc="5" dirty="0">
              <a:solidFill>
                <a:srgbClr val="231F20"/>
              </a:solidFill>
              <a:latin typeface="OpenSans-Light"/>
              <a:cs typeface="OpenSans-Light"/>
            </a:endParaRP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</a:rPr>
              <a:t>Architectural Technology (2023)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  <a:cs typeface="OpenSans-Light"/>
              </a:rPr>
              <a:t>Building Services Engineering (2023)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  <a:cs typeface="OpenSans-Light"/>
              </a:rPr>
              <a:t>Civil Engineering (2023)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  <a:cs typeface="OpenSans-Light"/>
              </a:rPr>
              <a:t>Construction Management (2023)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  <a:cs typeface="OpenSans-Light"/>
              </a:rPr>
              <a:t>Modern Methods of Construction (2023)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  <a:cs typeface="OpenSans-Light"/>
              </a:rPr>
              <a:t>Quantity Surveying (2023) -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1000" spc="5" dirty="0">
              <a:solidFill>
                <a:srgbClr val="231F20"/>
              </a:solidFill>
              <a:latin typeface="OpenSans-Light"/>
            </a:endParaRPr>
          </a:p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lang="en-GB" sz="1200" b="1" u="sng" spc="-5" dirty="0">
                <a:solidFill>
                  <a:srgbClr val="231F20"/>
                </a:solidFill>
                <a:latin typeface="OpenSans-Light"/>
                <a:cs typeface="OpenSans-Light"/>
              </a:rPr>
              <a:t>New Qualifications UK Only:</a:t>
            </a:r>
            <a:endParaRPr lang="en-GB" sz="1200" b="1" u="sng" spc="5" dirty="0">
              <a:solidFill>
                <a:srgbClr val="231F20"/>
              </a:solidFill>
              <a:latin typeface="OpenSans-Light"/>
              <a:cs typeface="OpenSans-Light"/>
            </a:endParaRPr>
          </a:p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lang="en-GB" sz="1000" spc="-5" dirty="0">
                <a:solidFill>
                  <a:srgbClr val="231F20"/>
                </a:solidFill>
                <a:latin typeface="OpenSans-Light"/>
                <a:cs typeface="OpenSans-Light"/>
              </a:rPr>
              <a:t>(</a:t>
            </a:r>
            <a:r>
              <a:rPr lang="en-GB" sz="1200" spc="5" dirty="0">
                <a:solidFill>
                  <a:srgbClr val="231F20"/>
                </a:solidFill>
                <a:latin typeface="OpenSans-Light"/>
                <a:cs typeface="OpenSans-Light"/>
              </a:rPr>
              <a:t>Higher Technical Qualifications (HTQ)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</a:rPr>
              <a:t>Architectural Technology for England (2023)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</a:rPr>
              <a:t>Construction Management for England (2023)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</a:rPr>
              <a:t>Modern Methods of Construction for England (2023) – RQF</a:t>
            </a:r>
          </a:p>
          <a:p>
            <a:pPr marL="184150" marR="5080" indent="-171450">
              <a:lnSpc>
                <a:spcPct val="11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5" dirty="0">
                <a:solidFill>
                  <a:srgbClr val="231F20"/>
                </a:solidFill>
                <a:latin typeface="OpenSans-Light"/>
              </a:rPr>
              <a:t>Quantity Surveying for England (2023) - RQF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rtwork">
            <a:extLst>
              <a:ext uri="{FF2B5EF4-FFF2-40B4-BE49-F238E27FC236}">
                <a16:creationId xmlns:a16="http://schemas.microsoft.com/office/drawing/2014/main" id="{AAE8EFF2-3F1F-6445-A7AE-A2E684FE49A5}"/>
              </a:ext>
            </a:extLst>
          </p:cNvPr>
          <p:cNvGrpSpPr/>
          <p:nvPr/>
        </p:nvGrpSpPr>
        <p:grpSpPr>
          <a:xfrm>
            <a:off x="0" y="12"/>
            <a:ext cx="7404071" cy="10246541"/>
            <a:chOff x="0" y="12"/>
            <a:chExt cx="7404071" cy="10246541"/>
          </a:xfrm>
        </p:grpSpPr>
        <p:grpSp>
          <p:nvGrpSpPr>
            <p:cNvPr id="2" name="object 2"/>
            <p:cNvGrpSpPr/>
            <p:nvPr/>
          </p:nvGrpSpPr>
          <p:grpSpPr>
            <a:xfrm>
              <a:off x="0" y="12"/>
              <a:ext cx="6930466" cy="10246541"/>
              <a:chOff x="0" y="12"/>
              <a:chExt cx="6930466" cy="10246541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0" y="12"/>
                <a:ext cx="5670550" cy="8019415"/>
              </a:xfrm>
              <a:custGeom>
                <a:avLst/>
                <a:gdLst/>
                <a:ahLst/>
                <a:cxnLst/>
                <a:rect l="l" t="t" r="r" b="b"/>
                <a:pathLst>
                  <a:path w="5670550" h="8019415">
                    <a:moveTo>
                      <a:pt x="5670004" y="0"/>
                    </a:moveTo>
                    <a:lnTo>
                      <a:pt x="0" y="0"/>
                    </a:lnTo>
                    <a:lnTo>
                      <a:pt x="0" y="1782000"/>
                    </a:lnTo>
                    <a:lnTo>
                      <a:pt x="0" y="8018996"/>
                    </a:lnTo>
                    <a:lnTo>
                      <a:pt x="5670004" y="8018996"/>
                    </a:lnTo>
                    <a:lnTo>
                      <a:pt x="5670004" y="1782000"/>
                    </a:lnTo>
                    <a:lnTo>
                      <a:pt x="5670004" y="0"/>
                    </a:lnTo>
                    <a:close/>
                  </a:path>
                </a:pathLst>
              </a:custGeom>
              <a:solidFill>
                <a:srgbClr val="84B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629996" y="1782000"/>
                <a:ext cx="6300470" cy="8464550"/>
              </a:xfrm>
              <a:custGeom>
                <a:avLst/>
                <a:gdLst/>
                <a:ahLst/>
                <a:cxnLst/>
                <a:rect l="l" t="t" r="r" b="b"/>
                <a:pathLst>
                  <a:path w="6300470" h="8464550">
                    <a:moveTo>
                      <a:pt x="6300000" y="0"/>
                    </a:moveTo>
                    <a:lnTo>
                      <a:pt x="0" y="0"/>
                    </a:lnTo>
                    <a:lnTo>
                      <a:pt x="0" y="8464499"/>
                    </a:lnTo>
                    <a:lnTo>
                      <a:pt x="6300000" y="8464499"/>
                    </a:lnTo>
                    <a:lnTo>
                      <a:pt x="63000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6930000" y="1782003"/>
                <a:ext cx="0" cy="8464550"/>
              </a:xfrm>
              <a:custGeom>
                <a:avLst/>
                <a:gdLst/>
                <a:ahLst/>
                <a:cxnLst/>
                <a:rect l="l" t="t" r="r" b="b"/>
                <a:pathLst>
                  <a:path h="8464550">
                    <a:moveTo>
                      <a:pt x="0" y="0"/>
                    </a:moveTo>
                    <a:lnTo>
                      <a:pt x="0" y="8464499"/>
                    </a:lnTo>
                  </a:path>
                </a:pathLst>
              </a:custGeom>
              <a:ln w="38100">
                <a:solidFill>
                  <a:srgbClr val="84BC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3" name="Picture 12" descr="Pearson Logo">
              <a:extLst>
                <a:ext uri="{FF2B5EF4-FFF2-40B4-BE49-F238E27FC236}">
                  <a16:creationId xmlns:a16="http://schemas.microsoft.com/office/drawing/2014/main" id="{BC405A4F-EBE5-E84B-B7BE-FDBFB84AE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511" y="268902"/>
              <a:ext cx="1574560" cy="1244184"/>
            </a:xfrm>
            <a:prstGeom prst="rect">
              <a:avLst/>
            </a:prstGeom>
          </p:spPr>
        </p:pic>
      </p:grpSp>
      <p:sp>
        <p:nvSpPr>
          <p:cNvPr id="12" name="Heading"/>
          <p:cNvSpPr txBox="1">
            <a:spLocks noGrp="1"/>
          </p:cNvSpPr>
          <p:nvPr>
            <p:ph type="title"/>
          </p:nvPr>
        </p:nvSpPr>
        <p:spPr>
          <a:xfrm>
            <a:off x="927799" y="2140233"/>
            <a:ext cx="422205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pc="-5" dirty="0"/>
              <a:t>From Pathways to Qualifications</a:t>
            </a:r>
            <a:endParaRPr dirty="0"/>
          </a:p>
        </p:txBody>
      </p:sp>
      <p:grpSp>
        <p:nvGrpSpPr>
          <p:cNvPr id="11" name="Group">
            <a:extLst>
              <a:ext uri="{FF2B5EF4-FFF2-40B4-BE49-F238E27FC236}">
                <a16:creationId xmlns:a16="http://schemas.microsoft.com/office/drawing/2014/main" id="{B4CEE233-5948-461F-A2F2-5944588694DD}"/>
              </a:ext>
            </a:extLst>
          </p:cNvPr>
          <p:cNvGrpSpPr/>
          <p:nvPr/>
        </p:nvGrpSpPr>
        <p:grpSpPr>
          <a:xfrm>
            <a:off x="2386382" y="3555556"/>
            <a:ext cx="4125888" cy="2305583"/>
            <a:chOff x="0" y="-1"/>
            <a:chExt cx="6516006" cy="2724566"/>
          </a:xfrm>
        </p:grpSpPr>
        <p:grpSp>
          <p:nvGrpSpPr>
            <p:cNvPr id="17" name="Group">
              <a:extLst>
                <a:ext uri="{FF2B5EF4-FFF2-40B4-BE49-F238E27FC236}">
                  <a16:creationId xmlns:a16="http://schemas.microsoft.com/office/drawing/2014/main" id="{D04EC6D5-D205-4CAB-8ACF-320FD83506B8}"/>
                </a:ext>
              </a:extLst>
            </p:cNvPr>
            <p:cNvGrpSpPr/>
            <p:nvPr/>
          </p:nvGrpSpPr>
          <p:grpSpPr>
            <a:xfrm>
              <a:off x="0" y="-1"/>
              <a:ext cx="6516006" cy="1499318"/>
              <a:chOff x="0" y="0"/>
              <a:chExt cx="6516005" cy="1499316"/>
            </a:xfrm>
          </p:grpSpPr>
          <p:sp>
            <p:nvSpPr>
              <p:cNvPr id="30" name="Construction Management">
                <a:extLst>
                  <a:ext uri="{FF2B5EF4-FFF2-40B4-BE49-F238E27FC236}">
                    <a16:creationId xmlns:a16="http://schemas.microsoft.com/office/drawing/2014/main" id="{CB3E74AD-2191-407D-8C4D-34E0E35F89D0}"/>
                  </a:ext>
                </a:extLst>
              </p:cNvPr>
              <p:cNvSpPr/>
              <p:nvPr/>
            </p:nvSpPr>
            <p:spPr>
              <a:xfrm>
                <a:off x="2752335" y="0"/>
                <a:ext cx="3763670" cy="440221"/>
              </a:xfrm>
              <a:prstGeom prst="roundRect">
                <a:avLst>
                  <a:gd name="adj" fmla="val 43274"/>
                </a:avLst>
              </a:prstGeom>
              <a:solidFill>
                <a:srgbClr val="FFFFFF"/>
              </a:solidFill>
              <a:ln w="12700" cap="flat">
                <a:solidFill>
                  <a:srgbClr val="2EB2A5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r>
                  <a:rPr lang="en-GB" sz="1400" dirty="0"/>
                  <a:t>Architectural Technology</a:t>
                </a:r>
              </a:p>
            </p:txBody>
          </p:sp>
          <p:sp>
            <p:nvSpPr>
              <p:cNvPr id="31" name="Connection Line">
                <a:extLst>
                  <a:ext uri="{FF2B5EF4-FFF2-40B4-BE49-F238E27FC236}">
                    <a16:creationId xmlns:a16="http://schemas.microsoft.com/office/drawing/2014/main" id="{CACDA009-3459-47D1-8F4B-C2CD3376A864}"/>
                  </a:ext>
                </a:extLst>
              </p:cNvPr>
              <p:cNvSpPr/>
              <p:nvPr/>
            </p:nvSpPr>
            <p:spPr>
              <a:xfrm>
                <a:off x="0" y="209045"/>
                <a:ext cx="2717235" cy="129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524" y="9081"/>
                      <a:pt x="13724" y="1881"/>
                      <a:pt x="21600" y="0"/>
                    </a:cubicBezTo>
                  </a:path>
                </a:pathLst>
              </a:custGeom>
              <a:noFill/>
              <a:ln w="12700" cap="flat">
                <a:solidFill>
                  <a:srgbClr val="2EB2A5"/>
                </a:solidFill>
                <a:prstDash val="solid"/>
                <a:miter lim="800000"/>
                <a:tailEnd type="arrow" w="med" len="med"/>
              </a:ln>
              <a:effectLst/>
            </p:spPr>
            <p:txBody>
              <a:bodyPr/>
              <a:lstStyle/>
              <a:p>
                <a:endParaRPr dirty="0"/>
              </a:p>
            </p:txBody>
          </p:sp>
        </p:grpSp>
        <p:grpSp>
          <p:nvGrpSpPr>
            <p:cNvPr id="18" name="Group">
              <a:extLst>
                <a:ext uri="{FF2B5EF4-FFF2-40B4-BE49-F238E27FC236}">
                  <a16:creationId xmlns:a16="http://schemas.microsoft.com/office/drawing/2014/main" id="{A74DE9DD-1D59-47F4-81ED-5FC5697E3F62}"/>
                </a:ext>
              </a:extLst>
            </p:cNvPr>
            <p:cNvGrpSpPr/>
            <p:nvPr/>
          </p:nvGrpSpPr>
          <p:grpSpPr>
            <a:xfrm>
              <a:off x="2" y="573266"/>
              <a:ext cx="6515998" cy="926051"/>
              <a:chOff x="2" y="0"/>
              <a:chExt cx="6515996" cy="926050"/>
            </a:xfrm>
          </p:grpSpPr>
          <p:sp>
            <p:nvSpPr>
              <p:cNvPr id="28" name="Architectural Technology">
                <a:extLst>
                  <a:ext uri="{FF2B5EF4-FFF2-40B4-BE49-F238E27FC236}">
                    <a16:creationId xmlns:a16="http://schemas.microsoft.com/office/drawing/2014/main" id="{EBD8E783-5534-41F9-B925-6A72857D881E}"/>
                  </a:ext>
                </a:extLst>
              </p:cNvPr>
              <p:cNvSpPr/>
              <p:nvPr/>
            </p:nvSpPr>
            <p:spPr>
              <a:xfrm>
                <a:off x="2752329" y="0"/>
                <a:ext cx="3763669" cy="440222"/>
              </a:xfrm>
              <a:prstGeom prst="roundRect">
                <a:avLst>
                  <a:gd name="adj" fmla="val 43274"/>
                </a:avLst>
              </a:prstGeom>
              <a:solidFill>
                <a:srgbClr val="FFFFFF"/>
              </a:solidFill>
              <a:ln w="12700" cap="flat">
                <a:solidFill>
                  <a:srgbClr val="2EB2A5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r>
                  <a:rPr lang="en-GB" sz="1400" dirty="0"/>
                  <a:t>Building Services Engineering</a:t>
                </a:r>
              </a:p>
            </p:txBody>
          </p:sp>
          <p:sp>
            <p:nvSpPr>
              <p:cNvPr id="29" name="Connection Line">
                <a:extLst>
                  <a:ext uri="{FF2B5EF4-FFF2-40B4-BE49-F238E27FC236}">
                    <a16:creationId xmlns:a16="http://schemas.microsoft.com/office/drawing/2014/main" id="{E1DE205C-DB1B-4B3D-ACD9-172CA3038976}"/>
                  </a:ext>
                </a:extLst>
              </p:cNvPr>
              <p:cNvSpPr/>
              <p:nvPr/>
            </p:nvSpPr>
            <p:spPr>
              <a:xfrm>
                <a:off x="2" y="212742"/>
                <a:ext cx="2717235" cy="713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481" y="9332"/>
                      <a:pt x="13681" y="2132"/>
                      <a:pt x="21600" y="0"/>
                    </a:cubicBezTo>
                  </a:path>
                </a:pathLst>
              </a:custGeom>
              <a:noFill/>
              <a:ln w="12700" cap="flat">
                <a:solidFill>
                  <a:srgbClr val="2EB2A5"/>
                </a:solidFill>
                <a:prstDash val="solid"/>
                <a:miter lim="800000"/>
                <a:tailEnd type="arrow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C121A969-7D16-4913-882A-FF9162825435}"/>
                </a:ext>
              </a:extLst>
            </p:cNvPr>
            <p:cNvGrpSpPr/>
            <p:nvPr/>
          </p:nvGrpSpPr>
          <p:grpSpPr>
            <a:xfrm>
              <a:off x="0" y="1146532"/>
              <a:ext cx="6515990" cy="440223"/>
              <a:chOff x="0" y="0"/>
              <a:chExt cx="6515989" cy="440222"/>
            </a:xfrm>
          </p:grpSpPr>
          <p:sp>
            <p:nvSpPr>
              <p:cNvPr id="26" name="Building Services Engineering">
                <a:extLst>
                  <a:ext uri="{FF2B5EF4-FFF2-40B4-BE49-F238E27FC236}">
                    <a16:creationId xmlns:a16="http://schemas.microsoft.com/office/drawing/2014/main" id="{01057559-9092-41A7-9B05-5421CD9F0A7F}"/>
                  </a:ext>
                </a:extLst>
              </p:cNvPr>
              <p:cNvSpPr/>
              <p:nvPr/>
            </p:nvSpPr>
            <p:spPr>
              <a:xfrm>
                <a:off x="2752321" y="0"/>
                <a:ext cx="3763668" cy="440222"/>
              </a:xfrm>
              <a:prstGeom prst="roundRect">
                <a:avLst>
                  <a:gd name="adj" fmla="val 43274"/>
                </a:avLst>
              </a:prstGeom>
              <a:solidFill>
                <a:srgbClr val="FFFFFF"/>
              </a:solidFill>
              <a:ln w="12700" cap="flat">
                <a:solidFill>
                  <a:srgbClr val="2EB2A5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r>
                  <a:rPr lang="en-GB" sz="1400" dirty="0"/>
                  <a:t>Civil Engineering</a:t>
                </a:r>
              </a:p>
            </p:txBody>
          </p:sp>
          <p:sp>
            <p:nvSpPr>
              <p:cNvPr id="27" name="Connection Line">
                <a:extLst>
                  <a:ext uri="{FF2B5EF4-FFF2-40B4-BE49-F238E27FC236}">
                    <a16:creationId xmlns:a16="http://schemas.microsoft.com/office/drawing/2014/main" id="{8BE96E24-C88A-4410-9AEE-4AC62E1EA7FD}"/>
                  </a:ext>
                </a:extLst>
              </p:cNvPr>
              <p:cNvSpPr/>
              <p:nvPr/>
            </p:nvSpPr>
            <p:spPr>
              <a:xfrm>
                <a:off x="0" y="206306"/>
                <a:ext cx="2717237" cy="14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700" y="8524"/>
                      <a:pt x="13900" y="1324"/>
                      <a:pt x="21600" y="0"/>
                    </a:cubicBezTo>
                  </a:path>
                </a:pathLst>
              </a:custGeom>
              <a:noFill/>
              <a:ln w="12700" cap="flat">
                <a:solidFill>
                  <a:srgbClr val="2EB2A5"/>
                </a:solidFill>
                <a:prstDash val="solid"/>
                <a:miter lim="800000"/>
                <a:tailEnd type="arrow" w="med" len="med"/>
              </a:ln>
              <a:effectLst/>
            </p:spPr>
            <p:txBody>
              <a:bodyPr/>
              <a:lstStyle/>
              <a:p>
                <a:endParaRPr dirty="0"/>
              </a:p>
            </p:txBody>
          </p:sp>
        </p:grpSp>
        <p:grpSp>
          <p:nvGrpSpPr>
            <p:cNvPr id="20" name="Group">
              <a:extLst>
                <a:ext uri="{FF2B5EF4-FFF2-40B4-BE49-F238E27FC236}">
                  <a16:creationId xmlns:a16="http://schemas.microsoft.com/office/drawing/2014/main" id="{9DB5201C-5E76-46DB-904A-30143CE7C95C}"/>
                </a:ext>
              </a:extLst>
            </p:cNvPr>
            <p:cNvGrpSpPr/>
            <p:nvPr/>
          </p:nvGrpSpPr>
          <p:grpSpPr>
            <a:xfrm>
              <a:off x="0" y="1499315"/>
              <a:ext cx="6515985" cy="660706"/>
              <a:chOff x="0" y="0"/>
              <a:chExt cx="6515983" cy="660704"/>
            </a:xfrm>
          </p:grpSpPr>
          <p:sp>
            <p:nvSpPr>
              <p:cNvPr id="24" name="Civil Engineering">
                <a:extLst>
                  <a:ext uri="{FF2B5EF4-FFF2-40B4-BE49-F238E27FC236}">
                    <a16:creationId xmlns:a16="http://schemas.microsoft.com/office/drawing/2014/main" id="{5B095188-2CB9-4150-9E39-000A4BED796B}"/>
                  </a:ext>
                </a:extLst>
              </p:cNvPr>
              <p:cNvSpPr/>
              <p:nvPr/>
            </p:nvSpPr>
            <p:spPr>
              <a:xfrm>
                <a:off x="2752314" y="220482"/>
                <a:ext cx="3763669" cy="440222"/>
              </a:xfrm>
              <a:prstGeom prst="roundRect">
                <a:avLst>
                  <a:gd name="adj" fmla="val 43274"/>
                </a:avLst>
              </a:prstGeom>
              <a:solidFill>
                <a:srgbClr val="FFFFFF"/>
              </a:solidFill>
              <a:ln w="12700" cap="flat">
                <a:solidFill>
                  <a:srgbClr val="2EB2A5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r>
                  <a:rPr lang="en-GB" sz="1400" dirty="0"/>
                  <a:t>Construction Management</a:t>
                </a:r>
              </a:p>
            </p:txBody>
          </p:sp>
          <p:sp>
            <p:nvSpPr>
              <p:cNvPr id="25" name="Connection Line">
                <a:extLst>
                  <a:ext uri="{FF2B5EF4-FFF2-40B4-BE49-F238E27FC236}">
                    <a16:creationId xmlns:a16="http://schemas.microsoft.com/office/drawing/2014/main" id="{149EDEE0-20EA-42BB-9E8A-A73009408915}"/>
                  </a:ext>
                </a:extLst>
              </p:cNvPr>
              <p:cNvSpPr/>
              <p:nvPr/>
            </p:nvSpPr>
            <p:spPr>
              <a:xfrm>
                <a:off x="0" y="0"/>
                <a:ext cx="2717235" cy="388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531" y="12176"/>
                      <a:pt x="13731" y="19376"/>
                      <a:pt x="21600" y="21600"/>
                    </a:cubicBezTo>
                  </a:path>
                </a:pathLst>
              </a:custGeom>
              <a:noFill/>
              <a:ln w="12700" cap="flat">
                <a:solidFill>
                  <a:srgbClr val="2EB2A5"/>
                </a:solidFill>
                <a:prstDash val="solid"/>
                <a:miter lim="800000"/>
                <a:tailEnd type="arrow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7EA62925-70BB-4627-884E-83B3EA27422B}"/>
                </a:ext>
              </a:extLst>
            </p:cNvPr>
            <p:cNvGrpSpPr/>
            <p:nvPr/>
          </p:nvGrpSpPr>
          <p:grpSpPr>
            <a:xfrm>
              <a:off x="0" y="1499316"/>
              <a:ext cx="6515985" cy="1225249"/>
              <a:chOff x="0" y="2"/>
              <a:chExt cx="6515983" cy="1225248"/>
            </a:xfrm>
          </p:grpSpPr>
          <p:sp>
            <p:nvSpPr>
              <p:cNvPr id="22" name="Surveying">
                <a:extLst>
                  <a:ext uri="{FF2B5EF4-FFF2-40B4-BE49-F238E27FC236}">
                    <a16:creationId xmlns:a16="http://schemas.microsoft.com/office/drawing/2014/main" id="{44D51922-8F34-4777-A5D3-A024C71D89E7}"/>
                  </a:ext>
                </a:extLst>
              </p:cNvPr>
              <p:cNvSpPr/>
              <p:nvPr/>
            </p:nvSpPr>
            <p:spPr>
              <a:xfrm>
                <a:off x="2752312" y="785028"/>
                <a:ext cx="3763671" cy="440222"/>
              </a:xfrm>
              <a:prstGeom prst="roundRect">
                <a:avLst>
                  <a:gd name="adj" fmla="val 43274"/>
                </a:avLst>
              </a:prstGeom>
              <a:solidFill>
                <a:srgbClr val="FFFFFF"/>
              </a:solidFill>
              <a:ln w="12700" cap="flat">
                <a:solidFill>
                  <a:srgbClr val="2EB2A5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r>
                  <a:rPr sz="1400" dirty="0"/>
                  <a:t>Surveying</a:t>
                </a:r>
              </a:p>
            </p:txBody>
          </p:sp>
          <p:sp>
            <p:nvSpPr>
              <p:cNvPr id="23" name="Connection Line">
                <a:extLst>
                  <a:ext uri="{FF2B5EF4-FFF2-40B4-BE49-F238E27FC236}">
                    <a16:creationId xmlns:a16="http://schemas.microsoft.com/office/drawing/2014/main" id="{592E14E6-BB47-412F-8652-557060CB4F9D}"/>
                  </a:ext>
                </a:extLst>
              </p:cNvPr>
              <p:cNvSpPr/>
              <p:nvPr/>
            </p:nvSpPr>
            <p:spPr>
              <a:xfrm>
                <a:off x="0" y="2"/>
                <a:ext cx="2717235" cy="978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438" y="12070"/>
                      <a:pt x="13638" y="19270"/>
                      <a:pt x="21600" y="21600"/>
                    </a:cubicBezTo>
                  </a:path>
                </a:pathLst>
              </a:custGeom>
              <a:noFill/>
              <a:ln w="12700" cap="flat">
                <a:solidFill>
                  <a:srgbClr val="2EB2A5"/>
                </a:solidFill>
                <a:prstDash val="solid"/>
                <a:miter lim="800000"/>
                <a:tailEnd type="arrow" w="med" len="med"/>
              </a:ln>
              <a:effectLst/>
            </p:spPr>
            <p:txBody>
              <a:bodyPr/>
              <a:lstStyle/>
              <a:p>
                <a:endParaRPr dirty="0"/>
              </a:p>
            </p:txBody>
          </p:sp>
        </p:grpSp>
      </p:grpSp>
      <p:pic>
        <p:nvPicPr>
          <p:cNvPr id="32" name="2021-05-17_15-25-45.png" descr="2021-05-17_15-25-45.png">
            <a:extLst>
              <a:ext uri="{FF2B5EF4-FFF2-40B4-BE49-F238E27FC236}">
                <a16:creationId xmlns:a16="http://schemas.microsoft.com/office/drawing/2014/main" id="{143141BB-CA4A-4EA7-B2ED-F0898ECD8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04" y="7305781"/>
            <a:ext cx="1433893" cy="2034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2021-05-17_15-24-46.png" descr="2021-05-17_15-24-46.png">
            <a:extLst>
              <a:ext uri="{FF2B5EF4-FFF2-40B4-BE49-F238E27FC236}">
                <a16:creationId xmlns:a16="http://schemas.microsoft.com/office/drawing/2014/main" id="{7BE9FA7B-E720-4B9E-96C1-F5E78E57C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52" y="2739154"/>
            <a:ext cx="1438726" cy="203483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Building Services Engineering">
            <a:extLst>
              <a:ext uri="{FF2B5EF4-FFF2-40B4-BE49-F238E27FC236}">
                <a16:creationId xmlns:a16="http://schemas.microsoft.com/office/drawing/2014/main" id="{46260EA7-BC97-4765-8DFE-2225578CF0BA}"/>
              </a:ext>
            </a:extLst>
          </p:cNvPr>
          <p:cNvSpPr/>
          <p:nvPr/>
        </p:nvSpPr>
        <p:spPr>
          <a:xfrm>
            <a:off x="3946226" y="7747589"/>
            <a:ext cx="2692591" cy="372526"/>
          </a:xfrm>
          <a:prstGeom prst="roundRect">
            <a:avLst>
              <a:gd name="adj" fmla="val 43274"/>
            </a:avLst>
          </a:prstGeom>
          <a:solidFill>
            <a:srgbClr val="FFFFFF"/>
          </a:solidFill>
          <a:ln w="12700" cap="flat">
            <a:solidFill>
              <a:srgbClr val="2EB2A5"/>
            </a:solidFill>
            <a:prstDash val="solid"/>
            <a:miter lim="8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/>
          <a:p>
            <a:r>
              <a:rPr lang="en-GB" sz="1400" dirty="0"/>
              <a:t>Modern Methods of Construction</a:t>
            </a:r>
            <a:endParaRPr sz="1400" dirty="0"/>
          </a:p>
        </p:txBody>
      </p:sp>
      <p:sp>
        <p:nvSpPr>
          <p:cNvPr id="36" name="Connection Line">
            <a:extLst>
              <a:ext uri="{FF2B5EF4-FFF2-40B4-BE49-F238E27FC236}">
                <a16:creationId xmlns:a16="http://schemas.microsoft.com/office/drawing/2014/main" id="{8D3F1B02-9902-4A1E-8F1F-690A13EEA462}"/>
              </a:ext>
            </a:extLst>
          </p:cNvPr>
          <p:cNvSpPr/>
          <p:nvPr/>
        </p:nvSpPr>
        <p:spPr>
          <a:xfrm>
            <a:off x="2386382" y="7937500"/>
            <a:ext cx="1559844" cy="234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700" y="8524"/>
                  <a:pt x="13900" y="1324"/>
                  <a:pt x="21600" y="0"/>
                </a:cubicBezTo>
              </a:path>
            </a:pathLst>
          </a:custGeom>
          <a:noFill/>
          <a:ln w="12700" cap="flat">
            <a:solidFill>
              <a:srgbClr val="2EB2A5"/>
            </a:solidFill>
            <a:prstDash val="solid"/>
            <a:miter lim="800000"/>
            <a:tailEnd type="arrow" w="med" len="med"/>
          </a:ln>
          <a:effectLst/>
        </p:spPr>
        <p:txBody>
          <a:bodyPr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978F4-0361-4768-B892-2753367EC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50" y="4857648"/>
            <a:ext cx="1434129" cy="20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Artwork">
            <a:extLst>
              <a:ext uri="{FF2B5EF4-FFF2-40B4-BE49-F238E27FC236}">
                <a16:creationId xmlns:a16="http://schemas.microsoft.com/office/drawing/2014/main" id="{2320E983-7421-4344-B3CB-633DCCB77685}"/>
              </a:ext>
            </a:extLst>
          </p:cNvPr>
          <p:cNvGrpSpPr/>
          <p:nvPr/>
        </p:nvGrpSpPr>
        <p:grpSpPr>
          <a:xfrm>
            <a:off x="629996" y="268902"/>
            <a:ext cx="6930390" cy="10423418"/>
            <a:chOff x="629996" y="268902"/>
            <a:chExt cx="6930390" cy="10423418"/>
          </a:xfrm>
        </p:grpSpPr>
        <p:grpSp>
          <p:nvGrpSpPr>
            <p:cNvPr id="2" name="object 2"/>
            <p:cNvGrpSpPr/>
            <p:nvPr/>
          </p:nvGrpSpPr>
          <p:grpSpPr>
            <a:xfrm>
              <a:off x="629996" y="1782000"/>
              <a:ext cx="6930390" cy="8910320"/>
              <a:chOff x="629996" y="1782000"/>
              <a:chExt cx="6930390" cy="891032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890001" y="3564000"/>
                <a:ext cx="5670550" cy="7128509"/>
              </a:xfrm>
              <a:custGeom>
                <a:avLst/>
                <a:gdLst/>
                <a:ahLst/>
                <a:cxnLst/>
                <a:rect l="l" t="t" r="r" b="b"/>
                <a:pathLst>
                  <a:path w="5670550" h="7128509">
                    <a:moveTo>
                      <a:pt x="5670004" y="0"/>
                    </a:moveTo>
                    <a:lnTo>
                      <a:pt x="0" y="0"/>
                    </a:lnTo>
                    <a:lnTo>
                      <a:pt x="0" y="6682499"/>
                    </a:lnTo>
                    <a:lnTo>
                      <a:pt x="0" y="7128002"/>
                    </a:lnTo>
                    <a:lnTo>
                      <a:pt x="5670004" y="7128002"/>
                    </a:lnTo>
                    <a:lnTo>
                      <a:pt x="5670004" y="6682499"/>
                    </a:lnTo>
                    <a:lnTo>
                      <a:pt x="5670004" y="0"/>
                    </a:lnTo>
                    <a:close/>
                  </a:path>
                </a:pathLst>
              </a:custGeom>
              <a:solidFill>
                <a:srgbClr val="84B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629996" y="1782000"/>
                <a:ext cx="6300470" cy="8464550"/>
              </a:xfrm>
              <a:custGeom>
                <a:avLst/>
                <a:gdLst/>
                <a:ahLst/>
                <a:cxnLst/>
                <a:rect l="l" t="t" r="r" b="b"/>
                <a:pathLst>
                  <a:path w="6300470" h="8464550">
                    <a:moveTo>
                      <a:pt x="6300000" y="0"/>
                    </a:moveTo>
                    <a:lnTo>
                      <a:pt x="0" y="0"/>
                    </a:lnTo>
                    <a:lnTo>
                      <a:pt x="0" y="8464499"/>
                    </a:lnTo>
                    <a:lnTo>
                      <a:pt x="6300000" y="8464499"/>
                    </a:lnTo>
                    <a:lnTo>
                      <a:pt x="63000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642700" y="1782003"/>
              <a:ext cx="0" cy="8464550"/>
            </a:xfrm>
            <a:custGeom>
              <a:avLst/>
              <a:gdLst/>
              <a:ahLst/>
              <a:cxnLst/>
              <a:rect l="l" t="t" r="r" b="b"/>
              <a:pathLst>
                <a:path h="8464550">
                  <a:moveTo>
                    <a:pt x="0" y="0"/>
                  </a:moveTo>
                  <a:lnTo>
                    <a:pt x="0" y="8464499"/>
                  </a:lnTo>
                </a:path>
              </a:pathLst>
            </a:custGeom>
            <a:ln w="38100">
              <a:solidFill>
                <a:srgbClr val="84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Picture 42" descr="Pearson Logo">
              <a:extLst>
                <a:ext uri="{FF2B5EF4-FFF2-40B4-BE49-F238E27FC236}">
                  <a16:creationId xmlns:a16="http://schemas.microsoft.com/office/drawing/2014/main" id="{D3DDF6BC-6B81-264F-AF02-65F3A4B9B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511" y="268902"/>
              <a:ext cx="1574560" cy="1244184"/>
            </a:xfrm>
            <a:prstGeom prst="rect">
              <a:avLst/>
            </a:prstGeom>
          </p:spPr>
        </p:pic>
      </p:grpSp>
      <p:sp>
        <p:nvSpPr>
          <p:cNvPr id="46" name="Text 2">
            <a:extLst>
              <a:ext uri="{FF2B5EF4-FFF2-40B4-BE49-F238E27FC236}">
                <a16:creationId xmlns:a16="http://schemas.microsoft.com/office/drawing/2014/main" id="{97F86F82-C96B-864B-917C-CFB747599D76}"/>
              </a:ext>
            </a:extLst>
          </p:cNvPr>
          <p:cNvSpPr txBox="1">
            <a:spLocks/>
          </p:cNvSpPr>
          <p:nvPr/>
        </p:nvSpPr>
        <p:spPr>
          <a:xfrm>
            <a:off x="927800" y="8614303"/>
            <a:ext cx="4984050" cy="1295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000" b="1" i="0">
                <a:solidFill>
                  <a:srgbClr val="231F2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652780">
              <a:lnSpc>
                <a:spcPct val="116700"/>
              </a:lnSpc>
              <a:spcBef>
                <a:spcPts val="100"/>
              </a:spcBef>
            </a:pPr>
            <a:r>
              <a:rPr lang="en-GB" sz="1200" kern="0" spc="5" dirty="0"/>
              <a:t>All unit descriptors in one document*</a:t>
            </a:r>
          </a:p>
          <a:p>
            <a:pPr marL="12700" marR="93980">
              <a:lnSpc>
                <a:spcPct val="116700"/>
              </a:lnSpc>
            </a:pPr>
            <a:r>
              <a:rPr lang="en-GB" sz="1200" b="0" kern="0" spc="10" dirty="0">
                <a:latin typeface="OpenSans-Light"/>
                <a:cs typeface="OpenSans-Light"/>
              </a:rPr>
              <a:t>Each specification in the 2023 suite use the same bank of units, to maintain flexible delivery of multiple qualifications.</a:t>
            </a:r>
          </a:p>
          <a:p>
            <a:pPr marL="12700" marR="93980">
              <a:lnSpc>
                <a:spcPct val="116700"/>
              </a:lnSpc>
            </a:pPr>
            <a:r>
              <a:rPr lang="en-GB" sz="1200" b="0" kern="0" spc="10" dirty="0">
                <a:latin typeface="OpenSans-Light"/>
                <a:cs typeface="OpenSans-Light"/>
              </a:rPr>
              <a:t>e.g. Unit 3 Science &amp; Materials is the same unit across the whole suite.</a:t>
            </a:r>
          </a:p>
          <a:p>
            <a:pPr marL="12700" marR="93980">
              <a:lnSpc>
                <a:spcPct val="116700"/>
              </a:lnSpc>
            </a:pPr>
            <a:endParaRPr lang="en-GB" sz="1200" b="0" kern="0" spc="10" dirty="0">
              <a:latin typeface="OpenSans-Light"/>
              <a:cs typeface="OpenSans-Light"/>
            </a:endParaRPr>
          </a:p>
          <a:p>
            <a:pPr marL="12700" marR="93980">
              <a:lnSpc>
                <a:spcPct val="116700"/>
              </a:lnSpc>
            </a:pPr>
            <a:r>
              <a:rPr lang="en-GB" sz="1200" b="0" kern="0" spc="10" dirty="0">
                <a:latin typeface="OpenSans-Light"/>
                <a:cs typeface="OpenSans-Light"/>
              </a:rPr>
              <a:t>*The document is linked on each qualification web page.</a:t>
            </a:r>
          </a:p>
        </p:txBody>
      </p:sp>
      <p:sp>
        <p:nvSpPr>
          <p:cNvPr id="47" name="Heading">
            <a:extLst>
              <a:ext uri="{FF2B5EF4-FFF2-40B4-BE49-F238E27FC236}">
                <a16:creationId xmlns:a16="http://schemas.microsoft.com/office/drawing/2014/main" id="{9370A4A2-6F8A-414C-BE7A-58ABB04274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7799" y="2140233"/>
            <a:ext cx="391604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pc="-5" dirty="0"/>
              <a:t>HN Construction 2023 suite</a:t>
            </a:r>
            <a:endParaRPr dirty="0"/>
          </a:p>
        </p:txBody>
      </p:sp>
      <p:pic>
        <p:nvPicPr>
          <p:cNvPr id="11" name="2021-05-19_16-25-43.png" descr="2021-05-19_16-25-43.png">
            <a:extLst>
              <a:ext uri="{FF2B5EF4-FFF2-40B4-BE49-F238E27FC236}">
                <a16:creationId xmlns:a16="http://schemas.microsoft.com/office/drawing/2014/main" id="{E4D45CD0-B0F0-4EEC-BA4E-0DD9D34F8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34" y="5673367"/>
            <a:ext cx="1883179" cy="2661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2021-05-17_15-28-21.png" descr="2021-05-17_15-28-21.png">
            <a:extLst>
              <a:ext uri="{FF2B5EF4-FFF2-40B4-BE49-F238E27FC236}">
                <a16:creationId xmlns:a16="http://schemas.microsoft.com/office/drawing/2014/main" id="{9ED5C362-FEDE-404B-BA12-2E1E11383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38" y="5666725"/>
            <a:ext cx="1883178" cy="2663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2021-05-19_16-23-23.png" descr="2021-05-19_16-23-23.png">
            <a:extLst>
              <a:ext uri="{FF2B5EF4-FFF2-40B4-BE49-F238E27FC236}">
                <a16:creationId xmlns:a16="http://schemas.microsoft.com/office/drawing/2014/main" id="{BCE735B3-2EC4-4F77-B3BD-0A2670887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994" y="2773003"/>
            <a:ext cx="1883178" cy="2663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2021-05-19_16-24-42.png" descr="2021-05-19_16-24-42.png">
            <a:extLst>
              <a:ext uri="{FF2B5EF4-FFF2-40B4-BE49-F238E27FC236}">
                <a16:creationId xmlns:a16="http://schemas.microsoft.com/office/drawing/2014/main" id="{46F26CF0-C056-459A-A154-D621E510B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134" y="2774700"/>
            <a:ext cx="1883178" cy="2661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2021-05-19_16-26-28.png" descr="2021-05-19_16-26-28.png">
            <a:extLst>
              <a:ext uri="{FF2B5EF4-FFF2-40B4-BE49-F238E27FC236}">
                <a16:creationId xmlns:a16="http://schemas.microsoft.com/office/drawing/2014/main" id="{A679C76E-433A-44E8-825C-11DCBD55F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994" y="5668421"/>
            <a:ext cx="1883179" cy="2661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2021-05-19_16-27-27.png" descr="2021-05-19_16-27-27.png">
            <a:extLst>
              <a:ext uri="{FF2B5EF4-FFF2-40B4-BE49-F238E27FC236}">
                <a16:creationId xmlns:a16="http://schemas.microsoft.com/office/drawing/2014/main" id="{63EC1DD6-0B06-4F2C-9327-4C627966C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8605" y="2773003"/>
            <a:ext cx="1884378" cy="26634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42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rtwork">
            <a:extLst>
              <a:ext uri="{FF2B5EF4-FFF2-40B4-BE49-F238E27FC236}">
                <a16:creationId xmlns:a16="http://schemas.microsoft.com/office/drawing/2014/main" id="{AAE8EFF2-3F1F-6445-A7AE-A2E684FE49A5}"/>
              </a:ext>
            </a:extLst>
          </p:cNvPr>
          <p:cNvGrpSpPr/>
          <p:nvPr/>
        </p:nvGrpSpPr>
        <p:grpSpPr>
          <a:xfrm>
            <a:off x="0" y="12"/>
            <a:ext cx="7404071" cy="10246541"/>
            <a:chOff x="0" y="12"/>
            <a:chExt cx="7404071" cy="10246541"/>
          </a:xfrm>
        </p:grpSpPr>
        <p:grpSp>
          <p:nvGrpSpPr>
            <p:cNvPr id="2" name="object 2"/>
            <p:cNvGrpSpPr/>
            <p:nvPr/>
          </p:nvGrpSpPr>
          <p:grpSpPr>
            <a:xfrm>
              <a:off x="0" y="12"/>
              <a:ext cx="6930466" cy="10246541"/>
              <a:chOff x="0" y="12"/>
              <a:chExt cx="6930466" cy="10246541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0" y="12"/>
                <a:ext cx="5670550" cy="8019415"/>
              </a:xfrm>
              <a:custGeom>
                <a:avLst/>
                <a:gdLst/>
                <a:ahLst/>
                <a:cxnLst/>
                <a:rect l="l" t="t" r="r" b="b"/>
                <a:pathLst>
                  <a:path w="5670550" h="8019415">
                    <a:moveTo>
                      <a:pt x="5670004" y="0"/>
                    </a:moveTo>
                    <a:lnTo>
                      <a:pt x="0" y="0"/>
                    </a:lnTo>
                    <a:lnTo>
                      <a:pt x="0" y="1782000"/>
                    </a:lnTo>
                    <a:lnTo>
                      <a:pt x="0" y="8018996"/>
                    </a:lnTo>
                    <a:lnTo>
                      <a:pt x="5670004" y="8018996"/>
                    </a:lnTo>
                    <a:lnTo>
                      <a:pt x="5670004" y="1782000"/>
                    </a:lnTo>
                    <a:lnTo>
                      <a:pt x="5670004" y="0"/>
                    </a:lnTo>
                    <a:close/>
                  </a:path>
                </a:pathLst>
              </a:custGeom>
              <a:solidFill>
                <a:srgbClr val="84B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629996" y="1782000"/>
                <a:ext cx="6300470" cy="8464550"/>
              </a:xfrm>
              <a:custGeom>
                <a:avLst/>
                <a:gdLst/>
                <a:ahLst/>
                <a:cxnLst/>
                <a:rect l="l" t="t" r="r" b="b"/>
                <a:pathLst>
                  <a:path w="6300470" h="8464550">
                    <a:moveTo>
                      <a:pt x="6300000" y="0"/>
                    </a:moveTo>
                    <a:lnTo>
                      <a:pt x="0" y="0"/>
                    </a:lnTo>
                    <a:lnTo>
                      <a:pt x="0" y="8464499"/>
                    </a:lnTo>
                    <a:lnTo>
                      <a:pt x="6300000" y="8464499"/>
                    </a:lnTo>
                    <a:lnTo>
                      <a:pt x="63000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6930000" y="1782003"/>
                <a:ext cx="0" cy="8464550"/>
              </a:xfrm>
              <a:custGeom>
                <a:avLst/>
                <a:gdLst/>
                <a:ahLst/>
                <a:cxnLst/>
                <a:rect l="l" t="t" r="r" b="b"/>
                <a:pathLst>
                  <a:path h="8464550">
                    <a:moveTo>
                      <a:pt x="0" y="0"/>
                    </a:moveTo>
                    <a:lnTo>
                      <a:pt x="0" y="8464499"/>
                    </a:lnTo>
                  </a:path>
                </a:pathLst>
              </a:custGeom>
              <a:ln w="38100">
                <a:solidFill>
                  <a:srgbClr val="84BC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3" name="Picture 12" descr="Pearson Logo">
              <a:extLst>
                <a:ext uri="{FF2B5EF4-FFF2-40B4-BE49-F238E27FC236}">
                  <a16:creationId xmlns:a16="http://schemas.microsoft.com/office/drawing/2014/main" id="{BC405A4F-EBE5-E84B-B7BE-FDBFB84AE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511" y="268902"/>
              <a:ext cx="1574560" cy="1244184"/>
            </a:xfrm>
            <a:prstGeom prst="rect">
              <a:avLst/>
            </a:prstGeom>
          </p:spPr>
        </p:pic>
      </p:grpSp>
      <p:sp>
        <p:nvSpPr>
          <p:cNvPr id="12" name="Heading"/>
          <p:cNvSpPr txBox="1">
            <a:spLocks noGrp="1"/>
          </p:cNvSpPr>
          <p:nvPr>
            <p:ph type="title"/>
          </p:nvPr>
        </p:nvSpPr>
        <p:spPr>
          <a:xfrm>
            <a:off x="783134" y="1907100"/>
            <a:ext cx="3147516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pc="-5" dirty="0"/>
              <a:t>HN Construction HTQs</a:t>
            </a:r>
            <a:br>
              <a:rPr lang="en-GB" spc="-5" dirty="0"/>
            </a:br>
            <a:r>
              <a:rPr lang="en-GB" sz="1800" spc="-5" dirty="0"/>
              <a:t>For use in England only</a:t>
            </a:r>
            <a:endParaRPr dirty="0"/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654EEA8B-15C3-4DD0-8DAF-BF48E8C69702}"/>
              </a:ext>
            </a:extLst>
          </p:cNvPr>
          <p:cNvSpPr txBox="1">
            <a:spLocks/>
          </p:cNvSpPr>
          <p:nvPr/>
        </p:nvSpPr>
        <p:spPr>
          <a:xfrm>
            <a:off x="927800" y="8614303"/>
            <a:ext cx="4984050" cy="1295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000" b="1" i="0">
                <a:solidFill>
                  <a:srgbClr val="231F2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652780">
              <a:lnSpc>
                <a:spcPct val="116700"/>
              </a:lnSpc>
              <a:spcBef>
                <a:spcPts val="100"/>
              </a:spcBef>
            </a:pPr>
            <a:r>
              <a:rPr lang="en-GB" sz="1200" kern="0" spc="5" dirty="0"/>
              <a:t>All unit descriptors in one document*</a:t>
            </a:r>
          </a:p>
          <a:p>
            <a:pPr marL="12700" marR="93980">
              <a:lnSpc>
                <a:spcPct val="116700"/>
              </a:lnSpc>
            </a:pPr>
            <a:r>
              <a:rPr lang="en-GB" sz="1200" b="0" kern="0" spc="10" dirty="0">
                <a:latin typeface="OpenSans-Light"/>
                <a:cs typeface="OpenSans-Light"/>
              </a:rPr>
              <a:t>Each specification in the 2023 suite use the same bank of units, to maintain flexible delivery of multiple qualifications.</a:t>
            </a:r>
          </a:p>
          <a:p>
            <a:pPr marL="12700" marR="93980">
              <a:lnSpc>
                <a:spcPct val="116700"/>
              </a:lnSpc>
            </a:pPr>
            <a:r>
              <a:rPr lang="en-GB" sz="1200" b="0" kern="0" spc="10" dirty="0">
                <a:latin typeface="OpenSans-Light"/>
                <a:cs typeface="OpenSans-Light"/>
              </a:rPr>
              <a:t>e.g. Unit 3 Science &amp; Materials is the same unit across the whole suite.</a:t>
            </a:r>
          </a:p>
          <a:p>
            <a:pPr marL="12700" marR="93980">
              <a:lnSpc>
                <a:spcPct val="116700"/>
              </a:lnSpc>
            </a:pPr>
            <a:endParaRPr lang="en-GB" sz="1200" b="0" kern="0" spc="10" dirty="0">
              <a:latin typeface="OpenSans-Light"/>
              <a:cs typeface="OpenSans-Light"/>
            </a:endParaRPr>
          </a:p>
          <a:p>
            <a:pPr marL="12700" marR="93980">
              <a:lnSpc>
                <a:spcPct val="116700"/>
              </a:lnSpc>
            </a:pPr>
            <a:r>
              <a:rPr lang="en-GB" sz="1200" b="0" kern="0" spc="10" dirty="0">
                <a:latin typeface="OpenSans-Light"/>
                <a:cs typeface="OpenSans-Light"/>
              </a:rPr>
              <a:t>*The document is linked on each qualification web page.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82141-2A99-4D34-A94C-0BB388620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72" y="2773003"/>
            <a:ext cx="1883178" cy="2665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66CD71-EF91-444C-A417-1B00437D5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806" y="2773003"/>
            <a:ext cx="1874732" cy="26634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23DF70-A3BA-4FF7-A6C3-16DC831CF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240" y="2773003"/>
            <a:ext cx="1880076" cy="2663442"/>
          </a:xfrm>
          <a:prstGeom prst="rect">
            <a:avLst/>
          </a:prstGeom>
        </p:spPr>
      </p:pic>
      <p:sp>
        <p:nvSpPr>
          <p:cNvPr id="53" name="object 4">
            <a:extLst>
              <a:ext uri="{FF2B5EF4-FFF2-40B4-BE49-F238E27FC236}">
                <a16:creationId xmlns:a16="http://schemas.microsoft.com/office/drawing/2014/main" id="{4A59691D-E0C8-4FF1-943D-7F5CDD64B137}"/>
              </a:ext>
            </a:extLst>
          </p:cNvPr>
          <p:cNvSpPr/>
          <p:nvPr/>
        </p:nvSpPr>
        <p:spPr>
          <a:xfrm>
            <a:off x="3008740" y="5627804"/>
            <a:ext cx="3555040" cy="2750318"/>
          </a:xfrm>
          <a:custGeom>
            <a:avLst/>
            <a:gdLst/>
            <a:ahLst/>
            <a:cxnLst/>
            <a:rect l="l" t="t" r="r" b="b"/>
            <a:pathLst>
              <a:path w="3780154" h="4455160">
                <a:moveTo>
                  <a:pt x="3780002" y="0"/>
                </a:moveTo>
                <a:lnTo>
                  <a:pt x="0" y="0"/>
                </a:lnTo>
                <a:lnTo>
                  <a:pt x="0" y="890993"/>
                </a:lnTo>
                <a:lnTo>
                  <a:pt x="0" y="4455007"/>
                </a:lnTo>
                <a:lnTo>
                  <a:pt x="3780002" y="4455007"/>
                </a:lnTo>
                <a:lnTo>
                  <a:pt x="3780002" y="890993"/>
                </a:lnTo>
                <a:lnTo>
                  <a:pt x="3780002" y="0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4F1D1B3-64D4-4AB8-91C8-B3795FE36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58" y="5666724"/>
            <a:ext cx="1882992" cy="2663442"/>
          </a:xfrm>
          <a:prstGeom prst="rect">
            <a:avLst/>
          </a:prstGeom>
        </p:spPr>
      </p:pic>
      <p:sp>
        <p:nvSpPr>
          <p:cNvPr id="54" name="object 5">
            <a:extLst>
              <a:ext uri="{FF2B5EF4-FFF2-40B4-BE49-F238E27FC236}">
                <a16:creationId xmlns:a16="http://schemas.microsoft.com/office/drawing/2014/main" id="{F53FD166-D6C7-4726-B193-127EFB420C4F}"/>
              </a:ext>
            </a:extLst>
          </p:cNvPr>
          <p:cNvSpPr/>
          <p:nvPr/>
        </p:nvSpPr>
        <p:spPr>
          <a:xfrm>
            <a:off x="2946018" y="5724034"/>
            <a:ext cx="3555040" cy="817594"/>
          </a:xfrm>
          <a:custGeom>
            <a:avLst/>
            <a:gdLst/>
            <a:ahLst/>
            <a:cxnLst/>
            <a:rect l="l" t="t" r="r" b="b"/>
            <a:pathLst>
              <a:path w="4410075" h="2673350">
                <a:moveTo>
                  <a:pt x="4409998" y="0"/>
                </a:moveTo>
                <a:lnTo>
                  <a:pt x="0" y="0"/>
                </a:lnTo>
                <a:lnTo>
                  <a:pt x="0" y="2672994"/>
                </a:lnTo>
                <a:lnTo>
                  <a:pt x="4409998" y="2672994"/>
                </a:lnTo>
                <a:lnTo>
                  <a:pt x="4409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Text 2">
            <a:extLst>
              <a:ext uri="{FF2B5EF4-FFF2-40B4-BE49-F238E27FC236}">
                <a16:creationId xmlns:a16="http://schemas.microsoft.com/office/drawing/2014/main" id="{18DEDE8C-387F-46AD-9A71-B65403045141}"/>
              </a:ext>
            </a:extLst>
          </p:cNvPr>
          <p:cNvSpPr txBox="1">
            <a:spLocks/>
          </p:cNvSpPr>
          <p:nvPr/>
        </p:nvSpPr>
        <p:spPr>
          <a:xfrm>
            <a:off x="3177828" y="5720579"/>
            <a:ext cx="3239469" cy="724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000" b="1" i="0">
                <a:solidFill>
                  <a:srgbClr val="231F2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652780">
              <a:lnSpc>
                <a:spcPct val="116700"/>
              </a:lnSpc>
              <a:spcBef>
                <a:spcPts val="100"/>
              </a:spcBef>
            </a:pPr>
            <a:r>
              <a:rPr lang="en-GB" sz="1050" kern="0" spc="5" dirty="0"/>
              <a:t>HTQ Qualifications in development!</a:t>
            </a:r>
            <a:endParaRPr lang="en-GB" sz="1200" b="0" kern="0" spc="10" dirty="0">
              <a:latin typeface="OpenSans-Light"/>
              <a:cs typeface="OpenSans-Light"/>
            </a:endParaRPr>
          </a:p>
          <a:p>
            <a:pPr marL="12700" marR="93980">
              <a:lnSpc>
                <a:spcPct val="116700"/>
              </a:lnSpc>
            </a:pPr>
            <a:r>
              <a:rPr lang="en-GB" b="0" kern="0" spc="10" dirty="0">
                <a:latin typeface="OpenSans-Light"/>
                <a:cs typeface="OpenSans-Light"/>
              </a:rPr>
              <a:t>‘Building Service Engineering for England’ and ‘Civil Engineering for England’ are part of the current </a:t>
            </a:r>
            <a:r>
              <a:rPr lang="en-GB" b="0" kern="0" spc="10" dirty="0" err="1">
                <a:latin typeface="OpenSans-Light"/>
                <a:cs typeface="OpenSans-Light"/>
              </a:rPr>
              <a:t>IfATE</a:t>
            </a:r>
            <a:r>
              <a:rPr lang="en-GB" b="0" kern="0" spc="10" dirty="0">
                <a:latin typeface="OpenSans-Light"/>
                <a:cs typeface="OpenSans-Light"/>
              </a:rPr>
              <a:t> </a:t>
            </a:r>
            <a:r>
              <a:rPr lang="en-GB" b="0" u="sng" kern="0" spc="10" dirty="0">
                <a:latin typeface="OpenSans-Light"/>
                <a:cs typeface="OpenSans-Light"/>
              </a:rPr>
              <a:t>approval cycle 4</a:t>
            </a:r>
            <a:r>
              <a:rPr lang="en-GB" b="0" kern="0" spc="10" dirty="0">
                <a:latin typeface="OpenSans-Light"/>
                <a:cs typeface="OpenSans-Light"/>
              </a:rPr>
              <a:t> - for first teach September 2025!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4E53DD9-152A-4829-9561-5EEF699063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306" y="6650096"/>
            <a:ext cx="1123753" cy="15871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00ACED2-F567-43EE-97C0-106DAA16EF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4197" y="6643975"/>
            <a:ext cx="1138209" cy="15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9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6E99D5D981D438BFBF8B95F62F330" ma:contentTypeVersion="11" ma:contentTypeDescription="Create a new document." ma:contentTypeScope="" ma:versionID="5b28fcac60358cacc65a2d3977d6c9ff">
  <xsd:schema xmlns:xsd="http://www.w3.org/2001/XMLSchema" xmlns:xs="http://www.w3.org/2001/XMLSchema" xmlns:p="http://schemas.microsoft.com/office/2006/metadata/properties" xmlns:ns2="53efa203-44f2-4eb0-a62a-b6bc36598676" xmlns:ns3="543b6cb3-de32-4387-b035-61287cdf3c4c" targetNamespace="http://schemas.microsoft.com/office/2006/metadata/properties" ma:root="true" ma:fieldsID="dff14ea70786b1df6e3c80808bdcc277" ns2:_="" ns3:_="">
    <xsd:import namespace="53efa203-44f2-4eb0-a62a-b6bc36598676"/>
    <xsd:import namespace="543b6cb3-de32-4387-b035-61287cdf3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fa203-44f2-4eb0-a62a-b6bc36598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b6cb3-de32-4387-b035-61287cdf3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3b6cb3-de32-4387-b035-61287cdf3c4c">
      <UserInfo>
        <DisplayName>Louise Coleman</DisplayName>
        <AccountId>60</AccountId>
        <AccountType/>
      </UserInfo>
      <UserInfo>
        <DisplayName>Tarjew Kirkland</DisplayName>
        <AccountId>191</AccountId>
        <AccountType/>
      </UserInfo>
      <UserInfo>
        <DisplayName>Shummi Choudhury</DisplayName>
        <AccountId>192</AccountId>
        <AccountType/>
      </UserInfo>
      <UserInfo>
        <DisplayName>Sahithi Siva</DisplayName>
        <AccountId>44</AccountId>
        <AccountType/>
      </UserInfo>
      <UserInfo>
        <DisplayName>Will Lambert</DisplayName>
        <AccountId>170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E8A407-A74C-41F6-B048-A35CB5ACF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efa203-44f2-4eb0-a62a-b6bc36598676"/>
    <ds:schemaRef ds:uri="543b6cb3-de32-4387-b035-61287cdf3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0F7D14-E905-40D9-A08A-880EB680068A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c63c7e9d-5753-40a8-893f-94a0eba9e76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7d69847-0e99-4011-9b66-a4245208547e"/>
    <ds:schemaRef ds:uri="543b6cb3-de32-4387-b035-61287cdf3c4c"/>
  </ds:schemaRefs>
</ds:datastoreItem>
</file>

<file path=customXml/itemProps3.xml><?xml version="1.0" encoding="utf-8"?>
<ds:datastoreItem xmlns:ds="http://schemas.openxmlformats.org/officeDocument/2006/customXml" ds:itemID="{6A83EF24-70B9-4705-9365-4F12296875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362</Words>
  <Application>Microsoft Office PowerPoint</Application>
  <PresentationFormat>Custom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OpenSans-Light</vt:lpstr>
      <vt:lpstr>Office Theme</vt:lpstr>
      <vt:lpstr>PowerPoint Presentation</vt:lpstr>
      <vt:lpstr>Overview of Qualification Changes to RQF HN Construction Portfolio:</vt:lpstr>
      <vt:lpstr>From Pathways to Qualifications</vt:lpstr>
      <vt:lpstr>HN Construction 2023 suite</vt:lpstr>
      <vt:lpstr>HN Construction HTQs For use in England only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Atur as quam ipsanto</dc:title>
  <dc:creator>Will Lambert</dc:creator>
  <cp:lastModifiedBy>Will Lambert</cp:lastModifiedBy>
  <cp:revision>10</cp:revision>
  <dcterms:created xsi:type="dcterms:W3CDTF">2021-03-12T14:14:58Z</dcterms:created>
  <dcterms:modified xsi:type="dcterms:W3CDTF">2023-01-26T10:22:03Z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2021-03-12T00:00:00Z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2021-03-12T00:00:00Z</vt:filetime>
  </property>
  <property fmtid="{D5CDD505-2E9C-101B-9397-08002B2CF9AE}" pid="5" name="ContentTypeId">
    <vt:lpwstr>0x010100F5C6E99D5D981D438BFBF8B95F62F330</vt:lpwstr>
  </property>
</Properties>
</file>