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8" r:id="rId5"/>
  </p:sldMasterIdLst>
  <p:notesMasterIdLst>
    <p:notesMasterId r:id="rId24"/>
  </p:notesMasterIdLst>
  <p:sldIdLst>
    <p:sldId id="332" r:id="rId6"/>
    <p:sldId id="340" r:id="rId7"/>
    <p:sldId id="341" r:id="rId8"/>
    <p:sldId id="342" r:id="rId9"/>
    <p:sldId id="344" r:id="rId10"/>
    <p:sldId id="343" r:id="rId11"/>
    <p:sldId id="345" r:id="rId12"/>
    <p:sldId id="346" r:id="rId13"/>
    <p:sldId id="347" r:id="rId14"/>
    <p:sldId id="348" r:id="rId15"/>
    <p:sldId id="349" r:id="rId16"/>
    <p:sldId id="350" r:id="rId17"/>
    <p:sldId id="351" r:id="rId18"/>
    <p:sldId id="352" r:id="rId19"/>
    <p:sldId id="353" r:id="rId20"/>
    <p:sldId id="354" r:id="rId21"/>
    <p:sldId id="355" r:id="rId22"/>
    <p:sldId id="303" r:id="rId2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D8A779-6192-65F4-6767-3777FED42F44}" name="Knowles, Laura" initials="KL" userId="S::laura.knowles@pearson.com::2e1997ff-801b-4315-adf5-bc9f128d03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017E"/>
    <a:srgbClr val="9E007E"/>
    <a:srgbClr val="11B2A5"/>
    <a:srgbClr val="83BD00"/>
    <a:srgbClr val="FF7479"/>
    <a:srgbClr val="FFBA1C"/>
    <a:srgbClr val="93E8EC"/>
    <a:srgbClr val="DFE0E1"/>
    <a:srgbClr val="A3ACAC"/>
    <a:srgbClr val="10B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1C00F0-13FD-C26F-0DF1-9F5739B1258C}" v="3" dt="2023-07-10T14:10:38.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78" y="1104"/>
      </p:cViewPr>
      <p:guideLst>
        <p:guide orient="horz" pos="2136"/>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dams" userId="S::kelly.adams@pearson.com::56286dc5-c445-4c81-8317-5d717359e7df" providerId="AD" clId="Web-{B61C00F0-13FD-C26F-0DF1-9F5739B1258C}"/>
    <pc:docChg chg="addSld modSld">
      <pc:chgData name="Kelly Adams" userId="S::kelly.adams@pearson.com::56286dc5-c445-4c81-8317-5d717359e7df" providerId="AD" clId="Web-{B61C00F0-13FD-C26F-0DF1-9F5739B1258C}" dt="2023-07-10T14:10:38.761" v="1"/>
      <pc:docMkLst>
        <pc:docMk/>
      </pc:docMkLst>
      <pc:sldChg chg="modSp">
        <pc:chgData name="Kelly Adams" userId="S::kelly.adams@pearson.com::56286dc5-c445-4c81-8317-5d717359e7df" providerId="AD" clId="Web-{B61C00F0-13FD-C26F-0DF1-9F5739B1258C}" dt="2023-07-10T14:10:30.011" v="0" actId="20577"/>
        <pc:sldMkLst>
          <pc:docMk/>
          <pc:sldMk cId="1342745127" sldId="332"/>
        </pc:sldMkLst>
        <pc:spChg chg="mod">
          <ac:chgData name="Kelly Adams" userId="S::kelly.adams@pearson.com::56286dc5-c445-4c81-8317-5d717359e7df" providerId="AD" clId="Web-{B61C00F0-13FD-C26F-0DF1-9F5739B1258C}" dt="2023-07-10T14:10:30.011" v="0" actId="20577"/>
          <ac:spMkLst>
            <pc:docMk/>
            <pc:sldMk cId="1342745127" sldId="332"/>
            <ac:spMk id="2" creationId="{AAD9BDE9-5C5F-9F4E-9ABC-79815C3E9F53}"/>
          </ac:spMkLst>
        </pc:spChg>
      </pc:sldChg>
      <pc:sldChg chg="add">
        <pc:chgData name="Kelly Adams" userId="S::kelly.adams@pearson.com::56286dc5-c445-4c81-8317-5d717359e7df" providerId="AD" clId="Web-{B61C00F0-13FD-C26F-0DF1-9F5739B1258C}" dt="2023-07-10T14:10:38.761" v="1"/>
        <pc:sldMkLst>
          <pc:docMk/>
          <pc:sldMk cId="1520348050" sldId="340"/>
        </pc:sldMkLst>
      </pc:sldChg>
      <pc:sldMasterChg chg="addSldLayout">
        <pc:chgData name="Kelly Adams" userId="S::kelly.adams@pearson.com::56286dc5-c445-4c81-8317-5d717359e7df" providerId="AD" clId="Web-{B61C00F0-13FD-C26F-0DF1-9F5739B1258C}" dt="2023-07-10T14:10:38.761" v="1"/>
        <pc:sldMasterMkLst>
          <pc:docMk/>
          <pc:sldMasterMk cId="0" sldId="2147483648"/>
        </pc:sldMasterMkLst>
        <pc:sldLayoutChg chg="add">
          <pc:chgData name="Kelly Adams" userId="S::kelly.adams@pearson.com::56286dc5-c445-4c81-8317-5d717359e7df" providerId="AD" clId="Web-{B61C00F0-13FD-C26F-0DF1-9F5739B1258C}" dt="2023-07-10T14:10:38.761" v="1"/>
          <pc:sldLayoutMkLst>
            <pc:docMk/>
            <pc:sldMasterMk cId="0" sldId="2147483648"/>
            <pc:sldLayoutMk cId="3955343937" sldId="21474838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7/18/2023</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playlist?list=PLsTevM0VPww3giaYurwBKw9ng3jBXNz4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2</a:t>
            </a:fld>
            <a:endParaRPr lang="en-US"/>
          </a:p>
        </p:txBody>
      </p:sp>
    </p:spTree>
    <p:extLst>
      <p:ext uri="{BB962C8B-B14F-4D97-AF65-F5344CB8AC3E}">
        <p14:creationId xmlns:p14="http://schemas.microsoft.com/office/powerpoint/2010/main" val="183005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(39) Employability Skills – YouTube</a:t>
            </a:r>
            <a:r>
              <a:rPr lang="en-GB" dirty="0"/>
              <a:t> This play list can be used to support and discuss with learners appropriate behaviour in the work place.</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6</a:t>
            </a:fld>
            <a:endParaRPr lang="en-US"/>
          </a:p>
        </p:txBody>
      </p:sp>
    </p:spTree>
    <p:extLst>
      <p:ext uri="{BB962C8B-B14F-4D97-AF65-F5344CB8AC3E}">
        <p14:creationId xmlns:p14="http://schemas.microsoft.com/office/powerpoint/2010/main" val="1736470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18</a:t>
            </a:fld>
            <a:endParaRPr lang="en-US"/>
          </a:p>
        </p:txBody>
      </p:sp>
    </p:spTree>
    <p:extLst>
      <p:ext uri="{BB962C8B-B14F-4D97-AF65-F5344CB8AC3E}">
        <p14:creationId xmlns:p14="http://schemas.microsoft.com/office/powerpoint/2010/main" val="3990580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410849-7EC9-46FE-8DED-8D2C5CC835FB}"/>
              </a:ext>
            </a:extLst>
          </p:cNvPr>
          <p:cNvPicPr>
            <a:picLocks noChangeAspect="1"/>
          </p:cNvPicPr>
          <p:nvPr userDrawn="1"/>
        </p:nvPicPr>
        <p:blipFill>
          <a:blip r:embed="rId3"/>
          <a:stretch>
            <a:fillRect/>
          </a:stretch>
        </p:blipFill>
        <p:spPr>
          <a:xfrm>
            <a:off x="1968122" y="0"/>
            <a:ext cx="10223878" cy="6858000"/>
          </a:xfrm>
          <a:prstGeom prst="rect">
            <a:avLst/>
          </a:prstGeom>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07521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61599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C312F-B9C0-D744-AD30-A434A20A7D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901810" y="0"/>
            <a:ext cx="10290190"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22630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832148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rotWithShape="1">
          <a:blip r:embed="rId2"/>
          <a:srcRect l="13350" t="1" r="273" b="16811"/>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61667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8432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rotWithShape="1">
          <a:blip r:embed="rId2"/>
          <a:srcRect l="-183" t="5696" r="-1"/>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109508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6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305648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955343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6785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6787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893506" y="0"/>
            <a:ext cx="10298494"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21871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5398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rotWithShape="1">
          <a:blip r:embed="rId2"/>
          <a:srcRect t="4037" r="7846" b="4507"/>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3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rotWithShape="1">
          <a:blip r:embed="rId2"/>
          <a:srcRect l="13571" t="30062" r="25128" b="11244"/>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230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43" r:id="rId2"/>
    <p:sldLayoutId id="2147483844" r:id="rId3"/>
    <p:sldLayoutId id="2147483788" r:id="rId4"/>
    <p:sldLayoutId id="2147483845" r:id="rId5"/>
    <p:sldLayoutId id="2147483790" r:id="rId6"/>
    <p:sldLayoutId id="2147483846" r:id="rId7"/>
    <p:sldLayoutId id="2147483792" r:id="rId8"/>
    <p:sldLayoutId id="2147483847" r:id="rId9"/>
    <p:sldLayoutId id="2147483794" r:id="rId10"/>
    <p:sldLayoutId id="2147483795" r:id="rId11"/>
    <p:sldLayoutId id="2147483796" r:id="rId12"/>
    <p:sldLayoutId id="2147483799" r:id="rId13"/>
    <p:sldLayoutId id="2147483853" r:id="rId14"/>
    <p:sldLayoutId id="2147483797" r:id="rId15"/>
    <p:sldLayoutId id="2147483854" r:id="rId16"/>
    <p:sldLayoutId id="2147483806" r:id="rId17"/>
    <p:sldLayoutId id="2147483856" r:id="rId18"/>
    <p:sldLayoutId id="2147483801" r:id="rId19"/>
    <p:sldLayoutId id="2147483804" r:id="rId20"/>
    <p:sldLayoutId id="2147483857" r:id="rId21"/>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110224056"/>
      </p:ext>
    </p:extLst>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jpg"/><Relationship Id="rId7" Type="http://schemas.openxmlformats.org/officeDocument/2006/relationships/image" Target="../media/image26.jpg"/><Relationship Id="rId2" Type="http://schemas.openxmlformats.org/officeDocument/2006/relationships/image" Target="../media/image22.jpg"/><Relationship Id="rId1" Type="http://schemas.openxmlformats.org/officeDocument/2006/relationships/slideLayout" Target="../slideLayouts/slideLayout10.xml"/><Relationship Id="rId6" Type="http://schemas.openxmlformats.org/officeDocument/2006/relationships/hyperlink" Target="https://www.pxfuel.com/en/free-photo-xfupn" TargetMode="Externa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www.prospects.ac.uk/" TargetMode="External"/><Relationship Id="rId13"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3.png"/><Relationship Id="rId12" Type="http://schemas.openxmlformats.org/officeDocument/2006/relationships/hyperlink" Target="https://skillsforlife.campaign.gov.uk/?utm_source=Bing&amp;utm_medium=PPC&amp;utm_campaign=AdultSkills23_202307_0_All&amp;gclid=9ccbb2d1a60d18461420d667f0cf40be&amp;gclsrc=3p.ds&amp;msclkid=9ccbb2d1a60d18461420d667f0cf40be&amp;utm_term=apprenticeships&amp;utm_content=Adult%20Apprenticeship%2Fs" TargetMode="External"/><Relationship Id="rId2" Type="http://schemas.openxmlformats.org/officeDocument/2006/relationships/image" Target="../media/image10.jpg"/><Relationship Id="rId1" Type="http://schemas.openxmlformats.org/officeDocument/2006/relationships/slideLayout" Target="../slideLayouts/slideLayout10.xml"/><Relationship Id="rId6" Type="http://schemas.openxmlformats.org/officeDocument/2006/relationships/hyperlink" Target="https://www.sheffield.ac.uk/careers/home/careers-appointment-guidance" TargetMode="External"/><Relationship Id="rId11" Type="http://schemas.openxmlformats.org/officeDocument/2006/relationships/image" Target="../media/image15.png"/><Relationship Id="rId5" Type="http://schemas.openxmlformats.org/officeDocument/2006/relationships/image" Target="../media/image12.jpeg"/><Relationship Id="rId10" Type="http://schemas.openxmlformats.org/officeDocument/2006/relationships/hyperlink" Target="https://renovo.uk.com/jobcentre-woes-how-to-get-the-most-from-your-visits-to-the-jobcentre/" TargetMode="External"/><Relationship Id="rId4" Type="http://schemas.openxmlformats.org/officeDocument/2006/relationships/hyperlink" Target="https://www.flickr.com/photos/41431665@N07" TargetMode="External"/><Relationship Id="rId9" Type="http://schemas.openxmlformats.org/officeDocument/2006/relationships/image" Target="../media/image14.jpeg"/><Relationship Id="rId14" Type="http://schemas.openxmlformats.org/officeDocument/2006/relationships/hyperlink" Target="https://www.kindpng.com/imgv/ThhibhT_student-employment-handout-hd-png-downloa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0.xml"/><Relationship Id="rId1" Type="http://schemas.openxmlformats.org/officeDocument/2006/relationships/video" Target="https://www.youtube.com/embed/_336Q6eiDqQ?feature=oembed" TargetMode="External"/><Relationship Id="rId4" Type="http://schemas.openxmlformats.org/officeDocument/2006/relationships/hyperlink" Target="https://www.youtube.com/watch?v=_336Q6eiDqQ"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video" Target="https://www.youtube.com/embed/-vk-99seC_I?list=PLsTevM0VPww3giaYurwBKw9ng3jBXNz4A" TargetMode="External"/><Relationship Id="rId5" Type="http://schemas.openxmlformats.org/officeDocument/2006/relationships/hyperlink" Target="https://www.youtube.com/watch?v=-vk-99seC_I&amp;list=PLsTevM0VPww3giaYurwBKw9ng3jBXNz4A&amp;index=1" TargetMode="Externa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0.xml"/><Relationship Id="rId1" Type="http://schemas.openxmlformats.org/officeDocument/2006/relationships/video" Target="https://www.youtube.com/embed/pNY3JWwFL4M?feature=oembed" TargetMode="External"/><Relationship Id="rId4" Type="http://schemas.openxmlformats.org/officeDocument/2006/relationships/hyperlink" Target="https://www.youtube.com/watch?v=pNY3JWwFL4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objectives-smart-target-1262375/" TargetMode="External"/><Relationship Id="rId2" Type="http://schemas.openxmlformats.org/officeDocument/2006/relationships/image" Target="../media/image21.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BDE9-5C5F-9F4E-9ABC-79815C3E9F53}"/>
              </a:ext>
            </a:extLst>
          </p:cNvPr>
          <p:cNvSpPr>
            <a:spLocks noGrp="1"/>
          </p:cNvSpPr>
          <p:nvPr>
            <p:ph type="title"/>
          </p:nvPr>
        </p:nvSpPr>
        <p:spPr/>
        <p:txBody>
          <a:bodyPr lIns="274320" tIns="182880" rIns="274320" bIns="45720" anchor="t" anchorCtr="0">
            <a:normAutofit/>
          </a:bodyPr>
          <a:lstStyle/>
          <a:p>
            <a:r>
              <a:rPr lang="en-US" dirty="0">
                <a:latin typeface="Open Sans Light"/>
                <a:ea typeface="Open Sans Light"/>
                <a:cs typeface="Open Sans Light"/>
              </a:rPr>
              <a:t>BTEC LEVEL 1 Intro </a:t>
            </a:r>
          </a:p>
        </p:txBody>
      </p:sp>
      <p:sp>
        <p:nvSpPr>
          <p:cNvPr id="3" name="Content Placeholder 2">
            <a:extLst>
              <a:ext uri="{FF2B5EF4-FFF2-40B4-BE49-F238E27FC236}">
                <a16:creationId xmlns:a16="http://schemas.microsoft.com/office/drawing/2014/main" id="{8B1A1C59-0678-5A49-B6B4-72860564E13A}"/>
              </a:ext>
            </a:extLst>
          </p:cNvPr>
          <p:cNvSpPr>
            <a:spLocks noGrp="1"/>
          </p:cNvSpPr>
          <p:nvPr>
            <p:ph sz="quarter" idx="16"/>
          </p:nvPr>
        </p:nvSpPr>
        <p:spPr>
          <a:xfrm>
            <a:off x="723991" y="3575418"/>
            <a:ext cx="4381228" cy="2822074"/>
          </a:xfrm>
        </p:spPr>
        <p:txBody>
          <a:bodyPr/>
          <a:lstStyle/>
          <a:p>
            <a:r>
              <a:rPr lang="en-US" sz="4000" dirty="0"/>
              <a:t>A2 Developing a Personal Progression Plan</a:t>
            </a:r>
          </a:p>
        </p:txBody>
      </p:sp>
      <p:sp>
        <p:nvSpPr>
          <p:cNvPr id="4" name="Slide Number Placeholder 3">
            <a:extLst>
              <a:ext uri="{FF2B5EF4-FFF2-40B4-BE49-F238E27FC236}">
                <a16:creationId xmlns:a16="http://schemas.microsoft.com/office/drawing/2014/main" id="{DCC7CE49-5F04-EF4B-9DE8-4FFE7158D7C5}"/>
              </a:ext>
            </a:extLst>
          </p:cNvPr>
          <p:cNvSpPr>
            <a:spLocks noGrp="1"/>
          </p:cNvSpPr>
          <p:nvPr>
            <p:ph type="sldNum" sz="quarter" idx="15"/>
          </p:nvPr>
        </p:nvSpPr>
        <p:spPr/>
        <p:txBody>
          <a:bodyPr/>
          <a:lstStyle/>
          <a:p>
            <a:pPr>
              <a:defRPr/>
            </a:pPr>
            <a:fld id="{E8901B88-A952-2044-9F37-BB636F0880BE}" type="slidenum">
              <a:rPr lang="en-US" smtClean="0"/>
              <a:pPr>
                <a:defRPr/>
              </a:pPr>
              <a:t>1</a:t>
            </a:fld>
            <a:endParaRPr lang="en-US"/>
          </a:p>
        </p:txBody>
      </p:sp>
    </p:spTree>
    <p:extLst>
      <p:ext uri="{BB962C8B-B14F-4D97-AF65-F5344CB8AC3E}">
        <p14:creationId xmlns:p14="http://schemas.microsoft.com/office/powerpoint/2010/main" val="134274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D214-1C7F-DEA0-40EE-A8F2A0C5F8B1}"/>
              </a:ext>
            </a:extLst>
          </p:cNvPr>
          <p:cNvSpPr>
            <a:spLocks noGrp="1"/>
          </p:cNvSpPr>
          <p:nvPr>
            <p:ph type="title"/>
          </p:nvPr>
        </p:nvSpPr>
        <p:spPr/>
        <p:txBody>
          <a:bodyPr/>
          <a:lstStyle/>
          <a:p>
            <a:r>
              <a:rPr lang="en-GB" dirty="0"/>
              <a:t>Is it clear and achievable? SMART GOALS</a:t>
            </a:r>
          </a:p>
        </p:txBody>
      </p:sp>
      <p:sp>
        <p:nvSpPr>
          <p:cNvPr id="3" name="Content Placeholder 2">
            <a:extLst>
              <a:ext uri="{FF2B5EF4-FFF2-40B4-BE49-F238E27FC236}">
                <a16:creationId xmlns:a16="http://schemas.microsoft.com/office/drawing/2014/main" id="{7A17719F-A516-658B-265D-72ECF05D2C8C}"/>
              </a:ext>
            </a:extLst>
          </p:cNvPr>
          <p:cNvSpPr>
            <a:spLocks noGrp="1"/>
          </p:cNvSpPr>
          <p:nvPr>
            <p:ph sz="quarter" idx="16"/>
          </p:nvPr>
        </p:nvSpPr>
        <p:spPr/>
        <p:txBody>
          <a:bodyPr/>
          <a:lstStyle/>
          <a:p>
            <a:endParaRPr lang="en-GB" sz="2800" dirty="0"/>
          </a:p>
          <a:p>
            <a:endParaRPr lang="en-GB" sz="2800" dirty="0"/>
          </a:p>
          <a:p>
            <a:endParaRPr lang="en-GB" sz="4400" dirty="0"/>
          </a:p>
          <a:p>
            <a:r>
              <a:rPr lang="en-GB" sz="4400" dirty="0"/>
              <a:t>Walk 24 miles in a day</a:t>
            </a:r>
          </a:p>
        </p:txBody>
      </p:sp>
      <p:sp>
        <p:nvSpPr>
          <p:cNvPr id="4" name="Slide Number Placeholder 3">
            <a:extLst>
              <a:ext uri="{FF2B5EF4-FFF2-40B4-BE49-F238E27FC236}">
                <a16:creationId xmlns:a16="http://schemas.microsoft.com/office/drawing/2014/main" id="{5DE4F730-6379-C69E-A964-047331AF9BB6}"/>
              </a:ext>
            </a:extLst>
          </p:cNvPr>
          <p:cNvSpPr>
            <a:spLocks noGrp="1"/>
          </p:cNvSpPr>
          <p:nvPr>
            <p:ph type="sldNum" sz="quarter" idx="15"/>
          </p:nvPr>
        </p:nvSpPr>
        <p:spPr/>
        <p:txBody>
          <a:bodyPr/>
          <a:lstStyle/>
          <a:p>
            <a:pPr>
              <a:defRPr/>
            </a:pPr>
            <a:fld id="{EEAC2BAD-9516-2B47-9900-7FC05ED2F002}" type="slidenum">
              <a:rPr lang="en-US" smtClean="0"/>
              <a:pPr>
                <a:defRPr/>
              </a:pPr>
              <a:t>10</a:t>
            </a:fld>
            <a:endParaRPr lang="en-US"/>
          </a:p>
        </p:txBody>
      </p:sp>
    </p:spTree>
    <p:extLst>
      <p:ext uri="{BB962C8B-B14F-4D97-AF65-F5344CB8AC3E}">
        <p14:creationId xmlns:p14="http://schemas.microsoft.com/office/powerpoint/2010/main" val="248876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D214-1C7F-DEA0-40EE-A8F2A0C5F8B1}"/>
              </a:ext>
            </a:extLst>
          </p:cNvPr>
          <p:cNvSpPr>
            <a:spLocks noGrp="1"/>
          </p:cNvSpPr>
          <p:nvPr>
            <p:ph type="title"/>
          </p:nvPr>
        </p:nvSpPr>
        <p:spPr/>
        <p:txBody>
          <a:bodyPr/>
          <a:lstStyle/>
          <a:p>
            <a:r>
              <a:rPr lang="en-GB" dirty="0"/>
              <a:t>Is it clear and achievable? SMART GOALS</a:t>
            </a:r>
          </a:p>
        </p:txBody>
      </p:sp>
      <p:sp>
        <p:nvSpPr>
          <p:cNvPr id="3" name="Content Placeholder 2">
            <a:extLst>
              <a:ext uri="{FF2B5EF4-FFF2-40B4-BE49-F238E27FC236}">
                <a16:creationId xmlns:a16="http://schemas.microsoft.com/office/drawing/2014/main" id="{7A17719F-A516-658B-265D-72ECF05D2C8C}"/>
              </a:ext>
            </a:extLst>
          </p:cNvPr>
          <p:cNvSpPr>
            <a:spLocks noGrp="1"/>
          </p:cNvSpPr>
          <p:nvPr>
            <p:ph sz="quarter" idx="16"/>
          </p:nvPr>
        </p:nvSpPr>
        <p:spPr/>
        <p:txBody>
          <a:bodyPr/>
          <a:lstStyle/>
          <a:p>
            <a:endParaRPr lang="en-GB" sz="2800" dirty="0"/>
          </a:p>
          <a:p>
            <a:endParaRPr lang="en-GB" sz="2800" dirty="0"/>
          </a:p>
          <a:p>
            <a:endParaRPr lang="en-GB" sz="4400" dirty="0"/>
          </a:p>
          <a:p>
            <a:r>
              <a:rPr lang="en-GB" sz="4400" dirty="0"/>
              <a:t>Develop a progression plan for the next month</a:t>
            </a:r>
          </a:p>
        </p:txBody>
      </p:sp>
      <p:sp>
        <p:nvSpPr>
          <p:cNvPr id="4" name="Slide Number Placeholder 3">
            <a:extLst>
              <a:ext uri="{FF2B5EF4-FFF2-40B4-BE49-F238E27FC236}">
                <a16:creationId xmlns:a16="http://schemas.microsoft.com/office/drawing/2014/main" id="{5DE4F730-6379-C69E-A964-047331AF9BB6}"/>
              </a:ext>
            </a:extLst>
          </p:cNvPr>
          <p:cNvSpPr>
            <a:spLocks noGrp="1"/>
          </p:cNvSpPr>
          <p:nvPr>
            <p:ph type="sldNum" sz="quarter" idx="15"/>
          </p:nvPr>
        </p:nvSpPr>
        <p:spPr/>
        <p:txBody>
          <a:bodyPr/>
          <a:lstStyle/>
          <a:p>
            <a:pPr>
              <a:defRPr/>
            </a:pPr>
            <a:fld id="{EEAC2BAD-9516-2B47-9900-7FC05ED2F002}" type="slidenum">
              <a:rPr lang="en-US" smtClean="0"/>
              <a:pPr>
                <a:defRPr/>
              </a:pPr>
              <a:t>11</a:t>
            </a:fld>
            <a:endParaRPr lang="en-US"/>
          </a:p>
        </p:txBody>
      </p:sp>
    </p:spTree>
    <p:extLst>
      <p:ext uri="{BB962C8B-B14F-4D97-AF65-F5344CB8AC3E}">
        <p14:creationId xmlns:p14="http://schemas.microsoft.com/office/powerpoint/2010/main" val="155533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D214-1C7F-DEA0-40EE-A8F2A0C5F8B1}"/>
              </a:ext>
            </a:extLst>
          </p:cNvPr>
          <p:cNvSpPr>
            <a:spLocks noGrp="1"/>
          </p:cNvSpPr>
          <p:nvPr>
            <p:ph type="title"/>
          </p:nvPr>
        </p:nvSpPr>
        <p:spPr/>
        <p:txBody>
          <a:bodyPr/>
          <a:lstStyle/>
          <a:p>
            <a:r>
              <a:rPr lang="en-GB" dirty="0"/>
              <a:t>Is it clear and achievable? SMART GOALS</a:t>
            </a:r>
          </a:p>
        </p:txBody>
      </p:sp>
      <p:sp>
        <p:nvSpPr>
          <p:cNvPr id="3" name="Content Placeholder 2">
            <a:extLst>
              <a:ext uri="{FF2B5EF4-FFF2-40B4-BE49-F238E27FC236}">
                <a16:creationId xmlns:a16="http://schemas.microsoft.com/office/drawing/2014/main" id="{7A17719F-A516-658B-265D-72ECF05D2C8C}"/>
              </a:ext>
            </a:extLst>
          </p:cNvPr>
          <p:cNvSpPr>
            <a:spLocks noGrp="1"/>
          </p:cNvSpPr>
          <p:nvPr>
            <p:ph sz="quarter" idx="16"/>
          </p:nvPr>
        </p:nvSpPr>
        <p:spPr/>
        <p:txBody>
          <a:bodyPr/>
          <a:lstStyle/>
          <a:p>
            <a:endParaRPr lang="en-GB" sz="2800" dirty="0"/>
          </a:p>
          <a:p>
            <a:endParaRPr lang="en-GB" sz="2800" dirty="0"/>
          </a:p>
          <a:p>
            <a:endParaRPr lang="en-GB" sz="4400" dirty="0"/>
          </a:p>
          <a:p>
            <a:r>
              <a:rPr lang="en-GB" sz="4400" dirty="0"/>
              <a:t>Eat 3 vegetables a day</a:t>
            </a:r>
          </a:p>
        </p:txBody>
      </p:sp>
      <p:sp>
        <p:nvSpPr>
          <p:cNvPr id="4" name="Slide Number Placeholder 3">
            <a:extLst>
              <a:ext uri="{FF2B5EF4-FFF2-40B4-BE49-F238E27FC236}">
                <a16:creationId xmlns:a16="http://schemas.microsoft.com/office/drawing/2014/main" id="{5DE4F730-6379-C69E-A964-047331AF9BB6}"/>
              </a:ext>
            </a:extLst>
          </p:cNvPr>
          <p:cNvSpPr>
            <a:spLocks noGrp="1"/>
          </p:cNvSpPr>
          <p:nvPr>
            <p:ph type="sldNum" sz="quarter" idx="15"/>
          </p:nvPr>
        </p:nvSpPr>
        <p:spPr/>
        <p:txBody>
          <a:bodyPr/>
          <a:lstStyle/>
          <a:p>
            <a:pPr>
              <a:defRPr/>
            </a:pPr>
            <a:fld id="{EEAC2BAD-9516-2B47-9900-7FC05ED2F002}" type="slidenum">
              <a:rPr lang="en-US" smtClean="0"/>
              <a:pPr>
                <a:defRPr/>
              </a:pPr>
              <a:t>12</a:t>
            </a:fld>
            <a:endParaRPr lang="en-US"/>
          </a:p>
        </p:txBody>
      </p:sp>
    </p:spTree>
    <p:extLst>
      <p:ext uri="{BB962C8B-B14F-4D97-AF65-F5344CB8AC3E}">
        <p14:creationId xmlns:p14="http://schemas.microsoft.com/office/powerpoint/2010/main" val="123292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D214-1C7F-DEA0-40EE-A8F2A0C5F8B1}"/>
              </a:ext>
            </a:extLst>
          </p:cNvPr>
          <p:cNvSpPr>
            <a:spLocks noGrp="1"/>
          </p:cNvSpPr>
          <p:nvPr>
            <p:ph type="title"/>
          </p:nvPr>
        </p:nvSpPr>
        <p:spPr/>
        <p:txBody>
          <a:bodyPr/>
          <a:lstStyle/>
          <a:p>
            <a:r>
              <a:rPr lang="en-GB" dirty="0"/>
              <a:t>Is it clear and achievable? SMART GOALS</a:t>
            </a:r>
          </a:p>
        </p:txBody>
      </p:sp>
      <p:sp>
        <p:nvSpPr>
          <p:cNvPr id="3" name="Content Placeholder 2">
            <a:extLst>
              <a:ext uri="{FF2B5EF4-FFF2-40B4-BE49-F238E27FC236}">
                <a16:creationId xmlns:a16="http://schemas.microsoft.com/office/drawing/2014/main" id="{7A17719F-A516-658B-265D-72ECF05D2C8C}"/>
              </a:ext>
            </a:extLst>
          </p:cNvPr>
          <p:cNvSpPr>
            <a:spLocks noGrp="1"/>
          </p:cNvSpPr>
          <p:nvPr>
            <p:ph sz="quarter" idx="16"/>
          </p:nvPr>
        </p:nvSpPr>
        <p:spPr/>
        <p:txBody>
          <a:bodyPr/>
          <a:lstStyle/>
          <a:p>
            <a:endParaRPr lang="en-GB" sz="2800" dirty="0"/>
          </a:p>
          <a:p>
            <a:endParaRPr lang="en-GB" sz="2800" dirty="0"/>
          </a:p>
          <a:p>
            <a:endParaRPr lang="en-GB" sz="4400" dirty="0"/>
          </a:p>
          <a:p>
            <a:r>
              <a:rPr lang="en-GB" sz="4400" dirty="0"/>
              <a:t>Hand homework in on time</a:t>
            </a:r>
          </a:p>
        </p:txBody>
      </p:sp>
      <p:sp>
        <p:nvSpPr>
          <p:cNvPr id="4" name="Slide Number Placeholder 3">
            <a:extLst>
              <a:ext uri="{FF2B5EF4-FFF2-40B4-BE49-F238E27FC236}">
                <a16:creationId xmlns:a16="http://schemas.microsoft.com/office/drawing/2014/main" id="{5DE4F730-6379-C69E-A964-047331AF9BB6}"/>
              </a:ext>
            </a:extLst>
          </p:cNvPr>
          <p:cNvSpPr>
            <a:spLocks noGrp="1"/>
          </p:cNvSpPr>
          <p:nvPr>
            <p:ph type="sldNum" sz="quarter" idx="15"/>
          </p:nvPr>
        </p:nvSpPr>
        <p:spPr/>
        <p:txBody>
          <a:bodyPr/>
          <a:lstStyle/>
          <a:p>
            <a:pPr>
              <a:defRPr/>
            </a:pPr>
            <a:fld id="{EEAC2BAD-9516-2B47-9900-7FC05ED2F002}" type="slidenum">
              <a:rPr lang="en-US" smtClean="0"/>
              <a:pPr>
                <a:defRPr/>
              </a:pPr>
              <a:t>13</a:t>
            </a:fld>
            <a:endParaRPr lang="en-US"/>
          </a:p>
        </p:txBody>
      </p:sp>
    </p:spTree>
    <p:extLst>
      <p:ext uri="{BB962C8B-B14F-4D97-AF65-F5344CB8AC3E}">
        <p14:creationId xmlns:p14="http://schemas.microsoft.com/office/powerpoint/2010/main" val="127184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D214-1C7F-DEA0-40EE-A8F2A0C5F8B1}"/>
              </a:ext>
            </a:extLst>
          </p:cNvPr>
          <p:cNvSpPr>
            <a:spLocks noGrp="1"/>
          </p:cNvSpPr>
          <p:nvPr>
            <p:ph type="title"/>
          </p:nvPr>
        </p:nvSpPr>
        <p:spPr/>
        <p:txBody>
          <a:bodyPr/>
          <a:lstStyle/>
          <a:p>
            <a:r>
              <a:rPr lang="en-GB" dirty="0"/>
              <a:t>Is it clear and achievable? SMART GOALS</a:t>
            </a:r>
          </a:p>
        </p:txBody>
      </p:sp>
      <p:sp>
        <p:nvSpPr>
          <p:cNvPr id="3" name="Content Placeholder 2">
            <a:extLst>
              <a:ext uri="{FF2B5EF4-FFF2-40B4-BE49-F238E27FC236}">
                <a16:creationId xmlns:a16="http://schemas.microsoft.com/office/drawing/2014/main" id="{7A17719F-A516-658B-265D-72ECF05D2C8C}"/>
              </a:ext>
            </a:extLst>
          </p:cNvPr>
          <p:cNvSpPr>
            <a:spLocks noGrp="1"/>
          </p:cNvSpPr>
          <p:nvPr>
            <p:ph sz="quarter" idx="16"/>
          </p:nvPr>
        </p:nvSpPr>
        <p:spPr/>
        <p:txBody>
          <a:bodyPr/>
          <a:lstStyle/>
          <a:p>
            <a:endParaRPr lang="en-GB" sz="2800" dirty="0"/>
          </a:p>
          <a:p>
            <a:endParaRPr lang="en-GB" sz="2800" dirty="0"/>
          </a:p>
          <a:p>
            <a:endParaRPr lang="en-GB" sz="4400" dirty="0"/>
          </a:p>
          <a:p>
            <a:r>
              <a:rPr lang="en-GB" sz="4400" dirty="0"/>
              <a:t>Pass all your courses by end of next week</a:t>
            </a:r>
          </a:p>
        </p:txBody>
      </p:sp>
      <p:sp>
        <p:nvSpPr>
          <p:cNvPr id="4" name="Slide Number Placeholder 3">
            <a:extLst>
              <a:ext uri="{FF2B5EF4-FFF2-40B4-BE49-F238E27FC236}">
                <a16:creationId xmlns:a16="http://schemas.microsoft.com/office/drawing/2014/main" id="{5DE4F730-6379-C69E-A964-047331AF9BB6}"/>
              </a:ext>
            </a:extLst>
          </p:cNvPr>
          <p:cNvSpPr>
            <a:spLocks noGrp="1"/>
          </p:cNvSpPr>
          <p:nvPr>
            <p:ph type="sldNum" sz="quarter" idx="15"/>
          </p:nvPr>
        </p:nvSpPr>
        <p:spPr/>
        <p:txBody>
          <a:bodyPr/>
          <a:lstStyle/>
          <a:p>
            <a:pPr>
              <a:defRPr/>
            </a:pPr>
            <a:fld id="{EEAC2BAD-9516-2B47-9900-7FC05ED2F002}" type="slidenum">
              <a:rPr lang="en-US" smtClean="0"/>
              <a:pPr>
                <a:defRPr/>
              </a:pPr>
              <a:t>14</a:t>
            </a:fld>
            <a:endParaRPr lang="en-US"/>
          </a:p>
        </p:txBody>
      </p:sp>
    </p:spTree>
    <p:extLst>
      <p:ext uri="{BB962C8B-B14F-4D97-AF65-F5344CB8AC3E}">
        <p14:creationId xmlns:p14="http://schemas.microsoft.com/office/powerpoint/2010/main" val="3678824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D214-1C7F-DEA0-40EE-A8F2A0C5F8B1}"/>
              </a:ext>
            </a:extLst>
          </p:cNvPr>
          <p:cNvSpPr>
            <a:spLocks noGrp="1"/>
          </p:cNvSpPr>
          <p:nvPr>
            <p:ph type="title"/>
          </p:nvPr>
        </p:nvSpPr>
        <p:spPr/>
        <p:txBody>
          <a:bodyPr/>
          <a:lstStyle/>
          <a:p>
            <a:r>
              <a:rPr lang="en-GB" dirty="0"/>
              <a:t>Is it clear and achievable? SMART GOALS</a:t>
            </a:r>
          </a:p>
        </p:txBody>
      </p:sp>
      <p:sp>
        <p:nvSpPr>
          <p:cNvPr id="3" name="Content Placeholder 2">
            <a:extLst>
              <a:ext uri="{FF2B5EF4-FFF2-40B4-BE49-F238E27FC236}">
                <a16:creationId xmlns:a16="http://schemas.microsoft.com/office/drawing/2014/main" id="{7A17719F-A516-658B-265D-72ECF05D2C8C}"/>
              </a:ext>
            </a:extLst>
          </p:cNvPr>
          <p:cNvSpPr>
            <a:spLocks noGrp="1"/>
          </p:cNvSpPr>
          <p:nvPr>
            <p:ph sz="quarter" idx="16"/>
          </p:nvPr>
        </p:nvSpPr>
        <p:spPr/>
        <p:txBody>
          <a:bodyPr/>
          <a:lstStyle/>
          <a:p>
            <a:endParaRPr lang="en-GB" sz="2800" dirty="0"/>
          </a:p>
          <a:p>
            <a:endParaRPr lang="en-GB" sz="2800" dirty="0"/>
          </a:p>
          <a:p>
            <a:endParaRPr lang="en-GB" sz="4400" dirty="0"/>
          </a:p>
          <a:p>
            <a:r>
              <a:rPr lang="en-GB" sz="4400" dirty="0"/>
              <a:t>Learn and master a new sport this week</a:t>
            </a:r>
          </a:p>
        </p:txBody>
      </p:sp>
      <p:sp>
        <p:nvSpPr>
          <p:cNvPr id="4" name="Slide Number Placeholder 3">
            <a:extLst>
              <a:ext uri="{FF2B5EF4-FFF2-40B4-BE49-F238E27FC236}">
                <a16:creationId xmlns:a16="http://schemas.microsoft.com/office/drawing/2014/main" id="{5DE4F730-6379-C69E-A964-047331AF9BB6}"/>
              </a:ext>
            </a:extLst>
          </p:cNvPr>
          <p:cNvSpPr>
            <a:spLocks noGrp="1"/>
          </p:cNvSpPr>
          <p:nvPr>
            <p:ph type="sldNum" sz="quarter" idx="15"/>
          </p:nvPr>
        </p:nvSpPr>
        <p:spPr/>
        <p:txBody>
          <a:bodyPr/>
          <a:lstStyle/>
          <a:p>
            <a:pPr>
              <a:defRPr/>
            </a:pPr>
            <a:fld id="{EEAC2BAD-9516-2B47-9900-7FC05ED2F002}" type="slidenum">
              <a:rPr lang="en-US" smtClean="0"/>
              <a:pPr>
                <a:defRPr/>
              </a:pPr>
              <a:t>15</a:t>
            </a:fld>
            <a:endParaRPr lang="en-US"/>
          </a:p>
        </p:txBody>
      </p:sp>
    </p:spTree>
    <p:extLst>
      <p:ext uri="{BB962C8B-B14F-4D97-AF65-F5344CB8AC3E}">
        <p14:creationId xmlns:p14="http://schemas.microsoft.com/office/powerpoint/2010/main" val="57736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E739-2676-A605-5124-85AA834C200B}"/>
              </a:ext>
            </a:extLst>
          </p:cNvPr>
          <p:cNvSpPr>
            <a:spLocks noGrp="1"/>
          </p:cNvSpPr>
          <p:nvPr>
            <p:ph type="title"/>
          </p:nvPr>
        </p:nvSpPr>
        <p:spPr>
          <a:xfrm>
            <a:off x="1183729" y="571500"/>
            <a:ext cx="10527008" cy="1119188"/>
          </a:xfrm>
        </p:spPr>
        <p:txBody>
          <a:bodyPr/>
          <a:lstStyle/>
          <a:p>
            <a:r>
              <a:rPr lang="en-GB" dirty="0"/>
              <a:t>Identify the skills that are needed for each job role</a:t>
            </a:r>
          </a:p>
        </p:txBody>
      </p:sp>
      <p:sp>
        <p:nvSpPr>
          <p:cNvPr id="4" name="Slide Number Placeholder 3">
            <a:extLst>
              <a:ext uri="{FF2B5EF4-FFF2-40B4-BE49-F238E27FC236}">
                <a16:creationId xmlns:a16="http://schemas.microsoft.com/office/drawing/2014/main" id="{1CA8B520-B8D1-118F-3B62-CDC0C3FEF9F9}"/>
              </a:ext>
            </a:extLst>
          </p:cNvPr>
          <p:cNvSpPr>
            <a:spLocks noGrp="1"/>
          </p:cNvSpPr>
          <p:nvPr>
            <p:ph type="sldNum" sz="quarter" idx="15"/>
          </p:nvPr>
        </p:nvSpPr>
        <p:spPr/>
        <p:txBody>
          <a:bodyPr/>
          <a:lstStyle/>
          <a:p>
            <a:pPr>
              <a:defRPr/>
            </a:pPr>
            <a:fld id="{EEAC2BAD-9516-2B47-9900-7FC05ED2F002}" type="slidenum">
              <a:rPr lang="en-US" smtClean="0"/>
              <a:pPr>
                <a:defRPr/>
              </a:pPr>
              <a:t>16</a:t>
            </a:fld>
            <a:endParaRPr lang="en-US"/>
          </a:p>
        </p:txBody>
      </p:sp>
      <p:pic>
        <p:nvPicPr>
          <p:cNvPr id="6" name="Picture 5" descr="Chinese fireman at the station">
            <a:extLst>
              <a:ext uri="{FF2B5EF4-FFF2-40B4-BE49-F238E27FC236}">
                <a16:creationId xmlns:a16="http://schemas.microsoft.com/office/drawing/2014/main" id="{47057BD4-43F6-83A7-D606-6F49EF82F201}"/>
              </a:ext>
            </a:extLst>
          </p:cNvPr>
          <p:cNvPicPr>
            <a:picLocks noChangeAspect="1"/>
          </p:cNvPicPr>
          <p:nvPr/>
        </p:nvPicPr>
        <p:blipFill>
          <a:blip r:embed="rId2"/>
          <a:stretch>
            <a:fillRect/>
          </a:stretch>
        </p:blipFill>
        <p:spPr>
          <a:xfrm>
            <a:off x="7812506" y="1766636"/>
            <a:ext cx="3747836" cy="2498557"/>
          </a:xfrm>
          <a:prstGeom prst="rect">
            <a:avLst/>
          </a:prstGeom>
        </p:spPr>
      </p:pic>
      <p:pic>
        <p:nvPicPr>
          <p:cNvPr id="8" name="Picture 7" descr="Man installing sliding glass door">
            <a:extLst>
              <a:ext uri="{FF2B5EF4-FFF2-40B4-BE49-F238E27FC236}">
                <a16:creationId xmlns:a16="http://schemas.microsoft.com/office/drawing/2014/main" id="{703571AF-1763-3B85-DAD7-09DB06DFA755}"/>
              </a:ext>
            </a:extLst>
          </p:cNvPr>
          <p:cNvPicPr>
            <a:picLocks noChangeAspect="1"/>
          </p:cNvPicPr>
          <p:nvPr/>
        </p:nvPicPr>
        <p:blipFill>
          <a:blip r:embed="rId3"/>
          <a:stretch>
            <a:fillRect/>
          </a:stretch>
        </p:blipFill>
        <p:spPr>
          <a:xfrm>
            <a:off x="7812506" y="4385898"/>
            <a:ext cx="3747836" cy="2284777"/>
          </a:xfrm>
          <a:prstGeom prst="rect">
            <a:avLst/>
          </a:prstGeom>
        </p:spPr>
      </p:pic>
      <p:pic>
        <p:nvPicPr>
          <p:cNvPr id="10" name="Picture 9" descr="Mechanic working on car engine">
            <a:extLst>
              <a:ext uri="{FF2B5EF4-FFF2-40B4-BE49-F238E27FC236}">
                <a16:creationId xmlns:a16="http://schemas.microsoft.com/office/drawing/2014/main" id="{87ADEC15-6BCF-D6C4-F928-51426D45E993}"/>
              </a:ext>
            </a:extLst>
          </p:cNvPr>
          <p:cNvPicPr>
            <a:picLocks noChangeAspect="1"/>
          </p:cNvPicPr>
          <p:nvPr/>
        </p:nvPicPr>
        <p:blipFill>
          <a:blip r:embed="rId4"/>
          <a:stretch>
            <a:fillRect/>
          </a:stretch>
        </p:blipFill>
        <p:spPr>
          <a:xfrm>
            <a:off x="3835554" y="1766635"/>
            <a:ext cx="3747836" cy="2498557"/>
          </a:xfrm>
          <a:prstGeom prst="rect">
            <a:avLst/>
          </a:prstGeom>
        </p:spPr>
      </p:pic>
      <p:pic>
        <p:nvPicPr>
          <p:cNvPr id="12" name="Picture 11" descr="A group of kids preparing food&#10;&#10;Description automatically generated">
            <a:extLst>
              <a:ext uri="{FF2B5EF4-FFF2-40B4-BE49-F238E27FC236}">
                <a16:creationId xmlns:a16="http://schemas.microsoft.com/office/drawing/2014/main" id="{C0A8D71A-946A-E7A5-1985-5AAAAE273D8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785567" y="4397766"/>
            <a:ext cx="3787419" cy="2308513"/>
          </a:xfrm>
          <a:prstGeom prst="rect">
            <a:avLst/>
          </a:prstGeom>
        </p:spPr>
      </p:pic>
      <p:pic>
        <p:nvPicPr>
          <p:cNvPr id="16" name="Picture 15" descr="Person wearing a white coat and stethoscope">
            <a:extLst>
              <a:ext uri="{FF2B5EF4-FFF2-40B4-BE49-F238E27FC236}">
                <a16:creationId xmlns:a16="http://schemas.microsoft.com/office/drawing/2014/main" id="{978927A0-FB2F-096C-60DD-4DF9EEF0C9D0}"/>
              </a:ext>
            </a:extLst>
          </p:cNvPr>
          <p:cNvPicPr>
            <a:picLocks noChangeAspect="1"/>
          </p:cNvPicPr>
          <p:nvPr/>
        </p:nvPicPr>
        <p:blipFill>
          <a:blip r:embed="rId7"/>
          <a:stretch>
            <a:fillRect/>
          </a:stretch>
        </p:blipFill>
        <p:spPr>
          <a:xfrm>
            <a:off x="122290" y="4409635"/>
            <a:ext cx="3484148" cy="2284776"/>
          </a:xfrm>
          <a:prstGeom prst="rect">
            <a:avLst/>
          </a:prstGeom>
        </p:spPr>
      </p:pic>
      <p:pic>
        <p:nvPicPr>
          <p:cNvPr id="21" name="Picture 20" descr="Bakery employee giving bag to customer">
            <a:extLst>
              <a:ext uri="{FF2B5EF4-FFF2-40B4-BE49-F238E27FC236}">
                <a16:creationId xmlns:a16="http://schemas.microsoft.com/office/drawing/2014/main" id="{6E121007-1D3A-8062-8CD5-7C417B9000CB}"/>
              </a:ext>
            </a:extLst>
          </p:cNvPr>
          <p:cNvPicPr>
            <a:picLocks noChangeAspect="1"/>
          </p:cNvPicPr>
          <p:nvPr/>
        </p:nvPicPr>
        <p:blipFill>
          <a:blip r:embed="rId8"/>
          <a:stretch>
            <a:fillRect/>
          </a:stretch>
        </p:blipFill>
        <p:spPr>
          <a:xfrm>
            <a:off x="122290" y="1766635"/>
            <a:ext cx="3484148" cy="2498557"/>
          </a:xfrm>
          <a:prstGeom prst="rect">
            <a:avLst/>
          </a:prstGeom>
        </p:spPr>
      </p:pic>
    </p:spTree>
    <p:extLst>
      <p:ext uri="{BB962C8B-B14F-4D97-AF65-F5344CB8AC3E}">
        <p14:creationId xmlns:p14="http://schemas.microsoft.com/office/powerpoint/2010/main" val="3545482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E739-2676-A605-5124-85AA834C200B}"/>
              </a:ext>
            </a:extLst>
          </p:cNvPr>
          <p:cNvSpPr>
            <a:spLocks noGrp="1"/>
          </p:cNvSpPr>
          <p:nvPr>
            <p:ph type="title"/>
          </p:nvPr>
        </p:nvSpPr>
        <p:spPr>
          <a:xfrm>
            <a:off x="1183729" y="571500"/>
            <a:ext cx="10527008" cy="1119188"/>
          </a:xfrm>
        </p:spPr>
        <p:txBody>
          <a:bodyPr/>
          <a:lstStyle/>
          <a:p>
            <a:r>
              <a:rPr lang="en-GB" dirty="0"/>
              <a:t>Identify the skills that are needed to study each subject</a:t>
            </a:r>
          </a:p>
        </p:txBody>
      </p:sp>
      <p:sp>
        <p:nvSpPr>
          <p:cNvPr id="4" name="Slide Number Placeholder 3">
            <a:extLst>
              <a:ext uri="{FF2B5EF4-FFF2-40B4-BE49-F238E27FC236}">
                <a16:creationId xmlns:a16="http://schemas.microsoft.com/office/drawing/2014/main" id="{1CA8B520-B8D1-118F-3B62-CDC0C3FEF9F9}"/>
              </a:ext>
            </a:extLst>
          </p:cNvPr>
          <p:cNvSpPr>
            <a:spLocks noGrp="1"/>
          </p:cNvSpPr>
          <p:nvPr>
            <p:ph type="sldNum" sz="quarter" idx="15"/>
          </p:nvPr>
        </p:nvSpPr>
        <p:spPr/>
        <p:txBody>
          <a:bodyPr/>
          <a:lstStyle/>
          <a:p>
            <a:pPr>
              <a:defRPr/>
            </a:pPr>
            <a:fld id="{EEAC2BAD-9516-2B47-9900-7FC05ED2F002}" type="slidenum">
              <a:rPr lang="en-US" smtClean="0"/>
              <a:pPr>
                <a:defRPr/>
              </a:pPr>
              <a:t>17</a:t>
            </a:fld>
            <a:endParaRPr lang="en-US"/>
          </a:p>
        </p:txBody>
      </p:sp>
      <p:sp>
        <p:nvSpPr>
          <p:cNvPr id="7" name="Rectangle 6">
            <a:extLst>
              <a:ext uri="{FF2B5EF4-FFF2-40B4-BE49-F238E27FC236}">
                <a16:creationId xmlns:a16="http://schemas.microsoft.com/office/drawing/2014/main" id="{D68A0BF3-5B2F-95BB-CA5C-12BBFD4421F5}"/>
              </a:ext>
            </a:extLst>
          </p:cNvPr>
          <p:cNvSpPr/>
          <p:nvPr/>
        </p:nvSpPr>
        <p:spPr>
          <a:xfrm>
            <a:off x="224589" y="4940968"/>
            <a:ext cx="3529264" cy="16844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dirty="0"/>
              <a:t>Land Based Study</a:t>
            </a:r>
          </a:p>
        </p:txBody>
      </p:sp>
      <p:sp>
        <p:nvSpPr>
          <p:cNvPr id="8" name="Rectangle 7">
            <a:extLst>
              <a:ext uri="{FF2B5EF4-FFF2-40B4-BE49-F238E27FC236}">
                <a16:creationId xmlns:a16="http://schemas.microsoft.com/office/drawing/2014/main" id="{96863972-A462-7010-D498-1F004924C379}"/>
              </a:ext>
            </a:extLst>
          </p:cNvPr>
          <p:cNvSpPr/>
          <p:nvPr/>
        </p:nvSpPr>
        <p:spPr>
          <a:xfrm>
            <a:off x="4331368" y="4940968"/>
            <a:ext cx="3529264" cy="16844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600" dirty="0"/>
              <a:t>Public Services</a:t>
            </a:r>
          </a:p>
        </p:txBody>
      </p:sp>
      <p:sp>
        <p:nvSpPr>
          <p:cNvPr id="9" name="Rectangle 8">
            <a:extLst>
              <a:ext uri="{FF2B5EF4-FFF2-40B4-BE49-F238E27FC236}">
                <a16:creationId xmlns:a16="http://schemas.microsoft.com/office/drawing/2014/main" id="{9AA146D8-A959-ED52-4937-FF148F3269C3}"/>
              </a:ext>
            </a:extLst>
          </p:cNvPr>
          <p:cNvSpPr/>
          <p:nvPr/>
        </p:nvSpPr>
        <p:spPr>
          <a:xfrm>
            <a:off x="8181473" y="2248776"/>
            <a:ext cx="3529264" cy="16844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600" dirty="0"/>
              <a:t>Digital Media</a:t>
            </a:r>
          </a:p>
        </p:txBody>
      </p:sp>
      <p:sp>
        <p:nvSpPr>
          <p:cNvPr id="10" name="Rectangle 9">
            <a:extLst>
              <a:ext uri="{FF2B5EF4-FFF2-40B4-BE49-F238E27FC236}">
                <a16:creationId xmlns:a16="http://schemas.microsoft.com/office/drawing/2014/main" id="{794DC10F-B3F5-F8C6-8FAA-1943B91D1DA1}"/>
              </a:ext>
            </a:extLst>
          </p:cNvPr>
          <p:cNvSpPr/>
          <p:nvPr/>
        </p:nvSpPr>
        <p:spPr>
          <a:xfrm>
            <a:off x="4331368" y="2248777"/>
            <a:ext cx="3529264" cy="168442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3600" dirty="0"/>
              <a:t>Business</a:t>
            </a:r>
          </a:p>
        </p:txBody>
      </p:sp>
      <p:sp>
        <p:nvSpPr>
          <p:cNvPr id="11" name="Rectangle 10">
            <a:extLst>
              <a:ext uri="{FF2B5EF4-FFF2-40B4-BE49-F238E27FC236}">
                <a16:creationId xmlns:a16="http://schemas.microsoft.com/office/drawing/2014/main" id="{575739EC-4177-20E4-4B9F-5CC9A544ED20}"/>
              </a:ext>
            </a:extLst>
          </p:cNvPr>
          <p:cNvSpPr/>
          <p:nvPr/>
        </p:nvSpPr>
        <p:spPr>
          <a:xfrm>
            <a:off x="224589" y="2248776"/>
            <a:ext cx="3529264" cy="16844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3600" dirty="0"/>
              <a:t>Engineering</a:t>
            </a:r>
          </a:p>
        </p:txBody>
      </p:sp>
      <p:sp>
        <p:nvSpPr>
          <p:cNvPr id="12" name="Rectangle 11">
            <a:extLst>
              <a:ext uri="{FF2B5EF4-FFF2-40B4-BE49-F238E27FC236}">
                <a16:creationId xmlns:a16="http://schemas.microsoft.com/office/drawing/2014/main" id="{9F76B0C1-6637-4861-F382-3FD81053E4DD}"/>
              </a:ext>
            </a:extLst>
          </p:cNvPr>
          <p:cNvSpPr/>
          <p:nvPr/>
        </p:nvSpPr>
        <p:spPr>
          <a:xfrm>
            <a:off x="8181473" y="4940967"/>
            <a:ext cx="3529264" cy="16844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3600" dirty="0"/>
              <a:t>Art and Design</a:t>
            </a:r>
          </a:p>
        </p:txBody>
      </p:sp>
    </p:spTree>
    <p:extLst>
      <p:ext uri="{BB962C8B-B14F-4D97-AF65-F5344CB8AC3E}">
        <p14:creationId xmlns:p14="http://schemas.microsoft.com/office/powerpoint/2010/main" val="3447110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3" name="Slide Number Placeholder 2">
            <a:extLst>
              <a:ext uri="{FF2B5EF4-FFF2-40B4-BE49-F238E27FC236}">
                <a16:creationId xmlns:a16="http://schemas.microsoft.com/office/drawing/2014/main" id="{914D0855-A5E9-47A8-8BAE-07C3DB10C02C}"/>
              </a:ext>
            </a:extLst>
          </p:cNvPr>
          <p:cNvSpPr>
            <a:spLocks noGrp="1"/>
          </p:cNvSpPr>
          <p:nvPr>
            <p:ph type="sldNum" sz="quarter" idx="12"/>
          </p:nvPr>
        </p:nvSpPr>
        <p:spPr/>
        <p:txBody>
          <a:bodyPr/>
          <a:lstStyle/>
          <a:p>
            <a:fld id="{F9A32ACD-E19E-41C2-B7E1-C19650DECB95}" type="slidenum">
              <a:rPr lang="en-US" smtClean="0"/>
              <a:t>18</a:t>
            </a:fld>
            <a:endParaRPr lang="en-US"/>
          </a:p>
        </p:txBody>
      </p:sp>
    </p:spTree>
    <p:extLst>
      <p:ext uri="{BB962C8B-B14F-4D97-AF65-F5344CB8AC3E}">
        <p14:creationId xmlns:p14="http://schemas.microsoft.com/office/powerpoint/2010/main" val="14950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D4FC-2AA2-7976-FC11-FC321AE8D528}"/>
              </a:ext>
            </a:extLst>
          </p:cNvPr>
          <p:cNvSpPr>
            <a:spLocks noGrp="1"/>
          </p:cNvSpPr>
          <p:nvPr>
            <p:ph type="title"/>
          </p:nvPr>
        </p:nvSpPr>
        <p:spPr/>
        <p:txBody>
          <a:bodyPr/>
          <a:lstStyle/>
          <a:p>
            <a:r>
              <a:rPr lang="en-GB" dirty="0"/>
              <a:t>Using this resource</a:t>
            </a:r>
          </a:p>
        </p:txBody>
      </p:sp>
      <p:sp>
        <p:nvSpPr>
          <p:cNvPr id="3" name="Content Placeholder 2">
            <a:extLst>
              <a:ext uri="{FF2B5EF4-FFF2-40B4-BE49-F238E27FC236}">
                <a16:creationId xmlns:a16="http://schemas.microsoft.com/office/drawing/2014/main" id="{DA328298-93E8-98AE-6709-1BD1B0BFD450}"/>
              </a:ext>
            </a:extLst>
          </p:cNvPr>
          <p:cNvSpPr>
            <a:spLocks noGrp="1"/>
          </p:cNvSpPr>
          <p:nvPr>
            <p:ph sz="quarter" idx="16"/>
          </p:nvPr>
        </p:nvSpPr>
        <p:spPr/>
        <p:txBody>
          <a:bodyPr/>
          <a:lstStyle/>
          <a:p>
            <a:r>
              <a:rPr lang="en-GB" sz="2000" dirty="0"/>
              <a:t>This resource is provided to you by Pearson for educational use as part of the Level 1 Introductory qualification suite.</a:t>
            </a:r>
          </a:p>
          <a:p>
            <a:r>
              <a:rPr lang="en-GB" sz="2000" dirty="0"/>
              <a:t>The resource is a starting point to teaching the named unit on the title page. The intended purpose of this resource is to support teaching by helping to explore some of the key themes within the unit.</a:t>
            </a:r>
          </a:p>
          <a:p>
            <a:r>
              <a:rPr lang="en-GB" sz="2000" dirty="0"/>
              <a:t>This resource does not cover nor is intended to cover all the full content for the unit and should be used in conjunction with additional teaching and learning materials to ensure full coverage.</a:t>
            </a:r>
          </a:p>
          <a:p>
            <a:r>
              <a:rPr lang="en-GB" sz="2000" dirty="0"/>
              <a:t>All content is accurate at of time of publication and should be reviewed by the user before use in the classroom to ensure it is appropriate for centre needs</a:t>
            </a:r>
          </a:p>
          <a:p>
            <a:r>
              <a:rPr lang="en-GB" sz="2000" dirty="0"/>
              <a:t>Any external content has been fully credited with the owner of the resource </a:t>
            </a:r>
          </a:p>
        </p:txBody>
      </p:sp>
      <p:sp>
        <p:nvSpPr>
          <p:cNvPr id="4" name="Slide Number Placeholder 3">
            <a:extLst>
              <a:ext uri="{FF2B5EF4-FFF2-40B4-BE49-F238E27FC236}">
                <a16:creationId xmlns:a16="http://schemas.microsoft.com/office/drawing/2014/main" id="{62050D36-87A6-4699-F807-63DF991A8998}"/>
              </a:ext>
            </a:extLst>
          </p:cNvPr>
          <p:cNvSpPr>
            <a:spLocks noGrp="1"/>
          </p:cNvSpPr>
          <p:nvPr>
            <p:ph type="sldNum" sz="quarter" idx="15"/>
          </p:nvPr>
        </p:nvSpPr>
        <p:spPr/>
        <p:txBody>
          <a:bodyPr/>
          <a:lstStyle/>
          <a:p>
            <a:pPr>
              <a:defRPr/>
            </a:pPr>
            <a:fld id="{EEAC2BAD-9516-2B47-9900-7FC05ED2F002}" type="slidenum">
              <a:rPr lang="en-US" smtClean="0"/>
              <a:pPr>
                <a:defRPr/>
              </a:pPr>
              <a:t>2</a:t>
            </a:fld>
            <a:endParaRPr lang="en-US"/>
          </a:p>
        </p:txBody>
      </p:sp>
    </p:spTree>
    <p:extLst>
      <p:ext uri="{BB962C8B-B14F-4D97-AF65-F5344CB8AC3E}">
        <p14:creationId xmlns:p14="http://schemas.microsoft.com/office/powerpoint/2010/main" val="152034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holding red book">
            <a:extLst>
              <a:ext uri="{FF2B5EF4-FFF2-40B4-BE49-F238E27FC236}">
                <a16:creationId xmlns:a16="http://schemas.microsoft.com/office/drawing/2014/main" id="{2B1C05FD-91CA-4021-E8EA-C9EC9513C8DD}"/>
              </a:ext>
            </a:extLst>
          </p:cNvPr>
          <p:cNvPicPr>
            <a:picLocks noChangeAspect="1"/>
          </p:cNvPicPr>
          <p:nvPr/>
        </p:nvPicPr>
        <p:blipFill>
          <a:blip r:embed="rId2"/>
          <a:stretch>
            <a:fillRect/>
          </a:stretch>
        </p:blipFill>
        <p:spPr>
          <a:xfrm>
            <a:off x="114300" y="4293518"/>
            <a:ext cx="3683668" cy="2455779"/>
          </a:xfrm>
          <a:prstGeom prst="rect">
            <a:avLst/>
          </a:prstGeom>
        </p:spPr>
      </p:pic>
      <p:sp>
        <p:nvSpPr>
          <p:cNvPr id="31" name="Title 30">
            <a:extLst>
              <a:ext uri="{FF2B5EF4-FFF2-40B4-BE49-F238E27FC236}">
                <a16:creationId xmlns:a16="http://schemas.microsoft.com/office/drawing/2014/main" id="{69B86EF7-5E9D-82BC-97B6-2BD5150EFD55}"/>
              </a:ext>
            </a:extLst>
          </p:cNvPr>
          <p:cNvSpPr>
            <a:spLocks noGrp="1"/>
          </p:cNvSpPr>
          <p:nvPr>
            <p:ph type="title"/>
          </p:nvPr>
        </p:nvSpPr>
        <p:spPr/>
        <p:txBody>
          <a:bodyPr/>
          <a:lstStyle/>
          <a:p>
            <a:r>
              <a:rPr lang="en-GB" dirty="0"/>
              <a:t>Where can I find out about my next steps?</a:t>
            </a:r>
          </a:p>
        </p:txBody>
      </p:sp>
      <p:sp>
        <p:nvSpPr>
          <p:cNvPr id="4" name="Slide Number Placeholder 3">
            <a:extLst>
              <a:ext uri="{FF2B5EF4-FFF2-40B4-BE49-F238E27FC236}">
                <a16:creationId xmlns:a16="http://schemas.microsoft.com/office/drawing/2014/main" id="{FF5DE116-89C6-30F8-DCDC-337C849E4A17}"/>
              </a:ext>
            </a:extLst>
          </p:cNvPr>
          <p:cNvSpPr>
            <a:spLocks noGrp="1"/>
          </p:cNvSpPr>
          <p:nvPr>
            <p:ph type="sldNum" sz="quarter" idx="15"/>
          </p:nvPr>
        </p:nvSpPr>
        <p:spPr/>
        <p:txBody>
          <a:bodyPr anchor="ctr">
            <a:normAutofit/>
          </a:bodyPr>
          <a:lstStyle/>
          <a:p>
            <a:pPr>
              <a:spcAft>
                <a:spcPts val="600"/>
              </a:spcAft>
              <a:defRPr/>
            </a:pPr>
            <a:fld id="{EEAC2BAD-9516-2B47-9900-7FC05ED2F002}" type="slidenum">
              <a:rPr lang="en-US" smtClean="0"/>
              <a:pPr>
                <a:spcAft>
                  <a:spcPts val="600"/>
                </a:spcAft>
                <a:defRPr/>
              </a:pPr>
              <a:t>3</a:t>
            </a:fld>
            <a:endParaRPr lang="en-US"/>
          </a:p>
        </p:txBody>
      </p:sp>
      <p:pic>
        <p:nvPicPr>
          <p:cNvPr id="1028" name="Picture 4" descr="Career Fair at College of DuPage 2014 8">
            <a:extLst>
              <a:ext uri="{FF2B5EF4-FFF2-40B4-BE49-F238E27FC236}">
                <a16:creationId xmlns:a16="http://schemas.microsoft.com/office/drawing/2014/main" id="{D1734A7B-0189-F31D-FA84-CFA446CEA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801145"/>
            <a:ext cx="3371472" cy="22882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CF0E1E6-B832-EF19-694E-86C7F7E5A6B6}"/>
              </a:ext>
            </a:extLst>
          </p:cNvPr>
          <p:cNvSpPr txBox="1"/>
          <p:nvPr/>
        </p:nvSpPr>
        <p:spPr>
          <a:xfrm>
            <a:off x="0" y="4057316"/>
            <a:ext cx="6096000" cy="261610"/>
          </a:xfrm>
          <a:prstGeom prst="rect">
            <a:avLst/>
          </a:prstGeom>
          <a:noFill/>
        </p:spPr>
        <p:txBody>
          <a:bodyPr wrap="square">
            <a:spAutoFit/>
          </a:bodyPr>
          <a:lstStyle/>
          <a:p>
            <a:r>
              <a:rPr lang="en-GB" sz="1100" b="1" i="0" dirty="0">
                <a:effectLst/>
                <a:latin typeface="Inter"/>
                <a:hlinkClick r:id="rId4"/>
              </a:rPr>
              <a:t>©COD Newsroom</a:t>
            </a:r>
            <a:endParaRPr lang="en-GB" sz="1100" dirty="0"/>
          </a:p>
        </p:txBody>
      </p:sp>
      <p:pic>
        <p:nvPicPr>
          <p:cNvPr id="1030" name="Picture 6" descr="Careers appointment guidance | Careers &amp; Employability Service | The  University of Sheffield">
            <a:extLst>
              <a:ext uri="{FF2B5EF4-FFF2-40B4-BE49-F238E27FC236}">
                <a16:creationId xmlns:a16="http://schemas.microsoft.com/office/drawing/2014/main" id="{EBA331D0-2923-9A7A-84A5-CA6F99788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968" y="1841459"/>
            <a:ext cx="3571875" cy="20097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D623A5A-A707-0B1F-34D1-373C7399869D}"/>
              </a:ext>
            </a:extLst>
          </p:cNvPr>
          <p:cNvSpPr txBox="1"/>
          <p:nvPr/>
        </p:nvSpPr>
        <p:spPr>
          <a:xfrm>
            <a:off x="3797968" y="3839908"/>
            <a:ext cx="3048000" cy="430887"/>
          </a:xfrm>
          <a:prstGeom prst="rect">
            <a:avLst/>
          </a:prstGeom>
          <a:noFill/>
        </p:spPr>
        <p:txBody>
          <a:bodyPr wrap="square">
            <a:spAutoFit/>
          </a:bodyPr>
          <a:lstStyle/>
          <a:p>
            <a:r>
              <a:rPr lang="en-GB" sz="1100" dirty="0">
                <a:hlinkClick r:id="rId6"/>
              </a:rPr>
              <a:t>©Careers appointment guidance | Careers &amp; Employability Service | The University of Sheffield</a:t>
            </a:r>
            <a:endParaRPr lang="en-GB" sz="1100" dirty="0"/>
          </a:p>
        </p:txBody>
      </p:sp>
      <p:pic>
        <p:nvPicPr>
          <p:cNvPr id="38" name="Picture 37">
            <a:extLst>
              <a:ext uri="{FF2B5EF4-FFF2-40B4-BE49-F238E27FC236}">
                <a16:creationId xmlns:a16="http://schemas.microsoft.com/office/drawing/2014/main" id="{BD57E3F9-6F95-E3B3-BB9F-4ABCF5A79C48}"/>
              </a:ext>
            </a:extLst>
          </p:cNvPr>
          <p:cNvPicPr>
            <a:picLocks noChangeAspect="1"/>
          </p:cNvPicPr>
          <p:nvPr/>
        </p:nvPicPr>
        <p:blipFill>
          <a:blip r:embed="rId7"/>
          <a:stretch>
            <a:fillRect/>
          </a:stretch>
        </p:blipFill>
        <p:spPr>
          <a:xfrm>
            <a:off x="3912268" y="4460943"/>
            <a:ext cx="2879354" cy="2027169"/>
          </a:xfrm>
          <a:prstGeom prst="rect">
            <a:avLst/>
          </a:prstGeom>
        </p:spPr>
      </p:pic>
      <p:sp>
        <p:nvSpPr>
          <p:cNvPr id="40" name="TextBox 39">
            <a:extLst>
              <a:ext uri="{FF2B5EF4-FFF2-40B4-BE49-F238E27FC236}">
                <a16:creationId xmlns:a16="http://schemas.microsoft.com/office/drawing/2014/main" id="{C02BD516-23EC-C818-BA75-A58F79D16279}"/>
              </a:ext>
            </a:extLst>
          </p:cNvPr>
          <p:cNvSpPr txBox="1"/>
          <p:nvPr/>
        </p:nvSpPr>
        <p:spPr>
          <a:xfrm>
            <a:off x="3912268" y="6500888"/>
            <a:ext cx="6096000" cy="261610"/>
          </a:xfrm>
          <a:prstGeom prst="rect">
            <a:avLst/>
          </a:prstGeom>
          <a:noFill/>
        </p:spPr>
        <p:txBody>
          <a:bodyPr wrap="square">
            <a:spAutoFit/>
          </a:bodyPr>
          <a:lstStyle/>
          <a:p>
            <a:r>
              <a:rPr lang="en-GB" sz="1100" dirty="0">
                <a:hlinkClick r:id="rId8"/>
              </a:rPr>
              <a:t>©Prospects.ac.uk</a:t>
            </a:r>
            <a:endParaRPr lang="en-GB" sz="1100" dirty="0"/>
          </a:p>
        </p:txBody>
      </p:sp>
      <p:pic>
        <p:nvPicPr>
          <p:cNvPr id="1032" name="Picture 8" descr="How To Get The Most From Your Visits To The Jobcentre | Renovo UK">
            <a:extLst>
              <a:ext uri="{FF2B5EF4-FFF2-40B4-BE49-F238E27FC236}">
                <a16:creationId xmlns:a16="http://schemas.microsoft.com/office/drawing/2014/main" id="{0480126A-CAAE-3641-487C-7820C33591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5936" y="1539917"/>
            <a:ext cx="3483811" cy="261285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7FDD975-97F7-1F32-21B2-A06A19719F2C}"/>
              </a:ext>
            </a:extLst>
          </p:cNvPr>
          <p:cNvSpPr txBox="1"/>
          <p:nvPr/>
        </p:nvSpPr>
        <p:spPr>
          <a:xfrm>
            <a:off x="7532688" y="4181786"/>
            <a:ext cx="6096000" cy="261610"/>
          </a:xfrm>
          <a:prstGeom prst="rect">
            <a:avLst/>
          </a:prstGeom>
          <a:noFill/>
        </p:spPr>
        <p:txBody>
          <a:bodyPr wrap="square">
            <a:spAutoFit/>
          </a:bodyPr>
          <a:lstStyle/>
          <a:p>
            <a:r>
              <a:rPr lang="en-GB" sz="1100" dirty="0">
                <a:hlinkClick r:id="rId10"/>
              </a:rPr>
              <a:t>©How To Get The Most From Your Visits To The Jobcentre | Renovo UK</a:t>
            </a:r>
            <a:endParaRPr lang="en-GB" sz="1100" dirty="0"/>
          </a:p>
        </p:txBody>
      </p:sp>
      <p:pic>
        <p:nvPicPr>
          <p:cNvPr id="46" name="Picture 45">
            <a:extLst>
              <a:ext uri="{FF2B5EF4-FFF2-40B4-BE49-F238E27FC236}">
                <a16:creationId xmlns:a16="http://schemas.microsoft.com/office/drawing/2014/main" id="{A7C9CFDB-4827-A63C-349C-C5EE890769DA}"/>
              </a:ext>
            </a:extLst>
          </p:cNvPr>
          <p:cNvPicPr>
            <a:picLocks noChangeAspect="1"/>
          </p:cNvPicPr>
          <p:nvPr/>
        </p:nvPicPr>
        <p:blipFill>
          <a:blip r:embed="rId11"/>
          <a:stretch>
            <a:fillRect/>
          </a:stretch>
        </p:blipFill>
        <p:spPr>
          <a:xfrm>
            <a:off x="7026088" y="4507822"/>
            <a:ext cx="2281213" cy="2027169"/>
          </a:xfrm>
          <a:prstGeom prst="rect">
            <a:avLst/>
          </a:prstGeom>
        </p:spPr>
      </p:pic>
      <p:sp>
        <p:nvSpPr>
          <p:cNvPr id="48" name="TextBox 47">
            <a:extLst>
              <a:ext uri="{FF2B5EF4-FFF2-40B4-BE49-F238E27FC236}">
                <a16:creationId xmlns:a16="http://schemas.microsoft.com/office/drawing/2014/main" id="{1497C8D8-DA6A-C4F2-9B59-9EE39E7BFA48}"/>
              </a:ext>
            </a:extLst>
          </p:cNvPr>
          <p:cNvSpPr txBox="1"/>
          <p:nvPr/>
        </p:nvSpPr>
        <p:spPr>
          <a:xfrm>
            <a:off x="6960268" y="6591628"/>
            <a:ext cx="6817894" cy="261610"/>
          </a:xfrm>
          <a:prstGeom prst="rect">
            <a:avLst/>
          </a:prstGeom>
          <a:noFill/>
        </p:spPr>
        <p:txBody>
          <a:bodyPr wrap="square">
            <a:spAutoFit/>
          </a:bodyPr>
          <a:lstStyle/>
          <a:p>
            <a:r>
              <a:rPr lang="en-GB" sz="1100" dirty="0">
                <a:hlinkClick r:id="rId12"/>
              </a:rPr>
              <a:t>©Unlock your potential - Skills for Life</a:t>
            </a:r>
            <a:endParaRPr lang="en-GB" sz="1100" dirty="0"/>
          </a:p>
        </p:txBody>
      </p:sp>
      <p:pic>
        <p:nvPicPr>
          <p:cNvPr id="1034" name="Picture 10" descr="Student Employment Handout, HD Png Download - kindpng">
            <a:extLst>
              <a:ext uri="{FF2B5EF4-FFF2-40B4-BE49-F238E27FC236}">
                <a16:creationId xmlns:a16="http://schemas.microsoft.com/office/drawing/2014/main" id="{12AC3248-561C-49F0-FCA7-BD8C282691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5442" y="4433299"/>
            <a:ext cx="1584859" cy="203828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DD0A0F47-FA4A-C08F-CA18-4ACE5BE091C4}"/>
              </a:ext>
            </a:extLst>
          </p:cNvPr>
          <p:cNvSpPr txBox="1"/>
          <p:nvPr/>
        </p:nvSpPr>
        <p:spPr>
          <a:xfrm>
            <a:off x="9337841" y="6430104"/>
            <a:ext cx="2463489" cy="430887"/>
          </a:xfrm>
          <a:prstGeom prst="rect">
            <a:avLst/>
          </a:prstGeom>
          <a:noFill/>
        </p:spPr>
        <p:txBody>
          <a:bodyPr wrap="square">
            <a:spAutoFit/>
          </a:bodyPr>
          <a:lstStyle/>
          <a:p>
            <a:r>
              <a:rPr lang="en-GB" sz="1100" dirty="0">
                <a:hlinkClick r:id="rId14"/>
              </a:rPr>
              <a:t>©Student Employment Handout, HD </a:t>
            </a:r>
            <a:r>
              <a:rPr lang="en-GB" sz="1100" dirty="0" err="1">
                <a:hlinkClick r:id="rId14"/>
              </a:rPr>
              <a:t>Png</a:t>
            </a:r>
            <a:r>
              <a:rPr lang="en-GB" sz="1100" dirty="0">
                <a:hlinkClick r:id="rId14"/>
              </a:rPr>
              <a:t> Download - </a:t>
            </a:r>
            <a:r>
              <a:rPr lang="en-GB" sz="1100" dirty="0" err="1">
                <a:hlinkClick r:id="rId14"/>
              </a:rPr>
              <a:t>kindpng</a:t>
            </a:r>
            <a:endParaRPr lang="en-GB" sz="1100" dirty="0"/>
          </a:p>
        </p:txBody>
      </p:sp>
    </p:spTree>
    <p:extLst>
      <p:ext uri="{BB962C8B-B14F-4D97-AF65-F5344CB8AC3E}">
        <p14:creationId xmlns:p14="http://schemas.microsoft.com/office/powerpoint/2010/main" val="252358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B77C-E27E-9108-BF08-6F1084098B07}"/>
              </a:ext>
            </a:extLst>
          </p:cNvPr>
          <p:cNvSpPr>
            <a:spLocks noGrp="1"/>
          </p:cNvSpPr>
          <p:nvPr>
            <p:ph type="title"/>
          </p:nvPr>
        </p:nvSpPr>
        <p:spPr/>
        <p:txBody>
          <a:bodyPr/>
          <a:lstStyle/>
          <a:p>
            <a:r>
              <a:rPr lang="en-GB" dirty="0"/>
              <a:t>Skills Audit- Initial Ideas</a:t>
            </a:r>
          </a:p>
        </p:txBody>
      </p:sp>
      <p:sp>
        <p:nvSpPr>
          <p:cNvPr id="4" name="Slide Number Placeholder 3">
            <a:extLst>
              <a:ext uri="{FF2B5EF4-FFF2-40B4-BE49-F238E27FC236}">
                <a16:creationId xmlns:a16="http://schemas.microsoft.com/office/drawing/2014/main" id="{51045616-1861-9367-93A3-C63A3C21FB0B}"/>
              </a:ext>
            </a:extLst>
          </p:cNvPr>
          <p:cNvSpPr>
            <a:spLocks noGrp="1"/>
          </p:cNvSpPr>
          <p:nvPr>
            <p:ph type="sldNum" sz="quarter" idx="15"/>
          </p:nvPr>
        </p:nvSpPr>
        <p:spPr/>
        <p:txBody>
          <a:bodyPr/>
          <a:lstStyle/>
          <a:p>
            <a:pPr>
              <a:defRPr/>
            </a:pPr>
            <a:fld id="{EEAC2BAD-9516-2B47-9900-7FC05ED2F002}" type="slidenum">
              <a:rPr lang="en-US" smtClean="0"/>
              <a:pPr>
                <a:defRPr/>
              </a:pPr>
              <a:t>4</a:t>
            </a:fld>
            <a:endParaRPr lang="en-US"/>
          </a:p>
        </p:txBody>
      </p:sp>
      <p:sp>
        <p:nvSpPr>
          <p:cNvPr id="6" name="Oval 5">
            <a:extLst>
              <a:ext uri="{FF2B5EF4-FFF2-40B4-BE49-F238E27FC236}">
                <a16:creationId xmlns:a16="http://schemas.microsoft.com/office/drawing/2014/main" id="{DAF509E2-EC6E-EF30-FF63-D77CD4328997}"/>
              </a:ext>
            </a:extLst>
          </p:cNvPr>
          <p:cNvSpPr/>
          <p:nvPr/>
        </p:nvSpPr>
        <p:spPr>
          <a:xfrm>
            <a:off x="3520217" y="2477169"/>
            <a:ext cx="4684294" cy="32244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t>What skills do you need to develop for the future </a:t>
            </a:r>
          </a:p>
        </p:txBody>
      </p:sp>
      <p:sp>
        <p:nvSpPr>
          <p:cNvPr id="7" name="Rectangle 6">
            <a:extLst>
              <a:ext uri="{FF2B5EF4-FFF2-40B4-BE49-F238E27FC236}">
                <a16:creationId xmlns:a16="http://schemas.microsoft.com/office/drawing/2014/main" id="{D00EC387-1432-17BB-8306-A8DF404357F3}"/>
              </a:ext>
            </a:extLst>
          </p:cNvPr>
          <p:cNvSpPr/>
          <p:nvPr/>
        </p:nvSpPr>
        <p:spPr>
          <a:xfrm rot="20577246">
            <a:off x="93061" y="2215559"/>
            <a:ext cx="5502147" cy="523220"/>
          </a:xfrm>
          <a:prstGeom prst="rect">
            <a:avLst/>
          </a:prstGeom>
          <a:noFill/>
        </p:spPr>
        <p:txBody>
          <a:bodyPr wrap="none" lIns="91440" tIns="45720" rIns="91440" bIns="45720">
            <a:spAutoFit/>
          </a:bodyPr>
          <a:lstStyle/>
          <a:p>
            <a:pPr algn="ctr"/>
            <a:r>
              <a:rPr lang="en-US" sz="2800" dirty="0">
                <a:ln w="0"/>
                <a:solidFill>
                  <a:srgbClr val="FF0000"/>
                </a:solidFill>
                <a:effectLst>
                  <a:outerShdw blurRad="38100" dist="19050" dir="2700000" algn="tl" rotWithShape="0">
                    <a:schemeClr val="dk1">
                      <a:alpha val="40000"/>
                    </a:schemeClr>
                  </a:outerShdw>
                </a:effectLst>
              </a:rPr>
              <a:t>Why do you need to develop them?</a:t>
            </a:r>
          </a:p>
        </p:txBody>
      </p:sp>
      <p:sp>
        <p:nvSpPr>
          <p:cNvPr id="8" name="Rectangle 7">
            <a:extLst>
              <a:ext uri="{FF2B5EF4-FFF2-40B4-BE49-F238E27FC236}">
                <a16:creationId xmlns:a16="http://schemas.microsoft.com/office/drawing/2014/main" id="{9803ACE0-D208-E9D7-7220-587BFC7FC263}"/>
              </a:ext>
            </a:extLst>
          </p:cNvPr>
          <p:cNvSpPr/>
          <p:nvPr/>
        </p:nvSpPr>
        <p:spPr>
          <a:xfrm rot="359584">
            <a:off x="6051565" y="1711077"/>
            <a:ext cx="5514395" cy="523220"/>
          </a:xfrm>
          <a:prstGeom prst="rect">
            <a:avLst/>
          </a:prstGeom>
          <a:noFill/>
          <a:ln>
            <a:noFill/>
          </a:ln>
        </p:spPr>
        <p:txBody>
          <a:bodyPr wrap="none" lIns="91440" tIns="45720" rIns="91440" bIns="45720">
            <a:spAutoFit/>
          </a:bodyPr>
          <a:lstStyle/>
          <a:p>
            <a:pPr algn="ctr"/>
            <a:r>
              <a:rPr lang="en-US" sz="2800" dirty="0">
                <a:ln w="0">
                  <a:noFill/>
                </a:ln>
                <a:solidFill>
                  <a:schemeClr val="accent6">
                    <a:lumMod val="60000"/>
                    <a:lumOff val="40000"/>
                  </a:schemeClr>
                </a:solidFill>
                <a:effectLst>
                  <a:outerShdw blurRad="38100" dist="19050" dir="2700000" algn="tl" rotWithShape="0">
                    <a:schemeClr val="dk1">
                      <a:alpha val="40000"/>
                    </a:schemeClr>
                  </a:outerShdw>
                </a:effectLst>
              </a:rPr>
              <a:t>How can lack of skill hold you back?</a:t>
            </a:r>
          </a:p>
        </p:txBody>
      </p:sp>
      <p:sp>
        <p:nvSpPr>
          <p:cNvPr id="9" name="Rectangle 8">
            <a:extLst>
              <a:ext uri="{FF2B5EF4-FFF2-40B4-BE49-F238E27FC236}">
                <a16:creationId xmlns:a16="http://schemas.microsoft.com/office/drawing/2014/main" id="{65F4EF9E-E3F4-CF4F-8524-E70995BF49DC}"/>
              </a:ext>
            </a:extLst>
          </p:cNvPr>
          <p:cNvSpPr/>
          <p:nvPr/>
        </p:nvSpPr>
        <p:spPr>
          <a:xfrm>
            <a:off x="2010685" y="6024890"/>
            <a:ext cx="8057270" cy="523220"/>
          </a:xfrm>
          <a:prstGeom prst="rect">
            <a:avLst/>
          </a:prstGeom>
          <a:noFill/>
        </p:spPr>
        <p:txBody>
          <a:bodyPr wrap="none" lIns="91440" tIns="45720" rIns="91440" bIns="45720">
            <a:spAutoFit/>
          </a:bodyPr>
          <a:lstStyle/>
          <a:p>
            <a:pPr algn="ctr"/>
            <a:r>
              <a:rPr lang="en-US" sz="2800" dirty="0">
                <a:ln w="0">
                  <a:noFill/>
                </a:ln>
                <a:solidFill>
                  <a:srgbClr val="9D017E"/>
                </a:solidFill>
                <a:effectLst>
                  <a:outerShdw blurRad="38100" dist="19050" dir="2700000" algn="tl" rotWithShape="0">
                    <a:schemeClr val="dk1">
                      <a:alpha val="40000"/>
                    </a:schemeClr>
                  </a:outerShdw>
                </a:effectLst>
              </a:rPr>
              <a:t>How can these skills help you move to the next step?</a:t>
            </a:r>
          </a:p>
        </p:txBody>
      </p:sp>
    </p:spTree>
    <p:extLst>
      <p:ext uri="{BB962C8B-B14F-4D97-AF65-F5344CB8AC3E}">
        <p14:creationId xmlns:p14="http://schemas.microsoft.com/office/powerpoint/2010/main" val="201640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EBD3-64F0-3507-7AA6-A98578FF3214}"/>
              </a:ext>
            </a:extLst>
          </p:cNvPr>
          <p:cNvSpPr>
            <a:spLocks noGrp="1"/>
          </p:cNvSpPr>
          <p:nvPr>
            <p:ph type="title"/>
          </p:nvPr>
        </p:nvSpPr>
        <p:spPr/>
        <p:txBody>
          <a:bodyPr/>
          <a:lstStyle/>
          <a:p>
            <a:r>
              <a:rPr lang="en-GB" dirty="0"/>
              <a:t>What kind of skills are needed in jobs?</a:t>
            </a:r>
          </a:p>
        </p:txBody>
      </p:sp>
      <p:pic>
        <p:nvPicPr>
          <p:cNvPr id="5" name="Online Media 4" title="8 Employability Skills">
            <a:hlinkClick r:id="" action="ppaction://media"/>
            <a:extLst>
              <a:ext uri="{FF2B5EF4-FFF2-40B4-BE49-F238E27FC236}">
                <a16:creationId xmlns:a16="http://schemas.microsoft.com/office/drawing/2014/main" id="{40524DBF-3AE1-DAD0-3B0D-42333B784FC9}"/>
              </a:ext>
            </a:extLst>
          </p:cNvPr>
          <p:cNvPicPr>
            <a:picLocks noGrp="1" noRot="1" noChangeAspect="1"/>
          </p:cNvPicPr>
          <p:nvPr>
            <p:ph sz="quarter" idx="16"/>
            <a:videoFile r:link="rId1"/>
          </p:nvPr>
        </p:nvPicPr>
        <p:blipFill>
          <a:blip r:embed="rId3"/>
          <a:stretch>
            <a:fillRect/>
          </a:stretch>
        </p:blipFill>
        <p:spPr>
          <a:xfrm>
            <a:off x="2211388" y="1893888"/>
            <a:ext cx="7920037" cy="4475162"/>
          </a:xfrm>
          <a:prstGeom prst="rect">
            <a:avLst/>
          </a:prstGeom>
        </p:spPr>
      </p:pic>
      <p:sp>
        <p:nvSpPr>
          <p:cNvPr id="4" name="Slide Number Placeholder 3">
            <a:extLst>
              <a:ext uri="{FF2B5EF4-FFF2-40B4-BE49-F238E27FC236}">
                <a16:creationId xmlns:a16="http://schemas.microsoft.com/office/drawing/2014/main" id="{66F911F9-7E31-0512-A599-5CA08A9A5815}"/>
              </a:ext>
            </a:extLst>
          </p:cNvPr>
          <p:cNvSpPr>
            <a:spLocks noGrp="1"/>
          </p:cNvSpPr>
          <p:nvPr>
            <p:ph type="sldNum" sz="quarter" idx="15"/>
          </p:nvPr>
        </p:nvSpPr>
        <p:spPr/>
        <p:txBody>
          <a:bodyPr/>
          <a:lstStyle/>
          <a:p>
            <a:pPr>
              <a:defRPr/>
            </a:pPr>
            <a:fld id="{EEAC2BAD-9516-2B47-9900-7FC05ED2F002}" type="slidenum">
              <a:rPr lang="en-US" smtClean="0"/>
              <a:pPr>
                <a:defRPr/>
              </a:pPr>
              <a:t>5</a:t>
            </a:fld>
            <a:endParaRPr lang="en-US"/>
          </a:p>
        </p:txBody>
      </p:sp>
      <p:sp>
        <p:nvSpPr>
          <p:cNvPr id="7" name="TextBox 6">
            <a:extLst>
              <a:ext uri="{FF2B5EF4-FFF2-40B4-BE49-F238E27FC236}">
                <a16:creationId xmlns:a16="http://schemas.microsoft.com/office/drawing/2014/main" id="{3FC981CC-B908-D16D-DBDB-55C493D8AE4C}"/>
              </a:ext>
            </a:extLst>
          </p:cNvPr>
          <p:cNvSpPr txBox="1"/>
          <p:nvPr/>
        </p:nvSpPr>
        <p:spPr>
          <a:xfrm>
            <a:off x="2211388" y="6483906"/>
            <a:ext cx="6096000" cy="261610"/>
          </a:xfrm>
          <a:prstGeom prst="rect">
            <a:avLst/>
          </a:prstGeom>
          <a:noFill/>
        </p:spPr>
        <p:txBody>
          <a:bodyPr wrap="square">
            <a:spAutoFit/>
          </a:bodyPr>
          <a:lstStyle/>
          <a:p>
            <a:r>
              <a:rPr lang="en-GB" sz="1100" dirty="0">
                <a:hlinkClick r:id="rId4"/>
              </a:rPr>
              <a:t>©(39) 8 Employability Skills - YouTube</a:t>
            </a:r>
            <a:endParaRPr lang="en-GB" sz="1100" dirty="0"/>
          </a:p>
        </p:txBody>
      </p:sp>
    </p:spTree>
    <p:extLst>
      <p:ext uri="{BB962C8B-B14F-4D97-AF65-F5344CB8AC3E}">
        <p14:creationId xmlns:p14="http://schemas.microsoft.com/office/powerpoint/2010/main" val="333407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EBD3-64F0-3507-7AA6-A98578FF3214}"/>
              </a:ext>
            </a:extLst>
          </p:cNvPr>
          <p:cNvSpPr>
            <a:spLocks noGrp="1"/>
          </p:cNvSpPr>
          <p:nvPr>
            <p:ph type="title"/>
          </p:nvPr>
        </p:nvSpPr>
        <p:spPr/>
        <p:txBody>
          <a:bodyPr/>
          <a:lstStyle/>
          <a:p>
            <a:r>
              <a:rPr lang="en-GB" dirty="0"/>
              <a:t>Spot the correct behaviour</a:t>
            </a:r>
          </a:p>
        </p:txBody>
      </p:sp>
      <p:pic>
        <p:nvPicPr>
          <p:cNvPr id="5" name="Online Media 4" title="Soft Skills--Enthusiasm And Attitude">
            <a:hlinkClick r:id="" action="ppaction://media"/>
            <a:extLst>
              <a:ext uri="{FF2B5EF4-FFF2-40B4-BE49-F238E27FC236}">
                <a16:creationId xmlns:a16="http://schemas.microsoft.com/office/drawing/2014/main" id="{F5B36928-62F3-0349-93BA-506B0FC7108B}"/>
              </a:ext>
            </a:extLst>
          </p:cNvPr>
          <p:cNvPicPr>
            <a:picLocks noGrp="1" noRot="1" noChangeAspect="1"/>
          </p:cNvPicPr>
          <p:nvPr>
            <p:ph sz="quarter" idx="16"/>
            <a:videoFile r:link="rId1"/>
          </p:nvPr>
        </p:nvPicPr>
        <p:blipFill>
          <a:blip r:embed="rId4"/>
          <a:stretch>
            <a:fillRect/>
          </a:stretch>
        </p:blipFill>
        <p:spPr>
          <a:xfrm>
            <a:off x="2211388" y="1893888"/>
            <a:ext cx="7920037" cy="4475162"/>
          </a:xfrm>
          <a:prstGeom prst="rect">
            <a:avLst/>
          </a:prstGeom>
        </p:spPr>
      </p:pic>
      <p:sp>
        <p:nvSpPr>
          <p:cNvPr id="4" name="Slide Number Placeholder 3">
            <a:extLst>
              <a:ext uri="{FF2B5EF4-FFF2-40B4-BE49-F238E27FC236}">
                <a16:creationId xmlns:a16="http://schemas.microsoft.com/office/drawing/2014/main" id="{66F911F9-7E31-0512-A599-5CA08A9A5815}"/>
              </a:ext>
            </a:extLst>
          </p:cNvPr>
          <p:cNvSpPr>
            <a:spLocks noGrp="1"/>
          </p:cNvSpPr>
          <p:nvPr>
            <p:ph type="sldNum" sz="quarter" idx="15"/>
          </p:nvPr>
        </p:nvSpPr>
        <p:spPr/>
        <p:txBody>
          <a:bodyPr/>
          <a:lstStyle/>
          <a:p>
            <a:pPr>
              <a:defRPr/>
            </a:pPr>
            <a:fld id="{EEAC2BAD-9516-2B47-9900-7FC05ED2F002}" type="slidenum">
              <a:rPr lang="en-US" smtClean="0"/>
              <a:pPr>
                <a:defRPr/>
              </a:pPr>
              <a:t>6</a:t>
            </a:fld>
            <a:endParaRPr lang="en-US"/>
          </a:p>
        </p:txBody>
      </p:sp>
      <p:sp>
        <p:nvSpPr>
          <p:cNvPr id="7" name="TextBox 6">
            <a:extLst>
              <a:ext uri="{FF2B5EF4-FFF2-40B4-BE49-F238E27FC236}">
                <a16:creationId xmlns:a16="http://schemas.microsoft.com/office/drawing/2014/main" id="{648A6BF0-D9AB-13CF-3FE1-881161DE565C}"/>
              </a:ext>
            </a:extLst>
          </p:cNvPr>
          <p:cNvSpPr txBox="1"/>
          <p:nvPr/>
        </p:nvSpPr>
        <p:spPr>
          <a:xfrm>
            <a:off x="2211388" y="6555533"/>
            <a:ext cx="6096000" cy="261610"/>
          </a:xfrm>
          <a:prstGeom prst="rect">
            <a:avLst/>
          </a:prstGeom>
          <a:noFill/>
        </p:spPr>
        <p:txBody>
          <a:bodyPr wrap="square">
            <a:spAutoFit/>
          </a:bodyPr>
          <a:lstStyle/>
          <a:p>
            <a:r>
              <a:rPr lang="en-GB" sz="1100" dirty="0">
                <a:hlinkClick r:id="rId5"/>
              </a:rPr>
              <a:t>©(39) Soft Skills--Enthusiasm And Attitude - YouTube</a:t>
            </a:r>
            <a:endParaRPr lang="en-GB" sz="1100" dirty="0"/>
          </a:p>
        </p:txBody>
      </p:sp>
    </p:spTree>
    <p:extLst>
      <p:ext uri="{BB962C8B-B14F-4D97-AF65-F5344CB8AC3E}">
        <p14:creationId xmlns:p14="http://schemas.microsoft.com/office/powerpoint/2010/main" val="46383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ker kneading dough">
            <a:extLst>
              <a:ext uri="{FF2B5EF4-FFF2-40B4-BE49-F238E27FC236}">
                <a16:creationId xmlns:a16="http://schemas.microsoft.com/office/drawing/2014/main" id="{0F022901-4A70-2B98-CCF2-9CB651B39C95}"/>
              </a:ext>
            </a:extLst>
          </p:cNvPr>
          <p:cNvPicPr>
            <a:picLocks noChangeAspect="1"/>
          </p:cNvPicPr>
          <p:nvPr/>
        </p:nvPicPr>
        <p:blipFill>
          <a:blip r:embed="rId2"/>
          <a:stretch>
            <a:fillRect/>
          </a:stretch>
        </p:blipFill>
        <p:spPr>
          <a:xfrm>
            <a:off x="1993284" y="21304"/>
            <a:ext cx="10182928" cy="6797104"/>
          </a:xfrm>
          <a:prstGeom prst="rect">
            <a:avLst/>
          </a:prstGeom>
          <a:noFill/>
        </p:spPr>
      </p:pic>
      <p:sp>
        <p:nvSpPr>
          <p:cNvPr id="2" name="Title 1">
            <a:extLst>
              <a:ext uri="{FF2B5EF4-FFF2-40B4-BE49-F238E27FC236}">
                <a16:creationId xmlns:a16="http://schemas.microsoft.com/office/drawing/2014/main" id="{AB12D165-037D-D881-CD60-227444A7B381}"/>
              </a:ext>
            </a:extLst>
          </p:cNvPr>
          <p:cNvSpPr>
            <a:spLocks noGrp="1"/>
          </p:cNvSpPr>
          <p:nvPr>
            <p:ph type="title"/>
          </p:nvPr>
        </p:nvSpPr>
        <p:spPr>
          <a:xfrm>
            <a:off x="781148" y="2225675"/>
            <a:ext cx="4368703" cy="2542268"/>
          </a:xfrm>
        </p:spPr>
        <p:txBody>
          <a:bodyPr>
            <a:normAutofit/>
          </a:bodyPr>
          <a:lstStyle/>
          <a:p>
            <a:r>
              <a:rPr lang="en-GB" dirty="0"/>
              <a:t>Work in small groups</a:t>
            </a:r>
          </a:p>
        </p:txBody>
      </p:sp>
      <p:sp>
        <p:nvSpPr>
          <p:cNvPr id="3" name="Content Placeholder 2">
            <a:extLst>
              <a:ext uri="{FF2B5EF4-FFF2-40B4-BE49-F238E27FC236}">
                <a16:creationId xmlns:a16="http://schemas.microsoft.com/office/drawing/2014/main" id="{6A6E5C67-0659-26CF-4BB4-4896420A12CF}"/>
              </a:ext>
            </a:extLst>
          </p:cNvPr>
          <p:cNvSpPr>
            <a:spLocks noGrp="1"/>
          </p:cNvSpPr>
          <p:nvPr>
            <p:ph type="body" sz="quarter" idx="12"/>
          </p:nvPr>
        </p:nvSpPr>
        <p:spPr>
          <a:xfrm>
            <a:off x="781148" y="4767942"/>
            <a:ext cx="4368701" cy="1475695"/>
          </a:xfrm>
        </p:spPr>
        <p:txBody>
          <a:bodyPr>
            <a:normAutofit/>
          </a:bodyPr>
          <a:lstStyle/>
          <a:p>
            <a:r>
              <a:rPr lang="en-GB"/>
              <a:t>To identify where you can find out about progression opportunities for your area of interest</a:t>
            </a:r>
          </a:p>
        </p:txBody>
      </p:sp>
      <p:sp>
        <p:nvSpPr>
          <p:cNvPr id="4" name="Slide Number Placeholder 3">
            <a:extLst>
              <a:ext uri="{FF2B5EF4-FFF2-40B4-BE49-F238E27FC236}">
                <a16:creationId xmlns:a16="http://schemas.microsoft.com/office/drawing/2014/main" id="{8DA6197D-DCB1-0B73-ECB2-8AAFAF48497D}"/>
              </a:ext>
            </a:extLst>
          </p:cNvPr>
          <p:cNvSpPr>
            <a:spLocks noGrp="1"/>
          </p:cNvSpPr>
          <p:nvPr>
            <p:ph type="sldNum" sz="quarter" idx="10"/>
          </p:nvPr>
        </p:nvSpPr>
        <p:spPr>
          <a:xfrm>
            <a:off x="9209088" y="6488113"/>
            <a:ext cx="2743200" cy="365125"/>
          </a:xfrm>
        </p:spPr>
        <p:txBody>
          <a:bodyPr anchor="ctr">
            <a:normAutofit/>
          </a:bodyPr>
          <a:lstStyle/>
          <a:p>
            <a:pPr>
              <a:spcAft>
                <a:spcPts val="600"/>
              </a:spcAft>
              <a:defRPr/>
            </a:pPr>
            <a:fld id="{EEAC2BAD-9516-2B47-9900-7FC05ED2F002}" type="slidenum">
              <a:rPr lang="en-US" smtClean="0"/>
              <a:pPr>
                <a:spcAft>
                  <a:spcPts val="600"/>
                </a:spcAft>
                <a:defRPr/>
              </a:pPr>
              <a:t>7</a:t>
            </a:fld>
            <a:endParaRPr lang="en-US"/>
          </a:p>
        </p:txBody>
      </p:sp>
    </p:spTree>
    <p:extLst>
      <p:ext uri="{BB962C8B-B14F-4D97-AF65-F5344CB8AC3E}">
        <p14:creationId xmlns:p14="http://schemas.microsoft.com/office/powerpoint/2010/main" val="219973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D5CEBF-1071-E7D1-FAF9-256C088B5990}"/>
              </a:ext>
            </a:extLst>
          </p:cNvPr>
          <p:cNvSpPr>
            <a:spLocks noGrp="1"/>
          </p:cNvSpPr>
          <p:nvPr>
            <p:ph type="title"/>
          </p:nvPr>
        </p:nvSpPr>
        <p:spPr/>
        <p:txBody>
          <a:bodyPr/>
          <a:lstStyle/>
          <a:p>
            <a:r>
              <a:rPr lang="en-GB" dirty="0"/>
              <a:t>Why Volunteer?</a:t>
            </a:r>
          </a:p>
        </p:txBody>
      </p:sp>
      <p:pic>
        <p:nvPicPr>
          <p:cNvPr id="8" name="Online Media 7" title="What are the benefits for the volunteer?">
            <a:hlinkClick r:id="" action="ppaction://media"/>
            <a:extLst>
              <a:ext uri="{FF2B5EF4-FFF2-40B4-BE49-F238E27FC236}">
                <a16:creationId xmlns:a16="http://schemas.microsoft.com/office/drawing/2014/main" id="{44EF6CED-5E4D-5B8F-7D31-841E7D0CBC27}"/>
              </a:ext>
            </a:extLst>
          </p:cNvPr>
          <p:cNvPicPr>
            <a:picLocks noGrp="1" noRot="1" noChangeAspect="1"/>
          </p:cNvPicPr>
          <p:nvPr>
            <p:ph sz="quarter" idx="16"/>
            <a:videoFile r:link="rId1"/>
          </p:nvPr>
        </p:nvPicPr>
        <p:blipFill>
          <a:blip r:embed="rId3"/>
          <a:stretch>
            <a:fillRect/>
          </a:stretch>
        </p:blipFill>
        <p:spPr>
          <a:xfrm>
            <a:off x="2211388" y="1893888"/>
            <a:ext cx="7920037" cy="4475162"/>
          </a:xfrm>
          <a:prstGeom prst="rect">
            <a:avLst/>
          </a:prstGeom>
        </p:spPr>
      </p:pic>
      <p:sp>
        <p:nvSpPr>
          <p:cNvPr id="5" name="Slide Number Placeholder 4">
            <a:extLst>
              <a:ext uri="{FF2B5EF4-FFF2-40B4-BE49-F238E27FC236}">
                <a16:creationId xmlns:a16="http://schemas.microsoft.com/office/drawing/2014/main" id="{0952456C-9FD4-04CC-CB0A-D27D06A323AA}"/>
              </a:ext>
            </a:extLst>
          </p:cNvPr>
          <p:cNvSpPr>
            <a:spLocks noGrp="1"/>
          </p:cNvSpPr>
          <p:nvPr>
            <p:ph type="sldNum" sz="quarter" idx="15"/>
          </p:nvPr>
        </p:nvSpPr>
        <p:spPr/>
        <p:txBody>
          <a:bodyPr/>
          <a:lstStyle/>
          <a:p>
            <a:pPr>
              <a:defRPr/>
            </a:pPr>
            <a:fld id="{F43039F2-BC33-8D49-9EC7-EBD9628392EE}" type="slidenum">
              <a:rPr lang="en-US" smtClean="0"/>
              <a:pPr>
                <a:defRPr/>
              </a:pPr>
              <a:t>8</a:t>
            </a:fld>
            <a:endParaRPr lang="en-US"/>
          </a:p>
        </p:txBody>
      </p:sp>
      <p:sp>
        <p:nvSpPr>
          <p:cNvPr id="10" name="TextBox 9">
            <a:extLst>
              <a:ext uri="{FF2B5EF4-FFF2-40B4-BE49-F238E27FC236}">
                <a16:creationId xmlns:a16="http://schemas.microsoft.com/office/drawing/2014/main" id="{2F917377-F7DB-AE00-F809-2CD2FBAAB330}"/>
              </a:ext>
            </a:extLst>
          </p:cNvPr>
          <p:cNvSpPr txBox="1"/>
          <p:nvPr/>
        </p:nvSpPr>
        <p:spPr>
          <a:xfrm>
            <a:off x="2085473" y="6483906"/>
            <a:ext cx="6096000" cy="261610"/>
          </a:xfrm>
          <a:prstGeom prst="rect">
            <a:avLst/>
          </a:prstGeom>
          <a:noFill/>
        </p:spPr>
        <p:txBody>
          <a:bodyPr wrap="square">
            <a:spAutoFit/>
          </a:bodyPr>
          <a:lstStyle/>
          <a:p>
            <a:r>
              <a:rPr lang="en-GB" sz="1100" dirty="0">
                <a:hlinkClick r:id="rId4"/>
              </a:rPr>
              <a:t>©(39) What are the benefits for the volunteer? - YouTube</a:t>
            </a:r>
            <a:endParaRPr lang="en-GB" sz="1100" dirty="0"/>
          </a:p>
        </p:txBody>
      </p:sp>
    </p:spTree>
    <p:extLst>
      <p:ext uri="{BB962C8B-B14F-4D97-AF65-F5344CB8AC3E}">
        <p14:creationId xmlns:p14="http://schemas.microsoft.com/office/powerpoint/2010/main" val="149176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FFD2-FBC6-A578-F502-8F2899026D4C}"/>
              </a:ext>
            </a:extLst>
          </p:cNvPr>
          <p:cNvSpPr>
            <a:spLocks noGrp="1"/>
          </p:cNvSpPr>
          <p:nvPr>
            <p:ph type="title"/>
          </p:nvPr>
        </p:nvSpPr>
        <p:spPr/>
        <p:txBody>
          <a:bodyPr/>
          <a:lstStyle/>
          <a:p>
            <a:r>
              <a:rPr lang="en-GB" dirty="0"/>
              <a:t>Goal Setting</a:t>
            </a:r>
          </a:p>
        </p:txBody>
      </p:sp>
      <p:sp>
        <p:nvSpPr>
          <p:cNvPr id="3" name="Content Placeholder 2">
            <a:extLst>
              <a:ext uri="{FF2B5EF4-FFF2-40B4-BE49-F238E27FC236}">
                <a16:creationId xmlns:a16="http://schemas.microsoft.com/office/drawing/2014/main" id="{9EC34E08-F417-0DD1-6D4D-4CAAA9F7A334}"/>
              </a:ext>
            </a:extLst>
          </p:cNvPr>
          <p:cNvSpPr>
            <a:spLocks noGrp="1"/>
          </p:cNvSpPr>
          <p:nvPr>
            <p:ph sz="quarter" idx="16"/>
          </p:nvPr>
        </p:nvSpPr>
        <p:spPr>
          <a:xfrm>
            <a:off x="1183730" y="1893888"/>
            <a:ext cx="5361450" cy="4475162"/>
          </a:xfrm>
        </p:spPr>
        <p:txBody>
          <a:bodyPr/>
          <a:lstStyle/>
          <a:p>
            <a:r>
              <a:rPr lang="en-GB" sz="2800" dirty="0"/>
              <a:t>Why is it important?</a:t>
            </a:r>
          </a:p>
          <a:p>
            <a:endParaRPr lang="en-GB" sz="2800" dirty="0"/>
          </a:p>
          <a:p>
            <a:endParaRPr lang="en-GB" sz="2800" dirty="0"/>
          </a:p>
          <a:p>
            <a:r>
              <a:rPr lang="en-GB" sz="2800" dirty="0"/>
              <a:t>What is the difference between long term and short term goals?</a:t>
            </a:r>
          </a:p>
          <a:p>
            <a:endParaRPr lang="en-GB" sz="2800" dirty="0"/>
          </a:p>
          <a:p>
            <a:endParaRPr lang="en-GB" sz="2800" dirty="0"/>
          </a:p>
          <a:p>
            <a:r>
              <a:rPr lang="en-GB" sz="2800" dirty="0"/>
              <a:t>What is a SMART Goal?</a:t>
            </a:r>
          </a:p>
          <a:p>
            <a:endParaRPr lang="en-GB" sz="2800" dirty="0"/>
          </a:p>
          <a:p>
            <a:endParaRPr lang="en-GB" sz="2800" dirty="0"/>
          </a:p>
          <a:p>
            <a:endParaRPr lang="en-GB" sz="2800" dirty="0"/>
          </a:p>
        </p:txBody>
      </p:sp>
      <p:sp>
        <p:nvSpPr>
          <p:cNvPr id="4" name="Slide Number Placeholder 3">
            <a:extLst>
              <a:ext uri="{FF2B5EF4-FFF2-40B4-BE49-F238E27FC236}">
                <a16:creationId xmlns:a16="http://schemas.microsoft.com/office/drawing/2014/main" id="{05E20BB5-FEB5-1D8E-F4CB-CAB18279410C}"/>
              </a:ext>
            </a:extLst>
          </p:cNvPr>
          <p:cNvSpPr>
            <a:spLocks noGrp="1"/>
          </p:cNvSpPr>
          <p:nvPr>
            <p:ph type="sldNum" sz="quarter" idx="15"/>
          </p:nvPr>
        </p:nvSpPr>
        <p:spPr/>
        <p:txBody>
          <a:bodyPr/>
          <a:lstStyle/>
          <a:p>
            <a:pPr>
              <a:defRPr/>
            </a:pPr>
            <a:fld id="{EEAC2BAD-9516-2B47-9900-7FC05ED2F002}" type="slidenum">
              <a:rPr lang="en-US" smtClean="0"/>
              <a:pPr>
                <a:defRPr/>
              </a:pPr>
              <a:t>9</a:t>
            </a:fld>
            <a:endParaRPr lang="en-US"/>
          </a:p>
        </p:txBody>
      </p:sp>
      <p:pic>
        <p:nvPicPr>
          <p:cNvPr id="9" name="Picture 8" descr="A group of cartoon characters holding up colorful rectangular boxes&#10;&#10;Description automatically generated">
            <a:extLst>
              <a:ext uri="{FF2B5EF4-FFF2-40B4-BE49-F238E27FC236}">
                <a16:creationId xmlns:a16="http://schemas.microsoft.com/office/drawing/2014/main" id="{B84CBF2A-0DD2-29FB-DF5D-F9CC83E11A8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45179" y="918528"/>
            <a:ext cx="5169479" cy="5450522"/>
          </a:xfrm>
          <a:prstGeom prst="rect">
            <a:avLst/>
          </a:prstGeom>
        </p:spPr>
      </p:pic>
    </p:spTree>
    <p:extLst>
      <p:ext uri="{BB962C8B-B14F-4D97-AF65-F5344CB8AC3E}">
        <p14:creationId xmlns:p14="http://schemas.microsoft.com/office/powerpoint/2010/main" val="1239187623"/>
      </p:ext>
    </p:extLst>
  </p:cSld>
  <p:clrMapOvr>
    <a:masterClrMapping/>
  </p:clrMapOvr>
</p:sld>
</file>

<file path=ppt/theme/theme1.xml><?xml version="1.0" encoding="utf-8"?>
<a:theme xmlns:a="http://schemas.openxmlformats.org/drawingml/2006/main" name="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f09caa-f429-4751-ab0b-091a725ac5c6">
      <Terms xmlns="http://schemas.microsoft.com/office/infopath/2007/PartnerControls"/>
    </lcf76f155ced4ddcb4097134ff3c332f>
    <TaxCatchAll xmlns="74c4bf92-85c4-4956-8b14-e5174d64b7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88EE29F7CDD44E88F6C8392B922B38" ma:contentTypeVersion="16" ma:contentTypeDescription="Create a new document." ma:contentTypeScope="" ma:versionID="bc5bcf5e71d36f39ba8f666d93a7089f">
  <xsd:schema xmlns:xsd="http://www.w3.org/2001/XMLSchema" xmlns:xs="http://www.w3.org/2001/XMLSchema" xmlns:p="http://schemas.microsoft.com/office/2006/metadata/properties" xmlns:ns2="b0f09caa-f429-4751-ab0b-091a725ac5c6" xmlns:ns3="74c4bf92-85c4-4956-8b14-e5174d64b705" targetNamespace="http://schemas.microsoft.com/office/2006/metadata/properties" ma:root="true" ma:fieldsID="a179b85ecfea301abdc4cee0761c741a" ns2:_="" ns3:_="">
    <xsd:import namespace="b0f09caa-f429-4751-ab0b-091a725ac5c6"/>
    <xsd:import namespace="74c4bf92-85c4-4956-8b14-e5174d64b70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09caa-f429-4751-ab0b-091a725ac5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c4bf92-85c4-4956-8b14-e5174d64b7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9078343-ec99-474e-82b8-0e7a15ae6e73}" ma:internalName="TaxCatchAll" ma:showField="CatchAllData" ma:web="74c4bf92-85c4-4956-8b14-e5174d64b7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5C2A08-6E9D-4C94-819F-D5E2B8237E6B}">
  <ds:schemaRefs>
    <ds:schemaRef ds:uri="http://schemas.microsoft.com/office/2006/metadata/properties"/>
    <ds:schemaRef ds:uri="http://schemas.microsoft.com/office/infopath/2007/PartnerControls"/>
    <ds:schemaRef ds:uri="97d69847-0e99-4011-9b66-a4245208547e"/>
    <ds:schemaRef ds:uri="c63c7e9d-5753-40a8-893f-94a0eba9e768"/>
    <ds:schemaRef ds:uri="b0f09caa-f429-4751-ab0b-091a725ac5c6"/>
    <ds:schemaRef ds:uri="74c4bf92-85c4-4956-8b14-e5174d64b705"/>
  </ds:schemaRefs>
</ds:datastoreItem>
</file>

<file path=customXml/itemProps2.xml><?xml version="1.0" encoding="utf-8"?>
<ds:datastoreItem xmlns:ds="http://schemas.openxmlformats.org/officeDocument/2006/customXml" ds:itemID="{4CE839BD-3089-4AD8-B1D5-6BDF83DC6286}"/>
</file>

<file path=customXml/itemProps3.xml><?xml version="1.0" encoding="utf-8"?>
<ds:datastoreItem xmlns:ds="http://schemas.openxmlformats.org/officeDocument/2006/customXml" ds:itemID="{AB2AE891-6473-456C-9E04-1A26812AA6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2034</TotalTime>
  <Words>523</Words>
  <Application>Microsoft Office PowerPoint</Application>
  <PresentationFormat>Widescreen</PresentationFormat>
  <Paragraphs>99</Paragraphs>
  <Slides>18</Slides>
  <Notes>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Inter</vt:lpstr>
      <vt:lpstr>Open Sans</vt:lpstr>
      <vt:lpstr>Open Sans Light</vt:lpstr>
      <vt:lpstr>Open Sans Semibold</vt:lpstr>
      <vt:lpstr>Office Theme</vt:lpstr>
      <vt:lpstr>Pearson Templates</vt:lpstr>
      <vt:lpstr>BTEC LEVEL 1 Intro </vt:lpstr>
      <vt:lpstr>Using this resource</vt:lpstr>
      <vt:lpstr>Where can I find out about my next steps?</vt:lpstr>
      <vt:lpstr>Skills Audit- Initial Ideas</vt:lpstr>
      <vt:lpstr>What kind of skills are needed in jobs?</vt:lpstr>
      <vt:lpstr>Spot the correct behaviour</vt:lpstr>
      <vt:lpstr>Work in small groups</vt:lpstr>
      <vt:lpstr>Why Volunteer?</vt:lpstr>
      <vt:lpstr>Goal Setting</vt:lpstr>
      <vt:lpstr>Is it clear and achievable? SMART GOALS</vt:lpstr>
      <vt:lpstr>Is it clear and achievable? SMART GOALS</vt:lpstr>
      <vt:lpstr>Is it clear and achievable? SMART GOALS</vt:lpstr>
      <vt:lpstr>Is it clear and achievable? SMART GOALS</vt:lpstr>
      <vt:lpstr>Is it clear and achievable? SMART GOALS</vt:lpstr>
      <vt:lpstr>Is it clear and achievable? SMART GOALS</vt:lpstr>
      <vt:lpstr>Identify the skills that are needed for each job role</vt:lpstr>
      <vt:lpstr>Identify the skills that are needed to study each subject</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Kelly Adams</cp:lastModifiedBy>
  <cp:revision>146</cp:revision>
  <dcterms:created xsi:type="dcterms:W3CDTF">2021-02-03T20:14:39Z</dcterms:created>
  <dcterms:modified xsi:type="dcterms:W3CDTF">2023-07-18T14:18:50Z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0x010100FA88EE29F7CDD44E88F6C8392B922B38</vt:lpwstr>
  </property>
  <property fmtid="{D5CDD505-2E9C-101B-9397-08002B2CF9AE}" pid="3" name="MediaServiceImageTags">
    <vt:lpwstr/>
  </property>
</Properties>
</file>